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723" r:id="rId2"/>
  </p:sldMasterIdLst>
  <p:notesMasterIdLst>
    <p:notesMasterId r:id="rId66"/>
  </p:notesMasterIdLst>
  <p:sldIdLst>
    <p:sldId id="256" r:id="rId3"/>
    <p:sldId id="284" r:id="rId4"/>
    <p:sldId id="326" r:id="rId5"/>
    <p:sldId id="342" r:id="rId6"/>
    <p:sldId id="328" r:id="rId7"/>
    <p:sldId id="343" r:id="rId8"/>
    <p:sldId id="344" r:id="rId9"/>
    <p:sldId id="345" r:id="rId10"/>
    <p:sldId id="375" r:id="rId11"/>
    <p:sldId id="377" r:id="rId12"/>
    <p:sldId id="346" r:id="rId13"/>
    <p:sldId id="347" r:id="rId14"/>
    <p:sldId id="329" r:id="rId15"/>
    <p:sldId id="379" r:id="rId16"/>
    <p:sldId id="348" r:id="rId17"/>
    <p:sldId id="380" r:id="rId18"/>
    <p:sldId id="349" r:id="rId19"/>
    <p:sldId id="381" r:id="rId20"/>
    <p:sldId id="330" r:id="rId21"/>
    <p:sldId id="350" r:id="rId22"/>
    <p:sldId id="382" r:id="rId23"/>
    <p:sldId id="351" r:id="rId24"/>
    <p:sldId id="352" r:id="rId25"/>
    <p:sldId id="353" r:id="rId26"/>
    <p:sldId id="383" r:id="rId27"/>
    <p:sldId id="354" r:id="rId28"/>
    <p:sldId id="332" r:id="rId29"/>
    <p:sldId id="358" r:id="rId30"/>
    <p:sldId id="384" r:id="rId31"/>
    <p:sldId id="385" r:id="rId32"/>
    <p:sldId id="333" r:id="rId33"/>
    <p:sldId id="359" r:id="rId34"/>
    <p:sldId id="386" r:id="rId35"/>
    <p:sldId id="334" r:id="rId36"/>
    <p:sldId id="360" r:id="rId37"/>
    <p:sldId id="361" r:id="rId38"/>
    <p:sldId id="362" r:id="rId39"/>
    <p:sldId id="363" r:id="rId40"/>
    <p:sldId id="387" r:id="rId41"/>
    <p:sldId id="388" r:id="rId42"/>
    <p:sldId id="335" r:id="rId43"/>
    <p:sldId id="336" r:id="rId44"/>
    <p:sldId id="389" r:id="rId45"/>
    <p:sldId id="364" r:id="rId46"/>
    <p:sldId id="337" r:id="rId47"/>
    <p:sldId id="365" r:id="rId48"/>
    <p:sldId id="367" r:id="rId49"/>
    <p:sldId id="368" r:id="rId50"/>
    <p:sldId id="390" r:id="rId51"/>
    <p:sldId id="366" r:id="rId52"/>
    <p:sldId id="338" r:id="rId53"/>
    <p:sldId id="339" r:id="rId54"/>
    <p:sldId id="391" r:id="rId55"/>
    <p:sldId id="340" r:id="rId56"/>
    <p:sldId id="369" r:id="rId57"/>
    <p:sldId id="373" r:id="rId58"/>
    <p:sldId id="374" r:id="rId59"/>
    <p:sldId id="331" r:id="rId60"/>
    <p:sldId id="355" r:id="rId61"/>
    <p:sldId id="357" r:id="rId62"/>
    <p:sldId id="370" r:id="rId63"/>
    <p:sldId id="371" r:id="rId64"/>
    <p:sldId id="372"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707">
          <p15:clr>
            <a:srgbClr val="A4A3A4"/>
          </p15:clr>
        </p15:guide>
        <p15:guide id="4" orient="horz" pos="1112">
          <p15:clr>
            <a:srgbClr val="A4A3A4"/>
          </p15:clr>
        </p15:guide>
        <p15:guide id="5" pos="411">
          <p15:clr>
            <a:srgbClr val="A4A3A4"/>
          </p15:clr>
        </p15:guide>
        <p15:guide id="6" pos="656">
          <p15:clr>
            <a:srgbClr val="A4A3A4"/>
          </p15:clr>
        </p15:guide>
        <p15:guide id="7" pos="912">
          <p15:clr>
            <a:srgbClr val="A4A3A4"/>
          </p15:clr>
        </p15:guide>
        <p15:guide id="8" pos="1163">
          <p15:clr>
            <a:srgbClr val="A4A3A4"/>
          </p15:clr>
        </p15:guide>
        <p15:guide id="9" pos="14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p:cViewPr varScale="1">
        <p:scale>
          <a:sx n="101" d="100"/>
          <a:sy n="101" d="100"/>
        </p:scale>
        <p:origin x="1998" y="108"/>
      </p:cViewPr>
      <p:guideLst>
        <p:guide orient="horz" pos="2160"/>
        <p:guide pos="2880"/>
        <p:guide orient="horz" pos="707"/>
        <p:guide orient="horz" pos="1112"/>
        <p:guide pos="411"/>
        <p:guide pos="656"/>
        <p:guide pos="912"/>
        <p:guide pos="1163"/>
        <p:guide pos="14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50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2233E73-CE41-4CD6-B7BE-2786D326D39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cs typeface="+mn-cs"/>
              </a:defRPr>
            </a:lvl1pPr>
          </a:lstStyle>
          <a:p>
            <a:pPr>
              <a:defRPr/>
            </a:pPr>
            <a:endParaRPr lang="en-US"/>
          </a:p>
        </p:txBody>
      </p:sp>
      <p:sp>
        <p:nvSpPr>
          <p:cNvPr id="22531" name="Rectangle 3">
            <a:extLst>
              <a:ext uri="{FF2B5EF4-FFF2-40B4-BE49-F238E27FC236}">
                <a16:creationId xmlns:a16="http://schemas.microsoft.com/office/drawing/2014/main" id="{94FA6157-3B33-473B-9A14-F759F6F26D3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endParaRPr lang="en-US"/>
          </a:p>
        </p:txBody>
      </p:sp>
      <p:sp>
        <p:nvSpPr>
          <p:cNvPr id="8196" name="Rectangle 4">
            <a:extLst>
              <a:ext uri="{FF2B5EF4-FFF2-40B4-BE49-F238E27FC236}">
                <a16:creationId xmlns:a16="http://schemas.microsoft.com/office/drawing/2014/main" id="{925FA401-322F-4A7E-B26A-8E35BADD675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00BE86C0-DEC5-4CEB-B12E-B257DF98389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a:extLst>
              <a:ext uri="{FF2B5EF4-FFF2-40B4-BE49-F238E27FC236}">
                <a16:creationId xmlns:a16="http://schemas.microsoft.com/office/drawing/2014/main" id="{273482C0-08C8-4B18-89A6-302A5077404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cs typeface="+mn-cs"/>
              </a:defRPr>
            </a:lvl1pPr>
          </a:lstStyle>
          <a:p>
            <a:pPr>
              <a:defRPr/>
            </a:pPr>
            <a:endParaRPr lang="en-US"/>
          </a:p>
        </p:txBody>
      </p:sp>
      <p:sp>
        <p:nvSpPr>
          <p:cNvPr id="22535" name="Rectangle 7">
            <a:extLst>
              <a:ext uri="{FF2B5EF4-FFF2-40B4-BE49-F238E27FC236}">
                <a16:creationId xmlns:a16="http://schemas.microsoft.com/office/drawing/2014/main" id="{D962342D-B00F-4670-A118-D6132C9470A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955FD1E-7752-4186-BF94-0DDF81B5EE4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004CAD8-F02C-40C1-8C61-80B051A8F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A43C764-3B3D-4B64-9985-8961071989ED}" type="slidenum">
              <a:rPr kumimoji="0" lang="en-US" altLang="en-US"/>
              <a:pPr>
                <a:spcBef>
                  <a:spcPct val="0"/>
                </a:spcBef>
              </a:pPr>
              <a:t>1</a:t>
            </a:fld>
            <a:endParaRPr kumimoji="0" lang="en-US" altLang="en-US"/>
          </a:p>
        </p:txBody>
      </p:sp>
      <p:sp>
        <p:nvSpPr>
          <p:cNvPr id="10243" name="Rectangle 2">
            <a:extLst>
              <a:ext uri="{FF2B5EF4-FFF2-40B4-BE49-F238E27FC236}">
                <a16:creationId xmlns:a16="http://schemas.microsoft.com/office/drawing/2014/main" id="{FADD9B85-CDE5-455A-90AC-5521DB95BF8F}"/>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12C7387-FCD6-4D18-AD67-DF5B1F0DA7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7069421-6DF8-44F7-A050-3E1A08A530E5}"/>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7FE2471E-F001-4686-8943-55D8CC4B0A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EA69502D-1E33-4D8A-81C8-9024F7D12A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2BFAFDC-D73E-4252-99B3-6737BCA519DD}" type="slidenum">
              <a:rPr kumimoji="0" lang="en-US" altLang="en-US"/>
              <a:pPr>
                <a:spcBef>
                  <a:spcPct val="0"/>
                </a:spcBef>
              </a:pPr>
              <a:t>15</a:t>
            </a:fld>
            <a:endParaRPr kumimoji="0"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7EC4A65-0283-4E9B-A703-1C887394C9C7}"/>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76231280-CEA0-4306-ACBA-FEEF476970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2772" name="Slide Number Placeholder 3">
            <a:extLst>
              <a:ext uri="{FF2B5EF4-FFF2-40B4-BE49-F238E27FC236}">
                <a16:creationId xmlns:a16="http://schemas.microsoft.com/office/drawing/2014/main" id="{64E1F954-A836-422E-8EA5-01E4E5A0C9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B5FC826-4CCB-4BE1-848B-04007C18CFED}" type="slidenum">
              <a:rPr kumimoji="0" lang="en-US" altLang="en-US"/>
              <a:pPr>
                <a:spcBef>
                  <a:spcPct val="0"/>
                </a:spcBef>
              </a:pPr>
              <a:t>17</a:t>
            </a:fld>
            <a:endParaRPr kumimoji="0"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E21170F2-04B7-4C7B-9FEB-398CFD2ED6CB}"/>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3375E692-63F8-4187-AB72-7496B37C7A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4820" name="Slide Number Placeholder 3">
            <a:extLst>
              <a:ext uri="{FF2B5EF4-FFF2-40B4-BE49-F238E27FC236}">
                <a16:creationId xmlns:a16="http://schemas.microsoft.com/office/drawing/2014/main" id="{EA04546B-E892-4BBA-A932-7F2ABAC791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EAAA915-4478-4103-A238-AC1320B78E2A}" type="slidenum">
              <a:rPr kumimoji="0" lang="en-US" altLang="en-US"/>
              <a:pPr>
                <a:spcBef>
                  <a:spcPct val="0"/>
                </a:spcBef>
              </a:pPr>
              <a:t>19</a:t>
            </a:fld>
            <a:endParaRPr kumimoji="0"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EBD4D057-C601-4B9E-ABE2-91825869A916}"/>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AA795143-8D57-4ABD-B076-5B6B92B535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7892" name="Slide Number Placeholder 3">
            <a:extLst>
              <a:ext uri="{FF2B5EF4-FFF2-40B4-BE49-F238E27FC236}">
                <a16:creationId xmlns:a16="http://schemas.microsoft.com/office/drawing/2014/main" id="{93B9F14A-9E88-4624-BB97-6909831E76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0D6B447-568F-467F-BB51-FC5B8E3A5F69}" type="slidenum">
              <a:rPr kumimoji="0" lang="en-US" altLang="en-US"/>
              <a:pPr>
                <a:spcBef>
                  <a:spcPct val="0"/>
                </a:spcBef>
              </a:pPr>
              <a:t>22</a:t>
            </a:fld>
            <a:endParaRPr kumimoji="0"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36C7F93-6041-41AA-BA34-A52B69FE7586}"/>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CFBA3808-A10E-4B80-A246-98B94ADEEC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9940" name="Slide Number Placeholder 3">
            <a:extLst>
              <a:ext uri="{FF2B5EF4-FFF2-40B4-BE49-F238E27FC236}">
                <a16:creationId xmlns:a16="http://schemas.microsoft.com/office/drawing/2014/main" id="{B3C425CC-558A-43A5-BEAA-99C44ECB12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3C3C247-D14D-4DC6-BCCF-543299BF0207}" type="slidenum">
              <a:rPr kumimoji="0" lang="en-US" altLang="en-US"/>
              <a:pPr>
                <a:spcBef>
                  <a:spcPct val="0"/>
                </a:spcBef>
              </a:pPr>
              <a:t>23</a:t>
            </a:fld>
            <a:endParaRPr kumimoji="0"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A2245B6-AD46-4E40-BABF-5F3795C3A9AC}"/>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E30269A4-AA89-4FC6-8619-D38634F7A3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1988" name="Slide Number Placeholder 3">
            <a:extLst>
              <a:ext uri="{FF2B5EF4-FFF2-40B4-BE49-F238E27FC236}">
                <a16:creationId xmlns:a16="http://schemas.microsoft.com/office/drawing/2014/main" id="{2D0F1B9B-D35B-4390-806A-95E77C025D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719AF41-1408-4053-BA95-2579D98C5976}" type="slidenum">
              <a:rPr kumimoji="0" lang="en-US" altLang="en-US"/>
              <a:pPr>
                <a:spcBef>
                  <a:spcPct val="0"/>
                </a:spcBef>
              </a:pPr>
              <a:t>24</a:t>
            </a:fld>
            <a:endParaRPr kumimoji="0"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855E5D43-5155-474C-8EE5-25A383E93E17}"/>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A76E1C01-9BDB-4158-ADE9-C525FD00CC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4036" name="Slide Number Placeholder 3">
            <a:extLst>
              <a:ext uri="{FF2B5EF4-FFF2-40B4-BE49-F238E27FC236}">
                <a16:creationId xmlns:a16="http://schemas.microsoft.com/office/drawing/2014/main" id="{3768B726-2703-4F8A-91A3-DB78FA27A2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A65A759-AE7E-4474-A46E-F01AAE543A98}" type="slidenum">
              <a:rPr kumimoji="0" lang="en-US" altLang="en-US"/>
              <a:pPr>
                <a:spcBef>
                  <a:spcPct val="0"/>
                </a:spcBef>
              </a:pPr>
              <a:t>26</a:t>
            </a:fld>
            <a:endParaRPr kumimoji="0"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F9582284-982E-4B7A-B8B9-FC615F8C3137}"/>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0D984BEF-DB15-44FE-B3B4-F733815D81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4276" name="Slide Number Placeholder 3">
            <a:extLst>
              <a:ext uri="{FF2B5EF4-FFF2-40B4-BE49-F238E27FC236}">
                <a16:creationId xmlns:a16="http://schemas.microsoft.com/office/drawing/2014/main" id="{D1264F78-3D6A-45DD-9F31-C60F18394F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83A613B-DC09-4280-9825-8614ED2E5695}" type="slidenum">
              <a:rPr kumimoji="0" lang="en-US" altLang="en-US"/>
              <a:pPr>
                <a:spcBef>
                  <a:spcPct val="0"/>
                </a:spcBef>
              </a:pPr>
              <a:t>31</a:t>
            </a:fld>
            <a:endParaRPr kumimoji="0"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EF52A375-78B0-41BA-9BE1-980E66860451}"/>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31E152BF-4806-4953-979B-3D7D8CFB66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6324" name="Slide Number Placeholder 3">
            <a:extLst>
              <a:ext uri="{FF2B5EF4-FFF2-40B4-BE49-F238E27FC236}">
                <a16:creationId xmlns:a16="http://schemas.microsoft.com/office/drawing/2014/main" id="{C0D29250-CC2F-4A68-B1F4-6787DC6F6C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6B990B6-80F9-45A1-A4C8-2F458A72D32D}" type="slidenum">
              <a:rPr kumimoji="0" lang="en-US" altLang="en-US"/>
              <a:pPr>
                <a:spcBef>
                  <a:spcPct val="0"/>
                </a:spcBef>
              </a:pPr>
              <a:t>32</a:t>
            </a:fld>
            <a:endParaRPr kumimoji="0"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F6B1DCEC-EE6E-4E9D-9608-945730A22D6C}"/>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205BE0B9-BF96-4AF6-8F4E-68029D00A0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8372" name="Slide Number Placeholder 3">
            <a:extLst>
              <a:ext uri="{FF2B5EF4-FFF2-40B4-BE49-F238E27FC236}">
                <a16:creationId xmlns:a16="http://schemas.microsoft.com/office/drawing/2014/main" id="{701D5D87-269F-4FEC-B6C0-6284E94EDB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1B74AC7-96FB-4814-AA54-37336B784BC5}" type="slidenum">
              <a:rPr kumimoji="0" lang="en-US" altLang="en-US"/>
              <a:pPr>
                <a:spcBef>
                  <a:spcPct val="0"/>
                </a:spcBef>
              </a:pPr>
              <a:t>34</a:t>
            </a:fld>
            <a:endParaRPr kumimoji="0"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C6229F3-28BB-4152-B04B-1FD8CF374757}"/>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20A32391-373C-4109-8656-D13D251CAE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292" name="Slide Number Placeholder 3">
            <a:extLst>
              <a:ext uri="{FF2B5EF4-FFF2-40B4-BE49-F238E27FC236}">
                <a16:creationId xmlns:a16="http://schemas.microsoft.com/office/drawing/2014/main" id="{477C8B14-C032-4889-8FB9-B4899E3ABC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9F604BB-29C4-4798-9C1C-F21C40885B30}" type="slidenum">
              <a:rPr kumimoji="0" lang="en-US" altLang="en-US"/>
              <a:pPr>
                <a:spcBef>
                  <a:spcPct val="0"/>
                </a:spcBef>
              </a:pPr>
              <a:t>2</a:t>
            </a:fld>
            <a:endParaRPr kumimoji="0"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85877DC9-9A56-4AE9-ADA5-11BC8288038A}"/>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E14A7EB2-ABBC-4190-8D6F-10D57E5F45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a:extLst>
              <a:ext uri="{FF2B5EF4-FFF2-40B4-BE49-F238E27FC236}">
                <a16:creationId xmlns:a16="http://schemas.microsoft.com/office/drawing/2014/main" id="{4F2EAAC9-FAF1-4071-954B-A83D01D9B5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4E6462E-4227-4EF1-8E86-78D8197F93B8}" type="slidenum">
              <a:rPr kumimoji="0" lang="en-US" altLang="en-US"/>
              <a:pPr>
                <a:spcBef>
                  <a:spcPct val="0"/>
                </a:spcBef>
              </a:pPr>
              <a:t>35</a:t>
            </a:fld>
            <a:endParaRPr kumimoji="0"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9AC4B291-5D36-4297-BDB9-142C5431E54B}"/>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F6979892-01AC-4528-809A-016D7E75AC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2468" name="Slide Number Placeholder 3">
            <a:extLst>
              <a:ext uri="{FF2B5EF4-FFF2-40B4-BE49-F238E27FC236}">
                <a16:creationId xmlns:a16="http://schemas.microsoft.com/office/drawing/2014/main" id="{FBABBA81-2D07-4497-BBE3-0527204CB6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2187835-BAA5-4CCE-AB4B-5B1136891F30}" type="slidenum">
              <a:rPr kumimoji="0" lang="en-US" altLang="en-US"/>
              <a:pPr>
                <a:spcBef>
                  <a:spcPct val="0"/>
                </a:spcBef>
              </a:pPr>
              <a:t>36</a:t>
            </a:fld>
            <a:endParaRPr kumimoji="0"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9FF08FA0-EFC0-4673-AAE5-0E4C2E75C566}"/>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C1C9BBBD-4BB4-4C4F-962E-9C51366836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4516" name="Slide Number Placeholder 3">
            <a:extLst>
              <a:ext uri="{FF2B5EF4-FFF2-40B4-BE49-F238E27FC236}">
                <a16:creationId xmlns:a16="http://schemas.microsoft.com/office/drawing/2014/main" id="{260126D4-64ED-473B-A489-C70B606A03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B4EF764-2D08-4268-8EE4-35485C08F8B6}" type="slidenum">
              <a:rPr kumimoji="0" lang="en-US" altLang="en-US"/>
              <a:pPr>
                <a:spcBef>
                  <a:spcPct val="0"/>
                </a:spcBef>
              </a:pPr>
              <a:t>37</a:t>
            </a:fld>
            <a:endParaRPr kumimoji="0"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6EC60E8C-ED7B-487B-882C-ABC9EECF2AB7}"/>
              </a:ext>
            </a:extLst>
          </p:cNvPr>
          <p:cNvSpPr>
            <a:spLocks noGrp="1" noRot="1" noChangeAspect="1" noChangeArrowheads="1" noTextEdit="1"/>
          </p:cNvSpPr>
          <p:nvPr>
            <p:ph type="sldImg"/>
          </p:nvPr>
        </p:nvSpPr>
        <p:spPr>
          <a:ln/>
        </p:spPr>
      </p:sp>
      <p:sp>
        <p:nvSpPr>
          <p:cNvPr id="66563" name="Notes Placeholder 2">
            <a:extLst>
              <a:ext uri="{FF2B5EF4-FFF2-40B4-BE49-F238E27FC236}">
                <a16:creationId xmlns:a16="http://schemas.microsoft.com/office/drawing/2014/main" id="{B69A72A5-59BB-4A8D-9691-F27F534EBF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6564" name="Slide Number Placeholder 3">
            <a:extLst>
              <a:ext uri="{FF2B5EF4-FFF2-40B4-BE49-F238E27FC236}">
                <a16:creationId xmlns:a16="http://schemas.microsoft.com/office/drawing/2014/main" id="{8FE5E8A3-B937-4F2E-A693-B25FBE8053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17E67B-694E-47F1-BB29-CC0BF42D6F13}" type="slidenum">
              <a:rPr kumimoji="0" lang="en-US" altLang="en-US"/>
              <a:pPr>
                <a:spcBef>
                  <a:spcPct val="0"/>
                </a:spcBef>
              </a:pPr>
              <a:t>38</a:t>
            </a:fld>
            <a:endParaRPr kumimoji="0"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7920980E-5870-4C61-B76C-CED624A1421E}"/>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6DAFABC1-2776-4424-B19E-521FC8F897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8612" name="Slide Number Placeholder 3">
            <a:extLst>
              <a:ext uri="{FF2B5EF4-FFF2-40B4-BE49-F238E27FC236}">
                <a16:creationId xmlns:a16="http://schemas.microsoft.com/office/drawing/2014/main" id="{61DD5A3F-CF78-4E72-A608-87A3C2D9D6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3C764DB-A716-4871-86B1-602DC22D5057}" type="slidenum">
              <a:rPr kumimoji="0" lang="en-US" altLang="en-US"/>
              <a:pPr>
                <a:spcBef>
                  <a:spcPct val="0"/>
                </a:spcBef>
              </a:pPr>
              <a:t>41</a:t>
            </a:fld>
            <a:endParaRPr kumimoji="0"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281894DD-F5E5-4830-81D2-60BDEC6F896B}"/>
              </a:ext>
            </a:extLst>
          </p:cNvPr>
          <p:cNvSpPr>
            <a:spLocks noGrp="1" noRot="1" noChangeAspect="1" noChangeArrowheads="1" noTextEdit="1"/>
          </p:cNvSpPr>
          <p:nvPr>
            <p:ph type="sldImg"/>
          </p:nvPr>
        </p:nvSpPr>
        <p:spPr>
          <a:ln/>
        </p:spPr>
      </p:sp>
      <p:sp>
        <p:nvSpPr>
          <p:cNvPr id="70659" name="Notes Placeholder 2">
            <a:extLst>
              <a:ext uri="{FF2B5EF4-FFF2-40B4-BE49-F238E27FC236}">
                <a16:creationId xmlns:a16="http://schemas.microsoft.com/office/drawing/2014/main" id="{2059D620-CADE-4B86-9876-0C3B47A625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0660" name="Slide Number Placeholder 3">
            <a:extLst>
              <a:ext uri="{FF2B5EF4-FFF2-40B4-BE49-F238E27FC236}">
                <a16:creationId xmlns:a16="http://schemas.microsoft.com/office/drawing/2014/main" id="{6CFC7B80-9F23-46DC-8A29-B573DB83B9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464ACB-FFC8-442F-819F-19D23D400596}" type="slidenum">
              <a:rPr kumimoji="0" lang="en-US" altLang="en-US"/>
              <a:pPr>
                <a:spcBef>
                  <a:spcPct val="0"/>
                </a:spcBef>
              </a:pPr>
              <a:t>42</a:t>
            </a:fld>
            <a:endParaRPr kumimoji="0"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4E8F5F30-147E-4543-BEFF-1AA6CA705F74}"/>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3D63B23F-F2FC-409E-A60A-563722BBB1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2708" name="Slide Number Placeholder 3">
            <a:extLst>
              <a:ext uri="{FF2B5EF4-FFF2-40B4-BE49-F238E27FC236}">
                <a16:creationId xmlns:a16="http://schemas.microsoft.com/office/drawing/2014/main" id="{37950388-F74C-4FE0-A7EA-F926E35E37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E2D05AD-D06A-40B8-8C9B-F27F69F798A5}" type="slidenum">
              <a:rPr kumimoji="0" lang="en-US" altLang="en-US"/>
              <a:pPr>
                <a:spcBef>
                  <a:spcPct val="0"/>
                </a:spcBef>
              </a:pPr>
              <a:t>44</a:t>
            </a:fld>
            <a:endParaRPr kumimoji="0"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4CF5DBDA-1CDC-4D42-B695-CE6CB6529C1F}"/>
              </a:ext>
            </a:extLst>
          </p:cNvPr>
          <p:cNvSpPr>
            <a:spLocks noGrp="1" noRot="1" noChangeAspect="1" noChangeArrowheads="1" noTextEdit="1"/>
          </p:cNvSpPr>
          <p:nvPr>
            <p:ph type="sldImg"/>
          </p:nvPr>
        </p:nvSpPr>
        <p:spPr>
          <a:ln/>
        </p:spPr>
      </p:sp>
      <p:sp>
        <p:nvSpPr>
          <p:cNvPr id="74755" name="Notes Placeholder 2">
            <a:extLst>
              <a:ext uri="{FF2B5EF4-FFF2-40B4-BE49-F238E27FC236}">
                <a16:creationId xmlns:a16="http://schemas.microsoft.com/office/drawing/2014/main" id="{FC82E5D1-01AB-45C1-B298-5FFAE90428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4756" name="Slide Number Placeholder 3">
            <a:extLst>
              <a:ext uri="{FF2B5EF4-FFF2-40B4-BE49-F238E27FC236}">
                <a16:creationId xmlns:a16="http://schemas.microsoft.com/office/drawing/2014/main" id="{0A3F85AD-67F9-4606-96EA-0CC648100E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D2697D4-D89E-4E68-BC48-CEB2838433A4}" type="slidenum">
              <a:rPr kumimoji="0" lang="en-US" altLang="en-US"/>
              <a:pPr>
                <a:spcBef>
                  <a:spcPct val="0"/>
                </a:spcBef>
              </a:pPr>
              <a:t>45</a:t>
            </a:fld>
            <a:endParaRPr kumimoji="0"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5AA2BB53-1E17-4C02-8709-98730298F882}"/>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62F99FDC-61DC-4A08-9028-EE690AC971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6804" name="Slide Number Placeholder 3">
            <a:extLst>
              <a:ext uri="{FF2B5EF4-FFF2-40B4-BE49-F238E27FC236}">
                <a16:creationId xmlns:a16="http://schemas.microsoft.com/office/drawing/2014/main" id="{AAD546F4-276E-4DAD-B000-38D64BC2CD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69802D-D49F-4317-A392-E3FE6A910286}" type="slidenum">
              <a:rPr kumimoji="0" lang="en-US" altLang="en-US"/>
              <a:pPr>
                <a:spcBef>
                  <a:spcPct val="0"/>
                </a:spcBef>
              </a:pPr>
              <a:t>46</a:t>
            </a:fld>
            <a:endParaRPr kumimoji="0"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7662366F-6850-405C-B732-34E2DCC29F67}"/>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021D6D1B-93C6-47E9-AD9D-8AE21EBB50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8852" name="Slide Number Placeholder 3">
            <a:extLst>
              <a:ext uri="{FF2B5EF4-FFF2-40B4-BE49-F238E27FC236}">
                <a16:creationId xmlns:a16="http://schemas.microsoft.com/office/drawing/2014/main" id="{D7408365-5E5A-4945-95ED-B444330524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9EAFC50-A6F4-4968-9B9A-68D494671640}" type="slidenum">
              <a:rPr kumimoji="0" lang="en-US" altLang="en-US"/>
              <a:pPr>
                <a:spcBef>
                  <a:spcPct val="0"/>
                </a:spcBef>
              </a:pPr>
              <a:t>47</a:t>
            </a:fld>
            <a:endParaRPr kumimoji="0"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7F95908-0492-4204-BB68-A335E734EBAD}"/>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FA2408E5-60DB-4742-8A89-B985AF8E49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40" name="Slide Number Placeholder 3">
            <a:extLst>
              <a:ext uri="{FF2B5EF4-FFF2-40B4-BE49-F238E27FC236}">
                <a16:creationId xmlns:a16="http://schemas.microsoft.com/office/drawing/2014/main" id="{D63925C2-779B-4332-99C2-4251D090B3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E887EEA-09B0-4CA7-83AB-A5F70556F8A1}" type="slidenum">
              <a:rPr kumimoji="0" lang="en-US" altLang="en-US"/>
              <a:pPr>
                <a:spcBef>
                  <a:spcPct val="0"/>
                </a:spcBef>
              </a:pPr>
              <a:t>3</a:t>
            </a:fld>
            <a:endParaRPr kumimoji="0"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84CE2C16-500E-44BC-9710-49858D98B606}"/>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3810C80C-1A9E-46D9-A0F4-627619F287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4996" name="Slide Number Placeholder 3">
            <a:extLst>
              <a:ext uri="{FF2B5EF4-FFF2-40B4-BE49-F238E27FC236}">
                <a16:creationId xmlns:a16="http://schemas.microsoft.com/office/drawing/2014/main" id="{4A528362-1E01-41AB-9B28-B16D2C2A4A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143A57A-0D7F-41DE-A802-3B9FEFE1CFA8}" type="slidenum">
              <a:rPr kumimoji="0" lang="en-US" altLang="en-US"/>
              <a:pPr>
                <a:spcBef>
                  <a:spcPct val="0"/>
                </a:spcBef>
              </a:pPr>
              <a:t>48</a:t>
            </a:fld>
            <a:endParaRPr kumimoji="0"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ADA7A58A-FA1A-4413-A7FB-DB7CD88D0E03}"/>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F039706E-D122-4271-9EA3-D5E8A3E2E2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0" name="Slide Number Placeholder 3">
            <a:extLst>
              <a:ext uri="{FF2B5EF4-FFF2-40B4-BE49-F238E27FC236}">
                <a16:creationId xmlns:a16="http://schemas.microsoft.com/office/drawing/2014/main" id="{723F3A39-E960-4594-80C7-B0DEE6D56B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DBC2061-7910-46CF-A45B-A4807D0A8C89}" type="slidenum">
              <a:rPr kumimoji="0" lang="en-US" altLang="en-US"/>
              <a:pPr>
                <a:spcBef>
                  <a:spcPct val="0"/>
                </a:spcBef>
              </a:pPr>
              <a:t>50</a:t>
            </a:fld>
            <a:endParaRPr kumimoji="0"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76C17A2C-6734-432E-8A3F-8EC3BEC80D10}"/>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13FEA275-A922-4A81-B190-05DDE867A0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2948" name="Slide Number Placeholder 3">
            <a:extLst>
              <a:ext uri="{FF2B5EF4-FFF2-40B4-BE49-F238E27FC236}">
                <a16:creationId xmlns:a16="http://schemas.microsoft.com/office/drawing/2014/main" id="{D3126F3B-D7F4-420E-8EE3-ED805119DE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C8B4B31-251C-4CC3-90D8-2ADBB7408718}" type="slidenum">
              <a:rPr kumimoji="0" lang="en-US" altLang="en-US"/>
              <a:pPr>
                <a:spcBef>
                  <a:spcPct val="0"/>
                </a:spcBef>
              </a:pPr>
              <a:t>51</a:t>
            </a:fld>
            <a:endParaRPr kumimoji="0"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5FFA9B7C-9C78-45A7-AC5B-31F080C858CE}"/>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1AE53591-ED2F-4BF5-A900-F1723A44EA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7044" name="Slide Number Placeholder 3">
            <a:extLst>
              <a:ext uri="{FF2B5EF4-FFF2-40B4-BE49-F238E27FC236}">
                <a16:creationId xmlns:a16="http://schemas.microsoft.com/office/drawing/2014/main" id="{24BEB905-3E7D-4BA3-BFC6-CE0221D439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6A4BB15-AD99-4E4B-BE86-86AC9803323E}" type="slidenum">
              <a:rPr kumimoji="0" lang="en-US" altLang="en-US"/>
              <a:pPr>
                <a:spcBef>
                  <a:spcPct val="0"/>
                </a:spcBef>
              </a:pPr>
              <a:t>52</a:t>
            </a:fld>
            <a:endParaRPr kumimoji="0"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8144BDC4-D3B8-4C5D-842D-212130A09117}"/>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4784965F-8ED0-4660-B38A-40EED77619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9092" name="Slide Number Placeholder 3">
            <a:extLst>
              <a:ext uri="{FF2B5EF4-FFF2-40B4-BE49-F238E27FC236}">
                <a16:creationId xmlns:a16="http://schemas.microsoft.com/office/drawing/2014/main" id="{3A92C121-E48D-4C9C-96BB-953C68FA88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8F183F6-56AF-48A9-85A9-2307AB8D5506}" type="slidenum">
              <a:rPr kumimoji="0" lang="en-US" altLang="en-US"/>
              <a:pPr>
                <a:spcBef>
                  <a:spcPct val="0"/>
                </a:spcBef>
              </a:pPr>
              <a:t>54</a:t>
            </a:fld>
            <a:endParaRPr kumimoji="0"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CBDFF1B7-EC7D-418C-86A0-D5F90FB6A981}"/>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4E691015-1CB9-4183-AD2B-6231F658F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1140" name="Slide Number Placeholder 3">
            <a:extLst>
              <a:ext uri="{FF2B5EF4-FFF2-40B4-BE49-F238E27FC236}">
                <a16:creationId xmlns:a16="http://schemas.microsoft.com/office/drawing/2014/main" id="{FE9F72B8-83B0-4401-8FFE-D53D48EC84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F249416-C444-4AB0-8B17-C3F8464568EF}" type="slidenum">
              <a:rPr kumimoji="0" lang="en-US" altLang="en-US"/>
              <a:pPr>
                <a:spcBef>
                  <a:spcPct val="0"/>
                </a:spcBef>
              </a:pPr>
              <a:t>55</a:t>
            </a:fld>
            <a:endParaRPr kumimoji="0"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FD632C3A-A87D-4F61-BC1F-73DEAA107D2D}"/>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A545403F-3C4D-455A-B743-8AB360BFAF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a:extLst>
              <a:ext uri="{FF2B5EF4-FFF2-40B4-BE49-F238E27FC236}">
                <a16:creationId xmlns:a16="http://schemas.microsoft.com/office/drawing/2014/main" id="{81775FFC-1301-4F84-98AC-2F1C3D94AD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66EBA31-F101-44BF-A833-939FF7DF18E8}" type="slidenum">
              <a:rPr kumimoji="0" lang="en-US" altLang="en-US"/>
              <a:pPr>
                <a:spcBef>
                  <a:spcPct val="0"/>
                </a:spcBef>
              </a:pPr>
              <a:t>58</a:t>
            </a:fld>
            <a:endParaRPr kumimoji="0"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1338A53-8EBD-4345-B17D-225D3136C58A}"/>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660FA223-D977-4E18-99EF-1881D78318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8132" name="Slide Number Placeholder 3">
            <a:extLst>
              <a:ext uri="{FF2B5EF4-FFF2-40B4-BE49-F238E27FC236}">
                <a16:creationId xmlns:a16="http://schemas.microsoft.com/office/drawing/2014/main" id="{819608F5-9504-44CB-9989-B5324801E4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E784C9F-980D-49BA-BB99-4304EC1370BC}" type="slidenum">
              <a:rPr kumimoji="0" lang="en-US" altLang="en-US"/>
              <a:pPr>
                <a:spcBef>
                  <a:spcPct val="0"/>
                </a:spcBef>
              </a:pPr>
              <a:t>59</a:t>
            </a:fld>
            <a:endParaRPr kumimoji="0"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F9C94FB5-FE2F-4B88-A18C-443FBFB82991}"/>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6879DD06-F312-4F7F-B25B-0B4AC93D09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0180" name="Slide Number Placeholder 3">
            <a:extLst>
              <a:ext uri="{FF2B5EF4-FFF2-40B4-BE49-F238E27FC236}">
                <a16:creationId xmlns:a16="http://schemas.microsoft.com/office/drawing/2014/main" id="{B29B35B8-042D-48D5-8052-AC0A7CD33C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14C7FA9-9659-47E6-A17F-6B89A55AC6CC}" type="slidenum">
              <a:rPr kumimoji="0" lang="en-US" altLang="en-US"/>
              <a:pPr>
                <a:spcBef>
                  <a:spcPct val="0"/>
                </a:spcBef>
              </a:pPr>
              <a:t>60</a:t>
            </a:fld>
            <a:endParaRPr kumimoji="0"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A7C17204-887D-4182-93B3-2438E17D10B0}"/>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CE2150FF-8BBC-4492-A4ED-DF9A0E1607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7412" name="Slide Number Placeholder 3">
            <a:extLst>
              <a:ext uri="{FF2B5EF4-FFF2-40B4-BE49-F238E27FC236}">
                <a16:creationId xmlns:a16="http://schemas.microsoft.com/office/drawing/2014/main" id="{7D78AFA5-38C1-4F35-AC5E-78E9C6662B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7FCD453-545F-48FE-8D18-17BE4351B363}" type="slidenum">
              <a:rPr kumimoji="0" lang="en-US" altLang="en-US"/>
              <a:pPr>
                <a:spcBef>
                  <a:spcPct val="0"/>
                </a:spcBef>
              </a:pPr>
              <a:t>5</a:t>
            </a:fld>
            <a:endParaRPr kumimoji="0"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33C0AEF3-4D7E-49E2-A57B-DB6BBCEAB057}"/>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A0CEC15E-4DAB-4778-B3A1-49BCB8B98F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460" name="Slide Number Placeholder 3">
            <a:extLst>
              <a:ext uri="{FF2B5EF4-FFF2-40B4-BE49-F238E27FC236}">
                <a16:creationId xmlns:a16="http://schemas.microsoft.com/office/drawing/2014/main" id="{610B0BD1-06E4-4169-BE53-41F07C91D2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E28BE60-5955-4DED-A384-0C3CBF422E3F}" type="slidenum">
              <a:rPr kumimoji="0" lang="en-US" altLang="en-US"/>
              <a:pPr>
                <a:spcBef>
                  <a:spcPct val="0"/>
                </a:spcBef>
              </a:pPr>
              <a:t>6</a:t>
            </a:fld>
            <a:endParaRPr kumimoji="0"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8285FF6-BBB6-4793-9CD9-C94A8A414546}"/>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CFB65D60-3700-4476-AF1F-1004C10BE0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1508" name="Slide Number Placeholder 3">
            <a:extLst>
              <a:ext uri="{FF2B5EF4-FFF2-40B4-BE49-F238E27FC236}">
                <a16:creationId xmlns:a16="http://schemas.microsoft.com/office/drawing/2014/main" id="{B7EAC907-7847-4CE0-A9FD-8F124F131F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5A7D105-1A30-4B7A-B6FC-5AAC7AB6F883}" type="slidenum">
              <a:rPr kumimoji="0" lang="en-US" altLang="en-US"/>
              <a:pPr>
                <a:spcBef>
                  <a:spcPct val="0"/>
                </a:spcBef>
              </a:pPr>
              <a:t>7</a:t>
            </a:fld>
            <a:endParaRPr kumimoji="0"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B1CA85C-8F41-4F5E-9DD5-54359CADC84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96B990A6-ACB2-441E-93D8-D33C25CFA4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4580" name="Slide Number Placeholder 3">
            <a:extLst>
              <a:ext uri="{FF2B5EF4-FFF2-40B4-BE49-F238E27FC236}">
                <a16:creationId xmlns:a16="http://schemas.microsoft.com/office/drawing/2014/main" id="{A6081606-EA99-4E97-A172-E5B48DE225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AD2BF55-0C56-4BB0-824F-27DBCDABBE5F}" type="slidenum">
              <a:rPr kumimoji="0" lang="en-US" altLang="en-US"/>
              <a:pPr>
                <a:spcBef>
                  <a:spcPct val="0"/>
                </a:spcBef>
              </a:pPr>
              <a:t>11</a:t>
            </a:fld>
            <a:endParaRPr kumimoji="0"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51555C5-C52C-44D3-A81D-4973CF30063C}"/>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5EF643B2-07B6-4491-A4B5-7BDF78DF7C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6628" name="Slide Number Placeholder 3">
            <a:extLst>
              <a:ext uri="{FF2B5EF4-FFF2-40B4-BE49-F238E27FC236}">
                <a16:creationId xmlns:a16="http://schemas.microsoft.com/office/drawing/2014/main" id="{6A31F241-0FF2-4A44-9BBB-CC595518CE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013E98F-760E-4FBB-8059-45078DE93D3F}" type="slidenum">
              <a:rPr kumimoji="0" lang="en-US" altLang="en-US"/>
              <a:pPr>
                <a:spcBef>
                  <a:spcPct val="0"/>
                </a:spcBef>
              </a:pPr>
              <a:t>12</a:t>
            </a:fld>
            <a:endParaRPr kumimoji="0"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42349297-2081-4380-BB78-536CE66534DD}"/>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FB1D8870-B56F-479D-B97C-7A7979A891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8676" name="Slide Number Placeholder 3">
            <a:extLst>
              <a:ext uri="{FF2B5EF4-FFF2-40B4-BE49-F238E27FC236}">
                <a16:creationId xmlns:a16="http://schemas.microsoft.com/office/drawing/2014/main" id="{D9AD22A9-0752-47B6-98E7-99E9B7A0C8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0660902-FE5A-4995-88DD-0DDE97544A55}" type="slidenum">
              <a:rPr kumimoji="0" lang="en-US" altLang="en-US"/>
              <a:pPr>
                <a:spcBef>
                  <a:spcPct val="0"/>
                </a:spcBef>
              </a:pPr>
              <a:t>13</a:t>
            </a:fld>
            <a:endParaRPr kumimoji="0"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0" descr="DG_Bar_Blue_USLetter_RGB">
            <a:extLst>
              <a:ext uri="{FF2B5EF4-FFF2-40B4-BE49-F238E27FC236}">
                <a16:creationId xmlns:a16="http://schemas.microsoft.com/office/drawing/2014/main" id="{DF58736A-3F4F-4B74-9271-1A339549DE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1">
            <a:extLst>
              <a:ext uri="{FF2B5EF4-FFF2-40B4-BE49-F238E27FC236}">
                <a16:creationId xmlns:a16="http://schemas.microsoft.com/office/drawing/2014/main" id="{B2885B6E-56A3-40B9-B252-00EAB5E86B93}"/>
              </a:ext>
            </a:extLst>
          </p:cNvPr>
          <p:cNvSpPr txBox="1">
            <a:spLocks noChangeArrowheads="1"/>
          </p:cNvSpPr>
          <p:nvPr userDrawn="1"/>
        </p:nvSpPr>
        <p:spPr bwMode="auto">
          <a:xfrm>
            <a:off x="533400" y="18288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800" b="1" dirty="0">
                <a:solidFill>
                  <a:srgbClr val="629C36"/>
                </a:solidFill>
                <a:latin typeface="Tw Cen MT" pitchFamily="34" charset="0"/>
              </a:rPr>
              <a:t>C H A P T E R  10</a:t>
            </a:r>
          </a:p>
        </p:txBody>
      </p:sp>
      <p:sp>
        <p:nvSpPr>
          <p:cNvPr id="4" name="Text Box 13">
            <a:extLst>
              <a:ext uri="{FF2B5EF4-FFF2-40B4-BE49-F238E27FC236}">
                <a16:creationId xmlns:a16="http://schemas.microsoft.com/office/drawing/2014/main" id="{D7E6CB21-F6C3-4DC3-A2E7-076622137A00}"/>
              </a:ext>
            </a:extLst>
          </p:cNvPr>
          <p:cNvSpPr txBox="1">
            <a:spLocks noChangeArrowheads="1"/>
          </p:cNvSpPr>
          <p:nvPr userDrawn="1"/>
        </p:nvSpPr>
        <p:spPr bwMode="auto">
          <a:xfrm>
            <a:off x="533400" y="24384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600" b="1" dirty="0">
                <a:latin typeface="Tw Cen MT" pitchFamily="34" charset="0"/>
              </a:rPr>
              <a:t>Inheritance</a:t>
            </a:r>
          </a:p>
        </p:txBody>
      </p:sp>
      <p:pic>
        <p:nvPicPr>
          <p:cNvPr id="5" name="Picture 4">
            <a:extLst>
              <a:ext uri="{FF2B5EF4-FFF2-40B4-BE49-F238E27FC236}">
                <a16:creationId xmlns:a16="http://schemas.microsoft.com/office/drawing/2014/main" id="{18256E0B-C5FA-4372-9667-59E3545B96AA}"/>
              </a:ext>
            </a:extLst>
          </p:cNvPr>
          <p:cNvPicPr>
            <a:picLocks noChangeAspect="1"/>
          </p:cNvPicPr>
          <p:nvPr userDrawn="1"/>
        </p:nvPicPr>
        <p:blipFill>
          <a:blip r:embed="rId3"/>
          <a:stretch>
            <a:fillRect/>
          </a:stretch>
        </p:blipFill>
        <p:spPr>
          <a:xfrm>
            <a:off x="4267200" y="457200"/>
            <a:ext cx="4511675" cy="5638800"/>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2239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57C158A8-8BB1-4775-88EA-159BBB68EBD5}"/>
              </a:ext>
            </a:extLst>
          </p:cNvPr>
          <p:cNvSpPr>
            <a:spLocks noGrp="1" noChangeArrowheads="1"/>
          </p:cNvSpPr>
          <p:nvPr>
            <p:ph type="sldNum" sz="quarter" idx="10"/>
          </p:nvPr>
        </p:nvSpPr>
        <p:spPr>
          <a:ln/>
        </p:spPr>
        <p:txBody>
          <a:bodyPr/>
          <a:lstStyle>
            <a:lvl1pPr>
              <a:defRPr/>
            </a:lvl1pPr>
          </a:lstStyle>
          <a:p>
            <a:r>
              <a:rPr lang="en-US" altLang="en-US"/>
              <a:t>1-</a:t>
            </a:r>
            <a:fld id="{B65F798C-CB66-4CE4-A9BD-2F30D55E4E7A}" type="slidenum">
              <a:rPr lang="en-US" altLang="en-US"/>
              <a:pPr/>
              <a:t>‹#›</a:t>
            </a:fld>
            <a:endParaRPr lang="en-US" altLang="en-US"/>
          </a:p>
        </p:txBody>
      </p:sp>
    </p:spTree>
    <p:extLst>
      <p:ext uri="{BB962C8B-B14F-4D97-AF65-F5344CB8AC3E}">
        <p14:creationId xmlns:p14="http://schemas.microsoft.com/office/powerpoint/2010/main" val="274235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546AC78-F803-480F-815E-948BE7393551}"/>
              </a:ext>
            </a:extLst>
          </p:cNvPr>
          <p:cNvSpPr>
            <a:spLocks noGrp="1" noChangeArrowheads="1"/>
          </p:cNvSpPr>
          <p:nvPr>
            <p:ph type="sldNum" sz="quarter" idx="10"/>
          </p:nvPr>
        </p:nvSpPr>
        <p:spPr>
          <a:ln/>
        </p:spPr>
        <p:txBody>
          <a:bodyPr/>
          <a:lstStyle>
            <a:lvl1pPr>
              <a:defRPr/>
            </a:lvl1pPr>
          </a:lstStyle>
          <a:p>
            <a:r>
              <a:rPr lang="en-US" altLang="en-US"/>
              <a:t>1-</a:t>
            </a:r>
            <a:fld id="{E56EC0C2-EADA-415D-AED6-2AD15DE575E0}" type="slidenum">
              <a:rPr lang="en-US" altLang="en-US"/>
              <a:pPr/>
              <a:t>‹#›</a:t>
            </a:fld>
            <a:endParaRPr lang="en-US" altLang="en-US"/>
          </a:p>
        </p:txBody>
      </p:sp>
    </p:spTree>
    <p:extLst>
      <p:ext uri="{BB962C8B-B14F-4D97-AF65-F5344CB8AC3E}">
        <p14:creationId xmlns:p14="http://schemas.microsoft.com/office/powerpoint/2010/main" val="55903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a:extLst>
              <a:ext uri="{FF2B5EF4-FFF2-40B4-BE49-F238E27FC236}">
                <a16:creationId xmlns:a16="http://schemas.microsoft.com/office/drawing/2014/main" id="{894B599D-27AD-44E3-965D-7072FA03BDAD}"/>
              </a:ext>
            </a:extLst>
          </p:cNvPr>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algn="ctr">
              <a:defRPr/>
            </a:pPr>
            <a:endParaRPr lang="en-US" altLang="en-US" sz="1800">
              <a:solidFill>
                <a:srgbClr val="FFFFFF"/>
              </a:solidFill>
              <a:latin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a:extLst>
              <a:ext uri="{FF2B5EF4-FFF2-40B4-BE49-F238E27FC236}">
                <a16:creationId xmlns:a16="http://schemas.microsoft.com/office/drawing/2014/main" id="{82DB150A-84D2-446E-90EC-124DF94CBA21}"/>
              </a:ext>
            </a:extLst>
          </p:cNvPr>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22">
            <a:extLst>
              <a:ext uri="{FF2B5EF4-FFF2-40B4-BE49-F238E27FC236}">
                <a16:creationId xmlns:a16="http://schemas.microsoft.com/office/drawing/2014/main" id="{3E52406A-F40A-4490-A121-17E3BA749722}"/>
              </a:ext>
            </a:extLst>
          </p:cNvPr>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23">
            <a:extLst>
              <a:ext uri="{FF2B5EF4-FFF2-40B4-BE49-F238E27FC236}">
                <a16:creationId xmlns:a16="http://schemas.microsoft.com/office/drawing/2014/main" id="{C73134A9-62B0-4BB5-95C5-5161157B3879}"/>
              </a:ext>
            </a:extLst>
          </p:cNvPr>
          <p:cNvSpPr txBox="1">
            <a:spLocks noGrp="1"/>
          </p:cNvSpPr>
          <p:nvPr>
            <p:ph type="sldNum" idx="12"/>
          </p:nvPr>
        </p:nvSpPr>
        <p:spPr/>
        <p:txBody>
          <a:bodyPr/>
          <a:lstStyle>
            <a:lvl1pPr>
              <a:defRPr/>
            </a:lvl1pPr>
          </a:lstStyle>
          <a:p>
            <a:fld id="{87699DE3-91DD-41DB-BDFF-C1BEE43B02F3}" type="slidenum">
              <a:rPr lang="en-US" altLang="en-US"/>
              <a:pPr/>
              <a:t>‹#›</a:t>
            </a:fld>
            <a:endParaRPr lang="en-US" altLang="en-US"/>
          </a:p>
        </p:txBody>
      </p:sp>
    </p:spTree>
    <p:extLst>
      <p:ext uri="{BB962C8B-B14F-4D97-AF65-F5344CB8AC3E}">
        <p14:creationId xmlns:p14="http://schemas.microsoft.com/office/powerpoint/2010/main" val="4244528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19ADA8F4-3F62-4A6B-9085-0C3772828D7C}"/>
              </a:ext>
            </a:extLst>
          </p:cNvPr>
          <p:cNvSpPr txBox="1">
            <a:spLocks noGrp="1"/>
          </p:cNvSpPr>
          <p:nvPr>
            <p:ph type="ftr" idx="12"/>
          </p:nvPr>
        </p:nvSpPr>
        <p:spPr>
          <a:ln/>
        </p:spPr>
        <p:txBody>
          <a:bodyPr/>
          <a:lstStyle>
            <a:lvl1pPr>
              <a:defRPr/>
            </a:lvl1pPr>
          </a:lstStyle>
          <a:p>
            <a:pPr>
              <a:defRPr/>
            </a:pPr>
            <a:endParaRPr/>
          </a:p>
        </p:txBody>
      </p:sp>
      <p:sp>
        <p:nvSpPr>
          <p:cNvPr id="5" name="Shape 13">
            <a:extLst>
              <a:ext uri="{FF2B5EF4-FFF2-40B4-BE49-F238E27FC236}">
                <a16:creationId xmlns:a16="http://schemas.microsoft.com/office/drawing/2014/main" id="{97EF71EB-89ED-4092-B1E1-5D3BA5AF36F9}"/>
              </a:ext>
            </a:extLst>
          </p:cNvPr>
          <p:cNvSpPr txBox="1">
            <a:spLocks noGrp="1"/>
          </p:cNvSpPr>
          <p:nvPr>
            <p:ph type="dt" idx="13"/>
          </p:nvPr>
        </p:nvSpPr>
        <p:spPr>
          <a:ln/>
        </p:spPr>
        <p:txBody>
          <a:bodyPr/>
          <a:lstStyle>
            <a:lvl1pPr>
              <a:defRPr/>
            </a:lvl1pPr>
          </a:lstStyle>
          <a:p>
            <a:pPr>
              <a:defRPr/>
            </a:pPr>
            <a:endParaRPr/>
          </a:p>
        </p:txBody>
      </p:sp>
      <p:sp>
        <p:nvSpPr>
          <p:cNvPr id="6" name="Shape 14">
            <a:extLst>
              <a:ext uri="{FF2B5EF4-FFF2-40B4-BE49-F238E27FC236}">
                <a16:creationId xmlns:a16="http://schemas.microsoft.com/office/drawing/2014/main" id="{BAE1EDA9-1B15-4BFA-B846-006CCF42CDF9}"/>
              </a:ext>
            </a:extLst>
          </p:cNvPr>
          <p:cNvSpPr txBox="1">
            <a:spLocks noGrp="1"/>
          </p:cNvSpPr>
          <p:nvPr>
            <p:ph type="sldNum" idx="14"/>
          </p:nvPr>
        </p:nvSpPr>
        <p:spPr>
          <a:ln/>
        </p:spPr>
        <p:txBody>
          <a:bodyPr/>
          <a:lstStyle>
            <a:lvl1pPr>
              <a:defRPr/>
            </a:lvl1pPr>
          </a:lstStyle>
          <a:p>
            <a:fld id="{EF8AAA82-0E8C-46E4-99ED-FFDB2D98C0A6}" type="slidenum">
              <a:rPr lang="en-US" altLang="en-US"/>
              <a:pPr/>
              <a:t>‹#›</a:t>
            </a:fld>
            <a:endParaRPr lang="en-US" altLang="en-US"/>
          </a:p>
        </p:txBody>
      </p:sp>
    </p:spTree>
    <p:extLst>
      <p:ext uri="{BB962C8B-B14F-4D97-AF65-F5344CB8AC3E}">
        <p14:creationId xmlns:p14="http://schemas.microsoft.com/office/powerpoint/2010/main" val="3671053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a:extLst>
              <a:ext uri="{FF2B5EF4-FFF2-40B4-BE49-F238E27FC236}">
                <a16:creationId xmlns:a16="http://schemas.microsoft.com/office/drawing/2014/main" id="{38049BB3-D0F4-41C1-9881-55675DEFA09A}"/>
              </a:ext>
            </a:extLst>
          </p:cNvPr>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7" name="Shape 43">
            <a:extLst>
              <a:ext uri="{FF2B5EF4-FFF2-40B4-BE49-F238E27FC236}">
                <a16:creationId xmlns:a16="http://schemas.microsoft.com/office/drawing/2014/main" id="{11214A6F-CEFA-4EB4-B87B-0F58FFC8F98E}"/>
              </a:ext>
            </a:extLst>
          </p:cNvPr>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8" name="Shape 44">
            <a:extLst>
              <a:ext uri="{FF2B5EF4-FFF2-40B4-BE49-F238E27FC236}">
                <a16:creationId xmlns:a16="http://schemas.microsoft.com/office/drawing/2014/main" id="{06EE73B7-AC42-4D5A-B8DA-C0D92FEE2DC9}"/>
              </a:ext>
            </a:extLst>
          </p:cNvPr>
          <p:cNvSpPr txBox="1">
            <a:spLocks noGrp="1"/>
          </p:cNvSpPr>
          <p:nvPr>
            <p:ph type="sldNum" idx="12"/>
          </p:nvPr>
        </p:nvSpPr>
        <p:spPr/>
        <p:txBody>
          <a:bodyPr/>
          <a:lstStyle>
            <a:lvl1pPr>
              <a:defRPr/>
            </a:lvl1pPr>
          </a:lstStyle>
          <a:p>
            <a:fld id="{11F5DB75-00C3-486B-9E63-385373F29789}" type="slidenum">
              <a:rPr lang="en-US" altLang="en-US"/>
              <a:pPr/>
              <a:t>‹#›</a:t>
            </a:fld>
            <a:endParaRPr lang="en-US" altLang="en-US"/>
          </a:p>
        </p:txBody>
      </p:sp>
    </p:spTree>
    <p:extLst>
      <p:ext uri="{BB962C8B-B14F-4D97-AF65-F5344CB8AC3E}">
        <p14:creationId xmlns:p14="http://schemas.microsoft.com/office/powerpoint/2010/main" val="269469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745E2C49-C7CF-4743-888B-AC8939E394D2}"/>
              </a:ext>
            </a:extLst>
          </p:cNvPr>
          <p:cNvSpPr txBox="1">
            <a:spLocks noGrp="1"/>
          </p:cNvSpPr>
          <p:nvPr>
            <p:ph type="ftr" idx="12"/>
          </p:nvPr>
        </p:nvSpPr>
        <p:spPr>
          <a:ln/>
        </p:spPr>
        <p:txBody>
          <a:bodyPr/>
          <a:lstStyle>
            <a:lvl1pPr>
              <a:defRPr/>
            </a:lvl1pPr>
          </a:lstStyle>
          <a:p>
            <a:pPr>
              <a:defRPr/>
            </a:pPr>
            <a:endParaRPr/>
          </a:p>
        </p:txBody>
      </p:sp>
      <p:sp>
        <p:nvSpPr>
          <p:cNvPr id="5" name="Shape 13">
            <a:extLst>
              <a:ext uri="{FF2B5EF4-FFF2-40B4-BE49-F238E27FC236}">
                <a16:creationId xmlns:a16="http://schemas.microsoft.com/office/drawing/2014/main" id="{B7D5EDC3-CE45-4ABC-AF52-04C440391614}"/>
              </a:ext>
            </a:extLst>
          </p:cNvPr>
          <p:cNvSpPr txBox="1">
            <a:spLocks noGrp="1"/>
          </p:cNvSpPr>
          <p:nvPr>
            <p:ph type="dt" idx="13"/>
          </p:nvPr>
        </p:nvSpPr>
        <p:spPr>
          <a:ln/>
        </p:spPr>
        <p:txBody>
          <a:bodyPr/>
          <a:lstStyle>
            <a:lvl1pPr>
              <a:defRPr/>
            </a:lvl1pPr>
          </a:lstStyle>
          <a:p>
            <a:pPr>
              <a:defRPr/>
            </a:pPr>
            <a:endParaRPr/>
          </a:p>
        </p:txBody>
      </p:sp>
      <p:sp>
        <p:nvSpPr>
          <p:cNvPr id="6" name="Shape 14">
            <a:extLst>
              <a:ext uri="{FF2B5EF4-FFF2-40B4-BE49-F238E27FC236}">
                <a16:creationId xmlns:a16="http://schemas.microsoft.com/office/drawing/2014/main" id="{29E3C4B4-C1AD-407D-AD2B-54597D48A91D}"/>
              </a:ext>
            </a:extLst>
          </p:cNvPr>
          <p:cNvSpPr txBox="1">
            <a:spLocks noGrp="1"/>
          </p:cNvSpPr>
          <p:nvPr>
            <p:ph type="sldNum" idx="14"/>
          </p:nvPr>
        </p:nvSpPr>
        <p:spPr>
          <a:ln/>
        </p:spPr>
        <p:txBody>
          <a:bodyPr/>
          <a:lstStyle>
            <a:lvl1pPr>
              <a:defRPr/>
            </a:lvl1pPr>
          </a:lstStyle>
          <a:p>
            <a:fld id="{4E7D1F4B-DCE3-48A8-AD74-8C49F5C90E49}" type="slidenum">
              <a:rPr lang="en-US" altLang="en-US"/>
              <a:pPr/>
              <a:t>‹#›</a:t>
            </a:fld>
            <a:endParaRPr lang="en-US" altLang="en-US"/>
          </a:p>
        </p:txBody>
      </p:sp>
    </p:spTree>
    <p:extLst>
      <p:ext uri="{BB962C8B-B14F-4D97-AF65-F5344CB8AC3E}">
        <p14:creationId xmlns:p14="http://schemas.microsoft.com/office/powerpoint/2010/main" val="179510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a:extLst>
              <a:ext uri="{FF2B5EF4-FFF2-40B4-BE49-F238E27FC236}">
                <a16:creationId xmlns:a16="http://schemas.microsoft.com/office/drawing/2014/main" id="{1E4826A9-E188-4F93-97A6-1FECE9BA4119}"/>
              </a:ext>
            </a:extLst>
          </p:cNvPr>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5" name="Shape 57">
            <a:extLst>
              <a:ext uri="{FF2B5EF4-FFF2-40B4-BE49-F238E27FC236}">
                <a16:creationId xmlns:a16="http://schemas.microsoft.com/office/drawing/2014/main" id="{03E9A732-7AFF-4C0D-8328-E01358B639FD}"/>
              </a:ext>
            </a:extLst>
          </p:cNvPr>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6" name="Shape 58">
            <a:extLst>
              <a:ext uri="{FF2B5EF4-FFF2-40B4-BE49-F238E27FC236}">
                <a16:creationId xmlns:a16="http://schemas.microsoft.com/office/drawing/2014/main" id="{D1392CD8-FF55-4E75-9DEB-F816260CFD31}"/>
              </a:ext>
            </a:extLst>
          </p:cNvPr>
          <p:cNvSpPr txBox="1">
            <a:spLocks noGrp="1"/>
          </p:cNvSpPr>
          <p:nvPr>
            <p:ph type="sldNum" idx="12"/>
          </p:nvPr>
        </p:nvSpPr>
        <p:spPr/>
        <p:txBody>
          <a:bodyPr/>
          <a:lstStyle>
            <a:lvl1pPr>
              <a:defRPr>
                <a:solidFill>
                  <a:srgbClr val="000000"/>
                </a:solidFill>
              </a:defRPr>
            </a:lvl1pPr>
          </a:lstStyle>
          <a:p>
            <a:fld id="{D7661F1B-52C5-4A1B-9ADA-2DCFC4CF8FC9}" type="slidenum">
              <a:rPr lang="en-US" altLang="en-US"/>
              <a:pPr/>
              <a:t>‹#›</a:t>
            </a:fld>
            <a:endParaRPr lang="en-US" altLang="en-US"/>
          </a:p>
        </p:txBody>
      </p:sp>
    </p:spTree>
    <p:extLst>
      <p:ext uri="{BB962C8B-B14F-4D97-AF65-F5344CB8AC3E}">
        <p14:creationId xmlns:p14="http://schemas.microsoft.com/office/powerpoint/2010/main" val="3658478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a:extLst>
              <a:ext uri="{FF2B5EF4-FFF2-40B4-BE49-F238E27FC236}">
                <a16:creationId xmlns:a16="http://schemas.microsoft.com/office/drawing/2014/main" id="{BC1A68B2-C2CE-4E0A-AD2D-FE09E2B445DA}"/>
              </a:ext>
            </a:extLst>
          </p:cNvPr>
          <p:cNvSpPr txBox="1">
            <a:spLocks noGrp="1"/>
          </p:cNvSpPr>
          <p:nvPr>
            <p:ph type="ftr" idx="12"/>
          </p:nvPr>
        </p:nvSpPr>
        <p:spPr>
          <a:ln/>
        </p:spPr>
        <p:txBody>
          <a:bodyPr/>
          <a:lstStyle>
            <a:lvl1pPr>
              <a:defRPr/>
            </a:lvl1pPr>
          </a:lstStyle>
          <a:p>
            <a:pPr>
              <a:defRPr/>
            </a:pPr>
            <a:endParaRPr/>
          </a:p>
        </p:txBody>
      </p:sp>
      <p:sp>
        <p:nvSpPr>
          <p:cNvPr id="6" name="Shape 13">
            <a:extLst>
              <a:ext uri="{FF2B5EF4-FFF2-40B4-BE49-F238E27FC236}">
                <a16:creationId xmlns:a16="http://schemas.microsoft.com/office/drawing/2014/main" id="{4C545503-70A1-4714-ABF4-82D185BB08B7}"/>
              </a:ext>
            </a:extLst>
          </p:cNvPr>
          <p:cNvSpPr txBox="1">
            <a:spLocks noGrp="1"/>
          </p:cNvSpPr>
          <p:nvPr>
            <p:ph type="dt" idx="13"/>
          </p:nvPr>
        </p:nvSpPr>
        <p:spPr>
          <a:ln/>
        </p:spPr>
        <p:txBody>
          <a:bodyPr/>
          <a:lstStyle>
            <a:lvl1pPr>
              <a:defRPr/>
            </a:lvl1pPr>
          </a:lstStyle>
          <a:p>
            <a:pPr>
              <a:defRPr/>
            </a:pPr>
            <a:endParaRPr/>
          </a:p>
        </p:txBody>
      </p:sp>
      <p:sp>
        <p:nvSpPr>
          <p:cNvPr id="7" name="Shape 14">
            <a:extLst>
              <a:ext uri="{FF2B5EF4-FFF2-40B4-BE49-F238E27FC236}">
                <a16:creationId xmlns:a16="http://schemas.microsoft.com/office/drawing/2014/main" id="{F03B5EB5-310E-4E3F-A956-F8FCA5F513DF}"/>
              </a:ext>
            </a:extLst>
          </p:cNvPr>
          <p:cNvSpPr txBox="1">
            <a:spLocks noGrp="1"/>
          </p:cNvSpPr>
          <p:nvPr>
            <p:ph type="sldNum" idx="14"/>
          </p:nvPr>
        </p:nvSpPr>
        <p:spPr>
          <a:ln/>
        </p:spPr>
        <p:txBody>
          <a:bodyPr/>
          <a:lstStyle>
            <a:lvl1pPr>
              <a:defRPr/>
            </a:lvl1pPr>
          </a:lstStyle>
          <a:p>
            <a:fld id="{CDF3C560-A6BF-4D86-A048-3C23354AA632}" type="slidenum">
              <a:rPr lang="en-US" altLang="en-US"/>
              <a:pPr/>
              <a:t>‹#›</a:t>
            </a:fld>
            <a:endParaRPr lang="en-US" altLang="en-US"/>
          </a:p>
        </p:txBody>
      </p:sp>
    </p:spTree>
    <p:extLst>
      <p:ext uri="{BB962C8B-B14F-4D97-AF65-F5344CB8AC3E}">
        <p14:creationId xmlns:p14="http://schemas.microsoft.com/office/powerpoint/2010/main" val="1921392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a:extLst>
              <a:ext uri="{FF2B5EF4-FFF2-40B4-BE49-F238E27FC236}">
                <a16:creationId xmlns:a16="http://schemas.microsoft.com/office/drawing/2014/main" id="{3187467B-8BF5-40A9-9D2D-2339B30521D3}"/>
              </a:ext>
            </a:extLst>
          </p:cNvPr>
          <p:cNvSpPr txBox="1">
            <a:spLocks noGrp="1"/>
          </p:cNvSpPr>
          <p:nvPr>
            <p:ph type="ftr" idx="12"/>
          </p:nvPr>
        </p:nvSpPr>
        <p:spPr>
          <a:ln/>
        </p:spPr>
        <p:txBody>
          <a:bodyPr/>
          <a:lstStyle>
            <a:lvl1pPr>
              <a:defRPr/>
            </a:lvl1pPr>
          </a:lstStyle>
          <a:p>
            <a:pPr>
              <a:defRPr/>
            </a:pPr>
            <a:endParaRPr/>
          </a:p>
        </p:txBody>
      </p:sp>
      <p:sp>
        <p:nvSpPr>
          <p:cNvPr id="5" name="Shape 13">
            <a:extLst>
              <a:ext uri="{FF2B5EF4-FFF2-40B4-BE49-F238E27FC236}">
                <a16:creationId xmlns:a16="http://schemas.microsoft.com/office/drawing/2014/main" id="{03026F08-D6D9-4B79-B2ED-965E591541BE}"/>
              </a:ext>
            </a:extLst>
          </p:cNvPr>
          <p:cNvSpPr txBox="1">
            <a:spLocks noGrp="1"/>
          </p:cNvSpPr>
          <p:nvPr>
            <p:ph type="dt" idx="13"/>
          </p:nvPr>
        </p:nvSpPr>
        <p:spPr>
          <a:ln/>
        </p:spPr>
        <p:txBody>
          <a:bodyPr/>
          <a:lstStyle>
            <a:lvl1pPr>
              <a:defRPr/>
            </a:lvl1pPr>
          </a:lstStyle>
          <a:p>
            <a:pPr>
              <a:defRPr/>
            </a:pPr>
            <a:endParaRPr/>
          </a:p>
        </p:txBody>
      </p:sp>
      <p:sp>
        <p:nvSpPr>
          <p:cNvPr id="6" name="Shape 14">
            <a:extLst>
              <a:ext uri="{FF2B5EF4-FFF2-40B4-BE49-F238E27FC236}">
                <a16:creationId xmlns:a16="http://schemas.microsoft.com/office/drawing/2014/main" id="{D7A5A631-656C-4ED0-AE35-AC528A2E23F0}"/>
              </a:ext>
            </a:extLst>
          </p:cNvPr>
          <p:cNvSpPr txBox="1">
            <a:spLocks noGrp="1"/>
          </p:cNvSpPr>
          <p:nvPr>
            <p:ph type="sldNum" idx="14"/>
          </p:nvPr>
        </p:nvSpPr>
        <p:spPr>
          <a:ln/>
        </p:spPr>
        <p:txBody>
          <a:bodyPr/>
          <a:lstStyle>
            <a:lvl1pPr>
              <a:defRPr/>
            </a:lvl1pPr>
          </a:lstStyle>
          <a:p>
            <a:fld id="{F0843E70-864B-4F42-B13E-ABB2B360E179}" type="slidenum">
              <a:rPr lang="en-US" altLang="en-US"/>
              <a:pPr/>
              <a:t>‹#›</a:t>
            </a:fld>
            <a:endParaRPr lang="en-US" altLang="en-US"/>
          </a:p>
        </p:txBody>
      </p:sp>
    </p:spTree>
    <p:extLst>
      <p:ext uri="{BB962C8B-B14F-4D97-AF65-F5344CB8AC3E}">
        <p14:creationId xmlns:p14="http://schemas.microsoft.com/office/powerpoint/2010/main" val="3945115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a:extLst>
              <a:ext uri="{FF2B5EF4-FFF2-40B4-BE49-F238E27FC236}">
                <a16:creationId xmlns:a16="http://schemas.microsoft.com/office/drawing/2014/main" id="{917CC224-3418-46A3-8D61-3EB11703D4AC}"/>
              </a:ext>
            </a:extLst>
          </p:cNvPr>
          <p:cNvSpPr txBox="1">
            <a:spLocks noGrp="1"/>
          </p:cNvSpPr>
          <p:nvPr>
            <p:ph type="ftr" idx="12"/>
          </p:nvPr>
        </p:nvSpPr>
        <p:spPr>
          <a:ln/>
        </p:spPr>
        <p:txBody>
          <a:bodyPr/>
          <a:lstStyle>
            <a:lvl1pPr>
              <a:defRPr/>
            </a:lvl1pPr>
          </a:lstStyle>
          <a:p>
            <a:pPr>
              <a:defRPr/>
            </a:pPr>
            <a:endParaRPr/>
          </a:p>
        </p:txBody>
      </p:sp>
      <p:sp>
        <p:nvSpPr>
          <p:cNvPr id="4" name="Shape 13">
            <a:extLst>
              <a:ext uri="{FF2B5EF4-FFF2-40B4-BE49-F238E27FC236}">
                <a16:creationId xmlns:a16="http://schemas.microsoft.com/office/drawing/2014/main" id="{F1D50701-C46B-4B7D-A9E6-3AD117899881}"/>
              </a:ext>
            </a:extLst>
          </p:cNvPr>
          <p:cNvSpPr txBox="1">
            <a:spLocks noGrp="1"/>
          </p:cNvSpPr>
          <p:nvPr>
            <p:ph type="dt" idx="13"/>
          </p:nvPr>
        </p:nvSpPr>
        <p:spPr>
          <a:ln/>
        </p:spPr>
        <p:txBody>
          <a:bodyPr/>
          <a:lstStyle>
            <a:lvl1pPr>
              <a:defRPr/>
            </a:lvl1pPr>
          </a:lstStyle>
          <a:p>
            <a:pPr>
              <a:defRPr/>
            </a:pPr>
            <a:endParaRPr/>
          </a:p>
        </p:txBody>
      </p:sp>
      <p:sp>
        <p:nvSpPr>
          <p:cNvPr id="5" name="Shape 14">
            <a:extLst>
              <a:ext uri="{FF2B5EF4-FFF2-40B4-BE49-F238E27FC236}">
                <a16:creationId xmlns:a16="http://schemas.microsoft.com/office/drawing/2014/main" id="{B1C0EB90-D51C-4031-A3AE-F4E457DC1289}"/>
              </a:ext>
            </a:extLst>
          </p:cNvPr>
          <p:cNvSpPr txBox="1">
            <a:spLocks noGrp="1"/>
          </p:cNvSpPr>
          <p:nvPr>
            <p:ph type="sldNum" idx="14"/>
          </p:nvPr>
        </p:nvSpPr>
        <p:spPr>
          <a:ln/>
        </p:spPr>
        <p:txBody>
          <a:bodyPr/>
          <a:lstStyle>
            <a:lvl1pPr>
              <a:defRPr/>
            </a:lvl1pPr>
          </a:lstStyle>
          <a:p>
            <a:fld id="{68777731-8511-4D5A-97B5-896C1AF65475}" type="slidenum">
              <a:rPr lang="en-US" altLang="en-US"/>
              <a:pPr/>
              <a:t>‹#›</a:t>
            </a:fld>
            <a:endParaRPr lang="en-US" altLang="en-US"/>
          </a:p>
        </p:txBody>
      </p:sp>
    </p:spTree>
    <p:extLst>
      <p:ext uri="{BB962C8B-B14F-4D97-AF65-F5344CB8AC3E}">
        <p14:creationId xmlns:p14="http://schemas.microsoft.com/office/powerpoint/2010/main" val="307089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1477AFE-41F5-4117-8601-5B4B411F0427}"/>
              </a:ext>
            </a:extLst>
          </p:cNvPr>
          <p:cNvSpPr>
            <a:spLocks noGrp="1" noChangeArrowheads="1"/>
          </p:cNvSpPr>
          <p:nvPr>
            <p:ph type="sldNum" sz="quarter" idx="10"/>
          </p:nvPr>
        </p:nvSpPr>
        <p:spPr>
          <a:ln/>
        </p:spPr>
        <p:txBody>
          <a:bodyPr/>
          <a:lstStyle>
            <a:lvl1pPr>
              <a:defRPr/>
            </a:lvl1pPr>
          </a:lstStyle>
          <a:p>
            <a:r>
              <a:rPr lang="en-US" altLang="en-US"/>
              <a:t>1-</a:t>
            </a:r>
            <a:fld id="{22931E97-7968-47EA-BC41-F28C25FCF402}" type="slidenum">
              <a:rPr lang="en-US" altLang="en-US"/>
              <a:pPr/>
              <a:t>‹#›</a:t>
            </a:fld>
            <a:endParaRPr lang="en-US" altLang="en-US"/>
          </a:p>
        </p:txBody>
      </p:sp>
    </p:spTree>
    <p:extLst>
      <p:ext uri="{BB962C8B-B14F-4D97-AF65-F5344CB8AC3E}">
        <p14:creationId xmlns:p14="http://schemas.microsoft.com/office/powerpoint/2010/main" val="3890976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a:extLst>
              <a:ext uri="{FF2B5EF4-FFF2-40B4-BE49-F238E27FC236}">
                <a16:creationId xmlns:a16="http://schemas.microsoft.com/office/drawing/2014/main" id="{CE8FFBB9-115D-4CB7-8C33-2B18D1105B36}"/>
              </a:ext>
            </a:extLst>
          </p:cNvPr>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3" name="Shape 81">
            <a:extLst>
              <a:ext uri="{FF2B5EF4-FFF2-40B4-BE49-F238E27FC236}">
                <a16:creationId xmlns:a16="http://schemas.microsoft.com/office/drawing/2014/main" id="{D93BE2AE-2FA9-4CC3-8084-117236663410}"/>
              </a:ext>
            </a:extLst>
          </p:cNvPr>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4" name="Shape 82">
            <a:extLst>
              <a:ext uri="{FF2B5EF4-FFF2-40B4-BE49-F238E27FC236}">
                <a16:creationId xmlns:a16="http://schemas.microsoft.com/office/drawing/2014/main" id="{0CBB4CAD-2230-49FF-BB35-B307B958D51A}"/>
              </a:ext>
            </a:extLst>
          </p:cNvPr>
          <p:cNvSpPr txBox="1">
            <a:spLocks noGrp="1"/>
          </p:cNvSpPr>
          <p:nvPr>
            <p:ph type="sldNum" idx="12"/>
          </p:nvPr>
        </p:nvSpPr>
        <p:spPr/>
        <p:txBody>
          <a:bodyPr/>
          <a:lstStyle>
            <a:lvl1pPr>
              <a:defRPr>
                <a:solidFill>
                  <a:srgbClr val="000000"/>
                </a:solidFill>
              </a:defRPr>
            </a:lvl1pPr>
          </a:lstStyle>
          <a:p>
            <a:fld id="{839DA075-B2EF-4CB3-8AF1-CF0FB9F1BF8A}" type="slidenum">
              <a:rPr lang="en-US" altLang="en-US"/>
              <a:pPr/>
              <a:t>‹#›</a:t>
            </a:fld>
            <a:endParaRPr lang="en-US" altLang="en-US"/>
          </a:p>
        </p:txBody>
      </p:sp>
    </p:spTree>
    <p:extLst>
      <p:ext uri="{BB962C8B-B14F-4D97-AF65-F5344CB8AC3E}">
        <p14:creationId xmlns:p14="http://schemas.microsoft.com/office/powerpoint/2010/main" val="161079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04E9271F-7D14-45FD-8488-C046FBF717A7}"/>
              </a:ext>
            </a:extLst>
          </p:cNvPr>
          <p:cNvSpPr>
            <a:spLocks noGrp="1" noChangeArrowheads="1"/>
          </p:cNvSpPr>
          <p:nvPr>
            <p:ph type="sldNum" sz="quarter" idx="10"/>
          </p:nvPr>
        </p:nvSpPr>
        <p:spPr>
          <a:ln/>
        </p:spPr>
        <p:txBody>
          <a:bodyPr/>
          <a:lstStyle>
            <a:lvl1pPr>
              <a:defRPr/>
            </a:lvl1pPr>
          </a:lstStyle>
          <a:p>
            <a:r>
              <a:rPr lang="en-US" altLang="en-US"/>
              <a:t>1-</a:t>
            </a:r>
            <a:fld id="{3D284E97-6E1A-4BAD-807E-9AF255C51E63}" type="slidenum">
              <a:rPr lang="en-US" altLang="en-US"/>
              <a:pPr/>
              <a:t>‹#›</a:t>
            </a:fld>
            <a:endParaRPr lang="en-US" altLang="en-US"/>
          </a:p>
        </p:txBody>
      </p:sp>
    </p:spTree>
    <p:extLst>
      <p:ext uri="{BB962C8B-B14F-4D97-AF65-F5344CB8AC3E}">
        <p14:creationId xmlns:p14="http://schemas.microsoft.com/office/powerpoint/2010/main" val="70120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3E95940-2AA2-466F-8E80-E363F9EA7EC6}"/>
              </a:ext>
            </a:extLst>
          </p:cNvPr>
          <p:cNvSpPr>
            <a:spLocks noGrp="1" noChangeArrowheads="1"/>
          </p:cNvSpPr>
          <p:nvPr>
            <p:ph type="sldNum" sz="quarter" idx="10"/>
          </p:nvPr>
        </p:nvSpPr>
        <p:spPr>
          <a:ln/>
        </p:spPr>
        <p:txBody>
          <a:bodyPr/>
          <a:lstStyle>
            <a:lvl1pPr>
              <a:defRPr/>
            </a:lvl1pPr>
          </a:lstStyle>
          <a:p>
            <a:r>
              <a:rPr lang="en-US" altLang="en-US"/>
              <a:t>1-</a:t>
            </a:r>
            <a:fld id="{A0B3EE19-0FAF-4840-9D30-8725003FA57B}" type="slidenum">
              <a:rPr lang="en-US" altLang="en-US"/>
              <a:pPr/>
              <a:t>‹#›</a:t>
            </a:fld>
            <a:endParaRPr lang="en-US" altLang="en-US"/>
          </a:p>
        </p:txBody>
      </p:sp>
    </p:spTree>
    <p:extLst>
      <p:ext uri="{BB962C8B-B14F-4D97-AF65-F5344CB8AC3E}">
        <p14:creationId xmlns:p14="http://schemas.microsoft.com/office/powerpoint/2010/main" val="330854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20F51BA1-51DE-40A0-B7A3-0D69D2E3361E}"/>
              </a:ext>
            </a:extLst>
          </p:cNvPr>
          <p:cNvSpPr>
            <a:spLocks noGrp="1" noChangeArrowheads="1"/>
          </p:cNvSpPr>
          <p:nvPr>
            <p:ph type="sldNum" sz="quarter" idx="10"/>
          </p:nvPr>
        </p:nvSpPr>
        <p:spPr>
          <a:ln/>
        </p:spPr>
        <p:txBody>
          <a:bodyPr/>
          <a:lstStyle>
            <a:lvl1pPr>
              <a:defRPr/>
            </a:lvl1pPr>
          </a:lstStyle>
          <a:p>
            <a:r>
              <a:rPr lang="en-US" altLang="en-US"/>
              <a:t>1-</a:t>
            </a:r>
            <a:fld id="{9B058862-DF9A-43BC-8C93-76B69D56C226}" type="slidenum">
              <a:rPr lang="en-US" altLang="en-US"/>
              <a:pPr/>
              <a:t>‹#›</a:t>
            </a:fld>
            <a:endParaRPr lang="en-US" altLang="en-US"/>
          </a:p>
        </p:txBody>
      </p:sp>
    </p:spTree>
    <p:extLst>
      <p:ext uri="{BB962C8B-B14F-4D97-AF65-F5344CB8AC3E}">
        <p14:creationId xmlns:p14="http://schemas.microsoft.com/office/powerpoint/2010/main" val="428446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926325E-BCB2-4821-9AAA-CD57BC9026D8}"/>
              </a:ext>
            </a:extLst>
          </p:cNvPr>
          <p:cNvSpPr>
            <a:spLocks noGrp="1" noChangeArrowheads="1"/>
          </p:cNvSpPr>
          <p:nvPr>
            <p:ph type="sldNum" sz="quarter" idx="10"/>
          </p:nvPr>
        </p:nvSpPr>
        <p:spPr>
          <a:ln/>
        </p:spPr>
        <p:txBody>
          <a:bodyPr/>
          <a:lstStyle>
            <a:lvl1pPr>
              <a:defRPr/>
            </a:lvl1pPr>
          </a:lstStyle>
          <a:p>
            <a:r>
              <a:rPr lang="en-US" altLang="en-US"/>
              <a:t>1-</a:t>
            </a:r>
            <a:fld id="{AAA3C1AB-72B5-4995-9AD7-72976F5C047D}" type="slidenum">
              <a:rPr lang="en-US" altLang="en-US"/>
              <a:pPr/>
              <a:t>‹#›</a:t>
            </a:fld>
            <a:endParaRPr lang="en-US" altLang="en-US"/>
          </a:p>
        </p:txBody>
      </p:sp>
    </p:spTree>
    <p:extLst>
      <p:ext uri="{BB962C8B-B14F-4D97-AF65-F5344CB8AC3E}">
        <p14:creationId xmlns:p14="http://schemas.microsoft.com/office/powerpoint/2010/main" val="399636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DCF7443-9DE8-405E-AD91-E768B47ECC4D}"/>
              </a:ext>
            </a:extLst>
          </p:cNvPr>
          <p:cNvSpPr>
            <a:spLocks noGrp="1" noChangeArrowheads="1"/>
          </p:cNvSpPr>
          <p:nvPr>
            <p:ph type="sldNum" sz="quarter" idx="10"/>
          </p:nvPr>
        </p:nvSpPr>
        <p:spPr>
          <a:ln/>
        </p:spPr>
        <p:txBody>
          <a:bodyPr/>
          <a:lstStyle>
            <a:lvl1pPr>
              <a:defRPr/>
            </a:lvl1pPr>
          </a:lstStyle>
          <a:p>
            <a:r>
              <a:rPr lang="en-US" altLang="en-US"/>
              <a:t>1-</a:t>
            </a:r>
            <a:fld id="{2CCFF44D-FCA9-4A1B-AEBD-2BD7C4221925}" type="slidenum">
              <a:rPr lang="en-US" altLang="en-US"/>
              <a:pPr/>
              <a:t>‹#›</a:t>
            </a:fld>
            <a:endParaRPr lang="en-US" altLang="en-US"/>
          </a:p>
        </p:txBody>
      </p:sp>
    </p:spTree>
    <p:extLst>
      <p:ext uri="{BB962C8B-B14F-4D97-AF65-F5344CB8AC3E}">
        <p14:creationId xmlns:p14="http://schemas.microsoft.com/office/powerpoint/2010/main" val="318161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8170DDC4-5082-4EB9-829D-E41244A8A0F7}"/>
              </a:ext>
            </a:extLst>
          </p:cNvPr>
          <p:cNvSpPr>
            <a:spLocks noGrp="1" noChangeArrowheads="1"/>
          </p:cNvSpPr>
          <p:nvPr>
            <p:ph type="sldNum" sz="quarter" idx="10"/>
          </p:nvPr>
        </p:nvSpPr>
        <p:spPr>
          <a:ln/>
        </p:spPr>
        <p:txBody>
          <a:bodyPr/>
          <a:lstStyle>
            <a:lvl1pPr>
              <a:defRPr/>
            </a:lvl1pPr>
          </a:lstStyle>
          <a:p>
            <a:r>
              <a:rPr lang="en-US" altLang="en-US"/>
              <a:t>1-</a:t>
            </a:r>
            <a:fld id="{D3BDA7BF-8D62-46C6-BACF-C98587F48A09}" type="slidenum">
              <a:rPr lang="en-US" altLang="en-US"/>
              <a:pPr/>
              <a:t>‹#›</a:t>
            </a:fld>
            <a:endParaRPr lang="en-US" altLang="en-US"/>
          </a:p>
        </p:txBody>
      </p:sp>
    </p:spTree>
    <p:extLst>
      <p:ext uri="{BB962C8B-B14F-4D97-AF65-F5344CB8AC3E}">
        <p14:creationId xmlns:p14="http://schemas.microsoft.com/office/powerpoint/2010/main" val="123040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4DD5E648-745D-4942-AFBC-9CA04C00235E}"/>
              </a:ext>
            </a:extLst>
          </p:cNvPr>
          <p:cNvSpPr>
            <a:spLocks noGrp="1" noChangeArrowheads="1"/>
          </p:cNvSpPr>
          <p:nvPr>
            <p:ph type="sldNum" sz="quarter" idx="10"/>
          </p:nvPr>
        </p:nvSpPr>
        <p:spPr>
          <a:ln/>
        </p:spPr>
        <p:txBody>
          <a:bodyPr/>
          <a:lstStyle>
            <a:lvl1pPr>
              <a:defRPr/>
            </a:lvl1pPr>
          </a:lstStyle>
          <a:p>
            <a:r>
              <a:rPr lang="en-US" altLang="en-US"/>
              <a:t>1-</a:t>
            </a:r>
            <a:fld id="{0321D78D-B789-4490-AE0D-475FDF4EFAFB}" type="slidenum">
              <a:rPr lang="en-US" altLang="en-US"/>
              <a:pPr/>
              <a:t>‹#›</a:t>
            </a:fld>
            <a:endParaRPr lang="en-US" altLang="en-US"/>
          </a:p>
        </p:txBody>
      </p:sp>
    </p:spTree>
    <p:extLst>
      <p:ext uri="{BB962C8B-B14F-4D97-AF65-F5344CB8AC3E}">
        <p14:creationId xmlns:p14="http://schemas.microsoft.com/office/powerpoint/2010/main" val="324488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3.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2">
            <a:extLst>
              <a:ext uri="{FF2B5EF4-FFF2-40B4-BE49-F238E27FC236}">
                <a16:creationId xmlns:a16="http://schemas.microsoft.com/office/drawing/2014/main" id="{3DB23E64-F3EC-42C8-897B-0BBB8A898DE5}"/>
              </a:ext>
            </a:extLst>
          </p:cNvPr>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endParaRPr lang="en-US" altLang="en-US"/>
          </a:p>
        </p:txBody>
      </p:sp>
      <p:sp>
        <p:nvSpPr>
          <p:cNvPr id="98307" name="Rectangle 3">
            <a:extLst>
              <a:ext uri="{FF2B5EF4-FFF2-40B4-BE49-F238E27FC236}">
                <a16:creationId xmlns:a16="http://schemas.microsoft.com/office/drawing/2014/main" id="{E0FA769F-E9BD-4058-95AF-B819BCEC1950}"/>
              </a:ext>
            </a:extLst>
          </p:cNvPr>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r>
              <a:rPr lang="en-US" altLang="en-US"/>
              <a:t>1-</a:t>
            </a:r>
            <a:fld id="{56D03E22-E284-4B7B-85CB-E9F3A181C6CA}" type="slidenum">
              <a:rPr lang="en-US" altLang="en-US"/>
              <a:pPr/>
              <a:t>‹#›</a:t>
            </a:fld>
            <a:endParaRPr lang="en-US" altLang="en-US"/>
          </a:p>
        </p:txBody>
      </p:sp>
      <p:sp>
        <p:nvSpPr>
          <p:cNvPr id="1028" name="Rectangle 5">
            <a:extLst>
              <a:ext uri="{FF2B5EF4-FFF2-40B4-BE49-F238E27FC236}">
                <a16:creationId xmlns:a16="http://schemas.microsoft.com/office/drawing/2014/main" id="{C2F89B53-4858-43F7-B2B5-EDE00B8B28C3}"/>
              </a:ext>
            </a:extLst>
          </p:cNvPr>
          <p:cNvSpPr>
            <a:spLocks noGrp="1" noChangeArrowheads="1"/>
          </p:cNvSpPr>
          <p:nvPr>
            <p:ph type="title"/>
          </p:nvPr>
        </p:nvSpPr>
        <p:spPr bwMode="auto">
          <a:xfrm>
            <a:off x="304800" y="303213"/>
            <a:ext cx="86106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6">
            <a:extLst>
              <a:ext uri="{FF2B5EF4-FFF2-40B4-BE49-F238E27FC236}">
                <a16:creationId xmlns:a16="http://schemas.microsoft.com/office/drawing/2014/main" id="{43D71539-E73F-4F79-A5EC-5803B35668F7}"/>
              </a:ext>
            </a:extLst>
          </p:cNvPr>
          <p:cNvSpPr>
            <a:spLocks noGrp="1" noChangeArrowheads="1"/>
          </p:cNvSpPr>
          <p:nvPr>
            <p:ph type="body" idx="1"/>
          </p:nvPr>
        </p:nvSpPr>
        <p:spPr bwMode="auto">
          <a:xfrm>
            <a:off x="304800" y="1600200"/>
            <a:ext cx="82946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7">
            <a:extLst>
              <a:ext uri="{FF2B5EF4-FFF2-40B4-BE49-F238E27FC236}">
                <a16:creationId xmlns:a16="http://schemas.microsoft.com/office/drawing/2014/main" id="{E818FA0C-3017-4E2A-A1E9-195F5F9CC257}"/>
              </a:ext>
            </a:extLst>
          </p:cNvPr>
          <p:cNvSpPr>
            <a:spLocks noChangeArrowheads="1"/>
          </p:cNvSpPr>
          <p:nvPr userDrawn="1"/>
        </p:nvSpPr>
        <p:spPr bwMode="auto">
          <a:xfrm>
            <a:off x="0" y="234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defRPr/>
            </a:pPr>
            <a:endParaRPr lang="en-US" altLang="en-US"/>
          </a:p>
        </p:txBody>
      </p:sp>
      <p:sp>
        <p:nvSpPr>
          <p:cNvPr id="1031" name="Rectangle 4">
            <a:extLst>
              <a:ext uri="{FF2B5EF4-FFF2-40B4-BE49-F238E27FC236}">
                <a16:creationId xmlns:a16="http://schemas.microsoft.com/office/drawing/2014/main" id="{8EC81B45-02A8-4822-9A70-1B2432F042AC}"/>
              </a:ext>
            </a:extLst>
          </p:cNvPr>
          <p:cNvSpPr>
            <a:spLocks noChangeArrowheads="1"/>
          </p:cNvSpPr>
          <p:nvPr userDrawn="1"/>
        </p:nvSpPr>
        <p:spPr bwMode="auto">
          <a:xfrm>
            <a:off x="228600" y="63246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defRPr/>
            </a:pPr>
            <a:r>
              <a:rPr lang="en-US" altLang="en-US" sz="1200" dirty="0">
                <a:solidFill>
                  <a:srgbClr val="000000"/>
                </a:solidFill>
                <a:latin typeface=" Arial"/>
              </a:rPr>
              <a:t>©2016 Pearson Education, Inc. Upper Saddle River, NJ. All Rights Reserved.</a:t>
            </a:r>
          </a:p>
        </p:txBody>
      </p:sp>
    </p:spTree>
  </p:cSld>
  <p:clrMap bg1="lt1" tx1="dk1" bg2="lt2" tx2="dk2" accent1="accent1" accent2="accent2" accent3="accent3" accent4="accent4" accent5="accent5" accent6="accent6" hlink="hlink" folHlink="folHlink"/>
  <p:sldLayoutIdLst>
    <p:sldLayoutId id="2147483953"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a:extLst>
              <a:ext uri="{FF2B5EF4-FFF2-40B4-BE49-F238E27FC236}">
                <a16:creationId xmlns:a16="http://schemas.microsoft.com/office/drawing/2014/main" id="{02EEDDA1-6A9F-48E7-A4C0-FE8105A443B5}"/>
              </a:ext>
            </a:extLst>
          </p:cNvPr>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2051" name="Shape 11">
            <a:extLst>
              <a:ext uri="{FF2B5EF4-FFF2-40B4-BE49-F238E27FC236}">
                <a16:creationId xmlns:a16="http://schemas.microsoft.com/office/drawing/2014/main" id="{4DEABF19-8DC9-4B94-949B-4FA2D1DCBE64}"/>
              </a:ext>
            </a:extLst>
          </p:cNvPr>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a:extLst>
              <a:ext uri="{FF2B5EF4-FFF2-40B4-BE49-F238E27FC236}">
                <a16:creationId xmlns:a16="http://schemas.microsoft.com/office/drawing/2014/main" id="{2D89C3FE-C3AA-412F-8A43-85ED7A1E1CC0}"/>
              </a:ext>
            </a:extLst>
          </p:cNvPr>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3" name="Shape 13">
            <a:extLst>
              <a:ext uri="{FF2B5EF4-FFF2-40B4-BE49-F238E27FC236}">
                <a16:creationId xmlns:a16="http://schemas.microsoft.com/office/drawing/2014/main" id="{39EA27D3-262E-44FA-87E9-BC9D15450F05}"/>
              </a:ext>
            </a:extLst>
          </p:cNvPr>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a:p>
        </p:txBody>
      </p:sp>
      <p:sp>
        <p:nvSpPr>
          <p:cNvPr id="14" name="Shape 14">
            <a:extLst>
              <a:ext uri="{FF2B5EF4-FFF2-40B4-BE49-F238E27FC236}">
                <a16:creationId xmlns:a16="http://schemas.microsoft.com/office/drawing/2014/main" id="{9EBD3738-4F4E-4AE8-AE1E-9A2665BE5DA0}"/>
              </a:ext>
            </a:extLst>
          </p:cNvPr>
          <p:cNvSpPr txBox="1">
            <a:spLocks noGrp="1"/>
          </p:cNvSpPr>
          <p:nvPr>
            <p:ph type="sldNum" idx="12"/>
          </p:nvPr>
        </p:nvSpPr>
        <p:spPr>
          <a:xfrm>
            <a:off x="8469313" y="112713"/>
            <a:ext cx="552450" cy="182562"/>
          </a:xfrm>
          <a:prstGeom prst="rect">
            <a:avLst/>
          </a:prstGeom>
          <a:noFill/>
          <a:ln>
            <a:noFill/>
          </a:ln>
        </p:spPr>
        <p:txBody>
          <a:bodyPr vert="horz" wrap="square" lIns="91425" tIns="45700" rIns="91425" bIns="45700" numCol="1" anchor="ctr" anchorCtr="0" compatLnSpc="1">
            <a:prstTxWarp prst="textNoShape">
              <a:avLst/>
            </a:prstTxWarp>
            <a:noAutofit/>
          </a:bodyPr>
          <a:lstStyle>
            <a:lvl1pPr algn="r">
              <a:buSzPct val="25000"/>
              <a:defRPr sz="900">
                <a:solidFill>
                  <a:srgbClr val="FFFFFF"/>
                </a:solidFill>
                <a:latin typeface="Arial" panose="020B0604020202020204" pitchFamily="34" charset="0"/>
                <a:sym typeface="Arial" panose="020B0604020202020204" pitchFamily="34" charset="0"/>
              </a:defRPr>
            </a:lvl1pPr>
          </a:lstStyle>
          <a:p>
            <a:fld id="{55BE23EC-5ABA-4D70-A2BF-C9DC5B537952}" type="slidenum">
              <a:rPr lang="en-US" altLang="en-US"/>
              <a:pPr/>
              <a:t>‹#›</a:t>
            </a:fld>
            <a:endParaRPr lang="en-US" altLang="en-US"/>
          </a:p>
        </p:txBody>
      </p:sp>
      <p:pic>
        <p:nvPicPr>
          <p:cNvPr id="2055" name="Shape 15" descr="Pearson Logo">
            <a:extLst>
              <a:ext uri="{FF2B5EF4-FFF2-40B4-BE49-F238E27FC236}">
                <a16:creationId xmlns:a16="http://schemas.microsoft.com/office/drawing/2014/main" id="{11C432E1-4B84-4FD1-A8F8-6BA009EE0DFC}"/>
              </a:ext>
            </a:extLst>
          </p:cNvPr>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a:extLst>
              <a:ext uri="{FF2B5EF4-FFF2-40B4-BE49-F238E27FC236}">
                <a16:creationId xmlns:a16="http://schemas.microsoft.com/office/drawing/2014/main" id="{3DCB599E-9AAA-4D32-89AA-D7EACAD9A4B3}"/>
              </a:ext>
            </a:extLst>
          </p:cNvPr>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algn="r" eaLnBrk="1" hangingPunct="1">
              <a:defRPr/>
            </a:pPr>
            <a:r>
              <a:rPr lang="en-US" altLang="en-US" sz="1200" dirty="0">
                <a:latin typeface="Verdana" panose="020B0604030504040204" pitchFamily="34" charset="0"/>
              </a:rPr>
              <a:t>Copyright © 2019, 2016, 2012 Pearson Education, Inc. All Rights Reserved</a:t>
            </a:r>
          </a:p>
        </p:txBody>
      </p:sp>
    </p:spTree>
  </p:cSld>
  <p:clrMap bg1="lt1" tx1="dk1" bg2="dk2" tx2="lt2" accent1="accent1" accent2="accent2" accent3="accent3" accent4="accent4" accent5="accent5" accent6="accent6" hlink="hlink" folHlink="folHlink"/>
  <p:sldLayoutIdLst>
    <p:sldLayoutId id="2147483954" r:id="rId1"/>
    <p:sldLayoutId id="2147483948" r:id="rId2"/>
    <p:sldLayoutId id="2147483955" r:id="rId3"/>
    <p:sldLayoutId id="2147483949" r:id="rId4"/>
    <p:sldLayoutId id="2147483956" r:id="rId5"/>
    <p:sldLayoutId id="2147483950" r:id="rId6"/>
    <p:sldLayoutId id="2147483951" r:id="rId7"/>
    <p:sldLayoutId id="2147483952" r:id="rId8"/>
    <p:sldLayoutId id="2147483957"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SuperClass1.java"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ConstructorDemo1.java" TargetMode="External"/><Relationship Id="rId4" Type="http://schemas.openxmlformats.org/officeDocument/2006/relationships/hyperlink" Target="SubClass1.jav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hyperlink" Target="CubeDemo.java" TargetMode="External"/><Relationship Id="rId3" Type="http://schemas.openxmlformats.org/officeDocument/2006/relationships/hyperlink" Target="SuperClass2.java" TargetMode="External"/><Relationship Id="rId7" Type="http://schemas.openxmlformats.org/officeDocument/2006/relationships/hyperlink" Target="Cube.java"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Rectangle.java" TargetMode="External"/><Relationship Id="rId5" Type="http://schemas.openxmlformats.org/officeDocument/2006/relationships/hyperlink" Target="ConstructorDemo2.java" TargetMode="External"/><Relationship Id="rId4" Type="http://schemas.openxmlformats.org/officeDocument/2006/relationships/hyperlink" Target="SubClass2.jav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hyperlink" Target="GradedActivity.java"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CurvedActivityDemo.java" TargetMode="External"/><Relationship Id="rId4" Type="http://schemas.openxmlformats.org/officeDocument/2006/relationships/hyperlink" Target="CurvedActivity.jav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SuperClass3.java"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ShowValueDemo.java" TargetMode="External"/><Relationship Id="rId4" Type="http://schemas.openxmlformats.org/officeDocument/2006/relationships/hyperlink" Target="SubClass3.jav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PassFailActivity.java" TargetMode="External"/><Relationship Id="rId2" Type="http://schemas.openxmlformats.org/officeDocument/2006/relationships/hyperlink" Target="GradedActivity.java" TargetMode="External"/><Relationship Id="rId1" Type="http://schemas.openxmlformats.org/officeDocument/2006/relationships/slideLayout" Target="../slideLayouts/slideLayout13.xml"/><Relationship Id="rId5" Type="http://schemas.openxmlformats.org/officeDocument/2006/relationships/hyperlink" Target="PassFailExamDemo.java" TargetMode="External"/><Relationship Id="rId4" Type="http://schemas.openxmlformats.org/officeDocument/2006/relationships/hyperlink" Target="PassFailExam.jav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9.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ObjectMethods.java"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Polymorphic.java"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9.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Student.java"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hyperlink" Target="CompSciStudentDemo.java" TargetMode="External"/><Relationship Id="rId4" Type="http://schemas.openxmlformats.org/officeDocument/2006/relationships/hyperlink" Target="CompSciStudent.java"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hyperlink" Target="GradedActivity.java"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hyperlink" Target="InterfaceDemo.java" TargetMode="External"/><Relationship Id="rId5" Type="http://schemas.openxmlformats.org/officeDocument/2006/relationships/hyperlink" Target="FinalExam3.java" TargetMode="External"/><Relationship Id="rId4" Type="http://schemas.openxmlformats.org/officeDocument/2006/relationships/hyperlink" Target="Relatable.java"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RetailItem.java"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hyperlink" Target="PolymorphicInterfaceDemo.java" TargetMode="External"/><Relationship Id="rId5" Type="http://schemas.openxmlformats.org/officeDocument/2006/relationships/hyperlink" Target="DvdMovie.java" TargetMode="External"/><Relationship Id="rId4" Type="http://schemas.openxmlformats.org/officeDocument/2006/relationships/hyperlink" Target="CompactDisc.java"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9.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hyperlink" Target="GradedActivity2.java"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hyperlink" Target="ProtectedDemo.java" TargetMode="External"/><Relationship Id="rId4" Type="http://schemas.openxmlformats.org/officeDocument/2006/relationships/hyperlink" Target="FinalExam2.java"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Relatable.java" TargetMode="External"/><Relationship Id="rId2" Type="http://schemas.openxmlformats.org/officeDocument/2006/relationships/hyperlink" Target="GradedActivity.java" TargetMode="External"/><Relationship Id="rId1" Type="http://schemas.openxmlformats.org/officeDocument/2006/relationships/slideLayout" Target="../slideLayouts/slideLayout13.xml"/><Relationship Id="rId4" Type="http://schemas.openxmlformats.org/officeDocument/2006/relationships/hyperlink" Target="FinalExam3.java"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Relatable.java" TargetMode="External"/><Relationship Id="rId2" Type="http://schemas.openxmlformats.org/officeDocument/2006/relationships/hyperlink" Target="GradedActivity.java"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hyperlink" Target="Relatable.java" TargetMode="External"/><Relationship Id="rId2" Type="http://schemas.openxmlformats.org/officeDocument/2006/relationships/hyperlink" Target="GradedActivity.java"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GradeDemo.java" TargetMode="External"/><Relationship Id="rId2" Type="http://schemas.openxmlformats.org/officeDocument/2006/relationships/hyperlink" Target="GradedActivity.java" TargetMode="External"/><Relationship Id="rId1" Type="http://schemas.openxmlformats.org/officeDocument/2006/relationships/slideLayout" Target="../slideLayouts/slideLayout13.xml"/><Relationship Id="rId5" Type="http://schemas.openxmlformats.org/officeDocument/2006/relationships/hyperlink" Target="FinalExamDemo.java" TargetMode="External"/><Relationship Id="rId4" Type="http://schemas.openxmlformats.org/officeDocument/2006/relationships/hyperlink" Target="FinalExam.jav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90A53E6-40C3-4CA0-9FF5-49B6B6FD3224}"/>
              </a:ext>
            </a:extLst>
          </p:cNvP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IN" altLang="en-US">
                <a:latin typeface="Times New Roman" panose="02020603050405020304" pitchFamily="18" charset="0"/>
                <a:cs typeface="Times New Roman" panose="02020603050405020304" pitchFamily="18" charset="0"/>
                <a:sym typeface="Times New Roman" panose="02020603050405020304" pitchFamily="18" charset="0"/>
              </a:rPr>
              <a:t>STARTING OUT WITH JAVA</a:t>
            </a:r>
            <a:r>
              <a:rPr lang="en-IN" altLang="en-US" sz="3000" baseline="30000">
                <a:latin typeface="Times New Roman" panose="02020603050405020304" pitchFamily="18" charset="0"/>
                <a:cs typeface="Times New Roman" panose="02020603050405020304" pitchFamily="18" charset="0"/>
                <a:sym typeface="Times New Roman" panose="02020603050405020304" pitchFamily="18" charset="0"/>
              </a:rPr>
              <a:t>TM</a:t>
            </a:r>
          </a:p>
        </p:txBody>
      </p:sp>
      <p:sp>
        <p:nvSpPr>
          <p:cNvPr id="9219" name="Text Placeholder 2">
            <a:extLst>
              <a:ext uri="{FF2B5EF4-FFF2-40B4-BE49-F238E27FC236}">
                <a16:creationId xmlns:a16="http://schemas.microsoft.com/office/drawing/2014/main" id="{27121280-32B8-44EF-84C7-FC3BC6CEB8A4}"/>
              </a:ext>
            </a:extLst>
          </p:cNvPr>
          <p:cNvSpPr txBox="1">
            <a:spLocks noGrp="1"/>
          </p:cNvSpPr>
          <p:nvPr>
            <p:ph type="body" idx="1"/>
          </p:nvPr>
        </p:nvSpPr>
        <p:spPr>
          <a:xfrm>
            <a:off x="457200" y="815975"/>
            <a:ext cx="8229600" cy="479425"/>
          </a:xfrm>
        </p:spPr>
        <p:txBody>
          <a:bodyPr/>
          <a:lstStyle/>
          <a:p>
            <a:pPr>
              <a:spcBef>
                <a:spcPct val="0"/>
              </a:spcBef>
              <a:buFontTx/>
              <a:buNone/>
            </a:pPr>
            <a:r>
              <a:rPr lang="en-IN" altLang="en-US">
                <a:latin typeface="Arial" panose="020B0604020202020204" pitchFamily="34" charset="0"/>
                <a:cs typeface="Arial" panose="020B0604020202020204" pitchFamily="34" charset="0"/>
                <a:sym typeface="Arial" panose="020B0604020202020204" pitchFamily="34" charset="0"/>
              </a:rPr>
              <a:t>4</a:t>
            </a:r>
            <a:r>
              <a:rPr lang="en-IN" altLang="en-US" baseline="30000">
                <a:latin typeface="Arial" panose="020B0604020202020204" pitchFamily="34" charset="0"/>
                <a:cs typeface="Arial" panose="020B0604020202020204" pitchFamily="34" charset="0"/>
                <a:sym typeface="Arial" panose="020B0604020202020204" pitchFamily="34" charset="0"/>
              </a:rPr>
              <a:t>th</a:t>
            </a:r>
            <a:r>
              <a:rPr lang="en-IN" altLang="en-US">
                <a:latin typeface="Arial" panose="020B0604020202020204" pitchFamily="34" charset="0"/>
                <a:cs typeface="Arial" panose="020B0604020202020204" pitchFamily="34" charset="0"/>
                <a:sym typeface="Arial" panose="020B0604020202020204" pitchFamily="34" charset="0"/>
              </a:rPr>
              <a:t> Edition</a:t>
            </a:r>
          </a:p>
        </p:txBody>
      </p:sp>
      <p:pic>
        <p:nvPicPr>
          <p:cNvPr id="9220" name="Picture 6">
            <a:extLst>
              <a:ext uri="{FF2B5EF4-FFF2-40B4-BE49-F238E27FC236}">
                <a16:creationId xmlns:a16="http://schemas.microsoft.com/office/drawing/2014/main" id="{02BB26CA-E345-4374-ADF1-B62ED407A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268413"/>
            <a:ext cx="4059237"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Placeholder 3">
            <a:extLst>
              <a:ext uri="{FF2B5EF4-FFF2-40B4-BE49-F238E27FC236}">
                <a16:creationId xmlns:a16="http://schemas.microsoft.com/office/drawing/2014/main" id="{EE02A210-1A1C-4B92-BCCF-FAD769FA2F24}"/>
              </a:ext>
            </a:extLst>
          </p:cNvPr>
          <p:cNvSpPr txBox="1">
            <a:spLocks noGrp="1"/>
          </p:cNvSpPr>
          <p:nvPr>
            <p:ph type="body" idx="2"/>
          </p:nvPr>
        </p:nvSpPr>
        <p:spPr>
          <a:xfrm>
            <a:off x="5029200" y="1600200"/>
            <a:ext cx="3657600" cy="1600200"/>
          </a:xfrm>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10</a:t>
            </a:r>
          </a:p>
        </p:txBody>
      </p:sp>
      <p:sp>
        <p:nvSpPr>
          <p:cNvPr id="9222" name="Text Placeholder 4">
            <a:extLst>
              <a:ext uri="{FF2B5EF4-FFF2-40B4-BE49-F238E27FC236}">
                <a16:creationId xmlns:a16="http://schemas.microsoft.com/office/drawing/2014/main" id="{35AD03CC-F47A-480F-8D48-B422D59A6F0D}"/>
              </a:ext>
            </a:extLst>
          </p:cNvPr>
          <p:cNvSpPr txBox="1">
            <a:spLocks noGrp="1"/>
          </p:cNvSpPr>
          <p:nvPr>
            <p:ph type="body" idx="3"/>
          </p:nvPr>
        </p:nvSpPr>
        <p:spPr/>
        <p:txBody>
          <a:bodyPr/>
          <a:lstStyle/>
          <a:p>
            <a:pPr>
              <a:spcBef>
                <a:spcPct val="0"/>
              </a:spcBef>
              <a:buFontTx/>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Inheritance</a:t>
            </a:r>
          </a:p>
          <a:p>
            <a:pPr>
              <a:spcBef>
                <a:spcPct val="0"/>
              </a:spcBef>
              <a:buFontTx/>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a:spcBef>
                <a:spcPct val="0"/>
              </a:spcBef>
              <a:buFontTx/>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Rick Cassoni, CISSP, PMP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699029"/>
          </a:xfrm>
        </p:spPr>
        <p:txBody>
          <a:bodyPr/>
          <a:lstStyle/>
          <a:p>
            <a:r>
              <a:rPr lang="en-US" sz="2000" dirty="0"/>
              <a:t>GradedActivity.java, GradeDemo.java,</a:t>
            </a:r>
            <a:br>
              <a:rPr lang="en-US" sz="2000" dirty="0"/>
            </a:br>
            <a:r>
              <a:rPr lang="en-US" sz="2000" dirty="0"/>
              <a:t>FinalExam.java, FinalExamDemo.java</a:t>
            </a:r>
          </a:p>
        </p:txBody>
      </p:sp>
      <p:pic>
        <p:nvPicPr>
          <p:cNvPr id="4" name="Picture 3">
            <a:extLst>
              <a:ext uri="{FF2B5EF4-FFF2-40B4-BE49-F238E27FC236}">
                <a16:creationId xmlns:a16="http://schemas.microsoft.com/office/drawing/2014/main" id="{4C6FA6BF-167F-4BAC-A15E-78849265BC74}"/>
              </a:ext>
            </a:extLst>
          </p:cNvPr>
          <p:cNvPicPr>
            <a:picLocks noChangeAspect="1"/>
          </p:cNvPicPr>
          <p:nvPr/>
        </p:nvPicPr>
        <p:blipFill>
          <a:blip r:embed="rId2"/>
          <a:stretch>
            <a:fillRect/>
          </a:stretch>
        </p:blipFill>
        <p:spPr>
          <a:xfrm>
            <a:off x="0" y="818690"/>
            <a:ext cx="3084958" cy="4896310"/>
          </a:xfrm>
          <a:prstGeom prst="rect">
            <a:avLst/>
          </a:prstGeom>
          <a:ln>
            <a:solidFill>
              <a:schemeClr val="accent1"/>
            </a:solidFill>
          </a:ln>
        </p:spPr>
      </p:pic>
      <p:pic>
        <p:nvPicPr>
          <p:cNvPr id="8" name="Picture 7">
            <a:extLst>
              <a:ext uri="{FF2B5EF4-FFF2-40B4-BE49-F238E27FC236}">
                <a16:creationId xmlns:a16="http://schemas.microsoft.com/office/drawing/2014/main" id="{B115C113-15CC-4104-BAD2-70E98B1B5B31}"/>
              </a:ext>
            </a:extLst>
          </p:cNvPr>
          <p:cNvPicPr>
            <a:picLocks noChangeAspect="1"/>
          </p:cNvPicPr>
          <p:nvPr/>
        </p:nvPicPr>
        <p:blipFill>
          <a:blip r:embed="rId3"/>
          <a:stretch>
            <a:fillRect/>
          </a:stretch>
        </p:blipFill>
        <p:spPr>
          <a:xfrm>
            <a:off x="3162568" y="838200"/>
            <a:ext cx="3326722" cy="4038600"/>
          </a:xfrm>
          <a:prstGeom prst="rect">
            <a:avLst/>
          </a:prstGeom>
          <a:ln>
            <a:solidFill>
              <a:schemeClr val="accent1"/>
            </a:solidFill>
          </a:ln>
        </p:spPr>
      </p:pic>
      <p:pic>
        <p:nvPicPr>
          <p:cNvPr id="10" name="Picture 9">
            <a:extLst>
              <a:ext uri="{FF2B5EF4-FFF2-40B4-BE49-F238E27FC236}">
                <a16:creationId xmlns:a16="http://schemas.microsoft.com/office/drawing/2014/main" id="{CA2B4011-89D9-49D4-A2E9-7427011A8733}"/>
              </a:ext>
            </a:extLst>
          </p:cNvPr>
          <p:cNvPicPr>
            <a:picLocks noChangeAspect="1"/>
          </p:cNvPicPr>
          <p:nvPr/>
        </p:nvPicPr>
        <p:blipFill>
          <a:blip r:embed="rId4"/>
          <a:stretch>
            <a:fillRect/>
          </a:stretch>
        </p:blipFill>
        <p:spPr>
          <a:xfrm>
            <a:off x="6566900" y="838200"/>
            <a:ext cx="2565052" cy="2617082"/>
          </a:xfrm>
          <a:prstGeom prst="rect">
            <a:avLst/>
          </a:prstGeom>
          <a:ln>
            <a:solidFill>
              <a:schemeClr val="accent1"/>
            </a:solidFill>
          </a:ln>
        </p:spPr>
      </p:pic>
      <p:pic>
        <p:nvPicPr>
          <p:cNvPr id="7" name="Picture 6">
            <a:extLst>
              <a:ext uri="{FF2B5EF4-FFF2-40B4-BE49-F238E27FC236}">
                <a16:creationId xmlns:a16="http://schemas.microsoft.com/office/drawing/2014/main" id="{179257EF-B23D-44C7-B846-0BA54000D70D}"/>
              </a:ext>
            </a:extLst>
          </p:cNvPr>
          <p:cNvPicPr>
            <a:picLocks noChangeAspect="1"/>
          </p:cNvPicPr>
          <p:nvPr/>
        </p:nvPicPr>
        <p:blipFill>
          <a:blip r:embed="rId5"/>
          <a:stretch>
            <a:fillRect/>
          </a:stretch>
        </p:blipFill>
        <p:spPr>
          <a:xfrm>
            <a:off x="4800600" y="4697246"/>
            <a:ext cx="4331352" cy="2160754"/>
          </a:xfrm>
          <a:prstGeom prst="rect">
            <a:avLst/>
          </a:prstGeom>
          <a:ln>
            <a:solidFill>
              <a:schemeClr val="accent1"/>
            </a:solidFill>
          </a:ln>
        </p:spPr>
      </p:pic>
    </p:spTree>
    <p:extLst>
      <p:ext uri="{BB962C8B-B14F-4D97-AF65-F5344CB8AC3E}">
        <p14:creationId xmlns:p14="http://schemas.microsoft.com/office/powerpoint/2010/main" val="172784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A3DE3C6-4F50-4739-A716-62C907E63B7E}"/>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Inheritance, Fields and Methods (1 of 2)</a:t>
            </a:r>
          </a:p>
        </p:txBody>
      </p:sp>
      <p:sp>
        <p:nvSpPr>
          <p:cNvPr id="23555" name="Rectangle 3">
            <a:extLst>
              <a:ext uri="{FF2B5EF4-FFF2-40B4-BE49-F238E27FC236}">
                <a16:creationId xmlns:a16="http://schemas.microsoft.com/office/drawing/2014/main" id="{DB9F6EA1-63F8-4BDA-9FE0-E87FE8FB7A32}"/>
              </a:ext>
            </a:extLst>
          </p:cNvPr>
          <p:cNvSpPr txBox="1">
            <a:spLocks noGrp="1" noChangeArrowheads="1"/>
          </p:cNvSpPr>
          <p:nvPr>
            <p:ph type="body" idx="1"/>
          </p:nvPr>
        </p:nvSpPr>
        <p:spPr>
          <a:xfrm>
            <a:off x="457200" y="1590675"/>
            <a:ext cx="8229600" cy="4783138"/>
          </a:xfrm>
        </p:spPr>
        <p:txBody>
          <a:bodyPr/>
          <a:lstStyle/>
          <a:p>
            <a:pPr marL="488950" indent="-387350" eaLnBrk="1" hangingPunct="1">
              <a:spcBef>
                <a:spcPts val="500"/>
              </a:spcBef>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Members of the superclass that are marked </a:t>
            </a:r>
            <a:r>
              <a:rPr lang="en-US" altLang="en-US" sz="2800" i="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private</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t>
            </a:r>
            <a:endParaRPr lang="en-US" altLang="en-US" sz="2800" i="1"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896938" lvl="1" indent="-417513" eaLnBrk="1" hangingPunct="1">
              <a:spcBef>
                <a:spcPts val="500"/>
              </a:spcBef>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are not inherited by the subclass, </a:t>
            </a:r>
          </a:p>
          <a:p>
            <a:pPr marL="896938" lvl="1" indent="-417513" eaLnBrk="1" hangingPunct="1">
              <a:spcBef>
                <a:spcPts val="500"/>
              </a:spcBef>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exist in memory when the object of the subclass is created</a:t>
            </a:r>
          </a:p>
          <a:p>
            <a:pPr marL="896938" lvl="1" indent="-417513" eaLnBrk="1" hangingPunct="1">
              <a:spcBef>
                <a:spcPts val="500"/>
              </a:spcBef>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may only be accessed from the subclass by public methods of the superclass.</a:t>
            </a:r>
          </a:p>
          <a:p>
            <a:pPr marL="488950" indent="-387350" eaLnBrk="1" hangingPunct="1">
              <a:spcBef>
                <a:spcPts val="500"/>
              </a:spcBef>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Members of the superclass that are marked </a:t>
            </a:r>
            <a:r>
              <a:rPr lang="en-US" altLang="en-US" sz="2800" i="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public</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(typically methods – getters/setters):</a:t>
            </a:r>
          </a:p>
          <a:p>
            <a:pPr marL="896938" lvl="1" indent="-417513" eaLnBrk="1" hangingPunct="1">
              <a:spcBef>
                <a:spcPts val="500"/>
              </a:spcBef>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are inherited by the subclass, and</a:t>
            </a:r>
          </a:p>
          <a:p>
            <a:pPr marL="896938" lvl="1" indent="-417513" eaLnBrk="1" hangingPunct="1">
              <a:spcBef>
                <a:spcPts val="500"/>
              </a:spcBef>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may be directly accessed from the subclass.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FA537B-839B-41A9-A8B7-CF4A19FD0681}"/>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Inheritance, Fields and Methods (2 of 2)</a:t>
            </a:r>
          </a:p>
        </p:txBody>
      </p:sp>
      <p:sp>
        <p:nvSpPr>
          <p:cNvPr id="19460" name="Rectangle 3">
            <a:extLst>
              <a:ext uri="{FF2B5EF4-FFF2-40B4-BE49-F238E27FC236}">
                <a16:creationId xmlns:a16="http://schemas.microsoft.com/office/drawing/2014/main" id="{096F62F6-8C82-4540-9675-E2A5599C172D}"/>
              </a:ext>
            </a:extLst>
          </p:cNvPr>
          <p:cNvSpPr>
            <a:spLocks noGrp="1" noChangeArrowheads="1"/>
          </p:cNvSpPr>
          <p:nvPr>
            <p:ph type="body" idx="1"/>
          </p:nvPr>
        </p:nvSpPr>
        <p:spPr>
          <a:xfrm>
            <a:off x="457200" y="1371600"/>
            <a:ext cx="8229600" cy="3343275"/>
          </a:xfrm>
        </p:spPr>
        <p:txBody>
          <a:bodyPr/>
          <a:lstStyle/>
          <a:p>
            <a:pPr marL="488950" indent="-387350" eaLnBrk="1" hangingPunct="1">
              <a:defRPr/>
            </a:pPr>
            <a:r>
              <a:rPr lang="en-US" altLang="en-US" sz="1800" dirty="0"/>
              <a:t>When an instance of the subclass is created, the non-private methods of the superclass are available through the subclass object.</a:t>
            </a:r>
          </a:p>
          <a:p>
            <a:pPr marL="101600" indent="795338" eaLnBrk="1" hangingPunct="1">
              <a:buFont typeface="Arial"/>
              <a:buNone/>
              <a:defRPr/>
            </a:pPr>
            <a:r>
              <a:rPr lang="en-US" altLang="en-US" sz="1600" b="1" dirty="0" err="1">
                <a:latin typeface="Courier New" panose="02070309020205020404" pitchFamily="49" charset="0"/>
              </a:rPr>
              <a:t>FinalExam</a:t>
            </a:r>
            <a:r>
              <a:rPr lang="en-US" altLang="en-US" sz="1600" b="1" dirty="0">
                <a:latin typeface="Courier New" panose="02070309020205020404" pitchFamily="49" charset="0"/>
              </a:rPr>
              <a:t> exam = new </a:t>
            </a:r>
            <a:r>
              <a:rPr lang="en-US" altLang="en-US" sz="1600" b="1" dirty="0" err="1">
                <a:latin typeface="Courier New" panose="02070309020205020404" pitchFamily="49" charset="0"/>
              </a:rPr>
              <a:t>FinalExam</a:t>
            </a:r>
            <a:r>
              <a:rPr lang="en-US" altLang="en-US" sz="1600" b="1" dirty="0">
                <a:latin typeface="Courier New" panose="02070309020205020404" pitchFamily="49" charset="0"/>
              </a:rPr>
              <a:t>();</a:t>
            </a:r>
          </a:p>
          <a:p>
            <a:pPr marL="101600" lvl="1" indent="795338" eaLnBrk="1" hangingPunct="1">
              <a:buFontTx/>
              <a:buNone/>
              <a:defRPr/>
            </a:pPr>
            <a:r>
              <a:rPr lang="en-US" altLang="en-US" b="1" dirty="0" err="1">
                <a:solidFill>
                  <a:srgbClr val="FF3300"/>
                </a:solidFill>
                <a:latin typeface="Courier New" panose="02070309020205020404" pitchFamily="49" charset="0"/>
              </a:rPr>
              <a:t>exam.setScore</a:t>
            </a:r>
            <a:r>
              <a:rPr lang="en-US" altLang="en-US" b="1" dirty="0">
                <a:solidFill>
                  <a:srgbClr val="FF3300"/>
                </a:solidFill>
                <a:latin typeface="Courier New" panose="02070309020205020404" pitchFamily="49" charset="0"/>
              </a:rPr>
              <a:t>(85.0);</a:t>
            </a:r>
          </a:p>
          <a:p>
            <a:pPr marL="101600" lvl="1" indent="795338" eaLnBrk="1" hangingPunct="1">
              <a:buFontTx/>
              <a:buNone/>
              <a:defRPr/>
            </a:pPr>
            <a:r>
              <a:rPr lang="en-US" altLang="en-US" b="1" dirty="0" err="1">
                <a:latin typeface="Courier New" panose="02070309020205020404" pitchFamily="49" charset="0"/>
              </a:rPr>
              <a:t>System.out.println</a:t>
            </a:r>
            <a:r>
              <a:rPr lang="en-US" altLang="en-US" b="1" dirty="0">
                <a:latin typeface="Courier New" panose="02070309020205020404" pitchFamily="49" charset="0"/>
              </a:rPr>
              <a:t>("Score = " </a:t>
            </a:r>
            <a:br>
              <a:rPr lang="en-US" altLang="en-US" b="1" dirty="0">
                <a:latin typeface="Courier New" panose="02070309020205020404" pitchFamily="49" charset="0"/>
              </a:rPr>
            </a:br>
            <a:r>
              <a:rPr lang="en-US" altLang="en-US" b="1" dirty="0">
                <a:latin typeface="Courier New" panose="02070309020205020404" pitchFamily="49" charset="0"/>
              </a:rPr>
              <a:t>                 + </a:t>
            </a:r>
            <a:r>
              <a:rPr lang="en-US" altLang="en-US" b="1" dirty="0" err="1">
                <a:solidFill>
                  <a:srgbClr val="FF3300"/>
                </a:solidFill>
                <a:latin typeface="Courier New" panose="02070309020205020404" pitchFamily="49" charset="0"/>
              </a:rPr>
              <a:t>exam.getScore</a:t>
            </a:r>
            <a:r>
              <a:rPr lang="en-US" altLang="en-US" b="1" dirty="0">
                <a:solidFill>
                  <a:srgbClr val="FF3300"/>
                </a:solidFill>
                <a:latin typeface="Courier New" panose="02070309020205020404" pitchFamily="49" charset="0"/>
              </a:rPr>
              <a:t>()</a:t>
            </a:r>
            <a:r>
              <a:rPr lang="en-US" altLang="en-US" b="1" dirty="0">
                <a:latin typeface="Courier New" panose="02070309020205020404" pitchFamily="49" charset="0"/>
              </a:rPr>
              <a:t>);</a:t>
            </a:r>
          </a:p>
          <a:p>
            <a:pPr marL="488950" indent="-387350" eaLnBrk="1" hangingPunct="1">
              <a:defRPr/>
            </a:pPr>
            <a:r>
              <a:rPr lang="en-US" altLang="en-US" sz="1800" dirty="0"/>
              <a:t>Non-private methods and fields of the superclass are available in the subclass.</a:t>
            </a:r>
            <a:br>
              <a:rPr lang="en-US" altLang="en-US" sz="1800" dirty="0"/>
            </a:br>
            <a:endParaRPr lang="en-US" altLang="en-US" sz="1800" dirty="0"/>
          </a:p>
          <a:p>
            <a:pPr marL="101600" lvl="1" indent="795338" eaLnBrk="1" hangingPunct="1">
              <a:buFontTx/>
              <a:buNone/>
              <a:defRPr/>
            </a:pPr>
            <a:r>
              <a:rPr lang="en-US" altLang="en-US" b="1" dirty="0" err="1">
                <a:latin typeface="Courier New" panose="02070309020205020404" pitchFamily="49" charset="0"/>
              </a:rPr>
              <a:t>setScore</a:t>
            </a:r>
            <a:r>
              <a:rPr lang="en-US" altLang="en-US" b="1" dirty="0">
                <a:latin typeface="Courier New" panose="02070309020205020404" pitchFamily="49" charset="0"/>
              </a:rPr>
              <a:t>(</a:t>
            </a:r>
            <a:r>
              <a:rPr lang="en-US" altLang="en-US" b="1" dirty="0" err="1">
                <a:latin typeface="Courier New" panose="02070309020205020404" pitchFamily="49" charset="0"/>
              </a:rPr>
              <a:t>newScore</a:t>
            </a:r>
            <a:r>
              <a:rPr lang="en-US" altLang="en-US" b="1" dirty="0">
                <a:latin typeface="Courier New" panose="02070309020205020404" pitchFamily="49" charset="0"/>
              </a:rPr>
              <a:t>);</a:t>
            </a:r>
          </a:p>
        </p:txBody>
      </p:sp>
      <p:pic>
        <p:nvPicPr>
          <p:cNvPr id="4" name="Picture 3">
            <a:extLst>
              <a:ext uri="{FF2B5EF4-FFF2-40B4-BE49-F238E27FC236}">
                <a16:creationId xmlns:a16="http://schemas.microsoft.com/office/drawing/2014/main" id="{D9947570-2F97-4D2C-8BC8-3122EBC4F7CA}"/>
              </a:ext>
            </a:extLst>
          </p:cNvPr>
          <p:cNvPicPr>
            <a:picLocks noChangeAspect="1"/>
          </p:cNvPicPr>
          <p:nvPr/>
        </p:nvPicPr>
        <p:blipFill>
          <a:blip r:embed="rId3"/>
          <a:stretch>
            <a:fillRect/>
          </a:stretch>
        </p:blipFill>
        <p:spPr>
          <a:xfrm>
            <a:off x="938554" y="5029200"/>
            <a:ext cx="7266892" cy="1371600"/>
          </a:xfrm>
          <a:prstGeom prst="rect">
            <a:avLst/>
          </a:prstGeom>
          <a:ln w="38100">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41F45B2-876E-4973-9D27-366288AD4596}"/>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Inheritance and Constructors</a:t>
            </a:r>
          </a:p>
        </p:txBody>
      </p:sp>
      <p:sp>
        <p:nvSpPr>
          <p:cNvPr id="27651" name="Rectangle 3">
            <a:extLst>
              <a:ext uri="{FF2B5EF4-FFF2-40B4-BE49-F238E27FC236}">
                <a16:creationId xmlns:a16="http://schemas.microsoft.com/office/drawing/2014/main" id="{8E893192-1557-4D6C-8500-0F879302D55D}"/>
              </a:ext>
            </a:extLst>
          </p:cNvPr>
          <p:cNvSpPr txBox="1">
            <a:spLocks noGrp="1" noChangeArrowheads="1"/>
          </p:cNvSpPr>
          <p:nvPr>
            <p:ph type="body" idx="1"/>
          </p:nvPr>
        </p:nvSpPr>
        <p:spPr/>
        <p:txBody>
          <a:bodyPr/>
          <a:lstStyle/>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Constructors are not inherited.</a:t>
            </a:r>
          </a:p>
          <a:p>
            <a:pPr marL="488950" indent="-387350" eaLnBrk="1" hangingPunct="1">
              <a:buSzTx/>
              <a:buFontTx/>
              <a:buChar char="•"/>
            </a:pPr>
            <a:r>
              <a:rPr lang="en-US" altLang="en-US" sz="2800"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When a subclass is instantiated, the superclass default constructor is executed  first.</a:t>
            </a:r>
          </a:p>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 </a:t>
            </a:r>
          </a:p>
          <a:p>
            <a:pPr marL="896938" lvl="1" indent="-41751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SuperClass1.java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p>
          <a:p>
            <a:pPr marL="896938" lvl="1" indent="-41751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SubClass1.java</a:t>
            </a: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896938" lvl="1" indent="-41751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ConstructorDemo1.java</a:t>
            </a: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F3FC-279B-47FD-8345-4C1E40526610}"/>
              </a:ext>
            </a:extLst>
          </p:cNvPr>
          <p:cNvSpPr>
            <a:spLocks noGrp="1"/>
          </p:cNvSpPr>
          <p:nvPr>
            <p:ph type="title"/>
          </p:nvPr>
        </p:nvSpPr>
        <p:spPr/>
        <p:txBody>
          <a:bodyPr/>
          <a:lstStyle/>
          <a:p>
            <a:r>
              <a:rPr lang="en-US" dirty="0"/>
              <a:t>SuperClass1.java, SubClass1.java</a:t>
            </a:r>
            <a:br>
              <a:rPr lang="en-US" dirty="0"/>
            </a:br>
            <a:r>
              <a:rPr lang="en-US" dirty="0"/>
              <a:t>ConstructorDemo1.java</a:t>
            </a:r>
          </a:p>
        </p:txBody>
      </p:sp>
      <p:pic>
        <p:nvPicPr>
          <p:cNvPr id="4" name="Picture 3">
            <a:extLst>
              <a:ext uri="{FF2B5EF4-FFF2-40B4-BE49-F238E27FC236}">
                <a16:creationId xmlns:a16="http://schemas.microsoft.com/office/drawing/2014/main" id="{3978EAC3-B7BB-4568-8152-1955E45D0A2E}"/>
              </a:ext>
            </a:extLst>
          </p:cNvPr>
          <p:cNvPicPr>
            <a:picLocks noChangeAspect="1"/>
          </p:cNvPicPr>
          <p:nvPr/>
        </p:nvPicPr>
        <p:blipFill>
          <a:blip r:embed="rId2"/>
          <a:stretch>
            <a:fillRect/>
          </a:stretch>
        </p:blipFill>
        <p:spPr>
          <a:xfrm>
            <a:off x="381000" y="1600200"/>
            <a:ext cx="3543795" cy="1657581"/>
          </a:xfrm>
          <a:prstGeom prst="rect">
            <a:avLst/>
          </a:prstGeom>
          <a:ln>
            <a:solidFill>
              <a:schemeClr val="accent1"/>
            </a:solidFill>
          </a:ln>
        </p:spPr>
      </p:pic>
      <p:pic>
        <p:nvPicPr>
          <p:cNvPr id="6" name="Picture 5">
            <a:extLst>
              <a:ext uri="{FF2B5EF4-FFF2-40B4-BE49-F238E27FC236}">
                <a16:creationId xmlns:a16="http://schemas.microsoft.com/office/drawing/2014/main" id="{5CD2977F-7FBC-444A-832B-707040251986}"/>
              </a:ext>
            </a:extLst>
          </p:cNvPr>
          <p:cNvPicPr>
            <a:picLocks noChangeAspect="1"/>
          </p:cNvPicPr>
          <p:nvPr/>
        </p:nvPicPr>
        <p:blipFill>
          <a:blip r:embed="rId3"/>
          <a:stretch>
            <a:fillRect/>
          </a:stretch>
        </p:blipFill>
        <p:spPr>
          <a:xfrm>
            <a:off x="381000" y="4010554"/>
            <a:ext cx="3543795" cy="1628480"/>
          </a:xfrm>
          <a:prstGeom prst="rect">
            <a:avLst/>
          </a:prstGeom>
          <a:ln>
            <a:solidFill>
              <a:schemeClr val="accent1"/>
            </a:solidFill>
          </a:ln>
        </p:spPr>
      </p:pic>
      <p:pic>
        <p:nvPicPr>
          <p:cNvPr id="8" name="Picture 7">
            <a:extLst>
              <a:ext uri="{FF2B5EF4-FFF2-40B4-BE49-F238E27FC236}">
                <a16:creationId xmlns:a16="http://schemas.microsoft.com/office/drawing/2014/main" id="{45DD1A6C-74FF-4D9A-AEF7-367DF9B839A8}"/>
              </a:ext>
            </a:extLst>
          </p:cNvPr>
          <p:cNvPicPr>
            <a:picLocks noChangeAspect="1"/>
          </p:cNvPicPr>
          <p:nvPr/>
        </p:nvPicPr>
        <p:blipFill>
          <a:blip r:embed="rId4"/>
          <a:stretch>
            <a:fillRect/>
          </a:stretch>
        </p:blipFill>
        <p:spPr>
          <a:xfrm>
            <a:off x="4724400" y="1600200"/>
            <a:ext cx="4191585" cy="1771897"/>
          </a:xfrm>
          <a:prstGeom prst="rect">
            <a:avLst/>
          </a:prstGeom>
          <a:ln>
            <a:solidFill>
              <a:schemeClr val="accent1"/>
            </a:solidFill>
          </a:ln>
        </p:spPr>
      </p:pic>
      <p:pic>
        <p:nvPicPr>
          <p:cNvPr id="10" name="Picture 9">
            <a:extLst>
              <a:ext uri="{FF2B5EF4-FFF2-40B4-BE49-F238E27FC236}">
                <a16:creationId xmlns:a16="http://schemas.microsoft.com/office/drawing/2014/main" id="{D5918475-7A57-4280-AA24-C3E623C88AE9}"/>
              </a:ext>
            </a:extLst>
          </p:cNvPr>
          <p:cNvPicPr>
            <a:picLocks noChangeAspect="1"/>
          </p:cNvPicPr>
          <p:nvPr/>
        </p:nvPicPr>
        <p:blipFill>
          <a:blip r:embed="rId5"/>
          <a:stretch>
            <a:fillRect/>
          </a:stretch>
        </p:blipFill>
        <p:spPr>
          <a:xfrm>
            <a:off x="4724400" y="4010555"/>
            <a:ext cx="4191584" cy="1882592"/>
          </a:xfrm>
          <a:prstGeom prst="rect">
            <a:avLst/>
          </a:prstGeom>
          <a:ln>
            <a:solidFill>
              <a:schemeClr val="accent1"/>
            </a:solidFill>
          </a:ln>
        </p:spPr>
      </p:pic>
    </p:spTree>
    <p:extLst>
      <p:ext uri="{BB962C8B-B14F-4D97-AF65-F5344CB8AC3E}">
        <p14:creationId xmlns:p14="http://schemas.microsoft.com/office/powerpoint/2010/main" val="195661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0D08289-4BE1-4927-AB86-C42F38AB2B18}"/>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Superclass’s Constructor</a:t>
            </a:r>
          </a:p>
        </p:txBody>
      </p:sp>
      <p:sp>
        <p:nvSpPr>
          <p:cNvPr id="29699" name="Rectangle 3">
            <a:extLst>
              <a:ext uri="{FF2B5EF4-FFF2-40B4-BE49-F238E27FC236}">
                <a16:creationId xmlns:a16="http://schemas.microsoft.com/office/drawing/2014/main" id="{CAE259CF-4347-4110-A522-BD70278F36DB}"/>
              </a:ext>
            </a:extLst>
          </p:cNvPr>
          <p:cNvSpPr txBox="1">
            <a:spLocks noGrp="1" noChangeArrowheads="1"/>
          </p:cNvSpPr>
          <p:nvPr>
            <p:ph type="body" idx="1"/>
          </p:nvPr>
        </p:nvSpPr>
        <p:spPr>
          <a:xfrm>
            <a:off x="457200" y="1654175"/>
            <a:ext cx="8229600" cy="4525963"/>
          </a:xfrm>
        </p:spPr>
        <p:txBody>
          <a:bodyPr/>
          <a:lstStyle/>
          <a:p>
            <a:pPr marL="488950" indent="-387350" eaLnBrk="1" hangingPunct="1">
              <a:lnSpc>
                <a:spcPct val="90000"/>
              </a:lnSpc>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super</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keyword refers to an object’s superclass.</a:t>
            </a:r>
          </a:p>
          <a:p>
            <a:pPr marL="488950" indent="-387350" eaLnBrk="1" hangingPunct="1">
              <a:lnSpc>
                <a:spcPct val="90000"/>
              </a:lnSpc>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superclass constructor can be explicitly called from the subclass by using 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super</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keyword.</a:t>
            </a:r>
          </a:p>
          <a:p>
            <a:pPr marL="488950" indent="-387350" eaLnBrk="1" hangingPunct="1">
              <a:lnSpc>
                <a:spcPct val="90000"/>
              </a:lnSpc>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a:t>
            </a:r>
          </a:p>
          <a:p>
            <a:pPr marL="896938" lvl="1" indent="-41751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SuperClass2.java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SubClass2.java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ConstructorDemo2.java</a:t>
            </a: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896938" lvl="1" indent="-41751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6" action="ppaction://hlinkfile"/>
              </a:rPr>
              <a:t>Rectangle.java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7" action="ppaction://hlinkfile"/>
              </a:rPr>
              <a:t>Cube.java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8" action="ppaction://hlinkfile"/>
              </a:rPr>
              <a:t>CubeDemo.java</a:t>
            </a: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F3FC-279B-47FD-8345-4C1E40526610}"/>
              </a:ext>
            </a:extLst>
          </p:cNvPr>
          <p:cNvSpPr>
            <a:spLocks noGrp="1"/>
          </p:cNvSpPr>
          <p:nvPr>
            <p:ph type="title"/>
          </p:nvPr>
        </p:nvSpPr>
        <p:spPr/>
        <p:txBody>
          <a:bodyPr/>
          <a:lstStyle/>
          <a:p>
            <a:r>
              <a:rPr lang="en-US" dirty="0"/>
              <a:t>SuperClass2.java, SubClass2.java, ConstructorDemo2.java</a:t>
            </a:r>
          </a:p>
        </p:txBody>
      </p:sp>
      <p:pic>
        <p:nvPicPr>
          <p:cNvPr id="5" name="Picture 4">
            <a:extLst>
              <a:ext uri="{FF2B5EF4-FFF2-40B4-BE49-F238E27FC236}">
                <a16:creationId xmlns:a16="http://schemas.microsoft.com/office/drawing/2014/main" id="{17773196-9F3D-44A4-AA23-E8CCDBC91636}"/>
              </a:ext>
            </a:extLst>
          </p:cNvPr>
          <p:cNvPicPr>
            <a:picLocks noChangeAspect="1"/>
          </p:cNvPicPr>
          <p:nvPr/>
        </p:nvPicPr>
        <p:blipFill>
          <a:blip r:embed="rId2"/>
          <a:stretch>
            <a:fillRect/>
          </a:stretch>
        </p:blipFill>
        <p:spPr>
          <a:xfrm>
            <a:off x="381000" y="1312651"/>
            <a:ext cx="3835679" cy="2697904"/>
          </a:xfrm>
          <a:prstGeom prst="rect">
            <a:avLst/>
          </a:prstGeom>
          <a:ln>
            <a:solidFill>
              <a:schemeClr val="accent1"/>
            </a:solidFill>
          </a:ln>
        </p:spPr>
      </p:pic>
      <p:pic>
        <p:nvPicPr>
          <p:cNvPr id="9" name="Picture 8">
            <a:extLst>
              <a:ext uri="{FF2B5EF4-FFF2-40B4-BE49-F238E27FC236}">
                <a16:creationId xmlns:a16="http://schemas.microsoft.com/office/drawing/2014/main" id="{6C5652B2-8073-471E-A917-51AAC0C2B385}"/>
              </a:ext>
            </a:extLst>
          </p:cNvPr>
          <p:cNvPicPr>
            <a:picLocks noChangeAspect="1"/>
          </p:cNvPicPr>
          <p:nvPr/>
        </p:nvPicPr>
        <p:blipFill>
          <a:blip r:embed="rId3"/>
          <a:stretch>
            <a:fillRect/>
          </a:stretch>
        </p:blipFill>
        <p:spPr>
          <a:xfrm>
            <a:off x="381000" y="4419600"/>
            <a:ext cx="3496163" cy="1771897"/>
          </a:xfrm>
          <a:prstGeom prst="rect">
            <a:avLst/>
          </a:prstGeom>
          <a:ln>
            <a:solidFill>
              <a:schemeClr val="accent1"/>
            </a:solidFill>
          </a:ln>
        </p:spPr>
      </p:pic>
      <p:pic>
        <p:nvPicPr>
          <p:cNvPr id="12" name="Picture 11">
            <a:extLst>
              <a:ext uri="{FF2B5EF4-FFF2-40B4-BE49-F238E27FC236}">
                <a16:creationId xmlns:a16="http://schemas.microsoft.com/office/drawing/2014/main" id="{E6F41CF5-3A33-449A-87F3-D7FEDE4DB564}"/>
              </a:ext>
            </a:extLst>
          </p:cNvPr>
          <p:cNvPicPr>
            <a:picLocks noChangeAspect="1"/>
          </p:cNvPicPr>
          <p:nvPr/>
        </p:nvPicPr>
        <p:blipFill>
          <a:blip r:embed="rId4"/>
          <a:stretch>
            <a:fillRect/>
          </a:stretch>
        </p:blipFill>
        <p:spPr>
          <a:xfrm>
            <a:off x="4712420" y="1312650"/>
            <a:ext cx="3943900" cy="1648055"/>
          </a:xfrm>
          <a:prstGeom prst="rect">
            <a:avLst/>
          </a:prstGeom>
          <a:ln>
            <a:solidFill>
              <a:schemeClr val="accent1"/>
            </a:solidFill>
          </a:ln>
        </p:spPr>
      </p:pic>
      <p:pic>
        <p:nvPicPr>
          <p:cNvPr id="14" name="Picture 13">
            <a:extLst>
              <a:ext uri="{FF2B5EF4-FFF2-40B4-BE49-F238E27FC236}">
                <a16:creationId xmlns:a16="http://schemas.microsoft.com/office/drawing/2014/main" id="{7121680F-64E4-49E7-B9A0-C889A69AA2C4}"/>
              </a:ext>
            </a:extLst>
          </p:cNvPr>
          <p:cNvPicPr>
            <a:picLocks noChangeAspect="1"/>
          </p:cNvPicPr>
          <p:nvPr/>
        </p:nvPicPr>
        <p:blipFill>
          <a:blip r:embed="rId5"/>
          <a:stretch>
            <a:fillRect/>
          </a:stretch>
        </p:blipFill>
        <p:spPr>
          <a:xfrm>
            <a:off x="4116076" y="4657883"/>
            <a:ext cx="5027924" cy="1295329"/>
          </a:xfrm>
          <a:prstGeom prst="rect">
            <a:avLst/>
          </a:prstGeom>
          <a:ln>
            <a:solidFill>
              <a:schemeClr val="accent1"/>
            </a:solidFill>
          </a:ln>
        </p:spPr>
      </p:pic>
    </p:spTree>
    <p:extLst>
      <p:ext uri="{BB962C8B-B14F-4D97-AF65-F5344CB8AC3E}">
        <p14:creationId xmlns:p14="http://schemas.microsoft.com/office/powerpoint/2010/main" val="22488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EF32623-9B95-4AE8-8FBF-5ADA0A613BEF}"/>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Calling The Superclass Constructor</a:t>
            </a:r>
          </a:p>
        </p:txBody>
      </p:sp>
      <p:sp>
        <p:nvSpPr>
          <p:cNvPr id="31747" name="Rectangle 3">
            <a:extLst>
              <a:ext uri="{FF2B5EF4-FFF2-40B4-BE49-F238E27FC236}">
                <a16:creationId xmlns:a16="http://schemas.microsoft.com/office/drawing/2014/main" id="{FEDC5457-68CC-4D26-BC20-71B19548AC90}"/>
              </a:ext>
            </a:extLst>
          </p:cNvPr>
          <p:cNvSpPr txBox="1">
            <a:spLocks noGrp="1" noChangeArrowheads="1"/>
          </p:cNvSpPr>
          <p:nvPr>
            <p:ph type="body" idx="1"/>
          </p:nvPr>
        </p:nvSpPr>
        <p:spPr/>
        <p:txBody>
          <a:bodyPr/>
          <a:lstStyle/>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If a parameterized constructor is defined in the superclass,</a:t>
            </a:r>
          </a:p>
          <a:p>
            <a:pPr marL="896938" lvl="1" indent="-41751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the superclass must provide a no-</a:t>
            </a:r>
            <a:r>
              <a:rPr lang="en-US" altLang="en-US" sz="2400" dirty="0" err="1">
                <a:solidFill>
                  <a:srgbClr val="000000"/>
                </a:solidFill>
                <a:latin typeface="Arial" panose="020B0604020202020204" pitchFamily="34" charset="0"/>
                <a:cs typeface="Arial" panose="020B0604020202020204" pitchFamily="34" charset="0"/>
                <a:sym typeface="Arial" panose="020B0604020202020204" pitchFamily="34" charset="0"/>
              </a:rPr>
              <a:t>arg</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constructor, or</a:t>
            </a:r>
          </a:p>
          <a:p>
            <a:pPr marL="1295400" lvl="2" indent="-398463" eaLnBrk="1" hangingPunct="1">
              <a:buSzTx/>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subclasses must provide a constructor, and</a:t>
            </a:r>
          </a:p>
          <a:p>
            <a:pPr marL="1295400" lvl="2" indent="-398463" eaLnBrk="1" hangingPunct="1">
              <a:buSzTx/>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subclasses must call a superclass constructor. </a:t>
            </a:r>
          </a:p>
          <a:p>
            <a:pPr marL="488950" indent="-387350" eaLnBrk="1" hangingPunct="1">
              <a:buSzTx/>
              <a:buFontTx/>
              <a:buChar char="•"/>
            </a:pPr>
            <a:r>
              <a:rPr lang="en-US" altLang="en-US" sz="2800"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Calls to a superclass constructor must be the first java statement in the subclass constructors.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470429"/>
          </a:xfrm>
        </p:spPr>
        <p:txBody>
          <a:bodyPr/>
          <a:lstStyle/>
          <a:p>
            <a:r>
              <a:rPr lang="pt-BR" sz="2800" dirty="0"/>
              <a:t>Rectangle.java, Cube.java, CubeDemo.java</a:t>
            </a:r>
          </a:p>
        </p:txBody>
      </p:sp>
      <p:pic>
        <p:nvPicPr>
          <p:cNvPr id="5" name="Picture 4">
            <a:extLst>
              <a:ext uri="{FF2B5EF4-FFF2-40B4-BE49-F238E27FC236}">
                <a16:creationId xmlns:a16="http://schemas.microsoft.com/office/drawing/2014/main" id="{56A9835F-EFA3-4925-AAF3-EDE8E01AF6B9}"/>
              </a:ext>
            </a:extLst>
          </p:cNvPr>
          <p:cNvPicPr>
            <a:picLocks noChangeAspect="1"/>
          </p:cNvPicPr>
          <p:nvPr/>
        </p:nvPicPr>
        <p:blipFill>
          <a:blip r:embed="rId2"/>
          <a:stretch>
            <a:fillRect/>
          </a:stretch>
        </p:blipFill>
        <p:spPr>
          <a:xfrm>
            <a:off x="0" y="610164"/>
            <a:ext cx="2565052" cy="6247836"/>
          </a:xfrm>
          <a:prstGeom prst="rect">
            <a:avLst/>
          </a:prstGeom>
          <a:ln>
            <a:solidFill>
              <a:schemeClr val="accent1"/>
            </a:solidFill>
          </a:ln>
        </p:spPr>
      </p:pic>
      <p:pic>
        <p:nvPicPr>
          <p:cNvPr id="9" name="Picture 8">
            <a:extLst>
              <a:ext uri="{FF2B5EF4-FFF2-40B4-BE49-F238E27FC236}">
                <a16:creationId xmlns:a16="http://schemas.microsoft.com/office/drawing/2014/main" id="{8B5597C9-C057-4474-BD3A-1765ADDC63FA}"/>
              </a:ext>
            </a:extLst>
          </p:cNvPr>
          <p:cNvPicPr>
            <a:picLocks noChangeAspect="1"/>
          </p:cNvPicPr>
          <p:nvPr/>
        </p:nvPicPr>
        <p:blipFill>
          <a:blip r:embed="rId3"/>
          <a:stretch>
            <a:fillRect/>
          </a:stretch>
        </p:blipFill>
        <p:spPr>
          <a:xfrm>
            <a:off x="2819400" y="610164"/>
            <a:ext cx="3200400" cy="5745796"/>
          </a:xfrm>
          <a:prstGeom prst="rect">
            <a:avLst/>
          </a:prstGeom>
          <a:ln>
            <a:solidFill>
              <a:schemeClr val="accent1"/>
            </a:solidFill>
          </a:ln>
        </p:spPr>
      </p:pic>
      <p:pic>
        <p:nvPicPr>
          <p:cNvPr id="12" name="Picture 11">
            <a:extLst>
              <a:ext uri="{FF2B5EF4-FFF2-40B4-BE49-F238E27FC236}">
                <a16:creationId xmlns:a16="http://schemas.microsoft.com/office/drawing/2014/main" id="{12D0D1EE-E253-4377-B8D9-5FBB1E7F0AEE}"/>
              </a:ext>
            </a:extLst>
          </p:cNvPr>
          <p:cNvPicPr>
            <a:picLocks noChangeAspect="1"/>
          </p:cNvPicPr>
          <p:nvPr/>
        </p:nvPicPr>
        <p:blipFill>
          <a:blip r:embed="rId4"/>
          <a:stretch>
            <a:fillRect/>
          </a:stretch>
        </p:blipFill>
        <p:spPr>
          <a:xfrm>
            <a:off x="6393021" y="610164"/>
            <a:ext cx="2514599" cy="4199573"/>
          </a:xfrm>
          <a:prstGeom prst="rect">
            <a:avLst/>
          </a:prstGeom>
          <a:ln>
            <a:solidFill>
              <a:schemeClr val="accent1"/>
            </a:solidFill>
          </a:ln>
        </p:spPr>
      </p:pic>
      <p:pic>
        <p:nvPicPr>
          <p:cNvPr id="14" name="Picture 13">
            <a:extLst>
              <a:ext uri="{FF2B5EF4-FFF2-40B4-BE49-F238E27FC236}">
                <a16:creationId xmlns:a16="http://schemas.microsoft.com/office/drawing/2014/main" id="{31FCCAF8-3914-4314-BD05-D15DCAC5DD0C}"/>
              </a:ext>
            </a:extLst>
          </p:cNvPr>
          <p:cNvPicPr>
            <a:picLocks noChangeAspect="1"/>
          </p:cNvPicPr>
          <p:nvPr/>
        </p:nvPicPr>
        <p:blipFill>
          <a:blip r:embed="rId5"/>
          <a:stretch>
            <a:fillRect/>
          </a:stretch>
        </p:blipFill>
        <p:spPr>
          <a:xfrm>
            <a:off x="6393021" y="4942144"/>
            <a:ext cx="2514599" cy="1915856"/>
          </a:xfrm>
          <a:prstGeom prst="rect">
            <a:avLst/>
          </a:prstGeom>
          <a:ln>
            <a:solidFill>
              <a:schemeClr val="accent1"/>
            </a:solidFill>
          </a:ln>
        </p:spPr>
      </p:pic>
    </p:spTree>
    <p:extLst>
      <p:ext uri="{BB962C8B-B14F-4D97-AF65-F5344CB8AC3E}">
        <p14:creationId xmlns:p14="http://schemas.microsoft.com/office/powerpoint/2010/main" val="147102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A1D7E85-E793-4A5A-B1D4-01B896FD4EEF}"/>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Overriding Superclass Methods (1 of 5)</a:t>
            </a:r>
          </a:p>
        </p:txBody>
      </p:sp>
      <p:sp>
        <p:nvSpPr>
          <p:cNvPr id="33795" name="Rectangle 3">
            <a:extLst>
              <a:ext uri="{FF2B5EF4-FFF2-40B4-BE49-F238E27FC236}">
                <a16:creationId xmlns:a16="http://schemas.microsoft.com/office/drawing/2014/main" id="{010527D5-B30C-4B78-A2D5-689622C437D5}"/>
              </a:ext>
            </a:extLst>
          </p:cNvPr>
          <p:cNvSpPr txBox="1">
            <a:spLocks noGrp="1" noChangeArrowheads="1"/>
          </p:cNvSpPr>
          <p:nvPr>
            <p:ph type="body" idx="1"/>
          </p:nvPr>
        </p:nvSpPr>
        <p:spPr/>
        <p:txBody>
          <a:bodyPr/>
          <a:lstStyle/>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 subclass may have a method with the same signature as a superclass method.</a:t>
            </a:r>
          </a:p>
          <a:p>
            <a:pPr marL="488950" indent="-387350" eaLnBrk="1" hangingPunct="1">
              <a:buSzTx/>
              <a:buFontTx/>
              <a:buChar char="•"/>
            </a:pPr>
            <a:r>
              <a:rPr lang="en-US" altLang="en-US" sz="2800" b="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The subclass method overrides the superclass method.</a:t>
            </a:r>
          </a:p>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This is known as </a:t>
            </a:r>
            <a:r>
              <a:rPr lang="en-US" altLang="en-US" sz="2800" i="1" dirty="0">
                <a:solidFill>
                  <a:srgbClr val="000000"/>
                </a:solidFill>
                <a:latin typeface="Arial" panose="020B0604020202020204" pitchFamily="34" charset="0"/>
                <a:cs typeface="Arial" panose="020B0604020202020204" pitchFamily="34" charset="0"/>
                <a:sym typeface="Arial" panose="020B0604020202020204" pitchFamily="34" charset="0"/>
              </a:rPr>
              <a:t>method overriding</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 </a:t>
            </a:r>
          </a:p>
          <a:p>
            <a:pPr marL="896938" lvl="1" indent="-41751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GradedActivity.java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CurvedActivity.java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CurvedActivityDemo.java </a:t>
            </a: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B339E8C-11ED-4198-BC4E-49BDDF3B9469}"/>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Chapter Topics</a:t>
            </a:r>
          </a:p>
        </p:txBody>
      </p:sp>
      <p:sp>
        <p:nvSpPr>
          <p:cNvPr id="11267" name="Rectangle 3">
            <a:extLst>
              <a:ext uri="{FF2B5EF4-FFF2-40B4-BE49-F238E27FC236}">
                <a16:creationId xmlns:a16="http://schemas.microsoft.com/office/drawing/2014/main" id="{DB31AF80-667A-40FE-B82A-B8E29594F564}"/>
              </a:ext>
            </a:extLst>
          </p:cNvPr>
          <p:cNvSpPr txBox="1">
            <a:spLocks noGrp="1" noChangeArrowheads="1"/>
          </p:cNvSpPr>
          <p:nvPr>
            <p:ph type="body" idx="1"/>
          </p:nvPr>
        </p:nvSpPr>
        <p:spPr>
          <a:xfrm>
            <a:off x="457200" y="1617663"/>
            <a:ext cx="8229600" cy="4525962"/>
          </a:xfrm>
        </p:spPr>
        <p:txBody>
          <a:bodyPr/>
          <a:lstStyle/>
          <a:p>
            <a:pPr marL="255588" indent="-153988" eaLnBrk="1" hangingPunct="1">
              <a:buSzTx/>
              <a:buFontTx/>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10 discusses the following main topics:</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What Is Inheritance?</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Calling the Superclass Constructor</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Overriding Superclass Methods</a:t>
            </a:r>
          </a:p>
          <a:p>
            <a:pPr marL="896938" lvl="1" indent="-417513" eaLnBrk="1" hangingPunct="1">
              <a:buSzTx/>
              <a:buFontTx/>
              <a:buChar char="–"/>
            </a:pPr>
            <a:r>
              <a:rPr lang="en-US" altLang="en-US" sz="2000" strike="sngStrike" dirty="0">
                <a:solidFill>
                  <a:srgbClr val="000000"/>
                </a:solidFill>
                <a:latin typeface="Arial" panose="020B0604020202020204" pitchFamily="34" charset="0"/>
                <a:cs typeface="Arial" panose="020B0604020202020204" pitchFamily="34" charset="0"/>
                <a:sym typeface="Arial" panose="020B0604020202020204" pitchFamily="34" charset="0"/>
              </a:rPr>
              <a:t>Protected Members</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Chains of Inheritance</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Object</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Polymorphism</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Abstract Classes and Abstract Methods</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Interfaces</a:t>
            </a:r>
          </a:p>
          <a:p>
            <a:pPr marL="896938" lvl="1" indent="-417513" eaLnBrk="1" hangingPunct="1">
              <a:buSzTx/>
              <a:buFontTx/>
              <a:buChar char="–"/>
            </a:pPr>
            <a:r>
              <a:rPr lang="en-US" altLang="en-US" sz="2000" strike="sngStrike" dirty="0">
                <a:solidFill>
                  <a:srgbClr val="000000"/>
                </a:solidFill>
                <a:latin typeface="Arial" panose="020B0604020202020204" pitchFamily="34" charset="0"/>
                <a:cs typeface="Arial" panose="020B0604020202020204" pitchFamily="34" charset="0"/>
                <a:sym typeface="Arial" panose="020B0604020202020204" pitchFamily="34" charset="0"/>
              </a:rPr>
              <a:t>Anonymous Classes</a:t>
            </a:r>
          </a:p>
          <a:p>
            <a:pPr marL="896938" lvl="1" indent="-417513" eaLnBrk="1" hangingPunct="1">
              <a:buSzTx/>
              <a:buFontTx/>
              <a:buChar char="–"/>
            </a:pPr>
            <a:r>
              <a:rPr lang="en-US" altLang="en-US" sz="2000" strike="sngStrike" dirty="0">
                <a:solidFill>
                  <a:srgbClr val="000000"/>
                </a:solidFill>
                <a:latin typeface="Arial" panose="020B0604020202020204" pitchFamily="34" charset="0"/>
                <a:cs typeface="Arial" panose="020B0604020202020204" pitchFamily="34" charset="0"/>
                <a:sym typeface="Arial" panose="020B0604020202020204" pitchFamily="34" charset="0"/>
              </a:rPr>
              <a:t>Functional Interfaces and Lambda Expressions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C947293-29EC-4B80-A5F3-B77E18558B76}"/>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Overriding Superclass Methods (2 of 5)</a:t>
            </a:r>
          </a:p>
        </p:txBody>
      </p:sp>
      <p:grpSp>
        <p:nvGrpSpPr>
          <p:cNvPr id="35843" name="Group 2" descr="The top section is titled, Graded Activity. The middle section contains the variable minus score colon double. The bottom section contains three methods as follows. Plus Set Score left parenthesis, s colon double right parenthesis colon void. Plus get Score left parenthesis right parenthesis colon double. Plus get Grade left parenthesis, right parenthesis, colon char. The Final Exam class points to the Graded Activity class. The top section is titled, Final Exam. The middle section contains three variables as follows. Minus num Questions colon i n t. Minus points Each colon double. Minus num Missed colon int. The bottom section contains three methods as follows. Plus Final Exam left parenthesis, questions colon i n t, missed colon i n t, right parenthesis. Plus get Points Each left parenthesis right parenthesis colon double. Plus get Num Missed left parenthesis, right parenthesis, colon i n t.">
            <a:extLst>
              <a:ext uri="{FF2B5EF4-FFF2-40B4-BE49-F238E27FC236}">
                <a16:creationId xmlns:a16="http://schemas.microsoft.com/office/drawing/2014/main" id="{E5D15123-E612-460B-B420-D0F6ADF873D1}"/>
              </a:ext>
            </a:extLst>
          </p:cNvPr>
          <p:cNvGrpSpPr>
            <a:grpSpLocks/>
          </p:cNvGrpSpPr>
          <p:nvPr/>
        </p:nvGrpSpPr>
        <p:grpSpPr bwMode="auto">
          <a:xfrm>
            <a:off x="506413" y="1524000"/>
            <a:ext cx="8131175" cy="4800600"/>
            <a:chOff x="838200" y="1524000"/>
            <a:chExt cx="8131175" cy="4800600"/>
          </a:xfrm>
        </p:grpSpPr>
        <p:grpSp>
          <p:nvGrpSpPr>
            <p:cNvPr id="35844" name="Group 3">
              <a:extLst>
                <a:ext uri="{FF2B5EF4-FFF2-40B4-BE49-F238E27FC236}">
                  <a16:creationId xmlns:a16="http://schemas.microsoft.com/office/drawing/2014/main" id="{47AF79FA-113F-4CFA-9608-8D7685FF11BE}"/>
                </a:ext>
              </a:extLst>
            </p:cNvPr>
            <p:cNvGrpSpPr>
              <a:grpSpLocks/>
            </p:cNvGrpSpPr>
            <p:nvPr/>
          </p:nvGrpSpPr>
          <p:grpSpPr bwMode="auto">
            <a:xfrm>
              <a:off x="838200" y="1524000"/>
              <a:ext cx="3124200" cy="1676400"/>
              <a:chOff x="384" y="1008"/>
              <a:chExt cx="1968" cy="1248"/>
            </a:xfrm>
          </p:grpSpPr>
          <p:sp>
            <p:nvSpPr>
              <p:cNvPr id="30" name="Rectangle 4">
                <a:extLst>
                  <a:ext uri="{FF2B5EF4-FFF2-40B4-BE49-F238E27FC236}">
                    <a16:creationId xmlns:a16="http://schemas.microsoft.com/office/drawing/2014/main" id="{6A3E4BC5-16FE-4903-B3CB-F7A20EEB426B}"/>
                  </a:ext>
                </a:extLst>
              </p:cNvPr>
              <p:cNvSpPr>
                <a:spLocks noChangeArrowheads="1"/>
              </p:cNvSpPr>
              <p:nvPr/>
            </p:nvSpPr>
            <p:spPr bwMode="auto">
              <a:xfrm>
                <a:off x="384" y="1008"/>
                <a:ext cx="196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000" kern="0">
                    <a:solidFill>
                      <a:srgbClr val="000000"/>
                    </a:solidFill>
                    <a:latin typeface="Helvetica" pitchFamily="34" charset="0"/>
                  </a:rPr>
                  <a:t>GradedActivity</a:t>
                </a:r>
              </a:p>
            </p:txBody>
          </p:sp>
          <p:sp>
            <p:nvSpPr>
              <p:cNvPr id="31" name="Rectangle 5">
                <a:extLst>
                  <a:ext uri="{FF2B5EF4-FFF2-40B4-BE49-F238E27FC236}">
                    <a16:creationId xmlns:a16="http://schemas.microsoft.com/office/drawing/2014/main" id="{4D25F03C-BEEB-45A5-A499-9CEC77EEFA8D}"/>
                  </a:ext>
                </a:extLst>
              </p:cNvPr>
              <p:cNvSpPr>
                <a:spLocks noChangeArrowheads="1"/>
              </p:cNvSpPr>
              <p:nvPr/>
            </p:nvSpPr>
            <p:spPr bwMode="auto">
              <a:xfrm>
                <a:off x="384" y="1296"/>
                <a:ext cx="1968" cy="336"/>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2000" kern="0">
                    <a:solidFill>
                      <a:srgbClr val="000000"/>
                    </a:solidFill>
                    <a:latin typeface="Helvetica" pitchFamily="34" charset="0"/>
                  </a:rPr>
                  <a:t> - score : double</a:t>
                </a:r>
              </a:p>
            </p:txBody>
          </p:sp>
          <p:sp>
            <p:nvSpPr>
              <p:cNvPr id="32" name="Rectangle 6">
                <a:extLst>
                  <a:ext uri="{FF2B5EF4-FFF2-40B4-BE49-F238E27FC236}">
                    <a16:creationId xmlns:a16="http://schemas.microsoft.com/office/drawing/2014/main" id="{C561C4B0-3863-48CF-8E72-38EA11C1A43C}"/>
                  </a:ext>
                </a:extLst>
              </p:cNvPr>
              <p:cNvSpPr>
                <a:spLocks noChangeArrowheads="1"/>
              </p:cNvSpPr>
              <p:nvPr/>
            </p:nvSpPr>
            <p:spPr bwMode="auto">
              <a:xfrm>
                <a:off x="384" y="1632"/>
                <a:ext cx="1968" cy="624"/>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800" kern="0">
                    <a:solidFill>
                      <a:srgbClr val="000000"/>
                    </a:solidFill>
                    <a:latin typeface="Helvetica" pitchFamily="34" charset="0"/>
                  </a:rPr>
                  <a:t>+ setScore(s : double) : void</a:t>
                </a:r>
              </a:p>
              <a:p>
                <a:pPr eaLnBrk="1" fontAlgn="auto" hangingPunct="1">
                  <a:spcBef>
                    <a:spcPct val="0"/>
                  </a:spcBef>
                  <a:spcAft>
                    <a:spcPts val="0"/>
                  </a:spcAft>
                  <a:buClrTx/>
                  <a:buFontTx/>
                  <a:buNone/>
                  <a:defRPr/>
                </a:pPr>
                <a:r>
                  <a:rPr lang="en-US" altLang="en-US" sz="1800" kern="0">
                    <a:solidFill>
                      <a:srgbClr val="000000"/>
                    </a:solidFill>
                    <a:latin typeface="Helvetica" pitchFamily="34" charset="0"/>
                  </a:rPr>
                  <a:t>+ getScore() : double</a:t>
                </a:r>
              </a:p>
              <a:p>
                <a:pPr eaLnBrk="1" fontAlgn="auto" hangingPunct="1">
                  <a:spcBef>
                    <a:spcPct val="0"/>
                  </a:spcBef>
                  <a:spcAft>
                    <a:spcPts val="0"/>
                  </a:spcAft>
                  <a:buClrTx/>
                  <a:buFontTx/>
                  <a:buNone/>
                  <a:defRPr/>
                </a:pPr>
                <a:r>
                  <a:rPr lang="en-US" altLang="en-US" sz="1800" kern="0">
                    <a:solidFill>
                      <a:srgbClr val="000000"/>
                    </a:solidFill>
                    <a:latin typeface="Helvetica" pitchFamily="34" charset="0"/>
                  </a:rPr>
                  <a:t>+ getGrade() : char</a:t>
                </a:r>
              </a:p>
            </p:txBody>
          </p:sp>
        </p:grpSp>
        <p:grpSp>
          <p:nvGrpSpPr>
            <p:cNvPr id="35845" name="Group 12">
              <a:extLst>
                <a:ext uri="{FF2B5EF4-FFF2-40B4-BE49-F238E27FC236}">
                  <a16:creationId xmlns:a16="http://schemas.microsoft.com/office/drawing/2014/main" id="{C2652C31-43ED-4AD8-917C-E4AA5AC8AFB9}"/>
                </a:ext>
              </a:extLst>
            </p:cNvPr>
            <p:cNvGrpSpPr>
              <a:grpSpLocks/>
            </p:cNvGrpSpPr>
            <p:nvPr/>
          </p:nvGrpSpPr>
          <p:grpSpPr bwMode="auto">
            <a:xfrm>
              <a:off x="990600" y="3810000"/>
              <a:ext cx="2819400" cy="2514600"/>
              <a:chOff x="624" y="2304"/>
              <a:chExt cx="1776" cy="1680"/>
            </a:xfrm>
          </p:grpSpPr>
          <p:sp>
            <p:nvSpPr>
              <p:cNvPr id="34" name="Rectangle 8">
                <a:extLst>
                  <a:ext uri="{FF2B5EF4-FFF2-40B4-BE49-F238E27FC236}">
                    <a16:creationId xmlns:a16="http://schemas.microsoft.com/office/drawing/2014/main" id="{D0F9E29A-19E0-4DD6-9666-92F30F44BA37}"/>
                  </a:ext>
                </a:extLst>
              </p:cNvPr>
              <p:cNvSpPr>
                <a:spLocks noChangeArrowheads="1"/>
              </p:cNvSpPr>
              <p:nvPr/>
            </p:nvSpPr>
            <p:spPr bwMode="auto">
              <a:xfrm>
                <a:off x="624" y="2304"/>
                <a:ext cx="1776"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000" kern="0">
                    <a:solidFill>
                      <a:srgbClr val="000000"/>
                    </a:solidFill>
                    <a:latin typeface="Helvetica" pitchFamily="34" charset="0"/>
                  </a:rPr>
                  <a:t>CurvedActivity</a:t>
                </a:r>
              </a:p>
            </p:txBody>
          </p:sp>
          <p:sp>
            <p:nvSpPr>
              <p:cNvPr id="35" name="Rectangle 9">
                <a:extLst>
                  <a:ext uri="{FF2B5EF4-FFF2-40B4-BE49-F238E27FC236}">
                    <a16:creationId xmlns:a16="http://schemas.microsoft.com/office/drawing/2014/main" id="{9030EDD2-BA47-483D-94F8-7068106F74F0}"/>
                  </a:ext>
                </a:extLst>
              </p:cNvPr>
              <p:cNvSpPr>
                <a:spLocks noChangeArrowheads="1"/>
              </p:cNvSpPr>
              <p:nvPr/>
            </p:nvSpPr>
            <p:spPr bwMode="auto">
              <a:xfrm>
                <a:off x="624" y="2592"/>
                <a:ext cx="1776" cy="384"/>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800" kern="0">
                    <a:solidFill>
                      <a:srgbClr val="000000"/>
                    </a:solidFill>
                    <a:latin typeface="Helvetica" pitchFamily="34" charset="0"/>
                  </a:rPr>
                  <a:t>- rawScore : double</a:t>
                </a:r>
              </a:p>
              <a:p>
                <a:pPr eaLnBrk="1" fontAlgn="auto" hangingPunct="1">
                  <a:spcBef>
                    <a:spcPct val="0"/>
                  </a:spcBef>
                  <a:spcAft>
                    <a:spcPts val="0"/>
                  </a:spcAft>
                  <a:buClrTx/>
                  <a:buFontTx/>
                  <a:buNone/>
                  <a:defRPr/>
                </a:pPr>
                <a:r>
                  <a:rPr lang="en-US" altLang="en-US" sz="1800" kern="0">
                    <a:solidFill>
                      <a:srgbClr val="000000"/>
                    </a:solidFill>
                    <a:latin typeface="Helvetica" pitchFamily="34" charset="0"/>
                  </a:rPr>
                  <a:t>- percentage : double</a:t>
                </a:r>
              </a:p>
            </p:txBody>
          </p:sp>
          <p:sp>
            <p:nvSpPr>
              <p:cNvPr id="36" name="Rectangle 10">
                <a:extLst>
                  <a:ext uri="{FF2B5EF4-FFF2-40B4-BE49-F238E27FC236}">
                    <a16:creationId xmlns:a16="http://schemas.microsoft.com/office/drawing/2014/main" id="{61D82C32-6A66-4CDA-AA2F-4009F2298E8D}"/>
                  </a:ext>
                </a:extLst>
              </p:cNvPr>
              <p:cNvSpPr>
                <a:spLocks noChangeArrowheads="1"/>
              </p:cNvSpPr>
              <p:nvPr/>
            </p:nvSpPr>
            <p:spPr bwMode="auto">
              <a:xfrm>
                <a:off x="624" y="2976"/>
                <a:ext cx="1776" cy="100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600" kern="0">
                    <a:solidFill>
                      <a:srgbClr val="000000"/>
                    </a:solidFill>
                    <a:latin typeface="Helvetica" pitchFamily="34" charset="0"/>
                  </a:rPr>
                  <a:t>+ CurvedActivity</a:t>
                </a:r>
              </a:p>
              <a:p>
                <a:pPr eaLnBrk="1" fontAlgn="auto" hangingPunct="1">
                  <a:spcBef>
                    <a:spcPct val="0"/>
                  </a:spcBef>
                  <a:spcAft>
                    <a:spcPts val="0"/>
                  </a:spcAft>
                  <a:buClrTx/>
                  <a:buFontTx/>
                  <a:buNone/>
                  <a:defRPr/>
                </a:pPr>
                <a:r>
                  <a:rPr lang="en-US" altLang="en-US" sz="1600" kern="0">
                    <a:solidFill>
                      <a:srgbClr val="000000"/>
                    </a:solidFill>
                    <a:latin typeface="Helvetica" pitchFamily="34" charset="0"/>
                  </a:rPr>
                  <a:t>(percent : double) </a:t>
                </a:r>
              </a:p>
              <a:p>
                <a:pPr eaLnBrk="1" fontAlgn="auto" hangingPunct="1">
                  <a:spcBef>
                    <a:spcPct val="0"/>
                  </a:spcBef>
                  <a:spcAft>
                    <a:spcPts val="0"/>
                  </a:spcAft>
                  <a:buClrTx/>
                  <a:buFontTx/>
                  <a:buNone/>
                  <a:defRPr/>
                </a:pPr>
                <a:r>
                  <a:rPr lang="en-US" altLang="en-US" sz="1600" kern="0">
                    <a:solidFill>
                      <a:srgbClr val="000000"/>
                    </a:solidFill>
                    <a:latin typeface="Helvetica" pitchFamily="34" charset="0"/>
                  </a:rPr>
                  <a:t>+ setScore(s : double) : void</a:t>
                </a:r>
              </a:p>
              <a:p>
                <a:pPr eaLnBrk="1" fontAlgn="auto" hangingPunct="1">
                  <a:spcBef>
                    <a:spcPct val="0"/>
                  </a:spcBef>
                  <a:spcAft>
                    <a:spcPts val="0"/>
                  </a:spcAft>
                  <a:buClrTx/>
                  <a:buFontTx/>
                  <a:buNone/>
                  <a:defRPr/>
                </a:pPr>
                <a:r>
                  <a:rPr lang="en-US" altLang="en-US" sz="1600" kern="0">
                    <a:solidFill>
                      <a:srgbClr val="000000"/>
                    </a:solidFill>
                    <a:latin typeface="Helvetica" pitchFamily="34" charset="0"/>
                  </a:rPr>
                  <a:t>+ getRawScore() : double</a:t>
                </a:r>
              </a:p>
              <a:p>
                <a:pPr eaLnBrk="1" fontAlgn="auto" hangingPunct="1">
                  <a:spcBef>
                    <a:spcPct val="0"/>
                  </a:spcBef>
                  <a:spcAft>
                    <a:spcPts val="0"/>
                  </a:spcAft>
                  <a:buClrTx/>
                  <a:buFontTx/>
                  <a:buNone/>
                  <a:defRPr/>
                </a:pPr>
                <a:r>
                  <a:rPr lang="en-US" altLang="en-US" sz="1600" kern="0">
                    <a:solidFill>
                      <a:srgbClr val="000000"/>
                    </a:solidFill>
                    <a:latin typeface="Helvetica" pitchFamily="34" charset="0"/>
                  </a:rPr>
                  <a:t>+ getPercentage() : double</a:t>
                </a:r>
              </a:p>
            </p:txBody>
          </p:sp>
        </p:grpSp>
        <p:cxnSp>
          <p:nvCxnSpPr>
            <p:cNvPr id="35846" name="AutoShape 11">
              <a:extLst>
                <a:ext uri="{FF2B5EF4-FFF2-40B4-BE49-F238E27FC236}">
                  <a16:creationId xmlns:a16="http://schemas.microsoft.com/office/drawing/2014/main" id="{3E2F94F0-02D4-4D00-9B7B-352D60121562}"/>
                </a:ext>
              </a:extLst>
            </p:cNvPr>
            <p:cNvCxnSpPr>
              <a:cxnSpLocks noChangeShapeType="1"/>
              <a:stCxn id="34" idx="0"/>
              <a:endCxn id="32" idx="2"/>
            </p:cNvCxnSpPr>
            <p:nvPr/>
          </p:nvCxnSpPr>
          <p:spPr bwMode="auto">
            <a:xfrm flipV="1">
              <a:off x="2400300" y="3200400"/>
              <a:ext cx="0" cy="609600"/>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8" name="Text Box 13">
              <a:extLst>
                <a:ext uri="{FF2B5EF4-FFF2-40B4-BE49-F238E27FC236}">
                  <a16:creationId xmlns:a16="http://schemas.microsoft.com/office/drawing/2014/main" id="{CBCB5C31-4312-4D39-936A-2CA779C4C0A5}"/>
                </a:ext>
              </a:extLst>
            </p:cNvPr>
            <p:cNvSpPr txBox="1">
              <a:spLocks noChangeArrowheads="1"/>
            </p:cNvSpPr>
            <p:nvPr/>
          </p:nvSpPr>
          <p:spPr bwMode="auto">
            <a:xfrm>
              <a:off x="4762500" y="3375025"/>
              <a:ext cx="4206875" cy="10191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2000" b="1" kern="0">
                  <a:solidFill>
                    <a:srgbClr val="000000"/>
                  </a:solidFill>
                </a:rPr>
                <a:t>This method is a more specialized version of the </a:t>
              </a:r>
              <a:r>
                <a:rPr lang="en-US" altLang="en-US" sz="2000" b="1" kern="0">
                  <a:solidFill>
                    <a:srgbClr val="000000"/>
                  </a:solidFill>
                  <a:latin typeface="Courier New" panose="02070309020205020404" pitchFamily="49" charset="0"/>
                </a:rPr>
                <a:t>setScore</a:t>
              </a:r>
              <a:r>
                <a:rPr lang="en-US" altLang="en-US" sz="2000" b="1" kern="0">
                  <a:solidFill>
                    <a:srgbClr val="000000"/>
                  </a:solidFill>
                </a:rPr>
                <a:t> method in the superclass, </a:t>
              </a:r>
              <a:r>
                <a:rPr lang="en-US" altLang="en-US" sz="2000" b="1" kern="0">
                  <a:solidFill>
                    <a:srgbClr val="000000"/>
                  </a:solidFill>
                  <a:latin typeface="Courier New" panose="02070309020205020404" pitchFamily="49" charset="0"/>
                </a:rPr>
                <a:t>GradedActivity</a:t>
              </a:r>
              <a:r>
                <a:rPr lang="en-US" altLang="en-US" sz="2000" b="1" kern="0">
                  <a:solidFill>
                    <a:srgbClr val="000000"/>
                  </a:solidFill>
                </a:rPr>
                <a:t>.</a:t>
              </a:r>
            </a:p>
          </p:txBody>
        </p:sp>
        <p:sp>
          <p:nvSpPr>
            <p:cNvPr id="39" name="Line 14">
              <a:extLst>
                <a:ext uri="{FF2B5EF4-FFF2-40B4-BE49-F238E27FC236}">
                  <a16:creationId xmlns:a16="http://schemas.microsoft.com/office/drawing/2014/main" id="{5AF3B193-575E-4C1D-9D75-7EB9D0355DAE}"/>
                </a:ext>
              </a:extLst>
            </p:cNvPr>
            <p:cNvSpPr>
              <a:spLocks noChangeShapeType="1"/>
            </p:cNvSpPr>
            <p:nvPr/>
          </p:nvSpPr>
          <p:spPr bwMode="auto">
            <a:xfrm flipH="1">
              <a:off x="3886200" y="5715000"/>
              <a:ext cx="2971800" cy="15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lang="en-IN" sz="1800" kern="0">
                <a:solidFill>
                  <a:srgbClr val="000000"/>
                </a:solidFill>
              </a:endParaRPr>
            </a:p>
          </p:txBody>
        </p:sp>
        <p:sp>
          <p:nvSpPr>
            <p:cNvPr id="40" name="Line 15">
              <a:extLst>
                <a:ext uri="{FF2B5EF4-FFF2-40B4-BE49-F238E27FC236}">
                  <a16:creationId xmlns:a16="http://schemas.microsoft.com/office/drawing/2014/main" id="{98C652A1-752A-43D0-8C7F-311B1CCB9882}"/>
                </a:ext>
              </a:extLst>
            </p:cNvPr>
            <p:cNvSpPr>
              <a:spLocks noChangeShapeType="1"/>
            </p:cNvSpPr>
            <p:nvPr/>
          </p:nvSpPr>
          <p:spPr bwMode="auto">
            <a:xfrm>
              <a:off x="6858000" y="4419600"/>
              <a:ext cx="1587" cy="12954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defRPr/>
              </a:pPr>
              <a:endParaRPr lang="en-IN" sz="1800" kern="0">
                <a:solidFill>
                  <a:srgbClr val="000000"/>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pt-BR" sz="2800" dirty="0"/>
              <a:t>GradedActivity.java, CurvedActivity.java, CurvedActivityDemo.java </a:t>
            </a:r>
          </a:p>
        </p:txBody>
      </p:sp>
      <p:pic>
        <p:nvPicPr>
          <p:cNvPr id="4" name="Picture 3">
            <a:extLst>
              <a:ext uri="{FF2B5EF4-FFF2-40B4-BE49-F238E27FC236}">
                <a16:creationId xmlns:a16="http://schemas.microsoft.com/office/drawing/2014/main" id="{157B87B7-F914-4AD7-908B-CC96D0DC1BE5}"/>
              </a:ext>
            </a:extLst>
          </p:cNvPr>
          <p:cNvPicPr>
            <a:picLocks noChangeAspect="1"/>
          </p:cNvPicPr>
          <p:nvPr/>
        </p:nvPicPr>
        <p:blipFill>
          <a:blip r:embed="rId2"/>
          <a:stretch>
            <a:fillRect/>
          </a:stretch>
        </p:blipFill>
        <p:spPr>
          <a:xfrm>
            <a:off x="0" y="1139952"/>
            <a:ext cx="3214503" cy="5260848"/>
          </a:xfrm>
          <a:prstGeom prst="rect">
            <a:avLst/>
          </a:prstGeom>
          <a:ln>
            <a:solidFill>
              <a:schemeClr val="accent1"/>
            </a:solidFill>
          </a:ln>
        </p:spPr>
      </p:pic>
      <p:pic>
        <p:nvPicPr>
          <p:cNvPr id="7" name="Picture 6">
            <a:extLst>
              <a:ext uri="{FF2B5EF4-FFF2-40B4-BE49-F238E27FC236}">
                <a16:creationId xmlns:a16="http://schemas.microsoft.com/office/drawing/2014/main" id="{6B85E141-1CF4-4A81-AC08-88B2489546D4}"/>
              </a:ext>
            </a:extLst>
          </p:cNvPr>
          <p:cNvPicPr>
            <a:picLocks noChangeAspect="1"/>
          </p:cNvPicPr>
          <p:nvPr/>
        </p:nvPicPr>
        <p:blipFill>
          <a:blip r:embed="rId3"/>
          <a:stretch>
            <a:fillRect/>
          </a:stretch>
        </p:blipFill>
        <p:spPr>
          <a:xfrm>
            <a:off x="3276600" y="1139952"/>
            <a:ext cx="3425270" cy="4803648"/>
          </a:xfrm>
          <a:prstGeom prst="rect">
            <a:avLst/>
          </a:prstGeom>
          <a:ln>
            <a:solidFill>
              <a:schemeClr val="accent1"/>
            </a:solidFill>
          </a:ln>
        </p:spPr>
      </p:pic>
      <p:pic>
        <p:nvPicPr>
          <p:cNvPr id="10" name="Picture 9">
            <a:extLst>
              <a:ext uri="{FF2B5EF4-FFF2-40B4-BE49-F238E27FC236}">
                <a16:creationId xmlns:a16="http://schemas.microsoft.com/office/drawing/2014/main" id="{6BF769C4-F7EF-4EF1-8BFB-347A2D870C40}"/>
              </a:ext>
            </a:extLst>
          </p:cNvPr>
          <p:cNvPicPr>
            <a:picLocks noChangeAspect="1"/>
          </p:cNvPicPr>
          <p:nvPr/>
        </p:nvPicPr>
        <p:blipFill>
          <a:blip r:embed="rId4"/>
          <a:stretch>
            <a:fillRect/>
          </a:stretch>
        </p:blipFill>
        <p:spPr>
          <a:xfrm>
            <a:off x="6777274" y="1143000"/>
            <a:ext cx="2366726" cy="3295079"/>
          </a:xfrm>
          <a:prstGeom prst="rect">
            <a:avLst/>
          </a:prstGeom>
          <a:ln>
            <a:solidFill>
              <a:schemeClr val="accent1"/>
            </a:solidFill>
          </a:ln>
        </p:spPr>
      </p:pic>
      <p:pic>
        <p:nvPicPr>
          <p:cNvPr id="13" name="Picture 12">
            <a:extLst>
              <a:ext uri="{FF2B5EF4-FFF2-40B4-BE49-F238E27FC236}">
                <a16:creationId xmlns:a16="http://schemas.microsoft.com/office/drawing/2014/main" id="{70BE91A7-3551-404B-A8C7-2BC6F244B5C0}"/>
              </a:ext>
            </a:extLst>
          </p:cNvPr>
          <p:cNvPicPr>
            <a:picLocks noChangeAspect="1"/>
          </p:cNvPicPr>
          <p:nvPr/>
        </p:nvPicPr>
        <p:blipFill>
          <a:blip r:embed="rId5"/>
          <a:stretch>
            <a:fillRect/>
          </a:stretch>
        </p:blipFill>
        <p:spPr>
          <a:xfrm>
            <a:off x="5821501" y="4686146"/>
            <a:ext cx="3322498" cy="1257454"/>
          </a:xfrm>
          <a:prstGeom prst="rect">
            <a:avLst/>
          </a:prstGeom>
          <a:ln>
            <a:solidFill>
              <a:schemeClr val="accent1"/>
            </a:solidFill>
          </a:ln>
        </p:spPr>
      </p:pic>
    </p:spTree>
    <p:extLst>
      <p:ext uri="{BB962C8B-B14F-4D97-AF65-F5344CB8AC3E}">
        <p14:creationId xmlns:p14="http://schemas.microsoft.com/office/powerpoint/2010/main" val="50942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4B2C8A1-900C-479C-8440-B88E2BDF37BF}"/>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Overriding Superclass Methods (3 of 5)</a:t>
            </a:r>
          </a:p>
        </p:txBody>
      </p:sp>
      <p:sp>
        <p:nvSpPr>
          <p:cNvPr id="30724" name="Rectangle 3">
            <a:extLst>
              <a:ext uri="{FF2B5EF4-FFF2-40B4-BE49-F238E27FC236}">
                <a16:creationId xmlns:a16="http://schemas.microsoft.com/office/drawing/2014/main" id="{BE3C1096-E2CD-4740-B45A-40EAA97284FF}"/>
              </a:ext>
            </a:extLst>
          </p:cNvPr>
          <p:cNvSpPr>
            <a:spLocks noGrp="1" noChangeArrowheads="1"/>
          </p:cNvSpPr>
          <p:nvPr>
            <p:ph type="body" idx="1"/>
          </p:nvPr>
        </p:nvSpPr>
        <p:spPr>
          <a:xfrm>
            <a:off x="457200" y="1654175"/>
            <a:ext cx="8229600" cy="4525963"/>
          </a:xfrm>
        </p:spPr>
        <p:txBody>
          <a:bodyPr/>
          <a:lstStyle/>
          <a:p>
            <a:pPr marL="488950" indent="-387350" eaLnBrk="1" hangingPunct="1">
              <a:lnSpc>
                <a:spcPct val="90000"/>
              </a:lnSpc>
              <a:defRPr/>
            </a:pPr>
            <a:r>
              <a:rPr lang="en-US" altLang="en-US" sz="2000" dirty="0"/>
              <a:t>Recall that a method’s </a:t>
            </a:r>
            <a:r>
              <a:rPr lang="en-US" altLang="en-US" sz="2000" i="1" dirty="0"/>
              <a:t>signature </a:t>
            </a:r>
            <a:r>
              <a:rPr lang="en-US" altLang="en-US" sz="2000" dirty="0"/>
              <a:t>consists of:</a:t>
            </a:r>
          </a:p>
          <a:p>
            <a:pPr marL="896938" lvl="1" indent="-417513" eaLnBrk="1" hangingPunct="1">
              <a:lnSpc>
                <a:spcPct val="90000"/>
              </a:lnSpc>
              <a:defRPr/>
            </a:pPr>
            <a:r>
              <a:rPr lang="en-US" altLang="en-US" sz="1800" dirty="0"/>
              <a:t>the method’s name</a:t>
            </a:r>
          </a:p>
          <a:p>
            <a:pPr marL="896938" lvl="1" indent="-417513" eaLnBrk="1" hangingPunct="1">
              <a:lnSpc>
                <a:spcPct val="90000"/>
              </a:lnSpc>
              <a:defRPr/>
            </a:pPr>
            <a:r>
              <a:rPr lang="en-US" altLang="en-US" sz="1800" dirty="0"/>
              <a:t>the data types method’s parameters in the order that they appear.</a:t>
            </a:r>
          </a:p>
          <a:p>
            <a:pPr marL="488950" indent="-387350" eaLnBrk="1" hangingPunct="1">
              <a:lnSpc>
                <a:spcPct val="90000"/>
              </a:lnSpc>
              <a:defRPr/>
            </a:pPr>
            <a:r>
              <a:rPr lang="en-US" altLang="en-US" sz="2000" dirty="0">
                <a:solidFill>
                  <a:srgbClr val="C00000"/>
                </a:solidFill>
                <a:highlight>
                  <a:srgbClr val="FFFF00"/>
                </a:highlight>
              </a:rPr>
              <a:t>A subclass method that overrides a superclass method must have the same signature as the superclass method.</a:t>
            </a:r>
          </a:p>
          <a:p>
            <a:pPr marL="488950" indent="-387350" eaLnBrk="1" hangingPunct="1">
              <a:lnSpc>
                <a:spcPct val="90000"/>
              </a:lnSpc>
              <a:defRPr/>
            </a:pPr>
            <a:r>
              <a:rPr lang="en-US" altLang="en-US" sz="2000" dirty="0">
                <a:solidFill>
                  <a:srgbClr val="C00000"/>
                </a:solidFill>
                <a:highlight>
                  <a:srgbClr val="FFFF00"/>
                </a:highlight>
              </a:rPr>
              <a:t>An object of the subclass invokes the subclass’s version of the method, not the superclass’s.</a:t>
            </a:r>
          </a:p>
          <a:p>
            <a:pPr marL="488950" indent="-387350" eaLnBrk="1" hangingPunct="1">
              <a:defRPr/>
            </a:pPr>
            <a:r>
              <a:rPr lang="en-US" altLang="en-US" sz="2000" dirty="0"/>
              <a:t>The </a:t>
            </a:r>
            <a:r>
              <a:rPr lang="en-US" altLang="en-US" sz="2000" dirty="0">
                <a:latin typeface="Courier New" panose="02070309020205020404" pitchFamily="49" charset="0"/>
                <a:cs typeface="Courier New" panose="02070309020205020404" pitchFamily="49" charset="0"/>
              </a:rPr>
              <a:t>@Override</a:t>
            </a:r>
            <a:r>
              <a:rPr lang="en-US" altLang="en-US" sz="2000" dirty="0"/>
              <a:t> annotation should be used just before the subclass method declaration.</a:t>
            </a:r>
          </a:p>
          <a:p>
            <a:pPr marL="887413" lvl="1" indent="-398463" eaLnBrk="1" hangingPunct="1">
              <a:defRPr/>
            </a:pPr>
            <a:r>
              <a:rPr lang="en-US" altLang="en-US" sz="1800" dirty="0"/>
              <a:t>This causes the compiler to display an error message if the method fails to correctly override a method in the superclass.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40DA09D-4677-490F-A6B2-A6CD36A45EE1}"/>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Overriding Superclass Methods (4 of 5)</a:t>
            </a:r>
          </a:p>
        </p:txBody>
      </p:sp>
      <p:sp>
        <p:nvSpPr>
          <p:cNvPr id="38915" name="Rectangle 3">
            <a:extLst>
              <a:ext uri="{FF2B5EF4-FFF2-40B4-BE49-F238E27FC236}">
                <a16:creationId xmlns:a16="http://schemas.microsoft.com/office/drawing/2014/main" id="{9DBF9D9C-EC05-4E1A-8C7D-42C53CF904C7}"/>
              </a:ext>
            </a:extLst>
          </p:cNvPr>
          <p:cNvSpPr txBox="1">
            <a:spLocks noGrp="1" noChangeArrowheads="1"/>
          </p:cNvSpPr>
          <p:nvPr>
            <p:ph type="body" idx="1"/>
          </p:nvPr>
        </p:nvSpPr>
        <p:spPr>
          <a:xfrm>
            <a:off x="457200" y="1655763"/>
            <a:ext cx="8229600" cy="4525962"/>
          </a:xfrm>
        </p:spPr>
        <p:txBody>
          <a:bodyPr/>
          <a:lstStyle/>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An subclass method can call the overridden superclass method via the super keyword.</a:t>
            </a:r>
            <a:b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153988" eaLnBrk="1" hangingPunct="1">
              <a:lnSpc>
                <a:spcPct val="90000"/>
              </a:lnSpc>
              <a:buSzTx/>
              <a:buFontTx/>
              <a:buNone/>
            </a:pPr>
            <a:r>
              <a:rPr lang="en-US" altLang="en-US" sz="2000" b="1">
                <a:solidFill>
                  <a:srgbClr val="000000"/>
                </a:solidFill>
                <a:latin typeface="Courier New" panose="02070309020205020404" pitchFamily="49" charset="0"/>
                <a:cs typeface="Arial" panose="020B0604020202020204" pitchFamily="34" charset="0"/>
                <a:sym typeface="Arial" panose="020B0604020202020204" pitchFamily="34" charset="0"/>
              </a:rPr>
              <a:t>super.setScore(rawScore * percentage);</a:t>
            </a:r>
            <a:br>
              <a:rPr lang="en-US" altLang="en-US" sz="2400" b="1">
                <a:solidFill>
                  <a:srgbClr val="000000"/>
                </a:solidFill>
                <a:latin typeface="Courier New" panose="02070309020205020404" pitchFamily="49" charset="0"/>
                <a:cs typeface="Arial" panose="020B0604020202020204" pitchFamily="34" charset="0"/>
                <a:sym typeface="Arial" panose="020B0604020202020204" pitchFamily="34" charset="0"/>
              </a:rPr>
            </a:br>
            <a:endParaRPr lang="en-US" altLang="en-US" sz="2400" b="1">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There is a distinction between overloading a method and overriding a method.</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Overloading is when a method has the same name as one or more other methods, but with a different signature.</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When a method overrides another method, however, they both have the same signature.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0D36025-CD56-4308-9D76-3FF65D6E23AF}"/>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Overriding Superclass Methods (5 of 5)</a:t>
            </a:r>
          </a:p>
        </p:txBody>
      </p:sp>
      <p:sp>
        <p:nvSpPr>
          <p:cNvPr id="40963" name="Rectangle 3">
            <a:extLst>
              <a:ext uri="{FF2B5EF4-FFF2-40B4-BE49-F238E27FC236}">
                <a16:creationId xmlns:a16="http://schemas.microsoft.com/office/drawing/2014/main" id="{48D79413-0B94-4448-A1B9-8114E3C0B1EF}"/>
              </a:ext>
            </a:extLst>
          </p:cNvPr>
          <p:cNvSpPr txBox="1">
            <a:spLocks noGrp="1" noChangeArrowheads="1"/>
          </p:cNvSpPr>
          <p:nvPr>
            <p:ph type="body" idx="1"/>
          </p:nvPr>
        </p:nvSpPr>
        <p:spPr/>
        <p:txBody>
          <a:bodyPr/>
          <a:lstStyle/>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Both overloading and overriding can take place in an inheritance relationship.</a:t>
            </a:r>
          </a:p>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a:t>
            </a:r>
          </a:p>
          <a:p>
            <a:pPr marL="887413" lvl="1" indent="-39846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SuperClass3.java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887413" lvl="1" indent="-39846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SubClass3.java</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887413" lvl="1" indent="-39846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ShowValueDemo.java</a:t>
            </a: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pt-BR" sz="2800" dirty="0"/>
              <a:t>SuperClass3.java, SubClass3.java,</a:t>
            </a:r>
            <a:br>
              <a:rPr lang="pt-BR" sz="2800" dirty="0"/>
            </a:br>
            <a:r>
              <a:rPr lang="pt-BR" sz="2800" dirty="0"/>
              <a:t>ShowValueDemo.java</a:t>
            </a:r>
          </a:p>
        </p:txBody>
      </p:sp>
      <p:pic>
        <p:nvPicPr>
          <p:cNvPr id="5" name="Picture 4">
            <a:extLst>
              <a:ext uri="{FF2B5EF4-FFF2-40B4-BE49-F238E27FC236}">
                <a16:creationId xmlns:a16="http://schemas.microsoft.com/office/drawing/2014/main" id="{A5687473-EC1F-45EA-B28E-ED040DAF9D0D}"/>
              </a:ext>
            </a:extLst>
          </p:cNvPr>
          <p:cNvPicPr>
            <a:picLocks noChangeAspect="1"/>
          </p:cNvPicPr>
          <p:nvPr/>
        </p:nvPicPr>
        <p:blipFill>
          <a:blip r:embed="rId2"/>
          <a:stretch>
            <a:fillRect/>
          </a:stretch>
        </p:blipFill>
        <p:spPr>
          <a:xfrm>
            <a:off x="0" y="1447800"/>
            <a:ext cx="2971800" cy="2753686"/>
          </a:xfrm>
          <a:prstGeom prst="rect">
            <a:avLst/>
          </a:prstGeom>
          <a:ln>
            <a:solidFill>
              <a:schemeClr val="accent1"/>
            </a:solidFill>
          </a:ln>
        </p:spPr>
      </p:pic>
      <p:pic>
        <p:nvPicPr>
          <p:cNvPr id="8" name="Picture 7">
            <a:extLst>
              <a:ext uri="{FF2B5EF4-FFF2-40B4-BE49-F238E27FC236}">
                <a16:creationId xmlns:a16="http://schemas.microsoft.com/office/drawing/2014/main" id="{E442A394-EEA9-4843-95B1-5E74DC3B67F2}"/>
              </a:ext>
            </a:extLst>
          </p:cNvPr>
          <p:cNvPicPr>
            <a:picLocks noChangeAspect="1"/>
          </p:cNvPicPr>
          <p:nvPr/>
        </p:nvPicPr>
        <p:blipFill>
          <a:blip r:embed="rId3"/>
          <a:stretch>
            <a:fillRect/>
          </a:stretch>
        </p:blipFill>
        <p:spPr>
          <a:xfrm>
            <a:off x="3200400" y="1447801"/>
            <a:ext cx="3657600" cy="2743200"/>
          </a:xfrm>
          <a:prstGeom prst="rect">
            <a:avLst/>
          </a:prstGeom>
          <a:ln>
            <a:solidFill>
              <a:schemeClr val="accent1"/>
            </a:solidFill>
          </a:ln>
        </p:spPr>
      </p:pic>
      <p:pic>
        <p:nvPicPr>
          <p:cNvPr id="11" name="Picture 10">
            <a:extLst>
              <a:ext uri="{FF2B5EF4-FFF2-40B4-BE49-F238E27FC236}">
                <a16:creationId xmlns:a16="http://schemas.microsoft.com/office/drawing/2014/main" id="{3ED249B4-23EE-4E2B-AFF9-64C2745917BE}"/>
              </a:ext>
            </a:extLst>
          </p:cNvPr>
          <p:cNvPicPr>
            <a:picLocks noChangeAspect="1"/>
          </p:cNvPicPr>
          <p:nvPr/>
        </p:nvPicPr>
        <p:blipFill>
          <a:blip r:embed="rId4"/>
          <a:stretch>
            <a:fillRect/>
          </a:stretch>
        </p:blipFill>
        <p:spPr>
          <a:xfrm>
            <a:off x="0" y="4334278"/>
            <a:ext cx="3639058" cy="2000529"/>
          </a:xfrm>
          <a:prstGeom prst="rect">
            <a:avLst/>
          </a:prstGeom>
          <a:ln>
            <a:solidFill>
              <a:schemeClr val="accent1"/>
            </a:solidFill>
          </a:ln>
        </p:spPr>
      </p:pic>
      <p:pic>
        <p:nvPicPr>
          <p:cNvPr id="14" name="Picture 13">
            <a:extLst>
              <a:ext uri="{FF2B5EF4-FFF2-40B4-BE49-F238E27FC236}">
                <a16:creationId xmlns:a16="http://schemas.microsoft.com/office/drawing/2014/main" id="{D98B8AA2-28ED-4C34-80CE-8CE74F5F585E}"/>
              </a:ext>
            </a:extLst>
          </p:cNvPr>
          <p:cNvPicPr>
            <a:picLocks noChangeAspect="1"/>
          </p:cNvPicPr>
          <p:nvPr/>
        </p:nvPicPr>
        <p:blipFill>
          <a:blip r:embed="rId5"/>
          <a:stretch>
            <a:fillRect/>
          </a:stretch>
        </p:blipFill>
        <p:spPr>
          <a:xfrm>
            <a:off x="3886200" y="4658172"/>
            <a:ext cx="5010849" cy="1352739"/>
          </a:xfrm>
          <a:prstGeom prst="rect">
            <a:avLst/>
          </a:prstGeom>
          <a:ln>
            <a:solidFill>
              <a:schemeClr val="accent1"/>
            </a:solidFill>
          </a:ln>
        </p:spPr>
      </p:pic>
    </p:spTree>
    <p:extLst>
      <p:ext uri="{BB962C8B-B14F-4D97-AF65-F5344CB8AC3E}">
        <p14:creationId xmlns:p14="http://schemas.microsoft.com/office/powerpoint/2010/main" val="3602373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0AEC1BC-CDA0-4BD8-8576-7B9E5E6E8354}"/>
              </a:ext>
            </a:extLst>
          </p:cNvPr>
          <p:cNvSpPr txBox="1">
            <a:spLocks noGrp="1" noChangeArrowheads="1"/>
          </p:cNvSpPr>
          <p:nvPr>
            <p:ph type="title"/>
          </p:nvPr>
        </p:nvSpPr>
        <p:spPr>
          <a:xfrm>
            <a:off x="457200" y="223838"/>
            <a:ext cx="8229600" cy="1098550"/>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Preventing a Method from Being Overridden</a:t>
            </a:r>
          </a:p>
        </p:txBody>
      </p:sp>
      <p:sp>
        <p:nvSpPr>
          <p:cNvPr id="43011" name="Rectangle 3">
            <a:extLst>
              <a:ext uri="{FF2B5EF4-FFF2-40B4-BE49-F238E27FC236}">
                <a16:creationId xmlns:a16="http://schemas.microsoft.com/office/drawing/2014/main" id="{B2EF2C79-94EB-4E14-AFB8-1DED00819AD8}"/>
              </a:ext>
            </a:extLst>
          </p:cNvPr>
          <p:cNvSpPr txBox="1">
            <a:spLocks noGrp="1" noChangeArrowheads="1"/>
          </p:cNvSpPr>
          <p:nvPr>
            <p:ph type="body" idx="1"/>
          </p:nvPr>
        </p:nvSpPr>
        <p:spPr>
          <a:xfrm>
            <a:off x="457200" y="1617663"/>
            <a:ext cx="8229600" cy="4525962"/>
          </a:xfrm>
        </p:spPr>
        <p:txBody>
          <a:bodyPr/>
          <a:lstStyle/>
          <a:p>
            <a:pPr marL="488950" indent="-387350" eaLnBrk="1" hangingPunct="1">
              <a:buSzTx/>
              <a:buFontTx/>
              <a:buChar char="•"/>
            </a:pPr>
            <a:r>
              <a:rPr lang="en-US" altLang="en-US" sz="2800"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The </a:t>
            </a:r>
            <a:r>
              <a:rPr lang="en-US" altLang="en-US" sz="2800" dirty="0">
                <a:solidFill>
                  <a:srgbClr val="C00000"/>
                </a:solidFill>
                <a:highlight>
                  <a:srgbClr val="FFFF00"/>
                </a:highlight>
                <a:latin typeface="Courier New" panose="02070309020205020404" pitchFamily="49" charset="0"/>
                <a:cs typeface="Arial" panose="020B0604020202020204" pitchFamily="34" charset="0"/>
                <a:sym typeface="Arial" panose="020B0604020202020204" pitchFamily="34" charset="0"/>
              </a:rPr>
              <a:t>final</a:t>
            </a:r>
            <a:r>
              <a:rPr lang="en-US" altLang="en-US" sz="2800"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 modifier will prevent the overriding of a superclass method in a subclass.</a:t>
            </a:r>
            <a:b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153988" eaLnBrk="1" hangingPunct="1">
              <a:buSzTx/>
              <a:buFontTx/>
              <a:buNone/>
            </a:pPr>
            <a:r>
              <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rPr>
              <a:t>public final void message()</a:t>
            </a:r>
            <a:br>
              <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rPr>
            </a:br>
            <a:endParaRPr lang="en-US" altLang="en-US" sz="2400" b="1" dirty="0">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If a subclass attempts to override a final method, the compiler generates an error. </a:t>
            </a:r>
          </a:p>
          <a:p>
            <a:pPr marL="488950" indent="-387350" eaLnBrk="1" hangingPunct="1">
              <a:buSzTx/>
              <a:buFontTx/>
              <a:buChar char="•"/>
            </a:pPr>
            <a:r>
              <a:rPr lang="en-US" altLang="en-US" sz="2800" b="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This ensures that a particular superclass method is used by subclasses rather than a modified version of 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54EDDB7-B99A-4C44-9E1A-58AF20345994}"/>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Chains of Inheritance (1 of 2)</a:t>
            </a:r>
          </a:p>
        </p:txBody>
      </p:sp>
      <p:sp>
        <p:nvSpPr>
          <p:cNvPr id="51203" name="Rectangle 3">
            <a:extLst>
              <a:ext uri="{FF2B5EF4-FFF2-40B4-BE49-F238E27FC236}">
                <a16:creationId xmlns:a16="http://schemas.microsoft.com/office/drawing/2014/main" id="{30DD07B3-F680-469D-BC95-CFD92941B25D}"/>
              </a:ext>
            </a:extLst>
          </p:cNvPr>
          <p:cNvSpPr txBox="1">
            <a:spLocks noGrp="1" noChangeArrowheads="1"/>
          </p:cNvSpPr>
          <p:nvPr>
            <p:ph type="body" idx="1"/>
          </p:nvPr>
        </p:nvSpPr>
        <p:spPr>
          <a:xfrm>
            <a:off x="457200" y="1609725"/>
            <a:ext cx="8229600" cy="4525963"/>
          </a:xfrm>
        </p:spPr>
        <p:txBody>
          <a:bodyPr/>
          <a:lstStyle/>
          <a:p>
            <a:pPr marL="488950" indent="-387350" eaLnBrk="1" hangingPunct="1">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 superclass can also be derived from another class.</a:t>
            </a:r>
          </a:p>
        </p:txBody>
      </p:sp>
      <p:sp>
        <p:nvSpPr>
          <p:cNvPr id="51204" name="Text Box 12">
            <a:extLst>
              <a:ext uri="{FF2B5EF4-FFF2-40B4-BE49-F238E27FC236}">
                <a16:creationId xmlns:a16="http://schemas.microsoft.com/office/drawing/2014/main" id="{16E35F4F-64C1-4BFB-BCB7-596B36A07C7B}"/>
              </a:ext>
            </a:extLst>
          </p:cNvPr>
          <p:cNvSpPr txBox="1">
            <a:spLocks noChangeArrowheads="1"/>
          </p:cNvSpPr>
          <p:nvPr/>
        </p:nvSpPr>
        <p:spPr bwMode="auto">
          <a:xfrm>
            <a:off x="962025" y="2743200"/>
            <a:ext cx="36957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5613" indent="-455613">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dirty="0"/>
              <a:t>Example:</a:t>
            </a:r>
            <a:br>
              <a:rPr lang="en-US" altLang="en-US" dirty="0"/>
            </a:br>
            <a:r>
              <a:rPr lang="en-US" altLang="en-US" dirty="0">
                <a:hlinkClick r:id="rId2" action="ppaction://hlinkfile"/>
              </a:rPr>
              <a:t>GradedActivity.java</a:t>
            </a:r>
            <a:br>
              <a:rPr lang="en-US" altLang="en-US" dirty="0"/>
            </a:br>
            <a:r>
              <a:rPr lang="en-US" altLang="en-US" dirty="0">
                <a:hlinkClick r:id="rId3" action="ppaction://hlinkfile"/>
              </a:rPr>
              <a:t>PassFailActivity.java</a:t>
            </a:r>
            <a:br>
              <a:rPr lang="en-US" altLang="en-US" dirty="0"/>
            </a:br>
            <a:r>
              <a:rPr lang="en-US" altLang="en-US" dirty="0">
                <a:hlinkClick r:id="rId4" action="ppaction://hlinkfile"/>
              </a:rPr>
              <a:t>PassFailExam.java</a:t>
            </a:r>
            <a:br>
              <a:rPr lang="en-US" altLang="en-US" dirty="0"/>
            </a:br>
            <a:r>
              <a:rPr lang="en-US" altLang="en-US" dirty="0">
                <a:hlinkClick r:id="rId5" action="ppaction://hlinkfile"/>
              </a:rPr>
              <a:t>PassFailExamDemo.java</a:t>
            </a:r>
            <a:endParaRPr lang="en-US" altLang="en-US" dirty="0"/>
          </a:p>
        </p:txBody>
      </p:sp>
      <p:grpSp>
        <p:nvGrpSpPr>
          <p:cNvPr id="51205" name="Group 13" descr="Each rectangular box contains a title and an empty rectangular box below the title section. The boxes are positioned from bottom to top as follows, Pass Fail Exam, Pass Fail Activity, Graded Activity, and Object. An arrow points from Pass Fail Exam to Pass Fail Activity, and from Pass Fail Activity to Graded Activity, and from Graded Activity to Object.">
            <a:extLst>
              <a:ext uri="{FF2B5EF4-FFF2-40B4-BE49-F238E27FC236}">
                <a16:creationId xmlns:a16="http://schemas.microsoft.com/office/drawing/2014/main" id="{4574D1E4-961B-47DC-8567-821B2F04CB19}"/>
              </a:ext>
            </a:extLst>
          </p:cNvPr>
          <p:cNvGrpSpPr>
            <a:grpSpLocks/>
          </p:cNvGrpSpPr>
          <p:nvPr/>
        </p:nvGrpSpPr>
        <p:grpSpPr bwMode="auto">
          <a:xfrm>
            <a:off x="4894263" y="2295525"/>
            <a:ext cx="2362200" cy="3886200"/>
            <a:chOff x="2832" y="1296"/>
            <a:chExt cx="1488" cy="2448"/>
          </a:xfrm>
        </p:grpSpPr>
        <p:sp>
          <p:nvSpPr>
            <p:cNvPr id="23" name="Rectangle 4">
              <a:extLst>
                <a:ext uri="{FF2B5EF4-FFF2-40B4-BE49-F238E27FC236}">
                  <a16:creationId xmlns:a16="http://schemas.microsoft.com/office/drawing/2014/main" id="{293F6BB0-0196-4776-B058-5B686DBF203D}"/>
                </a:ext>
              </a:extLst>
            </p:cNvPr>
            <p:cNvSpPr>
              <a:spLocks noChangeArrowheads="1"/>
            </p:cNvSpPr>
            <p:nvPr/>
          </p:nvSpPr>
          <p:spPr bwMode="auto">
            <a:xfrm>
              <a:off x="2832" y="1296"/>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Object</a:t>
              </a:r>
            </a:p>
          </p:txBody>
        </p:sp>
        <p:sp>
          <p:nvSpPr>
            <p:cNvPr id="24" name="Rectangle 6">
              <a:extLst>
                <a:ext uri="{FF2B5EF4-FFF2-40B4-BE49-F238E27FC236}">
                  <a16:creationId xmlns:a16="http://schemas.microsoft.com/office/drawing/2014/main" id="{FF008F5C-3C1E-43E6-849A-8589DD97BB66}"/>
                </a:ext>
              </a:extLst>
            </p:cNvPr>
            <p:cNvSpPr>
              <a:spLocks noChangeArrowheads="1"/>
            </p:cNvSpPr>
            <p:nvPr/>
          </p:nvSpPr>
          <p:spPr bwMode="auto">
            <a:xfrm>
              <a:off x="2832" y="2736"/>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PassFailActivity</a:t>
              </a:r>
            </a:p>
          </p:txBody>
        </p:sp>
        <p:sp>
          <p:nvSpPr>
            <p:cNvPr id="25" name="Rectangle 7">
              <a:extLst>
                <a:ext uri="{FF2B5EF4-FFF2-40B4-BE49-F238E27FC236}">
                  <a16:creationId xmlns:a16="http://schemas.microsoft.com/office/drawing/2014/main" id="{1A68BDAB-9A3A-48DD-A1D9-FCD78CFCE58C}"/>
                </a:ext>
              </a:extLst>
            </p:cNvPr>
            <p:cNvSpPr>
              <a:spLocks noChangeArrowheads="1"/>
            </p:cNvSpPr>
            <p:nvPr/>
          </p:nvSpPr>
          <p:spPr bwMode="auto">
            <a:xfrm>
              <a:off x="2832" y="3456"/>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PassFailExam</a:t>
              </a:r>
            </a:p>
          </p:txBody>
        </p:sp>
        <p:sp>
          <p:nvSpPr>
            <p:cNvPr id="26" name="Rectangle 8">
              <a:extLst>
                <a:ext uri="{FF2B5EF4-FFF2-40B4-BE49-F238E27FC236}">
                  <a16:creationId xmlns:a16="http://schemas.microsoft.com/office/drawing/2014/main" id="{EDF0C514-8F6E-4DED-AEF9-F4221B2E2D43}"/>
                </a:ext>
              </a:extLst>
            </p:cNvPr>
            <p:cNvSpPr>
              <a:spLocks noChangeArrowheads="1"/>
            </p:cNvSpPr>
            <p:nvPr/>
          </p:nvSpPr>
          <p:spPr bwMode="auto">
            <a:xfrm>
              <a:off x="2832" y="2016"/>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dirty="0" err="1">
                  <a:solidFill>
                    <a:srgbClr val="000000"/>
                  </a:solidFill>
                </a:rPr>
                <a:t>GradedActivity</a:t>
              </a:r>
              <a:endParaRPr lang="en-US" altLang="en-US" sz="2400" kern="0" dirty="0">
                <a:solidFill>
                  <a:srgbClr val="000000"/>
                </a:solidFill>
              </a:endParaRPr>
            </a:p>
          </p:txBody>
        </p:sp>
        <p:cxnSp>
          <p:nvCxnSpPr>
            <p:cNvPr id="51210" name="AutoShape 9">
              <a:extLst>
                <a:ext uri="{FF2B5EF4-FFF2-40B4-BE49-F238E27FC236}">
                  <a16:creationId xmlns:a16="http://schemas.microsoft.com/office/drawing/2014/main" id="{CC453185-47AB-4A14-A121-F902F5E5FC83}"/>
                </a:ext>
              </a:extLst>
            </p:cNvPr>
            <p:cNvCxnSpPr>
              <a:cxnSpLocks noChangeShapeType="1"/>
              <a:stCxn id="26" idx="0"/>
              <a:endCxn id="23" idx="2"/>
            </p:cNvCxnSpPr>
            <p:nvPr/>
          </p:nvCxnSpPr>
          <p:spPr bwMode="auto">
            <a:xfrm flipV="1">
              <a:off x="3576" y="1584"/>
              <a:ext cx="0" cy="432"/>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211" name="AutoShape 10">
              <a:extLst>
                <a:ext uri="{FF2B5EF4-FFF2-40B4-BE49-F238E27FC236}">
                  <a16:creationId xmlns:a16="http://schemas.microsoft.com/office/drawing/2014/main" id="{2E76A05A-6C0D-47A3-B81D-B1C846F9BA63}"/>
                </a:ext>
              </a:extLst>
            </p:cNvPr>
            <p:cNvCxnSpPr>
              <a:cxnSpLocks noChangeShapeType="1"/>
              <a:stCxn id="24" idx="0"/>
              <a:endCxn id="26" idx="2"/>
            </p:cNvCxnSpPr>
            <p:nvPr/>
          </p:nvCxnSpPr>
          <p:spPr bwMode="auto">
            <a:xfrm flipV="1">
              <a:off x="3576" y="2304"/>
              <a:ext cx="0" cy="432"/>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212" name="AutoShape 11">
              <a:extLst>
                <a:ext uri="{FF2B5EF4-FFF2-40B4-BE49-F238E27FC236}">
                  <a16:creationId xmlns:a16="http://schemas.microsoft.com/office/drawing/2014/main" id="{D22C28CC-4E2F-40C9-9EAE-21861AC405B4}"/>
                </a:ext>
              </a:extLst>
            </p:cNvPr>
            <p:cNvCxnSpPr>
              <a:cxnSpLocks noChangeShapeType="1"/>
              <a:stCxn id="25" idx="0"/>
              <a:endCxn id="24" idx="2"/>
            </p:cNvCxnSpPr>
            <p:nvPr/>
          </p:nvCxnSpPr>
          <p:spPr bwMode="auto">
            <a:xfrm flipV="1">
              <a:off x="3576" y="3024"/>
              <a:ext cx="0" cy="432"/>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FB6FCD8-52B8-4CD0-9E18-388BEB3C0193}"/>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Chains of Inheritance (2 of 2)</a:t>
            </a:r>
          </a:p>
        </p:txBody>
      </p:sp>
      <p:sp>
        <p:nvSpPr>
          <p:cNvPr id="52227" name="Rectangle 3">
            <a:extLst>
              <a:ext uri="{FF2B5EF4-FFF2-40B4-BE49-F238E27FC236}">
                <a16:creationId xmlns:a16="http://schemas.microsoft.com/office/drawing/2014/main" id="{42F7048D-56C6-485D-8EF6-065FF2CD116C}"/>
              </a:ext>
            </a:extLst>
          </p:cNvPr>
          <p:cNvSpPr txBox="1">
            <a:spLocks noGrp="1" noChangeArrowheads="1"/>
          </p:cNvSpPr>
          <p:nvPr>
            <p:ph type="body" idx="1"/>
          </p:nvPr>
        </p:nvSpPr>
        <p:spPr>
          <a:xfrm>
            <a:off x="457200" y="1655763"/>
            <a:ext cx="8229600" cy="4525962"/>
          </a:xfrm>
        </p:spPr>
        <p:txBody>
          <a:bodyPr/>
          <a:lstStyle/>
          <a:p>
            <a:pPr marL="488950" indent="-387350" eaLnBrk="1" hangingPunct="1">
              <a:lnSpc>
                <a:spcPct val="90000"/>
              </a:lnSpc>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Classes often are depicted graphically in a </a:t>
            </a:r>
            <a:r>
              <a:rPr lang="en-US" altLang="en-US" sz="2800" i="1">
                <a:solidFill>
                  <a:srgbClr val="000000"/>
                </a:solidFill>
                <a:latin typeface="Arial" panose="020B0604020202020204" pitchFamily="34" charset="0"/>
                <a:cs typeface="Arial" panose="020B0604020202020204" pitchFamily="34" charset="0"/>
                <a:sym typeface="Arial" panose="020B0604020202020204" pitchFamily="34" charset="0"/>
              </a:rPr>
              <a:t>class hierarchy</a:t>
            </a: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88950" indent="-387350" eaLnBrk="1" hangingPunct="1">
              <a:lnSpc>
                <a:spcPct val="90000"/>
              </a:lnSpc>
              <a:buSzTx/>
              <a:buFontTx/>
              <a:buChar char="•"/>
            </a:pPr>
            <a:r>
              <a:rPr lang="en-US" altLang="en-US" sz="2800">
                <a:solidFill>
                  <a:srgbClr val="000000"/>
                </a:solidFill>
                <a:latin typeface="Arial" panose="020B0604020202020204" pitchFamily="34" charset="0"/>
                <a:cs typeface="Arial" panose="020B0604020202020204" pitchFamily="34" charset="0"/>
                <a:sym typeface="Arial" panose="020B0604020202020204" pitchFamily="34" charset="0"/>
              </a:rPr>
              <a:t>A class hierarchy shows the inheritance relationships between classes.</a:t>
            </a:r>
          </a:p>
        </p:txBody>
      </p:sp>
      <p:grpSp>
        <p:nvGrpSpPr>
          <p:cNvPr id="52228" name="Group 15" descr="The hierarchy is organized as follows. Pass Fail Exam class points to the Pass Fail Activity class. Both are more specialized classes and positioned at the bottom, with Pass Fail Exam pointing upward. The Final Exam class is on the same level as the Pass Fail Activity and points towards the most general class, Graded Activity, positioned at the top.">
            <a:extLst>
              <a:ext uri="{FF2B5EF4-FFF2-40B4-BE49-F238E27FC236}">
                <a16:creationId xmlns:a16="http://schemas.microsoft.com/office/drawing/2014/main" id="{4B55C112-07CE-4FCE-8CDD-FC9C6019BC06}"/>
              </a:ext>
            </a:extLst>
          </p:cNvPr>
          <p:cNvGrpSpPr>
            <a:grpSpLocks/>
          </p:cNvGrpSpPr>
          <p:nvPr/>
        </p:nvGrpSpPr>
        <p:grpSpPr bwMode="auto">
          <a:xfrm>
            <a:off x="2057400" y="3810000"/>
            <a:ext cx="5029200" cy="2438400"/>
            <a:chOff x="2016" y="1968"/>
            <a:chExt cx="3168" cy="1536"/>
          </a:xfrm>
        </p:grpSpPr>
        <p:sp>
          <p:nvSpPr>
            <p:cNvPr id="22" name="Rectangle 6">
              <a:extLst>
                <a:ext uri="{FF2B5EF4-FFF2-40B4-BE49-F238E27FC236}">
                  <a16:creationId xmlns:a16="http://schemas.microsoft.com/office/drawing/2014/main" id="{9605608A-4A33-4EC8-B94B-87C8A8C6F049}"/>
                </a:ext>
              </a:extLst>
            </p:cNvPr>
            <p:cNvSpPr>
              <a:spLocks noChangeArrowheads="1"/>
            </p:cNvSpPr>
            <p:nvPr/>
          </p:nvSpPr>
          <p:spPr bwMode="auto">
            <a:xfrm>
              <a:off x="3696" y="2640"/>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PassFailActivity</a:t>
              </a:r>
            </a:p>
          </p:txBody>
        </p:sp>
        <p:sp>
          <p:nvSpPr>
            <p:cNvPr id="23" name="Rectangle 7">
              <a:extLst>
                <a:ext uri="{FF2B5EF4-FFF2-40B4-BE49-F238E27FC236}">
                  <a16:creationId xmlns:a16="http://schemas.microsoft.com/office/drawing/2014/main" id="{6AC630F1-1175-4EB7-98BF-ABCF9F3612DD}"/>
                </a:ext>
              </a:extLst>
            </p:cNvPr>
            <p:cNvSpPr>
              <a:spLocks noChangeArrowheads="1"/>
            </p:cNvSpPr>
            <p:nvPr/>
          </p:nvSpPr>
          <p:spPr bwMode="auto">
            <a:xfrm>
              <a:off x="3696" y="3216"/>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PassFailExam</a:t>
              </a:r>
            </a:p>
          </p:txBody>
        </p:sp>
        <p:sp>
          <p:nvSpPr>
            <p:cNvPr id="24" name="Rectangle 8">
              <a:extLst>
                <a:ext uri="{FF2B5EF4-FFF2-40B4-BE49-F238E27FC236}">
                  <a16:creationId xmlns:a16="http://schemas.microsoft.com/office/drawing/2014/main" id="{922C5580-A892-48B4-8C94-EBFDAA5AC964}"/>
                </a:ext>
              </a:extLst>
            </p:cNvPr>
            <p:cNvSpPr>
              <a:spLocks noChangeArrowheads="1"/>
            </p:cNvSpPr>
            <p:nvPr/>
          </p:nvSpPr>
          <p:spPr bwMode="auto">
            <a:xfrm>
              <a:off x="2880" y="1968"/>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dirty="0" err="1">
                  <a:solidFill>
                    <a:srgbClr val="000000"/>
                  </a:solidFill>
                </a:rPr>
                <a:t>GradedActivity</a:t>
              </a:r>
              <a:endParaRPr lang="en-US" altLang="en-US" sz="2400" kern="0" dirty="0">
                <a:solidFill>
                  <a:srgbClr val="000000"/>
                </a:solidFill>
              </a:endParaRPr>
            </a:p>
          </p:txBody>
        </p:sp>
        <p:cxnSp>
          <p:nvCxnSpPr>
            <p:cNvPr id="52232" name="AutoShape 11">
              <a:extLst>
                <a:ext uri="{FF2B5EF4-FFF2-40B4-BE49-F238E27FC236}">
                  <a16:creationId xmlns:a16="http://schemas.microsoft.com/office/drawing/2014/main" id="{D8CA829F-7551-4004-AA5E-7C566512744B}"/>
                </a:ext>
              </a:extLst>
            </p:cNvPr>
            <p:cNvCxnSpPr>
              <a:cxnSpLocks noChangeShapeType="1"/>
              <a:stCxn id="23" idx="0"/>
              <a:endCxn id="22" idx="2"/>
            </p:cNvCxnSpPr>
            <p:nvPr/>
          </p:nvCxnSpPr>
          <p:spPr bwMode="auto">
            <a:xfrm flipV="1">
              <a:off x="4440" y="2928"/>
              <a:ext cx="0" cy="288"/>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33" name="AutoShape 12">
              <a:extLst>
                <a:ext uri="{FF2B5EF4-FFF2-40B4-BE49-F238E27FC236}">
                  <a16:creationId xmlns:a16="http://schemas.microsoft.com/office/drawing/2014/main" id="{29872BA5-DE79-4007-B186-B0161B476513}"/>
                </a:ext>
              </a:extLst>
            </p:cNvPr>
            <p:cNvCxnSpPr>
              <a:cxnSpLocks noChangeShapeType="1"/>
              <a:stCxn id="22" idx="0"/>
              <a:endCxn id="24" idx="2"/>
            </p:cNvCxnSpPr>
            <p:nvPr/>
          </p:nvCxnSpPr>
          <p:spPr bwMode="auto">
            <a:xfrm rot="5400000" flipH="1">
              <a:off x="3840" y="2040"/>
              <a:ext cx="384" cy="816"/>
            </a:xfrm>
            <a:prstGeom prst="bentConnector3">
              <a:avLst>
                <a:gd name="adj1" fmla="val 50000"/>
              </a:avLst>
            </a:prstGeom>
            <a:noFill/>
            <a:ln w="3175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7" name="Rectangle 13">
              <a:extLst>
                <a:ext uri="{FF2B5EF4-FFF2-40B4-BE49-F238E27FC236}">
                  <a16:creationId xmlns:a16="http://schemas.microsoft.com/office/drawing/2014/main" id="{6E54DDE6-EE74-4176-B24B-C921DFB5F41A}"/>
                </a:ext>
              </a:extLst>
            </p:cNvPr>
            <p:cNvSpPr>
              <a:spLocks noChangeArrowheads="1"/>
            </p:cNvSpPr>
            <p:nvPr/>
          </p:nvSpPr>
          <p:spPr bwMode="auto">
            <a:xfrm>
              <a:off x="2016" y="2640"/>
              <a:ext cx="148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FinalExam</a:t>
              </a:r>
            </a:p>
          </p:txBody>
        </p:sp>
        <p:cxnSp>
          <p:nvCxnSpPr>
            <p:cNvPr id="52235" name="AutoShape 14">
              <a:extLst>
                <a:ext uri="{FF2B5EF4-FFF2-40B4-BE49-F238E27FC236}">
                  <a16:creationId xmlns:a16="http://schemas.microsoft.com/office/drawing/2014/main" id="{EB732AE0-9CB0-4563-BB7D-573D4AB717E7}"/>
                </a:ext>
              </a:extLst>
            </p:cNvPr>
            <p:cNvCxnSpPr>
              <a:cxnSpLocks noChangeShapeType="1"/>
              <a:stCxn id="27" idx="0"/>
              <a:endCxn id="24" idx="2"/>
            </p:cNvCxnSpPr>
            <p:nvPr/>
          </p:nvCxnSpPr>
          <p:spPr bwMode="auto">
            <a:xfrm rot="-5400000">
              <a:off x="3000" y="2016"/>
              <a:ext cx="384" cy="864"/>
            </a:xfrm>
            <a:prstGeom prst="bentConnector3">
              <a:avLst>
                <a:gd name="adj1" fmla="val 50000"/>
              </a:avLst>
            </a:prstGeom>
            <a:noFill/>
            <a:ln w="31750">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pt-BR" sz="2800" dirty="0"/>
              <a:t>GradedActivity.java, PassFailActivity.java,</a:t>
            </a:r>
            <a:br>
              <a:rPr lang="pt-BR" sz="2800" dirty="0"/>
            </a:br>
            <a:r>
              <a:rPr lang="pt-BR" sz="2800" dirty="0"/>
              <a:t>PassFailExam.java, PassFailExamDemo.java</a:t>
            </a:r>
          </a:p>
        </p:txBody>
      </p:sp>
      <p:pic>
        <p:nvPicPr>
          <p:cNvPr id="4" name="Picture 3">
            <a:extLst>
              <a:ext uri="{FF2B5EF4-FFF2-40B4-BE49-F238E27FC236}">
                <a16:creationId xmlns:a16="http://schemas.microsoft.com/office/drawing/2014/main" id="{DA85A5CC-0D99-4D09-AFB9-F89B8D0878CA}"/>
              </a:ext>
            </a:extLst>
          </p:cNvPr>
          <p:cNvPicPr>
            <a:picLocks noChangeAspect="1"/>
          </p:cNvPicPr>
          <p:nvPr/>
        </p:nvPicPr>
        <p:blipFill>
          <a:blip r:embed="rId2"/>
          <a:stretch>
            <a:fillRect/>
          </a:stretch>
        </p:blipFill>
        <p:spPr>
          <a:xfrm>
            <a:off x="2658528" y="1166328"/>
            <a:ext cx="2672498" cy="4482669"/>
          </a:xfrm>
          <a:prstGeom prst="rect">
            <a:avLst/>
          </a:prstGeom>
          <a:ln>
            <a:solidFill>
              <a:schemeClr val="accent1"/>
            </a:solidFill>
          </a:ln>
        </p:spPr>
      </p:pic>
      <p:pic>
        <p:nvPicPr>
          <p:cNvPr id="7" name="Picture 6">
            <a:extLst>
              <a:ext uri="{FF2B5EF4-FFF2-40B4-BE49-F238E27FC236}">
                <a16:creationId xmlns:a16="http://schemas.microsoft.com/office/drawing/2014/main" id="{87E5736F-8B98-436F-8069-006FC89BF51D}"/>
              </a:ext>
            </a:extLst>
          </p:cNvPr>
          <p:cNvPicPr>
            <a:picLocks noChangeAspect="1"/>
          </p:cNvPicPr>
          <p:nvPr/>
        </p:nvPicPr>
        <p:blipFill>
          <a:blip r:embed="rId3"/>
          <a:stretch>
            <a:fillRect/>
          </a:stretch>
        </p:blipFill>
        <p:spPr>
          <a:xfrm>
            <a:off x="5762099" y="1120608"/>
            <a:ext cx="3210632" cy="4500957"/>
          </a:xfrm>
          <a:prstGeom prst="rect">
            <a:avLst/>
          </a:prstGeom>
          <a:ln>
            <a:solidFill>
              <a:schemeClr val="accent1"/>
            </a:solidFill>
          </a:ln>
        </p:spPr>
      </p:pic>
      <p:pic>
        <p:nvPicPr>
          <p:cNvPr id="17" name="Picture 16" descr="Diagram&#10;&#10;Description automatically generated">
            <a:extLst>
              <a:ext uri="{FF2B5EF4-FFF2-40B4-BE49-F238E27FC236}">
                <a16:creationId xmlns:a16="http://schemas.microsoft.com/office/drawing/2014/main" id="{6578E432-7C28-4B86-9D31-F8C739779A4A}"/>
              </a:ext>
            </a:extLst>
          </p:cNvPr>
          <p:cNvPicPr>
            <a:picLocks noChangeAspect="1"/>
          </p:cNvPicPr>
          <p:nvPr/>
        </p:nvPicPr>
        <p:blipFill>
          <a:blip r:embed="rId4"/>
          <a:stretch>
            <a:fillRect/>
          </a:stretch>
        </p:blipFill>
        <p:spPr>
          <a:xfrm>
            <a:off x="501837" y="1166328"/>
            <a:ext cx="1584829" cy="4126651"/>
          </a:xfrm>
          <a:prstGeom prst="rect">
            <a:avLst/>
          </a:prstGeom>
          <a:ln>
            <a:solidFill>
              <a:schemeClr val="accent1"/>
            </a:solidFill>
          </a:ln>
        </p:spPr>
      </p:pic>
    </p:spTree>
    <p:extLst>
      <p:ext uri="{BB962C8B-B14F-4D97-AF65-F5344CB8AC3E}">
        <p14:creationId xmlns:p14="http://schemas.microsoft.com/office/powerpoint/2010/main" val="54693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EEE4C8D-35F2-48D1-AA8A-EFC17900E5FE}"/>
              </a:ext>
            </a:extLst>
          </p:cNvPr>
          <p:cNvSpPr txBox="1">
            <a:spLocks noGrp="1" noChangeArrowheads="1"/>
          </p:cNvSpPr>
          <p:nvPr>
            <p:ph type="title"/>
          </p:nvPr>
        </p:nvSpPr>
        <p:spPr>
          <a:xfrm>
            <a:off x="457200" y="223838"/>
            <a:ext cx="8229600" cy="1098550"/>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What is Inheritance?</a:t>
            </a:r>
            <a:br>
              <a:rPr lang="en-US" altLang="en-US">
                <a:latin typeface="Times New Roman" panose="02020603050405020304" pitchFamily="18" charset="0"/>
                <a:cs typeface="Times New Roman" panose="02020603050405020304" pitchFamily="18" charset="0"/>
                <a:sym typeface="Times New Roman" panose="02020603050405020304" pitchFamily="18" charset="0"/>
              </a:rPr>
            </a:br>
            <a:r>
              <a:rPr lang="en-US" altLang="en-US">
                <a:latin typeface="Times New Roman" panose="02020603050405020304" pitchFamily="18" charset="0"/>
                <a:cs typeface="Times New Roman" panose="02020603050405020304" pitchFamily="18" charset="0"/>
                <a:sym typeface="Times New Roman" panose="02020603050405020304" pitchFamily="18" charset="0"/>
              </a:rPr>
              <a:t>Generalization vs. Specialization</a:t>
            </a:r>
          </a:p>
        </p:txBody>
      </p:sp>
      <p:sp>
        <p:nvSpPr>
          <p:cNvPr id="13315" name="Rectangle 3">
            <a:extLst>
              <a:ext uri="{FF2B5EF4-FFF2-40B4-BE49-F238E27FC236}">
                <a16:creationId xmlns:a16="http://schemas.microsoft.com/office/drawing/2014/main" id="{FF298A92-AFDB-4FDA-A36D-54F21E2174FC}"/>
              </a:ext>
            </a:extLst>
          </p:cNvPr>
          <p:cNvSpPr txBox="1">
            <a:spLocks noGrp="1" noChangeArrowheads="1"/>
          </p:cNvSpPr>
          <p:nvPr>
            <p:ph type="body" idx="1"/>
          </p:nvPr>
        </p:nvSpPr>
        <p:spPr>
          <a:xfrm>
            <a:off x="457200" y="1614488"/>
            <a:ext cx="8229600" cy="4759325"/>
          </a:xfrm>
        </p:spPr>
        <p:txBody>
          <a:bodyPr/>
          <a:lstStyle/>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Real-life objects are typically specialized versions of other more general objects. </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The term “insect” describes a very general type of creature with numerous characteristics.</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Grasshoppers and bumblebees are insects</a:t>
            </a:r>
          </a:p>
          <a:p>
            <a:pPr marL="896938" lvl="1" indent="-417513"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They share the general characteristics of an insect.</a:t>
            </a:r>
          </a:p>
          <a:p>
            <a:pPr marL="896938" lvl="1" indent="-417513"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However, they have special characteristics of their own.</a:t>
            </a:r>
          </a:p>
          <a:p>
            <a:pPr marL="1285875" lvl="2" indent="-388938" eaLnBrk="1" hangingPunct="1">
              <a:buSzTx/>
            </a:pPr>
            <a:r>
              <a:rPr lang="en-US" altLang="en-US" sz="1800">
                <a:solidFill>
                  <a:srgbClr val="000000"/>
                </a:solidFill>
                <a:latin typeface="Arial" panose="020B0604020202020204" pitchFamily="34" charset="0"/>
                <a:cs typeface="Arial" panose="020B0604020202020204" pitchFamily="34" charset="0"/>
                <a:sym typeface="Arial" panose="020B0604020202020204" pitchFamily="34" charset="0"/>
              </a:rPr>
              <a:t>grasshoppers have a jumping ability, and</a:t>
            </a:r>
          </a:p>
          <a:p>
            <a:pPr marL="1285875" lvl="2" indent="-388938" eaLnBrk="1" hangingPunct="1">
              <a:buSzTx/>
            </a:pPr>
            <a:r>
              <a:rPr lang="en-US" altLang="en-US" sz="1800">
                <a:solidFill>
                  <a:srgbClr val="000000"/>
                </a:solidFill>
                <a:latin typeface="Arial" panose="020B0604020202020204" pitchFamily="34" charset="0"/>
                <a:cs typeface="Arial" panose="020B0604020202020204" pitchFamily="34" charset="0"/>
                <a:sym typeface="Arial" panose="020B0604020202020204" pitchFamily="34" charset="0"/>
              </a:rPr>
              <a:t>bumblebees have a stinger.</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Grasshoppers and bumblebees are specialized versions of an insect.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pt-BR" sz="2800" dirty="0"/>
              <a:t>GradedActivity.java, PassFailActivity.java,</a:t>
            </a:r>
            <a:br>
              <a:rPr lang="pt-BR" sz="2800" dirty="0"/>
            </a:br>
            <a:r>
              <a:rPr lang="pt-BR" sz="2800" dirty="0"/>
              <a:t>PassFailExam.java, PassFailExamDemo.java</a:t>
            </a:r>
          </a:p>
        </p:txBody>
      </p:sp>
      <p:pic>
        <p:nvPicPr>
          <p:cNvPr id="5" name="Picture 4">
            <a:extLst>
              <a:ext uri="{FF2B5EF4-FFF2-40B4-BE49-F238E27FC236}">
                <a16:creationId xmlns:a16="http://schemas.microsoft.com/office/drawing/2014/main" id="{46E5BDE0-8BBE-47C5-8EBC-16688EC42783}"/>
              </a:ext>
            </a:extLst>
          </p:cNvPr>
          <p:cNvPicPr>
            <a:picLocks noChangeAspect="1"/>
          </p:cNvPicPr>
          <p:nvPr/>
        </p:nvPicPr>
        <p:blipFill>
          <a:blip r:embed="rId2"/>
          <a:stretch>
            <a:fillRect/>
          </a:stretch>
        </p:blipFill>
        <p:spPr>
          <a:xfrm>
            <a:off x="3200400" y="1076097"/>
            <a:ext cx="4648200" cy="4334103"/>
          </a:xfrm>
          <a:prstGeom prst="rect">
            <a:avLst/>
          </a:prstGeom>
          <a:ln>
            <a:solidFill>
              <a:schemeClr val="accent1"/>
            </a:solidFill>
          </a:ln>
        </p:spPr>
      </p:pic>
      <p:pic>
        <p:nvPicPr>
          <p:cNvPr id="8" name="Picture 7">
            <a:extLst>
              <a:ext uri="{FF2B5EF4-FFF2-40B4-BE49-F238E27FC236}">
                <a16:creationId xmlns:a16="http://schemas.microsoft.com/office/drawing/2014/main" id="{671AB926-37DD-4791-81D7-5C2AC0F8B571}"/>
              </a:ext>
            </a:extLst>
          </p:cNvPr>
          <p:cNvPicPr>
            <a:picLocks noChangeAspect="1"/>
          </p:cNvPicPr>
          <p:nvPr/>
        </p:nvPicPr>
        <p:blipFill>
          <a:blip r:embed="rId3"/>
          <a:stretch>
            <a:fillRect/>
          </a:stretch>
        </p:blipFill>
        <p:spPr>
          <a:xfrm>
            <a:off x="68008" y="1076097"/>
            <a:ext cx="3056192" cy="5757519"/>
          </a:xfrm>
          <a:prstGeom prst="rect">
            <a:avLst/>
          </a:prstGeom>
          <a:ln>
            <a:solidFill>
              <a:schemeClr val="accent1"/>
            </a:solidFill>
          </a:ln>
        </p:spPr>
      </p:pic>
      <p:pic>
        <p:nvPicPr>
          <p:cNvPr id="9" name="Picture 8">
            <a:extLst>
              <a:ext uri="{FF2B5EF4-FFF2-40B4-BE49-F238E27FC236}">
                <a16:creationId xmlns:a16="http://schemas.microsoft.com/office/drawing/2014/main" id="{DBFEF866-C7C7-4038-B805-F5D321C8A26E}"/>
              </a:ext>
            </a:extLst>
          </p:cNvPr>
          <p:cNvPicPr>
            <a:picLocks noChangeAspect="1"/>
          </p:cNvPicPr>
          <p:nvPr/>
        </p:nvPicPr>
        <p:blipFill>
          <a:blip r:embed="rId4"/>
          <a:stretch>
            <a:fillRect/>
          </a:stretch>
        </p:blipFill>
        <p:spPr>
          <a:xfrm>
            <a:off x="3200400" y="5473261"/>
            <a:ext cx="4648200" cy="1384739"/>
          </a:xfrm>
          <a:prstGeom prst="rect">
            <a:avLst/>
          </a:prstGeom>
          <a:ln>
            <a:solidFill>
              <a:schemeClr val="accent1"/>
            </a:solidFill>
          </a:ln>
        </p:spPr>
      </p:pic>
    </p:spTree>
    <p:extLst>
      <p:ext uri="{BB962C8B-B14F-4D97-AF65-F5344CB8AC3E}">
        <p14:creationId xmlns:p14="http://schemas.microsoft.com/office/powerpoint/2010/main" val="3782289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320B2B3-C1AB-4CAB-96D4-601C707AD076}"/>
              </a:ext>
            </a:extLst>
          </p:cNvPr>
          <p:cNvSpPr txBox="1">
            <a:spLocks noGrp="1" noChangeArrowheads="1"/>
          </p:cNvSpPr>
          <p:nvPr>
            <p:ph type="title"/>
          </p:nvPr>
        </p:nvSpPr>
        <p:spPr>
          <a:xfrm>
            <a:off x="457200" y="242888"/>
            <a:ext cx="8229600" cy="1096962"/>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a:latin typeface="Courier New" panose="02070309020205020404" pitchFamily="49" charset="0"/>
                <a:cs typeface="Times New Roman" panose="02020603050405020304" pitchFamily="18" charset="0"/>
                <a:sym typeface="Times New Roman" panose="02020603050405020304" pitchFamily="18" charset="0"/>
              </a:rPr>
              <a:t>Object</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Class (1 of 2)</a:t>
            </a:r>
          </a:p>
        </p:txBody>
      </p:sp>
      <p:sp>
        <p:nvSpPr>
          <p:cNvPr id="47108" name="Rectangle 3">
            <a:extLst>
              <a:ext uri="{FF2B5EF4-FFF2-40B4-BE49-F238E27FC236}">
                <a16:creationId xmlns:a16="http://schemas.microsoft.com/office/drawing/2014/main" id="{2CB0B0D1-2A88-42ED-A0B5-C24EB5916550}"/>
              </a:ext>
            </a:extLst>
          </p:cNvPr>
          <p:cNvSpPr>
            <a:spLocks noGrp="1" noChangeArrowheads="1"/>
          </p:cNvSpPr>
          <p:nvPr>
            <p:ph type="body" idx="1"/>
          </p:nvPr>
        </p:nvSpPr>
        <p:spPr>
          <a:xfrm>
            <a:off x="457200" y="1655763"/>
            <a:ext cx="8229600" cy="4525962"/>
          </a:xfrm>
        </p:spPr>
        <p:txBody>
          <a:bodyPr/>
          <a:lstStyle/>
          <a:p>
            <a:pPr marL="488950" indent="-387350" eaLnBrk="1" hangingPunct="1">
              <a:lnSpc>
                <a:spcPct val="90000"/>
              </a:lnSpc>
              <a:defRPr/>
            </a:pPr>
            <a:r>
              <a:rPr lang="en-US" altLang="en-US" dirty="0"/>
              <a:t>All Java classes are directly or indirectly derived from a class named </a:t>
            </a:r>
            <a:r>
              <a:rPr lang="en-US" altLang="en-US" dirty="0">
                <a:latin typeface="Courier New" panose="02070309020205020404" pitchFamily="49" charset="0"/>
              </a:rPr>
              <a:t>Object</a:t>
            </a:r>
            <a:r>
              <a:rPr lang="en-US" altLang="en-US" dirty="0"/>
              <a:t>.</a:t>
            </a:r>
          </a:p>
          <a:p>
            <a:pPr marL="488950" indent="-387350" eaLnBrk="1" hangingPunct="1">
              <a:lnSpc>
                <a:spcPct val="90000"/>
              </a:lnSpc>
              <a:defRPr/>
            </a:pPr>
            <a:r>
              <a:rPr lang="en-US" altLang="en-US" dirty="0">
                <a:latin typeface="Courier New" panose="02070309020205020404" pitchFamily="49" charset="0"/>
              </a:rPr>
              <a:t>Object</a:t>
            </a:r>
            <a:r>
              <a:rPr lang="en-US" altLang="en-US" dirty="0"/>
              <a:t> is in the </a:t>
            </a:r>
            <a:r>
              <a:rPr lang="en-US" altLang="en-US" dirty="0" err="1">
                <a:latin typeface="Courier New" panose="02070309020205020404" pitchFamily="49" charset="0"/>
              </a:rPr>
              <a:t>java.lang</a:t>
            </a:r>
            <a:r>
              <a:rPr lang="en-US" altLang="en-US" dirty="0"/>
              <a:t> package.</a:t>
            </a:r>
          </a:p>
          <a:p>
            <a:pPr marL="488950" indent="-387350" eaLnBrk="1" hangingPunct="1">
              <a:lnSpc>
                <a:spcPct val="90000"/>
              </a:lnSpc>
              <a:defRPr/>
            </a:pPr>
            <a:r>
              <a:rPr lang="en-US" altLang="en-US" dirty="0"/>
              <a:t>Any class that does not specify the </a:t>
            </a:r>
            <a:r>
              <a:rPr lang="en-US" altLang="en-US" dirty="0">
                <a:latin typeface="Courier New" panose="02070309020205020404" pitchFamily="49" charset="0"/>
              </a:rPr>
              <a:t>extends</a:t>
            </a:r>
            <a:r>
              <a:rPr lang="en-US" altLang="en-US" dirty="0"/>
              <a:t> keyword is automatically derived from the </a:t>
            </a:r>
            <a:r>
              <a:rPr lang="en-US" altLang="en-US" dirty="0">
                <a:latin typeface="Courier New" panose="02070309020205020404" pitchFamily="49" charset="0"/>
              </a:rPr>
              <a:t>Object</a:t>
            </a:r>
            <a:r>
              <a:rPr lang="en-US" altLang="en-US" dirty="0"/>
              <a:t> class.</a:t>
            </a:r>
          </a:p>
          <a:p>
            <a:pPr marL="101600" indent="795338" eaLnBrk="1" hangingPunct="1">
              <a:lnSpc>
                <a:spcPct val="90000"/>
              </a:lnSpc>
              <a:buFont typeface="Arial"/>
              <a:buNone/>
              <a:defRPr/>
            </a:pPr>
            <a:r>
              <a:rPr lang="en-US" altLang="en-US" sz="2000" b="1" dirty="0">
                <a:latin typeface="Courier New" panose="02070309020205020404" pitchFamily="49" charset="0"/>
              </a:rPr>
              <a:t>public class </a:t>
            </a:r>
            <a:r>
              <a:rPr lang="en-US" altLang="en-US" sz="2000" b="1" dirty="0" err="1">
                <a:latin typeface="Courier New" panose="02070309020205020404" pitchFamily="49" charset="0"/>
              </a:rPr>
              <a:t>MyClass</a:t>
            </a:r>
            <a:endParaRPr lang="en-US" altLang="en-US" sz="2000" b="1" dirty="0">
              <a:latin typeface="Courier New" panose="02070309020205020404" pitchFamily="49" charset="0"/>
            </a:endParaRPr>
          </a:p>
          <a:p>
            <a:pPr lvl="1" indent="153988" eaLnBrk="1" hangingPunct="1">
              <a:lnSpc>
                <a:spcPct val="90000"/>
              </a:lnSpc>
              <a:buFontTx/>
              <a:buNone/>
              <a:defRPr/>
            </a:pPr>
            <a:r>
              <a:rPr lang="en-US" altLang="en-US" sz="2000" b="1" dirty="0">
                <a:latin typeface="Courier New" panose="02070309020205020404" pitchFamily="49" charset="0"/>
              </a:rPr>
              <a:t>{</a:t>
            </a:r>
          </a:p>
          <a:p>
            <a:pPr marL="742950" lvl="2" indent="552450" eaLnBrk="1" hangingPunct="1">
              <a:lnSpc>
                <a:spcPct val="90000"/>
              </a:lnSpc>
              <a:buFontTx/>
              <a:buNone/>
              <a:defRPr/>
            </a:pPr>
            <a:r>
              <a:rPr lang="en-US" altLang="en-US" sz="1800" b="1" i="1" dirty="0">
                <a:latin typeface="Courier New" panose="02070309020205020404" pitchFamily="49" charset="0"/>
              </a:rPr>
              <a:t>// This class is derived from Object.</a:t>
            </a:r>
          </a:p>
          <a:p>
            <a:pPr lvl="1" indent="153988" eaLnBrk="1" hangingPunct="1">
              <a:lnSpc>
                <a:spcPct val="90000"/>
              </a:lnSpc>
              <a:buFontTx/>
              <a:buNone/>
              <a:defRPr/>
            </a:pPr>
            <a:r>
              <a:rPr lang="en-US" altLang="en-US" sz="2000" b="1" dirty="0">
                <a:latin typeface="Courier New" panose="02070309020205020404" pitchFamily="49" charset="0"/>
              </a:rPr>
              <a:t>}</a:t>
            </a:r>
            <a:br>
              <a:rPr lang="en-US" altLang="en-US" sz="2000" b="1" dirty="0">
                <a:latin typeface="Courier New" panose="02070309020205020404" pitchFamily="49" charset="0"/>
              </a:rPr>
            </a:br>
            <a:endParaRPr lang="en-US" altLang="en-US" sz="2000" b="1" dirty="0">
              <a:latin typeface="Courier New" panose="02070309020205020404" pitchFamily="49" charset="0"/>
            </a:endParaRPr>
          </a:p>
          <a:p>
            <a:pPr marL="488950" indent="-387350" eaLnBrk="1" hangingPunct="1">
              <a:lnSpc>
                <a:spcPct val="90000"/>
              </a:lnSpc>
              <a:defRPr/>
            </a:pPr>
            <a:r>
              <a:rPr lang="en-US" altLang="en-US" dirty="0"/>
              <a:t>Ultimately, every class is derived from the </a:t>
            </a:r>
            <a:r>
              <a:rPr lang="en-US" altLang="en-US" dirty="0">
                <a:latin typeface="Courier New" panose="02070309020205020404" pitchFamily="49" charset="0"/>
              </a:rPr>
              <a:t>Object</a:t>
            </a:r>
            <a:r>
              <a:rPr lang="en-US" altLang="en-US" dirty="0"/>
              <a:t> class.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F822F14-64B4-42E5-878C-BC6043D671B2}"/>
              </a:ext>
            </a:extLst>
          </p:cNvPr>
          <p:cNvSpPr txBox="1">
            <a:spLocks noGrp="1" noChangeArrowheads="1"/>
          </p:cNvSpPr>
          <p:nvPr>
            <p:ph type="title"/>
          </p:nvPr>
        </p:nvSpPr>
        <p:spPr>
          <a:xfrm>
            <a:off x="457200" y="242888"/>
            <a:ext cx="8229600" cy="1096962"/>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a:latin typeface="Courier New" panose="02070309020205020404" pitchFamily="49" charset="0"/>
                <a:cs typeface="Times New Roman" panose="02020603050405020304" pitchFamily="18" charset="0"/>
                <a:sym typeface="Times New Roman" panose="02020603050405020304" pitchFamily="18" charset="0"/>
              </a:rPr>
              <a:t>Object</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Class (2 of 2)</a:t>
            </a:r>
          </a:p>
        </p:txBody>
      </p:sp>
      <p:sp>
        <p:nvSpPr>
          <p:cNvPr id="55299" name="Rectangle 3">
            <a:extLst>
              <a:ext uri="{FF2B5EF4-FFF2-40B4-BE49-F238E27FC236}">
                <a16:creationId xmlns:a16="http://schemas.microsoft.com/office/drawing/2014/main" id="{0E9905EC-AAD1-45CD-AB44-2C4D056D3E2B}"/>
              </a:ext>
            </a:extLst>
          </p:cNvPr>
          <p:cNvSpPr txBox="1">
            <a:spLocks noGrp="1" noChangeArrowheads="1"/>
          </p:cNvSpPr>
          <p:nvPr>
            <p:ph type="body" idx="1"/>
          </p:nvPr>
        </p:nvSpPr>
        <p:spPr>
          <a:xfrm>
            <a:off x="457200" y="1447800"/>
            <a:ext cx="8229600" cy="4525962"/>
          </a:xfrm>
        </p:spPr>
        <p:txBody>
          <a:bodyPr/>
          <a:lstStyle/>
          <a:p>
            <a:pPr marL="488950" indent="-387350" eaLnBrk="1" hangingPunct="1">
              <a:lnSpc>
                <a:spcPct val="90000"/>
              </a:lnSpc>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Because every class is directly or indirectly derived from 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Object</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887413" lvl="1" indent="-39846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every class inherits the </a:t>
            </a:r>
            <a:r>
              <a:rPr lang="en-US" altLang="en-US" sz="2400" dirty="0">
                <a:solidFill>
                  <a:srgbClr val="000000"/>
                </a:solidFill>
                <a:latin typeface="Courier New" panose="02070309020205020404" pitchFamily="49" charset="0"/>
                <a:cs typeface="Arial" panose="020B0604020202020204" pitchFamily="34" charset="0"/>
                <a:sym typeface="Arial" panose="020B0604020202020204" pitchFamily="34" charset="0"/>
              </a:rPr>
              <a:t>Object</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 class’s members.</a:t>
            </a:r>
          </a:p>
          <a:p>
            <a:pPr marL="1295400" lvl="2" indent="-398463" eaLnBrk="1" hangingPunct="1">
              <a:lnSpc>
                <a:spcPct val="90000"/>
              </a:lnSpc>
              <a:buSzTx/>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000" dirty="0" err="1">
                <a:solidFill>
                  <a:srgbClr val="000000"/>
                </a:solidFill>
                <a:latin typeface="Courier New" panose="02070309020205020404" pitchFamily="49" charset="0"/>
                <a:cs typeface="Arial" panose="020B0604020202020204" pitchFamily="34" charset="0"/>
                <a:sym typeface="Arial" panose="020B0604020202020204" pitchFamily="34" charset="0"/>
              </a:rPr>
              <a:t>toString</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and </a:t>
            </a:r>
            <a:r>
              <a:rPr lang="en-US" altLang="en-US" sz="2000" dirty="0">
                <a:solidFill>
                  <a:srgbClr val="000000"/>
                </a:solidFill>
                <a:latin typeface="Courier New" panose="02070309020205020404" pitchFamily="49" charset="0"/>
                <a:cs typeface="Arial" panose="020B0604020202020204" pitchFamily="34" charset="0"/>
                <a:sym typeface="Arial" panose="020B0604020202020204" pitchFamily="34" charset="0"/>
              </a:rPr>
              <a:t>equals</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88950" indent="-387350" eaLnBrk="1" hangingPunct="1">
              <a:lnSpc>
                <a:spcPct val="90000"/>
              </a:lnSpc>
              <a:spcBef>
                <a:spcPts val="1300"/>
              </a:spcBef>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In 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Object</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class, the </a:t>
            </a:r>
            <a:r>
              <a:rPr lang="en-US" altLang="en-US" sz="2800" dirty="0" err="1">
                <a:solidFill>
                  <a:srgbClr val="000000"/>
                </a:solidFill>
                <a:latin typeface="Courier New" panose="02070309020205020404" pitchFamily="49" charset="0"/>
                <a:cs typeface="Arial" panose="020B0604020202020204" pitchFamily="34" charset="0"/>
                <a:sym typeface="Arial" panose="020B0604020202020204" pitchFamily="34" charset="0"/>
              </a:rPr>
              <a:t>toString</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method returns a string containing the object’s class name and a hash of its memory address.</a:t>
            </a:r>
          </a:p>
          <a:p>
            <a:pPr marL="488950" indent="-387350" eaLnBrk="1" hangingPunct="1">
              <a:lnSpc>
                <a:spcPct val="90000"/>
              </a:lnSpc>
              <a:spcBef>
                <a:spcPts val="1300"/>
              </a:spcBef>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800" dirty="0">
                <a:solidFill>
                  <a:srgbClr val="000000"/>
                </a:solidFill>
                <a:latin typeface="Courier New" panose="02070309020205020404" pitchFamily="49" charset="0"/>
                <a:cs typeface="Arial" panose="020B0604020202020204" pitchFamily="34" charset="0"/>
                <a:sym typeface="Arial" panose="020B0604020202020204" pitchFamily="34" charset="0"/>
              </a:rPr>
              <a:t>equals</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method </a:t>
            </a:r>
            <a:r>
              <a:rPr lang="en-US" altLang="en-US" sz="2800" dirty="0">
                <a:solidFill>
                  <a:srgbClr val="C00000"/>
                </a:solidFill>
                <a:latin typeface="Arial" panose="020B0604020202020204" pitchFamily="34" charset="0"/>
                <a:cs typeface="Arial" panose="020B0604020202020204" pitchFamily="34" charset="0"/>
                <a:sym typeface="Arial" panose="020B0604020202020204" pitchFamily="34" charset="0"/>
              </a:rPr>
              <a:t>accepts</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 the </a:t>
            </a:r>
            <a:r>
              <a:rPr lang="en-US" altLang="en-US" sz="2800" dirty="0">
                <a:solidFill>
                  <a:srgbClr val="C00000"/>
                </a:solidFill>
                <a:latin typeface="Arial" panose="020B0604020202020204" pitchFamily="34" charset="0"/>
                <a:cs typeface="Arial" panose="020B0604020202020204" pitchFamily="34" charset="0"/>
                <a:sym typeface="Arial" panose="020B0604020202020204" pitchFamily="34" charset="0"/>
              </a:rPr>
              <a:t>address of an object as its argument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and </a:t>
            </a:r>
            <a:r>
              <a:rPr lang="en-US" altLang="en-US" sz="2800" dirty="0">
                <a:solidFill>
                  <a:srgbClr val="C00000"/>
                </a:solidFill>
                <a:latin typeface="Arial" panose="020B0604020202020204" pitchFamily="34" charset="0"/>
                <a:cs typeface="Arial" panose="020B0604020202020204" pitchFamily="34" charset="0"/>
                <a:sym typeface="Arial" panose="020B0604020202020204" pitchFamily="34" charset="0"/>
              </a:rPr>
              <a:t>returns true if it is the same as the calling object’s address</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88950" indent="-387350" eaLnBrk="1" hangingPunct="1">
              <a:lnSpc>
                <a:spcPct val="90000"/>
              </a:lnSpc>
              <a:spcBef>
                <a:spcPts val="1300"/>
              </a:spcBef>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ObjectMethods.java</a:t>
            </a: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982E-95A6-431C-962C-BFDB5758576E}"/>
              </a:ext>
            </a:extLst>
          </p:cNvPr>
          <p:cNvSpPr>
            <a:spLocks noGrp="1"/>
          </p:cNvSpPr>
          <p:nvPr>
            <p:ph type="title"/>
          </p:nvPr>
        </p:nvSpPr>
        <p:spPr/>
        <p:txBody>
          <a:bodyPr/>
          <a:lstStyle/>
          <a:p>
            <a:r>
              <a:rPr lang="en-US" dirty="0"/>
              <a:t>ObjectMethods.java</a:t>
            </a:r>
          </a:p>
        </p:txBody>
      </p:sp>
      <p:pic>
        <p:nvPicPr>
          <p:cNvPr id="4" name="Picture 3">
            <a:extLst>
              <a:ext uri="{FF2B5EF4-FFF2-40B4-BE49-F238E27FC236}">
                <a16:creationId xmlns:a16="http://schemas.microsoft.com/office/drawing/2014/main" id="{79121367-65EB-452E-A5AD-0F639F3B3736}"/>
              </a:ext>
            </a:extLst>
          </p:cNvPr>
          <p:cNvPicPr>
            <a:picLocks noChangeAspect="1"/>
          </p:cNvPicPr>
          <p:nvPr/>
        </p:nvPicPr>
        <p:blipFill>
          <a:blip r:embed="rId2"/>
          <a:stretch>
            <a:fillRect/>
          </a:stretch>
        </p:blipFill>
        <p:spPr>
          <a:xfrm>
            <a:off x="15240" y="1327890"/>
            <a:ext cx="3896269" cy="3191320"/>
          </a:xfrm>
          <a:prstGeom prst="rect">
            <a:avLst/>
          </a:prstGeom>
          <a:ln>
            <a:solidFill>
              <a:schemeClr val="accent1"/>
            </a:solidFill>
          </a:ln>
        </p:spPr>
      </p:pic>
      <p:pic>
        <p:nvPicPr>
          <p:cNvPr id="6" name="Picture 5">
            <a:extLst>
              <a:ext uri="{FF2B5EF4-FFF2-40B4-BE49-F238E27FC236}">
                <a16:creationId xmlns:a16="http://schemas.microsoft.com/office/drawing/2014/main" id="{6C39679E-77C5-4A66-BBD2-107EC1E677D7}"/>
              </a:ext>
            </a:extLst>
          </p:cNvPr>
          <p:cNvPicPr>
            <a:picLocks noChangeAspect="1"/>
          </p:cNvPicPr>
          <p:nvPr/>
        </p:nvPicPr>
        <p:blipFill>
          <a:blip r:embed="rId3"/>
          <a:stretch>
            <a:fillRect/>
          </a:stretch>
        </p:blipFill>
        <p:spPr>
          <a:xfrm>
            <a:off x="15240" y="4953000"/>
            <a:ext cx="3410426" cy="1295581"/>
          </a:xfrm>
          <a:prstGeom prst="rect">
            <a:avLst/>
          </a:prstGeom>
          <a:ln>
            <a:solidFill>
              <a:schemeClr val="accent1"/>
            </a:solidFill>
          </a:ln>
        </p:spPr>
      </p:pic>
      <p:sp>
        <p:nvSpPr>
          <p:cNvPr id="9" name="TextBox 8">
            <a:extLst>
              <a:ext uri="{FF2B5EF4-FFF2-40B4-BE49-F238E27FC236}">
                <a16:creationId xmlns:a16="http://schemas.microsoft.com/office/drawing/2014/main" id="{8831F142-672D-4F20-8626-C78C2CDA7B57}"/>
              </a:ext>
            </a:extLst>
          </p:cNvPr>
          <p:cNvSpPr txBox="1"/>
          <p:nvPr/>
        </p:nvSpPr>
        <p:spPr>
          <a:xfrm>
            <a:off x="4191000" y="2644676"/>
            <a:ext cx="4727734" cy="3754874"/>
          </a:xfrm>
          <a:prstGeom prst="rect">
            <a:avLst/>
          </a:prstGeom>
          <a:noFill/>
          <a:ln>
            <a:solidFill>
              <a:schemeClr val="accent1"/>
            </a:solidFill>
          </a:ln>
        </p:spPr>
        <p:txBody>
          <a:bodyPr wrap="square" rtlCol="0">
            <a:spAutoFit/>
          </a:bodyPr>
          <a:lstStyle/>
          <a:p>
            <a:r>
              <a:rPr lang="en-US" sz="1400" u="sng" dirty="0"/>
              <a:t>Steps for public boolean equals( )</a:t>
            </a:r>
          </a:p>
          <a:p>
            <a:pPr marL="342900" indent="-342900">
              <a:buFont typeface="+mj-lt"/>
              <a:buAutoNum type="arabicParenR"/>
            </a:pPr>
            <a:r>
              <a:rPr lang="en-US" sz="1400" dirty="0"/>
              <a:t>Set boolean to false (assumes not equal)</a:t>
            </a:r>
          </a:p>
          <a:p>
            <a:pPr marL="342900" indent="-342900">
              <a:buAutoNum type="arabicParenR"/>
            </a:pPr>
            <a:r>
              <a:rPr lang="en-US" sz="1400" dirty="0"/>
              <a:t>Ensure param is not null and is</a:t>
            </a:r>
            <a:br>
              <a:rPr lang="en-US" sz="1400" dirty="0"/>
            </a:br>
            <a:r>
              <a:rPr lang="en-US" sz="1400" dirty="0"/>
              <a:t>a class of the object calling the method</a:t>
            </a:r>
          </a:p>
          <a:p>
            <a:pPr marL="342900" indent="-342900">
              <a:buAutoNum type="arabicParenR"/>
            </a:pPr>
            <a:r>
              <a:rPr lang="en-US" sz="1400" dirty="0"/>
              <a:t>If so, cast to appropriate type</a:t>
            </a:r>
          </a:p>
          <a:p>
            <a:pPr marL="342900" indent="-342900">
              <a:buAutoNum type="arabicParenR"/>
            </a:pPr>
            <a:r>
              <a:rPr lang="en-US" sz="1400" dirty="0"/>
              <a:t>Create a comparison that makes them equal</a:t>
            </a:r>
          </a:p>
          <a:p>
            <a:pPr marL="342900" indent="-342900">
              <a:buAutoNum type="arabicParenR"/>
            </a:pPr>
            <a:r>
              <a:rPr lang="en-US" sz="1400" dirty="0"/>
              <a:t>If equal, set the boolean var to true</a:t>
            </a:r>
          </a:p>
          <a:p>
            <a:pPr marL="342900" indent="-342900">
              <a:buAutoNum type="arabicParenR"/>
            </a:pPr>
            <a:r>
              <a:rPr lang="en-US" sz="1400" dirty="0"/>
              <a:t>Return the boolean var</a:t>
            </a:r>
          </a:p>
          <a:p>
            <a:endParaRPr lang="en-US" sz="1400" dirty="0"/>
          </a:p>
          <a:p>
            <a:r>
              <a:rPr lang="en-US" sz="1400" u="sng" dirty="0"/>
              <a:t>Steps for public String </a:t>
            </a:r>
            <a:r>
              <a:rPr lang="en-US" sz="1400" u="sng" dirty="0" err="1"/>
              <a:t>toString</a:t>
            </a:r>
            <a:r>
              <a:rPr lang="en-US" sz="1400" u="sng" dirty="0"/>
              <a:t>()</a:t>
            </a:r>
          </a:p>
          <a:p>
            <a:pPr marL="342900" indent="-342900">
              <a:buAutoNum type="arabicParenR"/>
            </a:pPr>
            <a:r>
              <a:rPr lang="en-US" sz="1400" dirty="0"/>
              <a:t>Create a Sting var</a:t>
            </a:r>
          </a:p>
          <a:p>
            <a:pPr marL="342900" indent="-342900">
              <a:buAutoNum type="arabicParenR"/>
            </a:pPr>
            <a:r>
              <a:rPr lang="en-US" sz="1400" dirty="0"/>
              <a:t>Set the var to desired output</a:t>
            </a:r>
          </a:p>
          <a:p>
            <a:pPr marL="342900" indent="-342900">
              <a:buAutoNum type="arabicParenR"/>
            </a:pPr>
            <a:r>
              <a:rPr lang="en-US" sz="1400" dirty="0"/>
              <a:t>Return var</a:t>
            </a:r>
          </a:p>
          <a:p>
            <a:pPr marL="342900" indent="-342900">
              <a:buAutoNum type="arabicParenR"/>
            </a:pPr>
            <a:r>
              <a:rPr lang="en-US" sz="1400" dirty="0"/>
              <a:t>For subclasses, use </a:t>
            </a:r>
            <a:r>
              <a:rPr lang="en-US" sz="1400" dirty="0" err="1"/>
              <a:t>super.toString</a:t>
            </a:r>
            <a:r>
              <a:rPr lang="en-US" sz="1400" dirty="0"/>
              <a:t> to call superclass .</a:t>
            </a:r>
            <a:r>
              <a:rPr lang="en-US" sz="1400" dirty="0" err="1"/>
              <a:t>toString</a:t>
            </a:r>
            <a:r>
              <a:rPr lang="en-US" sz="1400" dirty="0"/>
              <a:t> and then add to this in subclass</a:t>
            </a:r>
            <a:br>
              <a:rPr lang="en-US" sz="1400" dirty="0"/>
            </a:br>
            <a:br>
              <a:rPr lang="en-US" sz="1400" dirty="0"/>
            </a:br>
            <a:r>
              <a:rPr lang="en-US" sz="1400" dirty="0"/>
              <a:t>NOTE – Can chain several super and sub classes this way</a:t>
            </a:r>
          </a:p>
        </p:txBody>
      </p:sp>
      <p:pic>
        <p:nvPicPr>
          <p:cNvPr id="7" name="Picture 6">
            <a:extLst>
              <a:ext uri="{FF2B5EF4-FFF2-40B4-BE49-F238E27FC236}">
                <a16:creationId xmlns:a16="http://schemas.microsoft.com/office/drawing/2014/main" id="{6F5B4973-CCD4-0B23-DBB1-6700A4632342}"/>
              </a:ext>
            </a:extLst>
          </p:cNvPr>
          <p:cNvPicPr>
            <a:picLocks noChangeAspect="1"/>
          </p:cNvPicPr>
          <p:nvPr/>
        </p:nvPicPr>
        <p:blipFill>
          <a:blip r:embed="rId4"/>
          <a:stretch>
            <a:fillRect/>
          </a:stretch>
        </p:blipFill>
        <p:spPr>
          <a:xfrm>
            <a:off x="4191000" y="1219200"/>
            <a:ext cx="4727734" cy="1425476"/>
          </a:xfrm>
          <a:prstGeom prst="rect">
            <a:avLst/>
          </a:prstGeom>
          <a:ln>
            <a:solidFill>
              <a:schemeClr val="accent1"/>
            </a:solidFill>
          </a:ln>
        </p:spPr>
      </p:pic>
    </p:spTree>
    <p:extLst>
      <p:ext uri="{BB962C8B-B14F-4D97-AF65-F5344CB8AC3E}">
        <p14:creationId xmlns:p14="http://schemas.microsoft.com/office/powerpoint/2010/main" val="3620793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61FE74C-9B81-4E15-ABDD-3EF23729B99E}"/>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(1 of 4)</a:t>
            </a:r>
          </a:p>
        </p:txBody>
      </p:sp>
      <p:sp>
        <p:nvSpPr>
          <p:cNvPr id="57347" name="Rectangle 3">
            <a:extLst>
              <a:ext uri="{FF2B5EF4-FFF2-40B4-BE49-F238E27FC236}">
                <a16:creationId xmlns:a16="http://schemas.microsoft.com/office/drawing/2014/main" id="{3983B90A-50A4-46D3-8F46-C1E6A91EE8EA}"/>
              </a:ext>
            </a:extLst>
          </p:cNvPr>
          <p:cNvSpPr txBox="1">
            <a:spLocks noGrp="1" noChangeArrowheads="1"/>
          </p:cNvSpPr>
          <p:nvPr>
            <p:ph type="body" idx="1"/>
          </p:nvPr>
        </p:nvSpPr>
        <p:spPr>
          <a:xfrm>
            <a:off x="466725" y="1617663"/>
            <a:ext cx="8229600" cy="4525962"/>
          </a:xfrm>
        </p:spPr>
        <p:txBody>
          <a:bodyPr/>
          <a:lstStyle/>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 reference variable can reference objects of classes that are derived from the variable’s class.</a:t>
            </a:r>
          </a:p>
          <a:p>
            <a:pPr lvl="1" indent="144463" eaLnBrk="1" hangingPunct="1">
              <a:buSzTx/>
              <a:buFontTx/>
              <a:buNone/>
            </a:pPr>
            <a:r>
              <a:rPr lang="en-US" altLang="en-US" sz="2000" b="1">
                <a:solidFill>
                  <a:srgbClr val="000000"/>
                </a:solidFill>
                <a:latin typeface="Courier New" panose="02070309020205020404" pitchFamily="49" charset="0"/>
                <a:cs typeface="Arial" panose="020B0604020202020204" pitchFamily="34" charset="0"/>
                <a:sym typeface="Arial" panose="020B0604020202020204" pitchFamily="34" charset="0"/>
              </a:rPr>
              <a:t>GradedActivity exam;</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We can use the exam variable to reference a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object.</a:t>
            </a:r>
          </a:p>
          <a:p>
            <a:pPr lvl="1" indent="144463" eaLnBrk="1" hangingPunct="1">
              <a:buSzTx/>
              <a:buFontTx/>
              <a:buNone/>
            </a:pPr>
            <a:r>
              <a:rPr lang="en-US" altLang="en-US" sz="2000" b="1">
                <a:solidFill>
                  <a:srgbClr val="000000"/>
                </a:solidFill>
                <a:latin typeface="Courier New" panose="02070309020205020404" pitchFamily="49" charset="0"/>
                <a:cs typeface="Arial" panose="020B0604020202020204" pitchFamily="34" charset="0"/>
                <a:sym typeface="Arial" panose="020B0604020202020204" pitchFamily="34" charset="0"/>
              </a:rPr>
              <a:t>exam = new GradedActivity();</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class is also used as the superclass for 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FinalExam</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class.</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An object of 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FinalExam</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class </a:t>
            </a:r>
            <a:r>
              <a:rPr lang="en-US" altLang="en-US" b="1" i="1">
                <a:solidFill>
                  <a:srgbClr val="000000"/>
                </a:solidFill>
                <a:latin typeface="Arial" panose="020B0604020202020204" pitchFamily="34" charset="0"/>
                <a:cs typeface="Arial" panose="020B0604020202020204" pitchFamily="34" charset="0"/>
                <a:sym typeface="Arial" panose="020B0604020202020204" pitchFamily="34" charset="0"/>
              </a:rPr>
              <a:t>is a</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object.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8E349FF-18B5-445E-AE6D-8F78727A207E}"/>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(2 of 4)</a:t>
            </a:r>
          </a:p>
        </p:txBody>
      </p:sp>
      <p:sp>
        <p:nvSpPr>
          <p:cNvPr id="59395" name="Rectangle 3">
            <a:extLst>
              <a:ext uri="{FF2B5EF4-FFF2-40B4-BE49-F238E27FC236}">
                <a16:creationId xmlns:a16="http://schemas.microsoft.com/office/drawing/2014/main" id="{2A69AB57-C7CE-4541-ACBD-913BD91418B3}"/>
              </a:ext>
            </a:extLst>
          </p:cNvPr>
          <p:cNvSpPr txBox="1">
            <a:spLocks noGrp="1" noChangeArrowheads="1"/>
          </p:cNvSpPr>
          <p:nvPr>
            <p:ph type="body" idx="1"/>
          </p:nvPr>
        </p:nvSpPr>
        <p:spPr>
          <a:xfrm>
            <a:off x="466725" y="1646238"/>
            <a:ext cx="8229600" cy="4525962"/>
          </a:xfrm>
        </p:spPr>
        <p:txBody>
          <a:bodyPr/>
          <a:lstStyle/>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variable can be used to reference a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FinalExam</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object. </a:t>
            </a:r>
          </a:p>
          <a:p>
            <a:pPr lvl="1" indent="144463" eaLnBrk="1" hangingPunct="1">
              <a:buSzTx/>
              <a:buFontTx/>
              <a:buNone/>
            </a:pPr>
            <a:r>
              <a:rPr lang="en-US" altLang="en-US" sz="2000" b="1">
                <a:solidFill>
                  <a:srgbClr val="000000"/>
                </a:solidFill>
                <a:latin typeface="Courier New" panose="02070309020205020404" pitchFamily="49" charset="0"/>
                <a:cs typeface="Arial" panose="020B0604020202020204" pitchFamily="34" charset="0"/>
                <a:sym typeface="Arial" panose="020B0604020202020204" pitchFamily="34" charset="0"/>
              </a:rPr>
              <a:t>GradedActivity exam = new FinalExam(50, 7);</a:t>
            </a:r>
          </a:p>
          <a:p>
            <a:pPr marL="488950" indent="-387350" eaLnBrk="1" hangingPunct="1">
              <a:spcBef>
                <a:spcPts val="13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This statement creates a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FinalExam</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object and stores the object’s address in the exam variable.</a:t>
            </a:r>
          </a:p>
          <a:p>
            <a:pPr marL="488950" indent="-387350" eaLnBrk="1" hangingPunct="1">
              <a:spcBef>
                <a:spcPts val="13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This is an example of polymorphism.</a:t>
            </a:r>
          </a:p>
          <a:p>
            <a:pPr marL="488950" indent="-387350" eaLnBrk="1" hangingPunct="1">
              <a:spcBef>
                <a:spcPts val="13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The term </a:t>
            </a:r>
            <a:r>
              <a:rPr lang="en-US" altLang="en-US" i="1">
                <a:solidFill>
                  <a:srgbClr val="000000"/>
                </a:solidFill>
                <a:latin typeface="Arial" panose="020B0604020202020204" pitchFamily="34" charset="0"/>
                <a:cs typeface="Arial" panose="020B0604020202020204" pitchFamily="34" charset="0"/>
                <a:sym typeface="Arial" panose="020B0604020202020204" pitchFamily="34" charset="0"/>
              </a:rPr>
              <a:t>polymorphism </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means the ability to take many forms.</a:t>
            </a:r>
          </a:p>
          <a:p>
            <a:pPr marL="488950" indent="-387350" eaLnBrk="1" hangingPunct="1">
              <a:spcBef>
                <a:spcPts val="13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In Java, a reference variable is </a:t>
            </a:r>
            <a:r>
              <a:rPr lang="en-US" altLang="en-US" i="1">
                <a:solidFill>
                  <a:srgbClr val="000000"/>
                </a:solidFill>
                <a:latin typeface="Arial" panose="020B0604020202020204" pitchFamily="34" charset="0"/>
                <a:cs typeface="Arial" panose="020B0604020202020204" pitchFamily="34" charset="0"/>
                <a:sym typeface="Arial" panose="020B0604020202020204" pitchFamily="34" charset="0"/>
              </a:rPr>
              <a:t>polymorphic </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because it can reference objects of types different from its own, as long as those types are subclasses of its type.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71A2061-E677-453A-8EE8-1ABBF7DF2072}"/>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(3 of 4)</a:t>
            </a:r>
          </a:p>
        </p:txBody>
      </p:sp>
      <p:sp>
        <p:nvSpPr>
          <p:cNvPr id="61443" name="Rectangle 3">
            <a:extLst>
              <a:ext uri="{FF2B5EF4-FFF2-40B4-BE49-F238E27FC236}">
                <a16:creationId xmlns:a16="http://schemas.microsoft.com/office/drawing/2014/main" id="{5CF78A54-108C-4A00-827B-E25521C9DDFC}"/>
              </a:ext>
            </a:extLst>
          </p:cNvPr>
          <p:cNvSpPr txBox="1">
            <a:spLocks noGrp="1" noChangeArrowheads="1"/>
          </p:cNvSpPr>
          <p:nvPr>
            <p:ph type="body" idx="1"/>
          </p:nvPr>
        </p:nvSpPr>
        <p:spPr>
          <a:xfrm>
            <a:off x="466725" y="1617663"/>
            <a:ext cx="8448675" cy="4525962"/>
          </a:xfrm>
        </p:spPr>
        <p:txBody>
          <a:bodyPr/>
          <a:lstStyle/>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Other legal polymorphic references:</a:t>
            </a:r>
          </a:p>
          <a:p>
            <a:pPr lvl="1" indent="144463" eaLnBrk="1" hangingPunct="1">
              <a:buSzTx/>
              <a:buFontTx/>
              <a:buNone/>
            </a:pP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exam1 = new </a:t>
            </a: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FinalExam</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(50, 7);</a:t>
            </a:r>
          </a:p>
          <a:p>
            <a:pPr lvl="1" indent="144463" eaLnBrk="1" hangingPunct="1">
              <a:buSzTx/>
              <a:buFontTx/>
              <a:buNone/>
            </a:pP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exam2 = new </a:t>
            </a: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PassFailActivity</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(70);</a:t>
            </a:r>
          </a:p>
          <a:p>
            <a:pPr lvl="1" indent="144463" eaLnBrk="1" hangingPunct="1">
              <a:buSzTx/>
              <a:buFontTx/>
              <a:buNone/>
            </a:pP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 exam3 = new </a:t>
            </a:r>
            <a:r>
              <a:rPr lang="en-US" altLang="en-US" sz="18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PassFailExam</a:t>
            </a:r>
            <a:r>
              <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rPr>
              <a:t>(100, 10, 70);</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class has three methods: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setScore</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getScore</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and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getGrade</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variable can be used to call only those three methods.</a:t>
            </a:r>
          </a:p>
          <a:p>
            <a:pPr lvl="1" indent="144463" eaLnBrk="1" hangingPunct="1">
              <a:buSzTx/>
              <a:buFontTx/>
              <a:buNone/>
            </a:pP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GradedActivity</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 exam = new </a:t>
            </a: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PassFailExam</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(100, 10, 70);</a:t>
            </a:r>
          </a:p>
          <a:p>
            <a:pPr lvl="1" indent="144463" eaLnBrk="1" hangingPunct="1">
              <a:buSzTx/>
              <a:buFontTx/>
              <a:buNone/>
            </a:pP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System.out.println</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exam.getScore</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 // This works.</a:t>
            </a:r>
          </a:p>
          <a:p>
            <a:pPr lvl="1" indent="144463" eaLnBrk="1" hangingPunct="1">
              <a:buSzTx/>
              <a:buFontTx/>
              <a:buNone/>
            </a:pP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System.out.println</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a:t>
            </a: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exam.getGrade</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 // This works.</a:t>
            </a:r>
          </a:p>
          <a:p>
            <a:pPr lvl="1" indent="144463" eaLnBrk="1" hangingPunct="1">
              <a:buSzTx/>
              <a:buFontTx/>
              <a:buNone/>
            </a:pPr>
            <a:r>
              <a:rPr lang="en-US" altLang="en-US" b="1" dirty="0" err="1">
                <a:solidFill>
                  <a:srgbClr val="C00000"/>
                </a:solidFill>
                <a:highlight>
                  <a:srgbClr val="FFFF00"/>
                </a:highlight>
                <a:latin typeface="Courier New" panose="02070309020205020404" pitchFamily="49" charset="0"/>
                <a:cs typeface="Arial" panose="020B0604020202020204" pitchFamily="34" charset="0"/>
                <a:sym typeface="Arial" panose="020B0604020202020204" pitchFamily="34" charset="0"/>
              </a:rPr>
              <a:t>System.out.println</a:t>
            </a:r>
            <a:r>
              <a:rPr lang="en-US" altLang="en-US" b="1" dirty="0">
                <a:solidFill>
                  <a:srgbClr val="C00000"/>
                </a:solidFill>
                <a:highlight>
                  <a:srgbClr val="FFFF00"/>
                </a:highlight>
                <a:latin typeface="Courier New" panose="02070309020205020404" pitchFamily="49" charset="0"/>
                <a:cs typeface="Arial" panose="020B0604020202020204" pitchFamily="34" charset="0"/>
                <a:sym typeface="Arial" panose="020B0604020202020204" pitchFamily="34" charset="0"/>
              </a:rPr>
              <a:t>(</a:t>
            </a:r>
            <a:r>
              <a:rPr lang="en-US" altLang="en-US" b="1" dirty="0" err="1">
                <a:solidFill>
                  <a:srgbClr val="C00000"/>
                </a:solidFill>
                <a:highlight>
                  <a:srgbClr val="FFFF00"/>
                </a:highlight>
                <a:latin typeface="Courier New" panose="02070309020205020404" pitchFamily="49" charset="0"/>
                <a:cs typeface="Arial" panose="020B0604020202020204" pitchFamily="34" charset="0"/>
                <a:sym typeface="Arial" panose="020B0604020202020204" pitchFamily="34" charset="0"/>
              </a:rPr>
              <a:t>exam.getPointsEach</a:t>
            </a:r>
            <a:r>
              <a:rPr lang="en-US" altLang="en-US" b="1" dirty="0">
                <a:solidFill>
                  <a:srgbClr val="C00000"/>
                </a:solidFill>
                <a:highlight>
                  <a:srgbClr val="FFFF00"/>
                </a:highlight>
                <a:latin typeface="Courier New" panose="02070309020205020404" pitchFamily="49" charset="0"/>
                <a:cs typeface="Arial" panose="020B0604020202020204" pitchFamily="34" charset="0"/>
                <a:sym typeface="Arial" panose="020B0604020202020204" pitchFamily="34" charset="0"/>
              </a:rPr>
              <a:t>()); // ERROR!</a:t>
            </a:r>
          </a:p>
        </p:txBody>
      </p:sp>
      <p:pic>
        <p:nvPicPr>
          <p:cNvPr id="3" name="Picture 2">
            <a:extLst>
              <a:ext uri="{FF2B5EF4-FFF2-40B4-BE49-F238E27FC236}">
                <a16:creationId xmlns:a16="http://schemas.microsoft.com/office/drawing/2014/main" id="{CA2A068E-C586-4C5E-BF0B-F4D5ED13380C}"/>
              </a:ext>
            </a:extLst>
          </p:cNvPr>
          <p:cNvPicPr>
            <a:picLocks noChangeAspect="1"/>
          </p:cNvPicPr>
          <p:nvPr/>
        </p:nvPicPr>
        <p:blipFill>
          <a:blip r:embed="rId3"/>
          <a:stretch>
            <a:fillRect/>
          </a:stretch>
        </p:blipFill>
        <p:spPr>
          <a:xfrm>
            <a:off x="5867400" y="3048"/>
            <a:ext cx="3276600" cy="1707636"/>
          </a:xfrm>
          <a:prstGeom prst="rect">
            <a:avLst/>
          </a:prstGeom>
          <a:ln>
            <a:solidFill>
              <a:schemeClr val="accent1"/>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B04322A-88B2-4EBF-B88E-91FFAF5D473E}"/>
              </a:ext>
            </a:extLst>
          </p:cNvPr>
          <p:cNvSpPr txBox="1">
            <a:spLocks noGrp="1" noChangeArrowheads="1"/>
          </p:cNvSpPr>
          <p:nvPr>
            <p:ph type="title"/>
          </p:nvPr>
        </p:nvSpPr>
        <p:spPr>
          <a:xfrm>
            <a:off x="457200" y="219075"/>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and Dynamic Binding</a:t>
            </a:r>
          </a:p>
        </p:txBody>
      </p:sp>
      <p:sp>
        <p:nvSpPr>
          <p:cNvPr id="57348" name="Rectangle 3">
            <a:extLst>
              <a:ext uri="{FF2B5EF4-FFF2-40B4-BE49-F238E27FC236}">
                <a16:creationId xmlns:a16="http://schemas.microsoft.com/office/drawing/2014/main" id="{AFEC2192-51FF-4C21-BFFC-F726263F0501}"/>
              </a:ext>
            </a:extLst>
          </p:cNvPr>
          <p:cNvSpPr>
            <a:spLocks noGrp="1" noChangeArrowheads="1"/>
          </p:cNvSpPr>
          <p:nvPr>
            <p:ph type="body" idx="1"/>
          </p:nvPr>
        </p:nvSpPr>
        <p:spPr>
          <a:xfrm>
            <a:off x="466725" y="1265238"/>
            <a:ext cx="8229600" cy="4525962"/>
          </a:xfrm>
        </p:spPr>
        <p:txBody>
          <a:bodyPr/>
          <a:lstStyle/>
          <a:p>
            <a:pPr marL="488950" indent="-387350" eaLnBrk="1" hangingPunct="1">
              <a:lnSpc>
                <a:spcPct val="90000"/>
              </a:lnSpc>
              <a:defRPr/>
            </a:pPr>
            <a:r>
              <a:rPr lang="en-US" altLang="en-US" sz="2000" b="1" dirty="0">
                <a:solidFill>
                  <a:srgbClr val="C00000"/>
                </a:solidFill>
                <a:highlight>
                  <a:srgbClr val="FFFF00"/>
                </a:highlight>
              </a:rPr>
              <a:t>If the object of the subclass has overridden a method in the superclass:</a:t>
            </a:r>
          </a:p>
          <a:p>
            <a:pPr marL="887413" lvl="1" indent="-398463" eaLnBrk="1" hangingPunct="1">
              <a:lnSpc>
                <a:spcPct val="90000"/>
              </a:lnSpc>
              <a:defRPr/>
            </a:pPr>
            <a:r>
              <a:rPr lang="en-US" altLang="en-US" sz="1800" b="1" dirty="0">
                <a:solidFill>
                  <a:srgbClr val="C00000"/>
                </a:solidFill>
                <a:highlight>
                  <a:srgbClr val="FFFF00"/>
                </a:highlight>
              </a:rPr>
              <a:t>If the variable makes a call to that method the subclass’s version of the method will be run.</a:t>
            </a:r>
          </a:p>
          <a:p>
            <a:pPr lvl="1" eaLnBrk="1" hangingPunct="1">
              <a:lnSpc>
                <a:spcPct val="90000"/>
              </a:lnSpc>
              <a:buFontTx/>
              <a:buNone/>
              <a:defRPr/>
            </a:pPr>
            <a:endParaRPr lang="en-US" altLang="en-US" b="1" dirty="0">
              <a:latin typeface="Courier New" panose="02070309020205020404" pitchFamily="49" charset="0"/>
            </a:endParaRPr>
          </a:p>
          <a:p>
            <a:pPr lvl="1" indent="144463" eaLnBrk="1" hangingPunct="1">
              <a:lnSpc>
                <a:spcPct val="90000"/>
              </a:lnSpc>
              <a:buFontTx/>
              <a:buNone/>
              <a:defRPr/>
            </a:pPr>
            <a:r>
              <a:rPr lang="en-US" altLang="en-US" b="1" dirty="0" err="1">
                <a:latin typeface="Courier New" panose="02070309020205020404" pitchFamily="49" charset="0"/>
              </a:rPr>
              <a:t>GradedActivity</a:t>
            </a:r>
            <a:r>
              <a:rPr lang="en-US" altLang="en-US" b="1" dirty="0">
                <a:latin typeface="Courier New" panose="02070309020205020404" pitchFamily="49" charset="0"/>
              </a:rPr>
              <a:t> exam = new </a:t>
            </a:r>
            <a:r>
              <a:rPr lang="en-US" altLang="en-US" b="1" dirty="0" err="1">
                <a:latin typeface="Courier New" panose="02070309020205020404" pitchFamily="49" charset="0"/>
              </a:rPr>
              <a:t>PassFailActivity</a:t>
            </a:r>
            <a:r>
              <a:rPr lang="en-US" altLang="en-US" b="1" dirty="0">
                <a:latin typeface="Courier New" panose="02070309020205020404" pitchFamily="49" charset="0"/>
              </a:rPr>
              <a:t>(60);</a:t>
            </a:r>
          </a:p>
          <a:p>
            <a:pPr lvl="1" indent="144463" eaLnBrk="1" hangingPunct="1">
              <a:lnSpc>
                <a:spcPct val="90000"/>
              </a:lnSpc>
              <a:buFontTx/>
              <a:buNone/>
              <a:defRPr/>
            </a:pPr>
            <a:r>
              <a:rPr lang="en-US" altLang="en-US" b="1" dirty="0" err="1">
                <a:latin typeface="Courier New" panose="02070309020205020404" pitchFamily="49" charset="0"/>
              </a:rPr>
              <a:t>exam.setScore</a:t>
            </a:r>
            <a:r>
              <a:rPr lang="en-US" altLang="en-US" b="1" dirty="0">
                <a:latin typeface="Courier New" panose="02070309020205020404" pitchFamily="49" charset="0"/>
              </a:rPr>
              <a:t>(70);</a:t>
            </a:r>
          </a:p>
          <a:p>
            <a:pPr lvl="1" indent="144463" eaLnBrk="1" hangingPunct="1">
              <a:lnSpc>
                <a:spcPct val="90000"/>
              </a:lnSpc>
              <a:buNone/>
              <a:defRPr/>
            </a:pPr>
            <a:r>
              <a:rPr lang="en-US" altLang="en-US" b="1" dirty="0" err="1">
                <a:latin typeface="Courier New" panose="02070309020205020404" pitchFamily="49" charset="0"/>
              </a:rPr>
              <a:t>System.out.println</a:t>
            </a:r>
            <a:r>
              <a:rPr lang="en-US" altLang="en-US" b="1" dirty="0">
                <a:latin typeface="Courier New" panose="02070309020205020404" pitchFamily="49" charset="0"/>
              </a:rPr>
              <a:t>(</a:t>
            </a:r>
            <a:r>
              <a:rPr lang="en-US" altLang="en-US" b="1" dirty="0" err="1">
                <a:latin typeface="Courier New" panose="02070309020205020404" pitchFamily="49" charset="0"/>
              </a:rPr>
              <a:t>exam.getGrade</a:t>
            </a:r>
            <a:r>
              <a:rPr lang="en-US" altLang="en-US" b="1" dirty="0">
                <a:latin typeface="Courier New" panose="02070309020205020404" pitchFamily="49" charset="0"/>
              </a:rPr>
              <a:t>()); //In this case,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err="1">
                <a:latin typeface="Courier New" panose="02070309020205020404" pitchFamily="49" charset="0"/>
              </a:rPr>
              <a:t>getGrade</a:t>
            </a:r>
            <a:r>
              <a:rPr lang="en-US" altLang="en-US" b="1" dirty="0">
                <a:latin typeface="Courier New" panose="02070309020205020404" pitchFamily="49" charset="0"/>
              </a:rPr>
              <a:t>()in </a:t>
            </a:r>
            <a:r>
              <a:rPr lang="en-US" altLang="en-US" b="1" dirty="0" err="1">
                <a:latin typeface="Courier New" panose="02070309020205020404" pitchFamily="49" charset="0"/>
              </a:rPr>
              <a:t>PassFailActivity</a:t>
            </a:r>
            <a:r>
              <a:rPr lang="en-US" altLang="en-US" b="1" dirty="0">
                <a:latin typeface="Courier New" panose="02070309020205020404" pitchFamily="49" charset="0"/>
              </a:rPr>
              <a:t> runs and returns ‘P’</a:t>
            </a:r>
          </a:p>
          <a:p>
            <a:pPr marL="488950" indent="-387350" eaLnBrk="1" hangingPunct="1">
              <a:lnSpc>
                <a:spcPct val="90000"/>
              </a:lnSpc>
              <a:defRPr/>
            </a:pPr>
            <a:r>
              <a:rPr lang="en-US" altLang="en-US" sz="1800" dirty="0"/>
              <a:t>Java performs </a:t>
            </a:r>
            <a:r>
              <a:rPr lang="en-US" altLang="en-US" sz="1800" i="1" dirty="0"/>
              <a:t>dynamic binding </a:t>
            </a:r>
            <a:r>
              <a:rPr lang="en-US" altLang="en-US" sz="1800" dirty="0"/>
              <a:t>or </a:t>
            </a:r>
            <a:r>
              <a:rPr lang="en-US" altLang="en-US" sz="1800" i="1" dirty="0"/>
              <a:t>late binding </a:t>
            </a:r>
            <a:r>
              <a:rPr lang="en-US" altLang="en-US" sz="1800" dirty="0"/>
              <a:t>when a variable contains a polymorphic reference.</a:t>
            </a:r>
          </a:p>
          <a:p>
            <a:pPr marL="488950" indent="-387350" eaLnBrk="1" hangingPunct="1">
              <a:lnSpc>
                <a:spcPct val="90000"/>
              </a:lnSpc>
              <a:defRPr/>
            </a:pPr>
            <a:r>
              <a:rPr lang="en-US" altLang="en-US" sz="1800" dirty="0"/>
              <a:t>The Java Virtual Machine determines at runtime which method to call, depending on the type of object that the variable references.</a:t>
            </a:r>
          </a:p>
          <a:p>
            <a:pPr marL="488950" indent="-387350" eaLnBrk="1" hangingPunct="1">
              <a:lnSpc>
                <a:spcPct val="90000"/>
              </a:lnSpc>
              <a:defRPr/>
            </a:pPr>
            <a:r>
              <a:rPr lang="en-US" altLang="en-US" sz="1800" dirty="0">
                <a:solidFill>
                  <a:srgbClr val="C00000"/>
                </a:solidFill>
                <a:highlight>
                  <a:srgbClr val="FFFF00"/>
                </a:highlight>
              </a:rPr>
              <a:t>Cassoni’s tip – Ensure left and right sides are same type.  Then use an array or </a:t>
            </a:r>
            <a:r>
              <a:rPr lang="en-US" altLang="en-US" sz="1800" dirty="0" err="1">
                <a:solidFill>
                  <a:srgbClr val="C00000"/>
                </a:solidFill>
                <a:highlight>
                  <a:srgbClr val="FFFF00"/>
                </a:highlight>
              </a:rPr>
              <a:t>ArrayList</a:t>
            </a:r>
            <a:r>
              <a:rPr lang="en-US" altLang="en-US" sz="1800" dirty="0">
                <a:solidFill>
                  <a:srgbClr val="C00000"/>
                </a:solidFill>
                <a:highlight>
                  <a:srgbClr val="FFFF00"/>
                </a:highlight>
              </a:rPr>
              <a:t>&lt;&gt; of type with most basic (highest) superclass.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809186F-91F4-423F-8FB8-0A7CFB5272ED}"/>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(4 of 4)</a:t>
            </a:r>
          </a:p>
        </p:txBody>
      </p:sp>
      <p:sp>
        <p:nvSpPr>
          <p:cNvPr id="65539" name="Rectangle 3">
            <a:extLst>
              <a:ext uri="{FF2B5EF4-FFF2-40B4-BE49-F238E27FC236}">
                <a16:creationId xmlns:a16="http://schemas.microsoft.com/office/drawing/2014/main" id="{A84FAA68-75D6-49DF-BABE-366579B3E2D4}"/>
              </a:ext>
            </a:extLst>
          </p:cNvPr>
          <p:cNvSpPr txBox="1">
            <a:spLocks noGrp="1" noChangeArrowheads="1"/>
          </p:cNvSpPr>
          <p:nvPr>
            <p:ph type="body" idx="1"/>
          </p:nvPr>
        </p:nvSpPr>
        <p:spPr/>
        <p:txBody>
          <a:bodyPr/>
          <a:lstStyle/>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It is the object’s type, rather than the reference type, that determines which method is called.</a:t>
            </a:r>
          </a:p>
          <a:p>
            <a:pPr marL="488950" indent="-387350" eaLnBrk="1" hangingPunct="1">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Example:</a:t>
            </a:r>
          </a:p>
          <a:p>
            <a:pPr marL="887413" lvl="1" indent="-398463" eaLnBrk="1" hangingPunct="1">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Polymorphic.java</a:t>
            </a:r>
            <a:endPar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982E-95A6-431C-962C-BFDB5758576E}"/>
              </a:ext>
            </a:extLst>
          </p:cNvPr>
          <p:cNvSpPr>
            <a:spLocks noGrp="1"/>
          </p:cNvSpPr>
          <p:nvPr>
            <p:ph type="title"/>
          </p:nvPr>
        </p:nvSpPr>
        <p:spPr>
          <a:xfrm>
            <a:off x="457200" y="215371"/>
            <a:ext cx="8229600" cy="546629"/>
          </a:xfrm>
        </p:spPr>
        <p:txBody>
          <a:bodyPr/>
          <a:lstStyle/>
          <a:p>
            <a:r>
              <a:rPr lang="en-US" dirty="0"/>
              <a:t>Polymorphic.java</a:t>
            </a:r>
          </a:p>
        </p:txBody>
      </p:sp>
      <p:pic>
        <p:nvPicPr>
          <p:cNvPr id="5" name="Picture 4">
            <a:extLst>
              <a:ext uri="{FF2B5EF4-FFF2-40B4-BE49-F238E27FC236}">
                <a16:creationId xmlns:a16="http://schemas.microsoft.com/office/drawing/2014/main" id="{00458916-46E0-4FC5-9DD7-FD044721AC8D}"/>
              </a:ext>
            </a:extLst>
          </p:cNvPr>
          <p:cNvPicPr>
            <a:picLocks noChangeAspect="1"/>
          </p:cNvPicPr>
          <p:nvPr/>
        </p:nvPicPr>
        <p:blipFill>
          <a:blip r:embed="rId2"/>
          <a:stretch>
            <a:fillRect/>
          </a:stretch>
        </p:blipFill>
        <p:spPr>
          <a:xfrm>
            <a:off x="481392" y="1143000"/>
            <a:ext cx="4105848" cy="3943900"/>
          </a:xfrm>
          <a:prstGeom prst="rect">
            <a:avLst/>
          </a:prstGeom>
          <a:ln>
            <a:solidFill>
              <a:schemeClr val="accent1"/>
            </a:solidFill>
          </a:ln>
        </p:spPr>
      </p:pic>
      <p:pic>
        <p:nvPicPr>
          <p:cNvPr id="10" name="Picture 9">
            <a:extLst>
              <a:ext uri="{FF2B5EF4-FFF2-40B4-BE49-F238E27FC236}">
                <a16:creationId xmlns:a16="http://schemas.microsoft.com/office/drawing/2014/main" id="{A5B328D9-CB04-4584-9AA6-84A58DE58CDA}"/>
              </a:ext>
            </a:extLst>
          </p:cNvPr>
          <p:cNvPicPr>
            <a:picLocks noChangeAspect="1"/>
          </p:cNvPicPr>
          <p:nvPr/>
        </p:nvPicPr>
        <p:blipFill>
          <a:blip r:embed="rId3"/>
          <a:stretch>
            <a:fillRect/>
          </a:stretch>
        </p:blipFill>
        <p:spPr>
          <a:xfrm>
            <a:off x="481392" y="5200428"/>
            <a:ext cx="3784332" cy="1029144"/>
          </a:xfrm>
          <a:prstGeom prst="rect">
            <a:avLst/>
          </a:prstGeom>
          <a:ln>
            <a:solidFill>
              <a:schemeClr val="accent1"/>
            </a:solidFill>
          </a:ln>
        </p:spPr>
      </p:pic>
      <p:pic>
        <p:nvPicPr>
          <p:cNvPr id="12" name="Picture 11">
            <a:extLst>
              <a:ext uri="{FF2B5EF4-FFF2-40B4-BE49-F238E27FC236}">
                <a16:creationId xmlns:a16="http://schemas.microsoft.com/office/drawing/2014/main" id="{2C7FA557-B30D-4EE2-82C7-97DB41E39518}"/>
              </a:ext>
            </a:extLst>
          </p:cNvPr>
          <p:cNvPicPr>
            <a:picLocks noChangeAspect="1"/>
          </p:cNvPicPr>
          <p:nvPr/>
        </p:nvPicPr>
        <p:blipFill>
          <a:blip r:embed="rId4"/>
          <a:stretch>
            <a:fillRect/>
          </a:stretch>
        </p:blipFill>
        <p:spPr>
          <a:xfrm>
            <a:off x="4726224" y="3352800"/>
            <a:ext cx="4358221" cy="1052920"/>
          </a:xfrm>
          <a:prstGeom prst="rect">
            <a:avLst/>
          </a:prstGeom>
          <a:ln>
            <a:solidFill>
              <a:schemeClr val="accent1"/>
            </a:solidFill>
          </a:ln>
        </p:spPr>
      </p:pic>
      <p:pic>
        <p:nvPicPr>
          <p:cNvPr id="14" name="Picture 13">
            <a:extLst>
              <a:ext uri="{FF2B5EF4-FFF2-40B4-BE49-F238E27FC236}">
                <a16:creationId xmlns:a16="http://schemas.microsoft.com/office/drawing/2014/main" id="{F1A4C9BC-BA45-4F1D-84CE-9EC65885015A}"/>
              </a:ext>
            </a:extLst>
          </p:cNvPr>
          <p:cNvPicPr>
            <a:picLocks noChangeAspect="1"/>
          </p:cNvPicPr>
          <p:nvPr/>
        </p:nvPicPr>
        <p:blipFill>
          <a:blip r:embed="rId5"/>
          <a:stretch>
            <a:fillRect/>
          </a:stretch>
        </p:blipFill>
        <p:spPr>
          <a:xfrm>
            <a:off x="4741227" y="1143000"/>
            <a:ext cx="4373698" cy="1553276"/>
          </a:xfrm>
          <a:prstGeom prst="rect">
            <a:avLst/>
          </a:prstGeom>
          <a:ln>
            <a:solidFill>
              <a:schemeClr val="accent1"/>
            </a:solidFill>
          </a:ln>
        </p:spPr>
      </p:pic>
    </p:spTree>
    <p:extLst>
      <p:ext uri="{BB962C8B-B14F-4D97-AF65-F5344CB8AC3E}">
        <p14:creationId xmlns:p14="http://schemas.microsoft.com/office/powerpoint/2010/main" val="292308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E95DED6-D0D0-4553-8395-E9F4278CECF1}"/>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Inheritance</a:t>
            </a:r>
          </a:p>
        </p:txBody>
      </p:sp>
      <p:grpSp>
        <p:nvGrpSpPr>
          <p:cNvPr id="15363" name="Group 4" descr="In addition to the common insect characteristics, the bumblebee has its own unique characteristic such as the ability to sting. In addition to the common insect characteristics, the grasshoppers has its own unique characteristics such as the ability to jump.">
            <a:extLst>
              <a:ext uri="{FF2B5EF4-FFF2-40B4-BE49-F238E27FC236}">
                <a16:creationId xmlns:a16="http://schemas.microsoft.com/office/drawing/2014/main" id="{5AF876C1-B52A-4BA0-BA8D-F3400DDD0A99}"/>
              </a:ext>
            </a:extLst>
          </p:cNvPr>
          <p:cNvGrpSpPr>
            <a:grpSpLocks/>
          </p:cNvGrpSpPr>
          <p:nvPr/>
        </p:nvGrpSpPr>
        <p:grpSpPr bwMode="auto">
          <a:xfrm>
            <a:off x="342900" y="1665288"/>
            <a:ext cx="8458200" cy="4506912"/>
            <a:chOff x="228600" y="1447800"/>
            <a:chExt cx="8458200" cy="4506913"/>
          </a:xfrm>
        </p:grpSpPr>
        <p:sp>
          <p:nvSpPr>
            <p:cNvPr id="31" name="Rectangle 3">
              <a:extLst>
                <a:ext uri="{FF2B5EF4-FFF2-40B4-BE49-F238E27FC236}">
                  <a16:creationId xmlns:a16="http://schemas.microsoft.com/office/drawing/2014/main" id="{D335F52B-C47A-44FB-AAD8-61E7AFF13DDD}"/>
                </a:ext>
              </a:extLst>
            </p:cNvPr>
            <p:cNvSpPr>
              <a:spLocks noChangeArrowheads="1"/>
            </p:cNvSpPr>
            <p:nvPr/>
          </p:nvSpPr>
          <p:spPr bwMode="auto">
            <a:xfrm>
              <a:off x="3581400" y="1447800"/>
              <a:ext cx="2057400" cy="1143000"/>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Insect</a:t>
              </a:r>
            </a:p>
          </p:txBody>
        </p:sp>
        <p:sp>
          <p:nvSpPr>
            <p:cNvPr id="32" name="Rectangle 5">
              <a:extLst>
                <a:ext uri="{FF2B5EF4-FFF2-40B4-BE49-F238E27FC236}">
                  <a16:creationId xmlns:a16="http://schemas.microsoft.com/office/drawing/2014/main" id="{0684386C-69E3-42FF-8028-FA3EE0F4D9CF}"/>
                </a:ext>
              </a:extLst>
            </p:cNvPr>
            <p:cNvSpPr>
              <a:spLocks noChangeArrowheads="1"/>
            </p:cNvSpPr>
            <p:nvPr/>
          </p:nvSpPr>
          <p:spPr bwMode="auto">
            <a:xfrm>
              <a:off x="4724400" y="3429000"/>
              <a:ext cx="1981200" cy="1143000"/>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Grasshopper</a:t>
              </a:r>
            </a:p>
          </p:txBody>
        </p:sp>
        <p:sp>
          <p:nvSpPr>
            <p:cNvPr id="33" name="Rectangle 6">
              <a:extLst>
                <a:ext uri="{FF2B5EF4-FFF2-40B4-BE49-F238E27FC236}">
                  <a16:creationId xmlns:a16="http://schemas.microsoft.com/office/drawing/2014/main" id="{871D0D31-980D-4572-88AC-FF6BE53CF4A8}"/>
                </a:ext>
              </a:extLst>
            </p:cNvPr>
            <p:cNvSpPr>
              <a:spLocks noChangeArrowheads="1"/>
            </p:cNvSpPr>
            <p:nvPr/>
          </p:nvSpPr>
          <p:spPr bwMode="auto">
            <a:xfrm>
              <a:off x="2514600" y="3429000"/>
              <a:ext cx="1981200" cy="1143000"/>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2400" kern="0">
                  <a:solidFill>
                    <a:srgbClr val="000000"/>
                  </a:solidFill>
                </a:rPr>
                <a:t>BumbleBee</a:t>
              </a:r>
            </a:p>
          </p:txBody>
        </p:sp>
        <p:cxnSp>
          <p:nvCxnSpPr>
            <p:cNvPr id="15367" name="AutoShape 7">
              <a:extLst>
                <a:ext uri="{FF2B5EF4-FFF2-40B4-BE49-F238E27FC236}">
                  <a16:creationId xmlns:a16="http://schemas.microsoft.com/office/drawing/2014/main" id="{84181ECE-0C96-4EBD-A429-D6027F58C4C2}"/>
                </a:ext>
              </a:extLst>
            </p:cNvPr>
            <p:cNvCxnSpPr>
              <a:cxnSpLocks noChangeShapeType="1"/>
              <a:stCxn id="33" idx="0"/>
              <a:endCxn id="31" idx="2"/>
            </p:cNvCxnSpPr>
            <p:nvPr/>
          </p:nvCxnSpPr>
          <p:spPr bwMode="auto">
            <a:xfrm rot="-5400000">
              <a:off x="3638550" y="2457450"/>
              <a:ext cx="838200" cy="1104900"/>
            </a:xfrm>
            <a:prstGeom prst="bentConnector3">
              <a:avLst>
                <a:gd name="adj1" fmla="val 50000"/>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5368" name="AutoShape 8">
              <a:extLst>
                <a:ext uri="{FF2B5EF4-FFF2-40B4-BE49-F238E27FC236}">
                  <a16:creationId xmlns:a16="http://schemas.microsoft.com/office/drawing/2014/main" id="{2C371F5D-902E-47FE-9E6A-A7F5A977658B}"/>
                </a:ext>
              </a:extLst>
            </p:cNvPr>
            <p:cNvCxnSpPr>
              <a:cxnSpLocks noChangeShapeType="1"/>
              <a:stCxn id="32" idx="0"/>
              <a:endCxn id="31" idx="2"/>
            </p:cNvCxnSpPr>
            <p:nvPr/>
          </p:nvCxnSpPr>
          <p:spPr bwMode="auto">
            <a:xfrm rot="5400000" flipH="1">
              <a:off x="4743450" y="2457450"/>
              <a:ext cx="838200" cy="1104900"/>
            </a:xfrm>
            <a:prstGeom prst="bentConnector3">
              <a:avLst>
                <a:gd name="adj1" fmla="val 50000"/>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15369" name="Group 20">
              <a:extLst>
                <a:ext uri="{FF2B5EF4-FFF2-40B4-BE49-F238E27FC236}">
                  <a16:creationId xmlns:a16="http://schemas.microsoft.com/office/drawing/2014/main" id="{2FE4AB12-2B85-4B3C-B181-A6750EA2800C}"/>
                </a:ext>
              </a:extLst>
            </p:cNvPr>
            <p:cNvGrpSpPr>
              <a:grpSpLocks/>
            </p:cNvGrpSpPr>
            <p:nvPr/>
          </p:nvGrpSpPr>
          <p:grpSpPr bwMode="auto">
            <a:xfrm>
              <a:off x="228600" y="2019300"/>
              <a:ext cx="3352800" cy="1100138"/>
              <a:chOff x="144" y="1272"/>
              <a:chExt cx="2112" cy="693"/>
            </a:xfrm>
          </p:grpSpPr>
          <p:sp>
            <p:nvSpPr>
              <p:cNvPr id="37" name="Text Box 9">
                <a:extLst>
                  <a:ext uri="{FF2B5EF4-FFF2-40B4-BE49-F238E27FC236}">
                    <a16:creationId xmlns:a16="http://schemas.microsoft.com/office/drawing/2014/main" id="{26D4EF3E-7AB8-43AC-A685-22553B6AC424}"/>
                  </a:ext>
                </a:extLst>
              </p:cNvPr>
              <p:cNvSpPr txBox="1">
                <a:spLocks noChangeArrowheads="1"/>
              </p:cNvSpPr>
              <p:nvPr/>
            </p:nvSpPr>
            <p:spPr bwMode="auto">
              <a:xfrm>
                <a:off x="144" y="1382"/>
                <a:ext cx="1776" cy="5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1800" b="1" kern="0">
                    <a:solidFill>
                      <a:srgbClr val="000000"/>
                    </a:solidFill>
                  </a:rPr>
                  <a:t>Contains those attributes and methods that are shared by all insects.</a:t>
                </a:r>
              </a:p>
            </p:txBody>
          </p:sp>
          <p:cxnSp>
            <p:nvCxnSpPr>
              <p:cNvPr id="15376" name="AutoShape 10">
                <a:extLst>
                  <a:ext uri="{FF2B5EF4-FFF2-40B4-BE49-F238E27FC236}">
                    <a16:creationId xmlns:a16="http://schemas.microsoft.com/office/drawing/2014/main" id="{611E0AD6-A310-4225-9A69-0A8BBBB1711A}"/>
                  </a:ext>
                </a:extLst>
              </p:cNvPr>
              <p:cNvCxnSpPr>
                <a:cxnSpLocks noChangeShapeType="1"/>
                <a:stCxn id="37" idx="3"/>
                <a:endCxn id="31" idx="1"/>
              </p:cNvCxnSpPr>
              <p:nvPr/>
            </p:nvCxnSpPr>
            <p:spPr bwMode="auto">
              <a:xfrm flipV="1">
                <a:off x="1920" y="1272"/>
                <a:ext cx="336" cy="402"/>
              </a:xfrm>
              <a:prstGeom prst="bentConnector3">
                <a:avLst>
                  <a:gd name="adj1" fmla="val 50000"/>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grpSp>
        <p:grpSp>
          <p:nvGrpSpPr>
            <p:cNvPr id="15370" name="Group 19">
              <a:extLst>
                <a:ext uri="{FF2B5EF4-FFF2-40B4-BE49-F238E27FC236}">
                  <a16:creationId xmlns:a16="http://schemas.microsoft.com/office/drawing/2014/main" id="{EB975F9E-14D3-408D-B579-358E9ABFAB39}"/>
                </a:ext>
              </a:extLst>
            </p:cNvPr>
            <p:cNvGrpSpPr>
              <a:grpSpLocks/>
            </p:cNvGrpSpPr>
            <p:nvPr/>
          </p:nvGrpSpPr>
          <p:grpSpPr bwMode="auto">
            <a:xfrm>
              <a:off x="381000" y="4000500"/>
              <a:ext cx="8305800" cy="1954213"/>
              <a:chOff x="240" y="2520"/>
              <a:chExt cx="5232" cy="1231"/>
            </a:xfrm>
          </p:grpSpPr>
          <p:sp>
            <p:nvSpPr>
              <p:cNvPr id="40" name="Text Box 11">
                <a:extLst>
                  <a:ext uri="{FF2B5EF4-FFF2-40B4-BE49-F238E27FC236}">
                    <a16:creationId xmlns:a16="http://schemas.microsoft.com/office/drawing/2014/main" id="{E475CD6E-13B4-4CF5-A18B-DB03225CEE0B}"/>
                  </a:ext>
                </a:extLst>
              </p:cNvPr>
              <p:cNvSpPr txBox="1">
                <a:spLocks noChangeArrowheads="1"/>
              </p:cNvSpPr>
              <p:nvPr/>
            </p:nvSpPr>
            <p:spPr bwMode="auto">
              <a:xfrm>
                <a:off x="240" y="3168"/>
                <a:ext cx="2160" cy="5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1800" b="1" kern="0">
                    <a:solidFill>
                      <a:srgbClr val="000000"/>
                    </a:solidFill>
                  </a:rPr>
                  <a:t>Contains those attributes and methods that specific to a Bumble Bee.</a:t>
                </a:r>
              </a:p>
            </p:txBody>
          </p:sp>
          <p:cxnSp>
            <p:nvCxnSpPr>
              <p:cNvPr id="15372" name="AutoShape 13">
                <a:extLst>
                  <a:ext uri="{FF2B5EF4-FFF2-40B4-BE49-F238E27FC236}">
                    <a16:creationId xmlns:a16="http://schemas.microsoft.com/office/drawing/2014/main" id="{0FE62AA4-D456-4044-9F5E-B4D9ECFD320D}"/>
                  </a:ext>
                </a:extLst>
              </p:cNvPr>
              <p:cNvCxnSpPr>
                <a:cxnSpLocks noChangeShapeType="1"/>
                <a:stCxn id="40" idx="0"/>
                <a:endCxn id="33" idx="1"/>
              </p:cNvCxnSpPr>
              <p:nvPr/>
            </p:nvCxnSpPr>
            <p:spPr bwMode="auto">
              <a:xfrm rot="-5400000">
                <a:off x="1128" y="2712"/>
                <a:ext cx="648" cy="264"/>
              </a:xfrm>
              <a:prstGeom prst="bentConnector2">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42" name="Text Box 12">
                <a:extLst>
                  <a:ext uri="{FF2B5EF4-FFF2-40B4-BE49-F238E27FC236}">
                    <a16:creationId xmlns:a16="http://schemas.microsoft.com/office/drawing/2014/main" id="{2EC965C9-2E26-4453-813C-13DB1748C062}"/>
                  </a:ext>
                </a:extLst>
              </p:cNvPr>
              <p:cNvSpPr txBox="1">
                <a:spLocks noChangeArrowheads="1"/>
              </p:cNvSpPr>
              <p:nvPr/>
            </p:nvSpPr>
            <p:spPr bwMode="auto">
              <a:xfrm>
                <a:off x="3456" y="3168"/>
                <a:ext cx="2016" cy="5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1800" b="1" kern="0" dirty="0">
                    <a:solidFill>
                      <a:srgbClr val="000000"/>
                    </a:solidFill>
                  </a:rPr>
                  <a:t>Contains those attributes and methods that are specific to a Grasshopper.</a:t>
                </a:r>
              </a:p>
            </p:txBody>
          </p:sp>
          <p:cxnSp>
            <p:nvCxnSpPr>
              <p:cNvPr id="15374" name="AutoShape 14">
                <a:extLst>
                  <a:ext uri="{FF2B5EF4-FFF2-40B4-BE49-F238E27FC236}">
                    <a16:creationId xmlns:a16="http://schemas.microsoft.com/office/drawing/2014/main" id="{39E05500-212D-46AD-B933-6A1937BC29F6}"/>
                  </a:ext>
                </a:extLst>
              </p:cNvPr>
              <p:cNvCxnSpPr>
                <a:cxnSpLocks noChangeShapeType="1"/>
                <a:stCxn id="42" idx="0"/>
                <a:endCxn id="32" idx="3"/>
              </p:cNvCxnSpPr>
              <p:nvPr/>
            </p:nvCxnSpPr>
            <p:spPr bwMode="auto">
              <a:xfrm rot="5400000" flipH="1">
                <a:off x="4020" y="2724"/>
                <a:ext cx="648" cy="240"/>
              </a:xfrm>
              <a:prstGeom prst="bentConnector2">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7BDB-4B1F-4377-B54C-2C8E4E4F06F3}"/>
              </a:ext>
            </a:extLst>
          </p:cNvPr>
          <p:cNvSpPr>
            <a:spLocks noGrp="1"/>
          </p:cNvSpPr>
          <p:nvPr>
            <p:ph type="title"/>
          </p:nvPr>
        </p:nvSpPr>
        <p:spPr>
          <a:xfrm>
            <a:off x="457200" y="215371"/>
            <a:ext cx="8229600" cy="546629"/>
          </a:xfrm>
        </p:spPr>
        <p:txBody>
          <a:bodyPr/>
          <a:lstStyle/>
          <a:p>
            <a:r>
              <a:rPr lang="en-US" dirty="0"/>
              <a:t>Is-a and </a:t>
            </a:r>
            <a:r>
              <a:rPr lang="en-US" dirty="0" err="1"/>
              <a:t>instanceof</a:t>
            </a:r>
            <a:endParaRPr lang="en-US" dirty="0"/>
          </a:p>
        </p:txBody>
      </p:sp>
      <p:sp>
        <p:nvSpPr>
          <p:cNvPr id="11" name="TextBox 10">
            <a:extLst>
              <a:ext uri="{FF2B5EF4-FFF2-40B4-BE49-F238E27FC236}">
                <a16:creationId xmlns:a16="http://schemas.microsoft.com/office/drawing/2014/main" id="{95DAE66D-75D0-44F7-B5DC-8756E04D23D1}"/>
              </a:ext>
            </a:extLst>
          </p:cNvPr>
          <p:cNvSpPr txBox="1"/>
          <p:nvPr/>
        </p:nvSpPr>
        <p:spPr>
          <a:xfrm>
            <a:off x="423673" y="731520"/>
            <a:ext cx="8567927" cy="830997"/>
          </a:xfrm>
          <a:prstGeom prst="rect">
            <a:avLst/>
          </a:prstGeom>
          <a:noFill/>
        </p:spPr>
        <p:txBody>
          <a:bodyPr wrap="square" rtlCol="0">
            <a:spAutoFit/>
          </a:bodyPr>
          <a:lstStyle/>
          <a:p>
            <a:r>
              <a:rPr lang="en-US" dirty="0">
                <a:solidFill>
                  <a:srgbClr val="000000"/>
                </a:solidFill>
                <a:latin typeface="Arial" panose="020B0604020202020204" pitchFamily="34" charset="0"/>
              </a:rPr>
              <a:t>Is-a Relationship Does Not Work in Reverse. </a:t>
            </a: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You cannot assign a superclass object to a subclass reference variable.</a:t>
            </a:r>
            <a:endParaRPr lang="en-US" dirty="0"/>
          </a:p>
        </p:txBody>
      </p:sp>
      <p:pic>
        <p:nvPicPr>
          <p:cNvPr id="13" name="Picture 12">
            <a:extLst>
              <a:ext uri="{FF2B5EF4-FFF2-40B4-BE49-F238E27FC236}">
                <a16:creationId xmlns:a16="http://schemas.microsoft.com/office/drawing/2014/main" id="{76BBAED2-44A6-47A2-9C0F-8984421F9DA5}"/>
              </a:ext>
            </a:extLst>
          </p:cNvPr>
          <p:cNvPicPr>
            <a:picLocks noChangeAspect="1"/>
          </p:cNvPicPr>
          <p:nvPr/>
        </p:nvPicPr>
        <p:blipFill>
          <a:blip r:embed="rId2"/>
          <a:stretch>
            <a:fillRect/>
          </a:stretch>
        </p:blipFill>
        <p:spPr>
          <a:xfrm>
            <a:off x="457200" y="1524000"/>
            <a:ext cx="5953956" cy="1038370"/>
          </a:xfrm>
          <a:prstGeom prst="rect">
            <a:avLst/>
          </a:prstGeom>
          <a:ln>
            <a:solidFill>
              <a:schemeClr val="accent1"/>
            </a:solidFill>
          </a:ln>
        </p:spPr>
      </p:pic>
      <p:sp>
        <p:nvSpPr>
          <p:cNvPr id="14" name="TextBox 13">
            <a:extLst>
              <a:ext uri="{FF2B5EF4-FFF2-40B4-BE49-F238E27FC236}">
                <a16:creationId xmlns:a16="http://schemas.microsoft.com/office/drawing/2014/main" id="{4D958B5D-CDDE-495C-99FE-9FB59F65D068}"/>
              </a:ext>
            </a:extLst>
          </p:cNvPr>
          <p:cNvSpPr txBox="1"/>
          <p:nvPr/>
        </p:nvSpPr>
        <p:spPr>
          <a:xfrm>
            <a:off x="411480" y="2541691"/>
            <a:ext cx="8503920" cy="830997"/>
          </a:xfrm>
          <a:prstGeom prst="rect">
            <a:avLst/>
          </a:prstGeom>
          <a:noFill/>
        </p:spPr>
        <p:txBody>
          <a:bodyPr wrap="square" rtlCol="0">
            <a:spAutoFit/>
          </a:bodyPr>
          <a:lstStyle/>
          <a:p>
            <a:r>
              <a:rPr lang="en-US" dirty="0" err="1">
                <a:solidFill>
                  <a:srgbClr val="000000"/>
                </a:solidFill>
                <a:latin typeface="Arial" panose="020B0604020202020204" pitchFamily="34" charset="0"/>
              </a:rPr>
              <a:t>FinalExam</a:t>
            </a:r>
            <a:r>
              <a:rPr lang="en-US" dirty="0">
                <a:solidFill>
                  <a:srgbClr val="000000"/>
                </a:solidFill>
                <a:latin typeface="Arial" panose="020B0604020202020204" pitchFamily="34" charset="0"/>
              </a:rPr>
              <a:t> is-a Graded Activity.  </a:t>
            </a:r>
            <a:br>
              <a:rPr lang="en-US" dirty="0"/>
            </a:br>
            <a:r>
              <a:rPr lang="en-US" dirty="0">
                <a:solidFill>
                  <a:srgbClr val="000000"/>
                </a:solidFill>
                <a:latin typeface="Arial" panose="020B0604020202020204" pitchFamily="34" charset="0"/>
              </a:rPr>
              <a:t>However, a </a:t>
            </a:r>
            <a:r>
              <a:rPr lang="en-US" dirty="0" err="1">
                <a:solidFill>
                  <a:srgbClr val="000000"/>
                </a:solidFill>
                <a:latin typeface="Arial" panose="020B0604020202020204" pitchFamily="34" charset="0"/>
              </a:rPr>
              <a:t>GradedActivity</a:t>
            </a:r>
            <a:r>
              <a:rPr lang="en-US" dirty="0">
                <a:solidFill>
                  <a:srgbClr val="000000"/>
                </a:solidFill>
                <a:latin typeface="Arial" panose="020B0604020202020204" pitchFamily="34" charset="0"/>
              </a:rPr>
              <a:t> is-not a </a:t>
            </a:r>
            <a:r>
              <a:rPr lang="en-US" dirty="0" err="1">
                <a:solidFill>
                  <a:srgbClr val="000000"/>
                </a:solidFill>
                <a:latin typeface="Arial" panose="020B0604020202020204" pitchFamily="34" charset="0"/>
              </a:rPr>
              <a:t>FinalExam</a:t>
            </a:r>
            <a:endParaRPr lang="en-US" dirty="0">
              <a:solidFill>
                <a:srgbClr val="000000"/>
              </a:solidFill>
              <a:latin typeface="Arial" panose="020B0604020202020204" pitchFamily="34" charset="0"/>
            </a:endParaRPr>
          </a:p>
        </p:txBody>
      </p:sp>
      <p:pic>
        <p:nvPicPr>
          <p:cNvPr id="16" name="Picture 15">
            <a:extLst>
              <a:ext uri="{FF2B5EF4-FFF2-40B4-BE49-F238E27FC236}">
                <a16:creationId xmlns:a16="http://schemas.microsoft.com/office/drawing/2014/main" id="{0BE75775-4B87-4A13-AF04-12E3C341D9CE}"/>
              </a:ext>
            </a:extLst>
          </p:cNvPr>
          <p:cNvPicPr>
            <a:picLocks noChangeAspect="1"/>
          </p:cNvPicPr>
          <p:nvPr/>
        </p:nvPicPr>
        <p:blipFill>
          <a:blip r:embed="rId3"/>
          <a:stretch>
            <a:fillRect/>
          </a:stretch>
        </p:blipFill>
        <p:spPr>
          <a:xfrm>
            <a:off x="457200" y="3452043"/>
            <a:ext cx="5334000" cy="1538270"/>
          </a:xfrm>
          <a:prstGeom prst="rect">
            <a:avLst/>
          </a:prstGeom>
          <a:ln>
            <a:solidFill>
              <a:schemeClr val="accent1"/>
            </a:solidFill>
          </a:ln>
        </p:spPr>
      </p:pic>
      <p:sp>
        <p:nvSpPr>
          <p:cNvPr id="18" name="TextBox 17">
            <a:extLst>
              <a:ext uri="{FF2B5EF4-FFF2-40B4-BE49-F238E27FC236}">
                <a16:creationId xmlns:a16="http://schemas.microsoft.com/office/drawing/2014/main" id="{B62B0F52-890E-4D03-B647-BB3EE301978F}"/>
              </a:ext>
            </a:extLst>
          </p:cNvPr>
          <p:cNvSpPr txBox="1"/>
          <p:nvPr/>
        </p:nvSpPr>
        <p:spPr>
          <a:xfrm>
            <a:off x="5943600" y="3429000"/>
            <a:ext cx="3200400" cy="830997"/>
          </a:xfrm>
          <a:prstGeom prst="rect">
            <a:avLst/>
          </a:prstGeom>
          <a:noFill/>
        </p:spPr>
        <p:txBody>
          <a:bodyPr wrap="square">
            <a:spAutoFit/>
          </a:bodyPr>
          <a:lstStyle/>
          <a:p>
            <a:r>
              <a:rPr lang="en-US" dirty="0"/>
              <a:t>Prints - "Yes, activity is a </a:t>
            </a:r>
            <a:r>
              <a:rPr lang="en-US" dirty="0" err="1"/>
              <a:t>GradedActivity</a:t>
            </a:r>
            <a:r>
              <a:rPr lang="en-US" dirty="0"/>
              <a:t>."</a:t>
            </a:r>
          </a:p>
        </p:txBody>
      </p:sp>
      <p:pic>
        <p:nvPicPr>
          <p:cNvPr id="20" name="Picture 19">
            <a:extLst>
              <a:ext uri="{FF2B5EF4-FFF2-40B4-BE49-F238E27FC236}">
                <a16:creationId xmlns:a16="http://schemas.microsoft.com/office/drawing/2014/main" id="{E52AC39E-28AB-428C-B52C-170FEC05FEF3}"/>
              </a:ext>
            </a:extLst>
          </p:cNvPr>
          <p:cNvPicPr>
            <a:picLocks noChangeAspect="1"/>
          </p:cNvPicPr>
          <p:nvPr/>
        </p:nvPicPr>
        <p:blipFill>
          <a:blip r:embed="rId4"/>
          <a:stretch>
            <a:fillRect/>
          </a:stretch>
        </p:blipFill>
        <p:spPr>
          <a:xfrm>
            <a:off x="457200" y="5098320"/>
            <a:ext cx="4191000" cy="1310765"/>
          </a:xfrm>
          <a:prstGeom prst="rect">
            <a:avLst/>
          </a:prstGeom>
          <a:ln>
            <a:solidFill>
              <a:schemeClr val="accent1"/>
            </a:solidFill>
          </a:ln>
        </p:spPr>
      </p:pic>
      <p:sp>
        <p:nvSpPr>
          <p:cNvPr id="21" name="TextBox 20">
            <a:extLst>
              <a:ext uri="{FF2B5EF4-FFF2-40B4-BE49-F238E27FC236}">
                <a16:creationId xmlns:a16="http://schemas.microsoft.com/office/drawing/2014/main" id="{A63648BC-BE1C-489A-95D1-BB44B83953EF}"/>
              </a:ext>
            </a:extLst>
          </p:cNvPr>
          <p:cNvSpPr txBox="1"/>
          <p:nvPr/>
        </p:nvSpPr>
        <p:spPr>
          <a:xfrm>
            <a:off x="5943600" y="5214948"/>
            <a:ext cx="3200400" cy="830997"/>
          </a:xfrm>
          <a:prstGeom prst="rect">
            <a:avLst/>
          </a:prstGeom>
          <a:noFill/>
        </p:spPr>
        <p:txBody>
          <a:bodyPr wrap="square">
            <a:spAutoFit/>
          </a:bodyPr>
          <a:lstStyle/>
          <a:p>
            <a:r>
              <a:rPr lang="en-US" dirty="0"/>
              <a:t>Prints - "Yes, exam is a </a:t>
            </a:r>
            <a:r>
              <a:rPr lang="en-US" dirty="0" err="1"/>
              <a:t>GradedActivity</a:t>
            </a:r>
            <a:r>
              <a:rPr lang="en-US" dirty="0"/>
              <a:t>."</a:t>
            </a:r>
          </a:p>
        </p:txBody>
      </p:sp>
      <p:cxnSp>
        <p:nvCxnSpPr>
          <p:cNvPr id="4" name="Straight Connector 3">
            <a:extLst>
              <a:ext uri="{FF2B5EF4-FFF2-40B4-BE49-F238E27FC236}">
                <a16:creationId xmlns:a16="http://schemas.microsoft.com/office/drawing/2014/main" id="{C8C76FBB-1220-45FE-AB54-0C470E42A925}"/>
              </a:ext>
            </a:extLst>
          </p:cNvPr>
          <p:cNvCxnSpPr/>
          <p:nvPr/>
        </p:nvCxnSpPr>
        <p:spPr>
          <a:xfrm>
            <a:off x="0" y="335280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64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98875F8-705E-4EA5-A275-D770363FA845}"/>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Abstract Classes</a:t>
            </a:r>
          </a:p>
        </p:txBody>
      </p:sp>
      <p:sp>
        <p:nvSpPr>
          <p:cNvPr id="67587" name="Rectangle 3">
            <a:extLst>
              <a:ext uri="{FF2B5EF4-FFF2-40B4-BE49-F238E27FC236}">
                <a16:creationId xmlns:a16="http://schemas.microsoft.com/office/drawing/2014/main" id="{78739AB5-AD38-4E14-80B7-F90986A1B811}"/>
              </a:ext>
            </a:extLst>
          </p:cNvPr>
          <p:cNvSpPr txBox="1">
            <a:spLocks noGrp="1" noChangeArrowheads="1"/>
          </p:cNvSpPr>
          <p:nvPr>
            <p:ph type="body" idx="1"/>
          </p:nvPr>
        </p:nvSpPr>
        <p:spPr>
          <a:xfrm>
            <a:off x="457200" y="1609725"/>
            <a:ext cx="8229600" cy="4525963"/>
          </a:xfrm>
        </p:spPr>
        <p:txBody>
          <a:bodyPr/>
          <a:lstStyle/>
          <a:p>
            <a:pPr marL="488950" indent="-387350" eaLnBrk="1" hangingPunct="1">
              <a:buSzTx/>
              <a:buFontTx/>
              <a:buChar char="•"/>
            </a:pPr>
            <a:r>
              <a:rPr lang="en-US" altLang="en-US" dirty="0">
                <a:solidFill>
                  <a:srgbClr val="C00000"/>
                </a:solidFill>
                <a:latin typeface="Arial" panose="020B0604020202020204" pitchFamily="34" charset="0"/>
                <a:cs typeface="Arial" panose="020B0604020202020204" pitchFamily="34" charset="0"/>
                <a:sym typeface="Arial" panose="020B0604020202020204" pitchFamily="34" charset="0"/>
              </a:rPr>
              <a:t>An abstract class cannot be instantiated, but other classes are derived from it.</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An </a:t>
            </a:r>
            <a:r>
              <a:rPr lang="en-US" altLang="en-US" i="1" dirty="0">
                <a:solidFill>
                  <a:srgbClr val="000000"/>
                </a:solidFill>
                <a:latin typeface="Arial" panose="020B0604020202020204" pitchFamily="34" charset="0"/>
                <a:cs typeface="Arial" panose="020B0604020202020204" pitchFamily="34" charset="0"/>
                <a:sym typeface="Arial" panose="020B0604020202020204" pitchFamily="34" charset="0"/>
              </a:rPr>
              <a:t>Abstract class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serves as a superclass for other classes.</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abstract class represents the generic or abstract form of all the classes that are derived from it.</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 class becomes abstract when you place the abstract key word in the class definition.</a:t>
            </a:r>
            <a:b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b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488950" lvl="1" indent="415925" eaLnBrk="1" hangingPunct="1">
              <a:buSzTx/>
              <a:buFontTx/>
              <a:buNone/>
            </a:pPr>
            <a:r>
              <a:rPr lang="en-US" altLang="en-US" sz="2000" b="1" dirty="0">
                <a:solidFill>
                  <a:srgbClr val="000000"/>
                </a:solidFill>
                <a:latin typeface="Courier New" panose="02070309020205020404" pitchFamily="49" charset="0"/>
                <a:cs typeface="Arial" panose="020B0604020202020204" pitchFamily="34" charset="0"/>
                <a:sym typeface="Arial" panose="020B0604020202020204" pitchFamily="34" charset="0"/>
              </a:rPr>
              <a:t>public </a:t>
            </a:r>
            <a:r>
              <a:rPr lang="en-US" altLang="en-US" sz="2000" b="1" i="1" dirty="0">
                <a:solidFill>
                  <a:srgbClr val="000000"/>
                </a:solidFill>
                <a:latin typeface="Courier New" panose="02070309020205020404" pitchFamily="49" charset="0"/>
                <a:cs typeface="Arial" panose="020B0604020202020204" pitchFamily="34" charset="0"/>
                <a:sym typeface="Arial" panose="020B0604020202020204" pitchFamily="34" charset="0"/>
              </a:rPr>
              <a:t>abstract</a:t>
            </a:r>
            <a:r>
              <a:rPr lang="en-US" altLang="en-US" sz="2000" b="1" dirty="0">
                <a:solidFill>
                  <a:srgbClr val="000000"/>
                </a:solidFill>
                <a:latin typeface="Courier New" panose="02070309020205020404" pitchFamily="49" charset="0"/>
                <a:cs typeface="Arial" panose="020B0604020202020204" pitchFamily="34" charset="0"/>
                <a:sym typeface="Arial" panose="020B0604020202020204" pitchFamily="34" charset="0"/>
              </a:rPr>
              <a:t> class </a:t>
            </a:r>
            <a:r>
              <a:rPr lang="en-US" altLang="en-US" sz="20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ClassName</a:t>
            </a:r>
            <a:endParaRPr lang="en-US" altLang="en-US" sz="2000" b="1" dirty="0">
              <a:solidFill>
                <a:srgbClr val="000000"/>
              </a:solidFill>
              <a:latin typeface="Courier New" panose="02070309020205020404" pitchFamily="49" charset="0"/>
              <a:cs typeface="Arial" panose="020B0604020202020204" pitchFamily="34" charset="0"/>
              <a:sym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CA9F165-4C79-4081-A5A5-73E6F1FFD533}"/>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Abstract Methods (1 of 2)</a:t>
            </a:r>
          </a:p>
        </p:txBody>
      </p:sp>
      <p:sp>
        <p:nvSpPr>
          <p:cNvPr id="63492" name="Rectangle 3">
            <a:extLst>
              <a:ext uri="{FF2B5EF4-FFF2-40B4-BE49-F238E27FC236}">
                <a16:creationId xmlns:a16="http://schemas.microsoft.com/office/drawing/2014/main" id="{2FC8B423-7A72-40AD-9FFB-41731A13E068}"/>
              </a:ext>
            </a:extLst>
          </p:cNvPr>
          <p:cNvSpPr>
            <a:spLocks noGrp="1" noChangeArrowheads="1"/>
          </p:cNvSpPr>
          <p:nvPr>
            <p:ph type="body" idx="1"/>
          </p:nvPr>
        </p:nvSpPr>
        <p:spPr>
          <a:xfrm>
            <a:off x="152400" y="1312863"/>
            <a:ext cx="5715000" cy="4525963"/>
          </a:xfrm>
        </p:spPr>
        <p:txBody>
          <a:bodyPr/>
          <a:lstStyle/>
          <a:p>
            <a:pPr marL="488950" indent="-387350" eaLnBrk="1" hangingPunct="1">
              <a:defRPr/>
            </a:pPr>
            <a:r>
              <a:rPr lang="en-US" altLang="en-US" sz="2000" dirty="0"/>
              <a:t>An abstract method has no body and must be overridden in a subclass.</a:t>
            </a:r>
          </a:p>
          <a:p>
            <a:pPr marL="488950" indent="-387350" eaLnBrk="1" hangingPunct="1">
              <a:defRPr/>
            </a:pPr>
            <a:r>
              <a:rPr lang="en-US" altLang="en-US" sz="2000" dirty="0"/>
              <a:t>An </a:t>
            </a:r>
            <a:r>
              <a:rPr lang="en-US" altLang="en-US" sz="2000" i="1" dirty="0"/>
              <a:t>abstract method </a:t>
            </a:r>
            <a:r>
              <a:rPr lang="en-US" altLang="en-US" sz="2000" dirty="0"/>
              <a:t>is a method that appears in a superclass, but expects to be overridden in a subclass.</a:t>
            </a:r>
          </a:p>
          <a:p>
            <a:pPr marL="488950" indent="-387350" eaLnBrk="1" hangingPunct="1">
              <a:defRPr/>
            </a:pPr>
            <a:r>
              <a:rPr lang="en-US" altLang="en-US" sz="2000" dirty="0"/>
              <a:t>An abstract method has only a header and no body.</a:t>
            </a:r>
          </a:p>
          <a:p>
            <a:pPr marL="1295400" lvl="1" indent="-407988" eaLnBrk="1" hangingPunct="1">
              <a:buFontTx/>
              <a:buNone/>
              <a:defRPr/>
            </a:pPr>
            <a:r>
              <a:rPr lang="en-US" altLang="en-US" sz="1800" b="1" dirty="0" err="1">
                <a:latin typeface="Courier New" panose="02070309020205020404" pitchFamily="49" charset="0"/>
              </a:rPr>
              <a:t>AccessSpecifier</a:t>
            </a:r>
            <a:r>
              <a:rPr lang="en-US" altLang="en-US" sz="1800" b="1" dirty="0">
                <a:latin typeface="Courier New" panose="02070309020205020404" pitchFamily="49" charset="0"/>
              </a:rPr>
              <a:t> </a:t>
            </a:r>
            <a:r>
              <a:rPr lang="en-US" altLang="en-US" sz="1800" b="1" i="1" dirty="0">
                <a:latin typeface="Courier New" panose="02070309020205020404" pitchFamily="49" charset="0"/>
              </a:rPr>
              <a:t>abstract</a:t>
            </a:r>
            <a:r>
              <a:rPr lang="en-US" altLang="en-US" sz="1800" b="1" dirty="0">
                <a:latin typeface="Courier New" panose="02070309020205020404" pitchFamily="49" charset="0"/>
              </a:rPr>
              <a:t> </a:t>
            </a:r>
            <a:r>
              <a:rPr lang="en-US" altLang="en-US" sz="1800" b="1" dirty="0" err="1">
                <a:latin typeface="Courier New" panose="02070309020205020404" pitchFamily="49" charset="0"/>
              </a:rPr>
              <a:t>ReturnType</a:t>
            </a:r>
            <a:r>
              <a:rPr lang="en-US" altLang="en-US" sz="1800" b="1" dirty="0">
                <a:latin typeface="Courier New" panose="02070309020205020404" pitchFamily="49" charset="0"/>
              </a:rPr>
              <a:t> </a:t>
            </a:r>
            <a:r>
              <a:rPr lang="en-US" altLang="en-US" sz="1800" b="1" dirty="0" err="1">
                <a:latin typeface="Courier New" panose="02070309020205020404" pitchFamily="49" charset="0"/>
              </a:rPr>
              <a:t>MethodName</a:t>
            </a:r>
            <a:r>
              <a:rPr lang="en-US" altLang="en-US" sz="1800" b="1" dirty="0">
                <a:latin typeface="Courier New" panose="02070309020205020404" pitchFamily="49" charset="0"/>
              </a:rPr>
              <a:t>(</a:t>
            </a:r>
            <a:r>
              <a:rPr lang="en-US" altLang="en-US" sz="1800" b="1" dirty="0" err="1">
                <a:latin typeface="Courier New" panose="02070309020205020404" pitchFamily="49" charset="0"/>
              </a:rPr>
              <a:t>ParameterList</a:t>
            </a:r>
            <a:r>
              <a:rPr lang="en-US" altLang="en-US" sz="1800" b="1" dirty="0">
                <a:latin typeface="Courier New" panose="02070309020205020404" pitchFamily="49" charset="0"/>
              </a:rPr>
              <a:t>);</a:t>
            </a:r>
          </a:p>
          <a:p>
            <a:pPr marL="488950" indent="-387350" eaLnBrk="1" hangingPunct="1">
              <a:defRPr/>
            </a:pPr>
            <a:r>
              <a:rPr lang="en-US" altLang="en-US" sz="2000" dirty="0"/>
              <a:t>Example: </a:t>
            </a:r>
          </a:p>
          <a:p>
            <a:pPr marL="887413" lvl="1" indent="-398463" eaLnBrk="1" hangingPunct="1">
              <a:defRPr/>
            </a:pPr>
            <a:r>
              <a:rPr lang="en-US" altLang="en-US" sz="1800" dirty="0">
                <a:hlinkClick r:id="rId3" action="ppaction://hlinkfile"/>
              </a:rPr>
              <a:t>Student.java</a:t>
            </a:r>
            <a:r>
              <a:rPr lang="en-US" altLang="en-US" sz="1800" dirty="0"/>
              <a:t>, </a:t>
            </a:r>
            <a:r>
              <a:rPr lang="en-US" altLang="en-US" sz="1800" dirty="0">
                <a:hlinkClick r:id="rId4" action="ppaction://hlinkfile"/>
              </a:rPr>
              <a:t>CompSciStudent.java</a:t>
            </a:r>
            <a:r>
              <a:rPr lang="en-US" altLang="en-US" sz="1800" dirty="0"/>
              <a:t>, </a:t>
            </a:r>
            <a:r>
              <a:rPr lang="en-US" altLang="en-US" sz="1800" dirty="0">
                <a:hlinkClick r:id="rId5" action="ppaction://hlinkfile"/>
              </a:rPr>
              <a:t>CompSciStudentDemo.java</a:t>
            </a:r>
            <a:endParaRPr lang="en-US" altLang="en-US" sz="1800" dirty="0"/>
          </a:p>
        </p:txBody>
      </p:sp>
      <p:pic>
        <p:nvPicPr>
          <p:cNvPr id="4" name="Picture 3">
            <a:extLst>
              <a:ext uri="{FF2B5EF4-FFF2-40B4-BE49-F238E27FC236}">
                <a16:creationId xmlns:a16="http://schemas.microsoft.com/office/drawing/2014/main" id="{E3609C13-D529-4893-AB04-9E1DA549EE72}"/>
              </a:ext>
            </a:extLst>
          </p:cNvPr>
          <p:cNvPicPr>
            <a:picLocks noChangeAspect="1"/>
          </p:cNvPicPr>
          <p:nvPr/>
        </p:nvPicPr>
        <p:blipFill>
          <a:blip r:embed="rId6"/>
          <a:stretch>
            <a:fillRect/>
          </a:stretch>
        </p:blipFill>
        <p:spPr>
          <a:xfrm>
            <a:off x="5943600" y="1524001"/>
            <a:ext cx="3200400" cy="2795072"/>
          </a:xfrm>
          <a:prstGeom prst="rect">
            <a:avLst/>
          </a:prstGeom>
        </p:spPr>
      </p:pic>
      <p:sp>
        <p:nvSpPr>
          <p:cNvPr id="5" name="TextBox 4">
            <a:extLst>
              <a:ext uri="{FF2B5EF4-FFF2-40B4-BE49-F238E27FC236}">
                <a16:creationId xmlns:a16="http://schemas.microsoft.com/office/drawing/2014/main" id="{E34DBBD0-1524-43AC-AD67-80EE87BC0BAE}"/>
              </a:ext>
            </a:extLst>
          </p:cNvPr>
          <p:cNvSpPr txBox="1"/>
          <p:nvPr/>
        </p:nvSpPr>
        <p:spPr>
          <a:xfrm>
            <a:off x="5791200" y="4876800"/>
            <a:ext cx="3238387" cy="1200329"/>
          </a:xfrm>
          <a:prstGeom prst="rect">
            <a:avLst/>
          </a:prstGeom>
          <a:noFill/>
        </p:spPr>
        <p:txBody>
          <a:bodyPr wrap="none" rtlCol="0">
            <a:spAutoFit/>
          </a:bodyPr>
          <a:lstStyle/>
          <a:p>
            <a:r>
              <a:rPr lang="en-US" i="1" dirty="0" err="1"/>
              <a:t>getRemainingHours</a:t>
            </a:r>
            <a:r>
              <a:rPr lang="en-US" i="1" dirty="0"/>
              <a:t>() </a:t>
            </a:r>
            <a:r>
              <a:rPr lang="en-US" dirty="0"/>
              <a:t>is</a:t>
            </a:r>
            <a:br>
              <a:rPr lang="en-US" dirty="0"/>
            </a:br>
            <a:r>
              <a:rPr lang="en-US" dirty="0"/>
              <a:t>abstract, therefore</a:t>
            </a:r>
            <a:br>
              <a:rPr lang="en-US" dirty="0"/>
            </a:br>
            <a:r>
              <a:rPr lang="en-US" i="1" dirty="0"/>
              <a:t>Student</a:t>
            </a:r>
            <a:r>
              <a:rPr lang="en-US" dirty="0"/>
              <a:t> is abstract</a:t>
            </a:r>
          </a:p>
        </p:txBody>
      </p:sp>
      <p:sp>
        <p:nvSpPr>
          <p:cNvPr id="6" name="Arrow: Right 5">
            <a:extLst>
              <a:ext uri="{FF2B5EF4-FFF2-40B4-BE49-F238E27FC236}">
                <a16:creationId xmlns:a16="http://schemas.microsoft.com/office/drawing/2014/main" id="{81487754-C3F5-4147-A20D-14E58F99A3BC}"/>
              </a:ext>
            </a:extLst>
          </p:cNvPr>
          <p:cNvSpPr/>
          <p:nvPr/>
        </p:nvSpPr>
        <p:spPr>
          <a:xfrm>
            <a:off x="6172200" y="1676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17B194D4-315C-4433-929D-C3CC31F4A28F}"/>
              </a:ext>
            </a:extLst>
          </p:cNvPr>
          <p:cNvSpPr/>
          <p:nvPr/>
        </p:nvSpPr>
        <p:spPr>
          <a:xfrm>
            <a:off x="5141976" y="3871119"/>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pt-BR" sz="2800" dirty="0"/>
              <a:t>Student.java, CompSciStudent.java, CompSciStudentDemo.java</a:t>
            </a:r>
          </a:p>
        </p:txBody>
      </p:sp>
      <p:pic>
        <p:nvPicPr>
          <p:cNvPr id="5" name="Picture 4">
            <a:extLst>
              <a:ext uri="{FF2B5EF4-FFF2-40B4-BE49-F238E27FC236}">
                <a16:creationId xmlns:a16="http://schemas.microsoft.com/office/drawing/2014/main" id="{D1B42769-8B42-43E4-89FA-71FCEEA62A8B}"/>
              </a:ext>
            </a:extLst>
          </p:cNvPr>
          <p:cNvPicPr>
            <a:picLocks noChangeAspect="1"/>
          </p:cNvPicPr>
          <p:nvPr/>
        </p:nvPicPr>
        <p:blipFill>
          <a:blip r:embed="rId2"/>
          <a:stretch>
            <a:fillRect/>
          </a:stretch>
        </p:blipFill>
        <p:spPr>
          <a:xfrm>
            <a:off x="76200" y="1210056"/>
            <a:ext cx="3086360" cy="5015336"/>
          </a:xfrm>
          <a:prstGeom prst="rect">
            <a:avLst/>
          </a:prstGeom>
          <a:ln>
            <a:solidFill>
              <a:schemeClr val="accent1"/>
            </a:solidFill>
          </a:ln>
        </p:spPr>
      </p:pic>
      <p:pic>
        <p:nvPicPr>
          <p:cNvPr id="10" name="Picture 9">
            <a:extLst>
              <a:ext uri="{FF2B5EF4-FFF2-40B4-BE49-F238E27FC236}">
                <a16:creationId xmlns:a16="http://schemas.microsoft.com/office/drawing/2014/main" id="{62D9CECB-D12B-4AA8-907C-8626D64B306A}"/>
              </a:ext>
            </a:extLst>
          </p:cNvPr>
          <p:cNvPicPr>
            <a:picLocks noChangeAspect="1"/>
          </p:cNvPicPr>
          <p:nvPr/>
        </p:nvPicPr>
        <p:blipFill>
          <a:blip r:embed="rId3"/>
          <a:stretch>
            <a:fillRect/>
          </a:stretch>
        </p:blipFill>
        <p:spPr>
          <a:xfrm>
            <a:off x="3276600" y="1219200"/>
            <a:ext cx="2907001" cy="4786768"/>
          </a:xfrm>
          <a:prstGeom prst="rect">
            <a:avLst/>
          </a:prstGeom>
          <a:ln>
            <a:solidFill>
              <a:schemeClr val="accent1"/>
            </a:solidFill>
          </a:ln>
        </p:spPr>
      </p:pic>
      <p:pic>
        <p:nvPicPr>
          <p:cNvPr id="12" name="Picture 11">
            <a:extLst>
              <a:ext uri="{FF2B5EF4-FFF2-40B4-BE49-F238E27FC236}">
                <a16:creationId xmlns:a16="http://schemas.microsoft.com/office/drawing/2014/main" id="{7E548031-82DD-43C6-A2B8-4D143913B4AF}"/>
              </a:ext>
            </a:extLst>
          </p:cNvPr>
          <p:cNvPicPr>
            <a:picLocks noChangeAspect="1"/>
          </p:cNvPicPr>
          <p:nvPr/>
        </p:nvPicPr>
        <p:blipFill>
          <a:blip r:embed="rId4"/>
          <a:stretch>
            <a:fillRect/>
          </a:stretch>
        </p:blipFill>
        <p:spPr>
          <a:xfrm>
            <a:off x="6374494" y="24384"/>
            <a:ext cx="2769506" cy="2848288"/>
          </a:xfrm>
          <a:prstGeom prst="rect">
            <a:avLst/>
          </a:prstGeom>
          <a:ln>
            <a:solidFill>
              <a:schemeClr val="accent1"/>
            </a:solidFill>
          </a:ln>
        </p:spPr>
      </p:pic>
      <p:pic>
        <p:nvPicPr>
          <p:cNvPr id="14" name="Picture 13">
            <a:extLst>
              <a:ext uri="{FF2B5EF4-FFF2-40B4-BE49-F238E27FC236}">
                <a16:creationId xmlns:a16="http://schemas.microsoft.com/office/drawing/2014/main" id="{54AB0F1E-4CE3-4CBD-9FC5-94EF36E617A7}"/>
              </a:ext>
            </a:extLst>
          </p:cNvPr>
          <p:cNvPicPr>
            <a:picLocks noChangeAspect="1"/>
          </p:cNvPicPr>
          <p:nvPr/>
        </p:nvPicPr>
        <p:blipFill>
          <a:blip r:embed="rId5"/>
          <a:stretch>
            <a:fillRect/>
          </a:stretch>
        </p:blipFill>
        <p:spPr>
          <a:xfrm>
            <a:off x="6140593" y="2882572"/>
            <a:ext cx="3003407" cy="2433140"/>
          </a:xfrm>
          <a:prstGeom prst="rect">
            <a:avLst/>
          </a:prstGeom>
          <a:ln>
            <a:solidFill>
              <a:schemeClr val="accent1"/>
            </a:solidFill>
          </a:ln>
        </p:spPr>
      </p:pic>
      <p:pic>
        <p:nvPicPr>
          <p:cNvPr id="16" name="Picture 15">
            <a:extLst>
              <a:ext uri="{FF2B5EF4-FFF2-40B4-BE49-F238E27FC236}">
                <a16:creationId xmlns:a16="http://schemas.microsoft.com/office/drawing/2014/main" id="{5D84805F-3A48-4414-8E48-E5089B34F701}"/>
              </a:ext>
            </a:extLst>
          </p:cNvPr>
          <p:cNvPicPr>
            <a:picLocks noChangeAspect="1"/>
          </p:cNvPicPr>
          <p:nvPr/>
        </p:nvPicPr>
        <p:blipFill>
          <a:blip r:embed="rId6"/>
          <a:stretch>
            <a:fillRect/>
          </a:stretch>
        </p:blipFill>
        <p:spPr>
          <a:xfrm>
            <a:off x="7288784" y="5315713"/>
            <a:ext cx="1855216" cy="1517904"/>
          </a:xfrm>
          <a:prstGeom prst="rect">
            <a:avLst/>
          </a:prstGeom>
          <a:ln>
            <a:solidFill>
              <a:schemeClr val="accent1"/>
            </a:solidFill>
          </a:ln>
        </p:spPr>
      </p:pic>
      <p:sp>
        <p:nvSpPr>
          <p:cNvPr id="18" name="Arrow: Left 17">
            <a:extLst>
              <a:ext uri="{FF2B5EF4-FFF2-40B4-BE49-F238E27FC236}">
                <a16:creationId xmlns:a16="http://schemas.microsoft.com/office/drawing/2014/main" id="{5B0AC818-E79E-49AC-91F7-674B7B2B5228}"/>
              </a:ext>
            </a:extLst>
          </p:cNvPr>
          <p:cNvSpPr/>
          <p:nvPr/>
        </p:nvSpPr>
        <p:spPr>
          <a:xfrm>
            <a:off x="2515253" y="5882392"/>
            <a:ext cx="647307" cy="2864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0FADDDA0-4E30-41AF-8E46-296538BB788C}"/>
              </a:ext>
            </a:extLst>
          </p:cNvPr>
          <p:cNvSpPr/>
          <p:nvPr/>
        </p:nvSpPr>
        <p:spPr>
          <a:xfrm>
            <a:off x="1752600" y="1798320"/>
            <a:ext cx="647307" cy="2864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Left 19">
            <a:extLst>
              <a:ext uri="{FF2B5EF4-FFF2-40B4-BE49-F238E27FC236}">
                <a16:creationId xmlns:a16="http://schemas.microsoft.com/office/drawing/2014/main" id="{BC192D25-899A-4D1C-9516-0C9B3D2DAE0A}"/>
              </a:ext>
            </a:extLst>
          </p:cNvPr>
          <p:cNvSpPr/>
          <p:nvPr/>
        </p:nvSpPr>
        <p:spPr>
          <a:xfrm>
            <a:off x="7962728" y="392705"/>
            <a:ext cx="647307" cy="2864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7545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C318685-B4D2-4DFB-BED2-62C6F7E598A9}"/>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Abstract Methods (2 of 2)</a:t>
            </a:r>
          </a:p>
        </p:txBody>
      </p:sp>
      <p:sp>
        <p:nvSpPr>
          <p:cNvPr id="71683" name="Rectangle 3">
            <a:extLst>
              <a:ext uri="{FF2B5EF4-FFF2-40B4-BE49-F238E27FC236}">
                <a16:creationId xmlns:a16="http://schemas.microsoft.com/office/drawing/2014/main" id="{0C48C95F-78A0-4562-93E4-5142300E31ED}"/>
              </a:ext>
            </a:extLst>
          </p:cNvPr>
          <p:cNvSpPr txBox="1">
            <a:spLocks noGrp="1" noChangeArrowheads="1"/>
          </p:cNvSpPr>
          <p:nvPr>
            <p:ph type="body" idx="1"/>
          </p:nvPr>
        </p:nvSpPr>
        <p:spPr>
          <a:xfrm>
            <a:off x="457200" y="1636713"/>
            <a:ext cx="8229600" cy="4525962"/>
          </a:xfrm>
        </p:spPr>
        <p:txBody>
          <a:bodyPr/>
          <a:lstStyle/>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Notice that the key word </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abstract</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appears in the header, and that the header ends with a semicolon.</a:t>
            </a:r>
            <a:endParaRPr lang="en-US" altLang="en-US" dirty="0">
              <a:solidFill>
                <a:srgbClr val="000000"/>
              </a:solidFill>
              <a:latin typeface="Minion-Regular" charset="0"/>
              <a:cs typeface="Arial" panose="020B0604020202020204" pitchFamily="34" charset="0"/>
              <a:sym typeface="Arial" panose="020B0604020202020204" pitchFamily="34" charset="0"/>
            </a:endParaRPr>
          </a:p>
          <a:p>
            <a:pPr lvl="1" indent="153988" eaLnBrk="1" hangingPunct="1">
              <a:buSzTx/>
              <a:buFontTx/>
              <a:buNone/>
            </a:pPr>
            <a:r>
              <a:rPr lang="en-US" altLang="en-US" sz="2000" b="1" dirty="0">
                <a:solidFill>
                  <a:srgbClr val="000000"/>
                </a:solidFill>
                <a:latin typeface="Courier New" panose="02070309020205020404" pitchFamily="49" charset="0"/>
                <a:cs typeface="Arial" panose="020B0604020202020204" pitchFamily="34" charset="0"/>
                <a:sym typeface="Arial" panose="020B0604020202020204" pitchFamily="34" charset="0"/>
              </a:rPr>
              <a:t>public abstract int </a:t>
            </a:r>
            <a:r>
              <a:rPr lang="en-US" altLang="en-US" sz="2000" b="1" dirty="0" err="1">
                <a:solidFill>
                  <a:srgbClr val="000000"/>
                </a:solidFill>
                <a:latin typeface="Courier New" panose="02070309020205020404" pitchFamily="49" charset="0"/>
                <a:cs typeface="Arial" panose="020B0604020202020204" pitchFamily="34" charset="0"/>
                <a:sym typeface="Arial" panose="020B0604020202020204" pitchFamily="34" charset="0"/>
              </a:rPr>
              <a:t>getRemainingHours</a:t>
            </a:r>
            <a:r>
              <a:rPr lang="en-US" altLang="en-US" sz="2000" b="1" dirty="0">
                <a:solidFill>
                  <a:srgbClr val="000000"/>
                </a:solidFill>
                <a:latin typeface="Courier New" panose="02070309020205020404" pitchFamily="49" charset="0"/>
                <a:cs typeface="Arial" panose="020B0604020202020204" pitchFamily="34" charset="0"/>
                <a:sym typeface="Arial" panose="020B0604020202020204" pitchFamily="34" charset="0"/>
              </a:rPr>
              <a:t>( );</a:t>
            </a:r>
            <a:endParaRPr lang="en-US" altLang="en-US" sz="1800" b="1" dirty="0">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488950" indent="-387350" eaLnBrk="1" hangingPunct="1">
              <a:buSzTx/>
              <a:buFontTx/>
              <a:buChar char="•"/>
            </a:pPr>
            <a:r>
              <a:rPr lang="en-US" altLang="en-US" dirty="0">
                <a:solidFill>
                  <a:srgbClr val="C00000"/>
                </a:solidFill>
                <a:latin typeface="Arial" panose="020B0604020202020204" pitchFamily="34" charset="0"/>
                <a:cs typeface="Arial" panose="020B0604020202020204" pitchFamily="34" charset="0"/>
                <a:sym typeface="Arial" panose="020B0604020202020204" pitchFamily="34" charset="0"/>
              </a:rPr>
              <a:t>Any class that contains an abstract method is automatically abstract.</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If a subclass fails to override an abstract method, a compiler error will result.</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Abstract methods are used to ensure that a subclass implements the method.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CBA13D7-3BEB-4A66-89D6-8C5006C4C820}"/>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Interfaces (1 of 3)</a:t>
            </a:r>
          </a:p>
        </p:txBody>
      </p:sp>
      <p:sp>
        <p:nvSpPr>
          <p:cNvPr id="73731" name="Rectangle 3">
            <a:extLst>
              <a:ext uri="{FF2B5EF4-FFF2-40B4-BE49-F238E27FC236}">
                <a16:creationId xmlns:a16="http://schemas.microsoft.com/office/drawing/2014/main" id="{60E16217-84E6-4D1D-BF53-F41DA0179004}"/>
              </a:ext>
            </a:extLst>
          </p:cNvPr>
          <p:cNvSpPr txBox="1">
            <a:spLocks noGrp="1" noChangeArrowheads="1"/>
          </p:cNvSpPr>
          <p:nvPr>
            <p:ph type="body" idx="1"/>
          </p:nvPr>
        </p:nvSpPr>
        <p:spPr>
          <a:xfrm>
            <a:off x="457200" y="1646238"/>
            <a:ext cx="8229600" cy="4525962"/>
          </a:xfrm>
        </p:spPr>
        <p:txBody>
          <a:bodyPr/>
          <a:lstStyle/>
          <a:p>
            <a:pPr marL="488950" indent="-387350" eaLnBrk="1" hangingPunct="1">
              <a:lnSpc>
                <a:spcPct val="90000"/>
              </a:lnSpc>
              <a:buSzTx/>
              <a:buFontTx/>
              <a:buChar char="•"/>
            </a:pPr>
            <a:r>
              <a:rPr lang="en-US" altLang="en-US" sz="2000" b="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An </a:t>
            </a:r>
            <a:r>
              <a:rPr lang="en-US" altLang="en-US" sz="2000" b="1" i="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interface </a:t>
            </a:r>
            <a:r>
              <a:rPr lang="en-US" altLang="en-US" sz="2000" b="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is similar to an abstract class that has all abstract methods.</a:t>
            </a:r>
          </a:p>
          <a:p>
            <a:pPr marL="887413" lvl="1" indent="-398463" eaLnBrk="1" hangingPunct="1">
              <a:lnSpc>
                <a:spcPct val="90000"/>
              </a:lnSpc>
              <a:buSzTx/>
              <a:buFontTx/>
              <a:buChar char="–"/>
            </a:pPr>
            <a:r>
              <a:rPr lang="en-US" altLang="en-US" sz="1800" dirty="0">
                <a:solidFill>
                  <a:srgbClr val="000000"/>
                </a:solidFill>
                <a:latin typeface="Arial" panose="020B0604020202020204" pitchFamily="34" charset="0"/>
                <a:cs typeface="Arial" panose="020B0604020202020204" pitchFamily="34" charset="0"/>
                <a:sym typeface="Arial" panose="020B0604020202020204" pitchFamily="34" charset="0"/>
              </a:rPr>
              <a:t>It cannot be instantiated, and</a:t>
            </a:r>
          </a:p>
          <a:p>
            <a:pPr marL="887413" lvl="1" indent="-398463" eaLnBrk="1" hangingPunct="1">
              <a:lnSpc>
                <a:spcPct val="90000"/>
              </a:lnSpc>
              <a:buSzTx/>
              <a:buFontTx/>
              <a:buChar char="–"/>
            </a:pPr>
            <a:r>
              <a:rPr lang="en-US" altLang="en-US" sz="1800" dirty="0">
                <a:solidFill>
                  <a:srgbClr val="000000"/>
                </a:solidFill>
                <a:latin typeface="Arial" panose="020B0604020202020204" pitchFamily="34" charset="0"/>
                <a:cs typeface="Arial" panose="020B0604020202020204" pitchFamily="34" charset="0"/>
                <a:sym typeface="Arial" panose="020B0604020202020204" pitchFamily="34" charset="0"/>
              </a:rPr>
              <a:t>all the methods listed in an interface must be written elsewhere.</a:t>
            </a:r>
          </a:p>
          <a:p>
            <a:pPr marL="488950" indent="-387350" eaLnBrk="1" hangingPunct="1">
              <a:lnSpc>
                <a:spcPct val="90000"/>
              </a:lnSpc>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purpose of an interface is to specify behavior for other classes.</a:t>
            </a:r>
          </a:p>
          <a:p>
            <a:pPr marL="488950" indent="-387350" eaLnBrk="1" hangingPunct="1">
              <a:lnSpc>
                <a:spcPct val="90000"/>
              </a:lnSpc>
              <a:buSzTx/>
              <a:buFontTx/>
              <a:buChar char="•"/>
            </a:pPr>
            <a:r>
              <a:rPr lang="en-US" altLang="en-US" sz="2000" b="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It is often said that an interface is like a “contract,” and when a class implements an interface it must adhere to the contract. </a:t>
            </a:r>
          </a:p>
          <a:p>
            <a:pPr marL="488950" indent="-387350" eaLnBrk="1" hangingPunct="1">
              <a:lnSpc>
                <a:spcPct val="90000"/>
              </a:lnSpc>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An interface looks similar to a class, except:</a:t>
            </a:r>
          </a:p>
          <a:p>
            <a:pPr marL="887413" lvl="1" indent="-398463" eaLnBrk="1" hangingPunct="1">
              <a:lnSpc>
                <a:spcPct val="90000"/>
              </a:lnSpc>
              <a:buSzTx/>
              <a:buFontTx/>
              <a:buChar char="–"/>
            </a:pPr>
            <a:r>
              <a:rPr lang="en-US" altLang="en-US" sz="1800" dirty="0">
                <a:solidFill>
                  <a:srgbClr val="000000"/>
                </a:solidFill>
                <a:latin typeface="Arial" panose="020B0604020202020204" pitchFamily="34" charset="0"/>
                <a:cs typeface="Arial" panose="020B0604020202020204" pitchFamily="34" charset="0"/>
                <a:sym typeface="Arial" panose="020B0604020202020204" pitchFamily="34" charset="0"/>
              </a:rPr>
              <a:t>the keyword </a:t>
            </a:r>
            <a:r>
              <a:rPr lang="en-US" altLang="en-US" sz="1800" dirty="0">
                <a:solidFill>
                  <a:srgbClr val="000000"/>
                </a:solidFill>
                <a:latin typeface="Courier New" panose="02070309020205020404" pitchFamily="49" charset="0"/>
                <a:cs typeface="Arial" panose="020B0604020202020204" pitchFamily="34" charset="0"/>
                <a:sym typeface="Arial" panose="020B0604020202020204" pitchFamily="34" charset="0"/>
              </a:rPr>
              <a:t>interface</a:t>
            </a:r>
            <a:r>
              <a:rPr lang="en-US" altLang="en-US" sz="1800" dirty="0">
                <a:solidFill>
                  <a:srgbClr val="000000"/>
                </a:solidFill>
                <a:latin typeface="Arial" panose="020B0604020202020204" pitchFamily="34" charset="0"/>
                <a:cs typeface="Arial" panose="020B0604020202020204" pitchFamily="34" charset="0"/>
                <a:sym typeface="Arial" panose="020B0604020202020204" pitchFamily="34" charset="0"/>
              </a:rPr>
              <a:t> is used instead of the keyword </a:t>
            </a:r>
            <a:r>
              <a:rPr lang="en-US" altLang="en-US" sz="1800" dirty="0">
                <a:solidFill>
                  <a:srgbClr val="000000"/>
                </a:solidFill>
                <a:latin typeface="Courier New" panose="02070309020205020404" pitchFamily="49" charset="0"/>
                <a:cs typeface="Arial" panose="020B0604020202020204" pitchFamily="34" charset="0"/>
                <a:sym typeface="Arial" panose="020B0604020202020204" pitchFamily="34" charset="0"/>
              </a:rPr>
              <a:t>class</a:t>
            </a:r>
            <a:r>
              <a:rPr lang="en-US" altLang="en-US" sz="1800" dirty="0">
                <a:solidFill>
                  <a:srgbClr val="000000"/>
                </a:solidFill>
                <a:latin typeface="Arial" panose="020B0604020202020204" pitchFamily="34" charset="0"/>
                <a:cs typeface="Arial" panose="020B0604020202020204" pitchFamily="34" charset="0"/>
                <a:sym typeface="Arial" panose="020B0604020202020204" pitchFamily="34" charset="0"/>
              </a:rPr>
              <a:t>, and</a:t>
            </a:r>
          </a:p>
          <a:p>
            <a:pPr marL="887413" lvl="1" indent="-398463" eaLnBrk="1" hangingPunct="1">
              <a:lnSpc>
                <a:spcPct val="90000"/>
              </a:lnSpc>
              <a:buSzTx/>
              <a:buFontTx/>
              <a:buChar char="–"/>
            </a:pPr>
            <a:r>
              <a:rPr lang="en-US" altLang="en-US" sz="1800" dirty="0">
                <a:solidFill>
                  <a:srgbClr val="000000"/>
                </a:solidFill>
                <a:latin typeface="Arial" panose="020B0604020202020204" pitchFamily="34" charset="0"/>
                <a:cs typeface="Arial" panose="020B0604020202020204" pitchFamily="34" charset="0"/>
                <a:sym typeface="Arial" panose="020B0604020202020204" pitchFamily="34" charset="0"/>
              </a:rPr>
              <a:t>the methods that are specified in an interface have no bodies, only headers that are terminated by semicolons.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EAD0850-A85A-48EB-B7A7-87521F2529DD}"/>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Interfaces (2 of 3)</a:t>
            </a:r>
          </a:p>
        </p:txBody>
      </p:sp>
      <p:sp>
        <p:nvSpPr>
          <p:cNvPr id="69636" name="Rectangle 3">
            <a:extLst>
              <a:ext uri="{FF2B5EF4-FFF2-40B4-BE49-F238E27FC236}">
                <a16:creationId xmlns:a16="http://schemas.microsoft.com/office/drawing/2014/main" id="{9F9DCC7C-9012-4123-8C35-F624D5A015E9}"/>
              </a:ext>
            </a:extLst>
          </p:cNvPr>
          <p:cNvSpPr>
            <a:spLocks noGrp="1" noChangeArrowheads="1"/>
          </p:cNvSpPr>
          <p:nvPr>
            <p:ph type="body" idx="1"/>
          </p:nvPr>
        </p:nvSpPr>
        <p:spPr>
          <a:xfrm>
            <a:off x="457200" y="1617663"/>
            <a:ext cx="8229600" cy="4525962"/>
          </a:xfrm>
        </p:spPr>
        <p:txBody>
          <a:bodyPr/>
          <a:lstStyle/>
          <a:p>
            <a:pPr marL="488950" indent="-387350" eaLnBrk="1" hangingPunct="1">
              <a:defRPr/>
            </a:pPr>
            <a:r>
              <a:rPr lang="en-US" altLang="en-US" dirty="0"/>
              <a:t>The general format of an interface definition:</a:t>
            </a:r>
            <a:br>
              <a:rPr lang="en-US" altLang="en-US" dirty="0"/>
            </a:br>
            <a:endParaRPr lang="en-US" altLang="en-US" dirty="0"/>
          </a:p>
          <a:p>
            <a:pPr lvl="1" indent="153988" eaLnBrk="1" hangingPunct="1">
              <a:buFontTx/>
              <a:buNone/>
              <a:defRPr/>
            </a:pPr>
            <a:r>
              <a:rPr lang="en-US" altLang="en-US" sz="2000" b="1" dirty="0">
                <a:latin typeface="Courier New" panose="02070309020205020404" pitchFamily="49" charset="0"/>
              </a:rPr>
              <a:t>public interface </a:t>
            </a:r>
            <a:r>
              <a:rPr lang="en-US" altLang="en-US" sz="2000" b="1" i="1" dirty="0" err="1">
                <a:latin typeface="Courier New" panose="02070309020205020404" pitchFamily="49" charset="0"/>
              </a:rPr>
              <a:t>InterfaceName</a:t>
            </a:r>
            <a:endParaRPr lang="en-US" altLang="en-US" sz="2000" b="1" i="1" dirty="0">
              <a:latin typeface="Courier New" panose="02070309020205020404" pitchFamily="49" charset="0"/>
            </a:endParaRPr>
          </a:p>
          <a:p>
            <a:pPr lvl="1" indent="153988" eaLnBrk="1" hangingPunct="1">
              <a:buFontTx/>
              <a:buNone/>
              <a:defRPr/>
            </a:pPr>
            <a:r>
              <a:rPr lang="en-US" altLang="en-US" sz="2000" b="1" dirty="0">
                <a:latin typeface="Courier New" panose="02070309020205020404" pitchFamily="49" charset="0"/>
              </a:rPr>
              <a:t>{</a:t>
            </a:r>
          </a:p>
          <a:p>
            <a:pPr lvl="1" indent="153988" eaLnBrk="1" hangingPunct="1">
              <a:buFontTx/>
              <a:buNone/>
              <a:defRPr/>
            </a:pPr>
            <a:r>
              <a:rPr lang="en-US" altLang="en-US" sz="2000" b="1" i="1" dirty="0">
                <a:latin typeface="Courier New" panose="02070309020205020404" pitchFamily="49" charset="0"/>
              </a:rPr>
              <a:t>  (Method headers...)</a:t>
            </a:r>
          </a:p>
          <a:p>
            <a:pPr lvl="1" indent="153988" eaLnBrk="1" hangingPunct="1">
              <a:buFontTx/>
              <a:buNone/>
              <a:defRPr/>
            </a:pPr>
            <a:r>
              <a:rPr lang="en-US" altLang="en-US" sz="2000" b="1" dirty="0">
                <a:latin typeface="Courier New" panose="02070309020205020404" pitchFamily="49" charset="0"/>
              </a:rPr>
              <a:t>}</a:t>
            </a:r>
          </a:p>
          <a:p>
            <a:pPr lvl="1" eaLnBrk="1" hangingPunct="1">
              <a:buFontTx/>
              <a:buNone/>
              <a:defRPr/>
            </a:pPr>
            <a:endParaRPr lang="en-US" altLang="en-US" sz="2000" b="1" dirty="0">
              <a:latin typeface="Courier New" panose="02070309020205020404" pitchFamily="49" charset="0"/>
            </a:endParaRPr>
          </a:p>
          <a:p>
            <a:pPr marL="488950" indent="-387350" eaLnBrk="1" hangingPunct="1">
              <a:defRPr/>
            </a:pPr>
            <a:r>
              <a:rPr lang="en-US" altLang="en-US" dirty="0"/>
              <a:t>All methods specified by an interface are public by default.</a:t>
            </a:r>
          </a:p>
          <a:p>
            <a:pPr marL="488950" indent="-387350" eaLnBrk="1" hangingPunct="1">
              <a:defRPr/>
            </a:pPr>
            <a:r>
              <a:rPr lang="en-US" altLang="en-US" dirty="0"/>
              <a:t>A class can implement one or more interfaces (</a:t>
            </a:r>
            <a:r>
              <a:rPr lang="en-US" altLang="en-US" dirty="0" err="1"/>
              <a:t>ie</a:t>
            </a:r>
            <a:r>
              <a:rPr lang="en-US" altLang="en-US" dirty="0"/>
              <a:t> implements Interface1, Interface2).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E52B6C2-848D-498B-B573-33703F48A2EA}"/>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Interfaces (3 of 3)</a:t>
            </a:r>
          </a:p>
        </p:txBody>
      </p:sp>
      <p:sp>
        <p:nvSpPr>
          <p:cNvPr id="71684" name="Rectangle 3">
            <a:extLst>
              <a:ext uri="{FF2B5EF4-FFF2-40B4-BE49-F238E27FC236}">
                <a16:creationId xmlns:a16="http://schemas.microsoft.com/office/drawing/2014/main" id="{58476ADB-09C4-4832-9E3F-8EE63E159C66}"/>
              </a:ext>
            </a:extLst>
          </p:cNvPr>
          <p:cNvSpPr>
            <a:spLocks noGrp="1" noChangeArrowheads="1"/>
          </p:cNvSpPr>
          <p:nvPr>
            <p:ph type="body" idx="1"/>
          </p:nvPr>
        </p:nvSpPr>
        <p:spPr/>
        <p:txBody>
          <a:bodyPr/>
          <a:lstStyle/>
          <a:p>
            <a:pPr marL="488950" indent="-387350" eaLnBrk="1" hangingPunct="1">
              <a:defRPr/>
            </a:pPr>
            <a:r>
              <a:rPr lang="en-US" altLang="en-US" sz="2800" dirty="0"/>
              <a:t>If a class implements an interface, it uses the </a:t>
            </a:r>
            <a:r>
              <a:rPr lang="en-US" altLang="en-US" sz="2800" dirty="0">
                <a:latin typeface="Courier New" panose="02070309020205020404" pitchFamily="49" charset="0"/>
              </a:rPr>
              <a:t>implements</a:t>
            </a:r>
            <a:r>
              <a:rPr lang="en-US" altLang="en-US" sz="2800" dirty="0"/>
              <a:t> keyword in the class header.</a:t>
            </a:r>
          </a:p>
          <a:p>
            <a:pPr marL="1295400" indent="-398463" eaLnBrk="1" hangingPunct="1">
              <a:buFont typeface="Arial"/>
              <a:buNone/>
              <a:defRPr/>
            </a:pPr>
            <a:r>
              <a:rPr lang="en-US" altLang="en-US" b="1" dirty="0">
                <a:latin typeface="Courier New" panose="02070309020205020404" pitchFamily="49" charset="0"/>
              </a:rPr>
              <a:t>public class FinalExam3 extends </a:t>
            </a:r>
            <a:r>
              <a:rPr lang="en-US" altLang="en-US" b="1" dirty="0" err="1">
                <a:latin typeface="Courier New" panose="02070309020205020404" pitchFamily="49" charset="0"/>
              </a:rPr>
              <a:t>GradedActivity</a:t>
            </a:r>
            <a:r>
              <a:rPr lang="en-US" altLang="en-US" b="1" dirty="0">
                <a:latin typeface="Courier New" panose="02070309020205020404" pitchFamily="49" charset="0"/>
              </a:rPr>
              <a:t> implements Relatable</a:t>
            </a:r>
          </a:p>
          <a:p>
            <a:pPr marL="488950" indent="-387350" eaLnBrk="1" hangingPunct="1">
              <a:defRPr/>
            </a:pPr>
            <a:r>
              <a:rPr lang="en-US" altLang="en-US" sz="2800" dirty="0"/>
              <a:t>Example:</a:t>
            </a:r>
          </a:p>
          <a:p>
            <a:pPr marL="887413" lvl="1" indent="-398463" eaLnBrk="1" hangingPunct="1">
              <a:defRPr/>
            </a:pPr>
            <a:r>
              <a:rPr lang="en-US" altLang="en-US" sz="2400" dirty="0">
                <a:hlinkClick r:id="rId3" action="ppaction://hlinkfile"/>
              </a:rPr>
              <a:t>GradedActivity.java</a:t>
            </a:r>
            <a:endParaRPr lang="en-US" altLang="en-US" sz="2400" dirty="0"/>
          </a:p>
          <a:p>
            <a:pPr marL="887413" lvl="1" indent="-398463" eaLnBrk="1" hangingPunct="1">
              <a:defRPr/>
            </a:pPr>
            <a:r>
              <a:rPr lang="en-US" altLang="en-US" sz="2400" dirty="0">
                <a:hlinkClick r:id="rId4" action="ppaction://hlinkfile"/>
              </a:rPr>
              <a:t>Relatable.java</a:t>
            </a:r>
            <a:endParaRPr lang="en-US" altLang="en-US" sz="2400" dirty="0"/>
          </a:p>
          <a:p>
            <a:pPr marL="887413" lvl="1" indent="-398463" eaLnBrk="1" hangingPunct="1">
              <a:defRPr/>
            </a:pPr>
            <a:r>
              <a:rPr lang="en-US" altLang="en-US" sz="2400" dirty="0">
                <a:hlinkClick r:id="rId5" action="ppaction://hlinkfile"/>
              </a:rPr>
              <a:t>FinalExam3.java</a:t>
            </a:r>
            <a:endParaRPr lang="en-US" altLang="en-US" sz="2400" dirty="0"/>
          </a:p>
          <a:p>
            <a:pPr marL="887413" lvl="1" indent="-398463" eaLnBrk="1" hangingPunct="1">
              <a:defRPr/>
            </a:pPr>
            <a:r>
              <a:rPr lang="en-US" altLang="en-US" sz="2400" dirty="0">
                <a:hlinkClick r:id="rId6" action="ppaction://hlinkfile"/>
              </a:rPr>
              <a:t>InterfaceDemo.java</a:t>
            </a:r>
            <a:endParaRPr lang="en-US"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58E1916-F128-4307-A95C-DFB801906C25}"/>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Interfaces in UML</a:t>
            </a:r>
          </a:p>
        </p:txBody>
      </p:sp>
      <p:pic>
        <p:nvPicPr>
          <p:cNvPr id="3" name="Picture 2" descr="Diagram&#10;&#10;Description automatically generated">
            <a:extLst>
              <a:ext uri="{FF2B5EF4-FFF2-40B4-BE49-F238E27FC236}">
                <a16:creationId xmlns:a16="http://schemas.microsoft.com/office/drawing/2014/main" id="{6D9F0BA5-E5C7-4070-9D20-BE007299E5D1}"/>
              </a:ext>
            </a:extLst>
          </p:cNvPr>
          <p:cNvPicPr>
            <a:picLocks noChangeAspect="1"/>
          </p:cNvPicPr>
          <p:nvPr/>
        </p:nvPicPr>
        <p:blipFill>
          <a:blip r:embed="rId3"/>
          <a:stretch>
            <a:fillRect/>
          </a:stretch>
        </p:blipFill>
        <p:spPr>
          <a:xfrm>
            <a:off x="1143000" y="2519871"/>
            <a:ext cx="6248400" cy="3815780"/>
          </a:xfrm>
          <a:prstGeom prst="rect">
            <a:avLst/>
          </a:prstGeom>
        </p:spPr>
      </p:pic>
      <p:sp>
        <p:nvSpPr>
          <p:cNvPr id="4" name="TextBox 3">
            <a:extLst>
              <a:ext uri="{FF2B5EF4-FFF2-40B4-BE49-F238E27FC236}">
                <a16:creationId xmlns:a16="http://schemas.microsoft.com/office/drawing/2014/main" id="{AD1CD2AD-FA5C-436A-B89D-2273D0DE7C59}"/>
              </a:ext>
            </a:extLst>
          </p:cNvPr>
          <p:cNvSpPr txBox="1"/>
          <p:nvPr/>
        </p:nvSpPr>
        <p:spPr>
          <a:xfrm>
            <a:off x="4724400" y="2252230"/>
            <a:ext cx="4057521" cy="1200329"/>
          </a:xfrm>
          <a:prstGeom prst="rect">
            <a:avLst/>
          </a:prstGeom>
          <a:noFill/>
          <a:ln>
            <a:solidFill>
              <a:schemeClr val="accent1"/>
            </a:solidFill>
          </a:ln>
        </p:spPr>
        <p:txBody>
          <a:bodyPr wrap="none" rtlCol="0">
            <a:spAutoFit/>
          </a:bodyPr>
          <a:lstStyle/>
          <a:p>
            <a:r>
              <a:rPr lang="en-US" dirty="0"/>
              <a:t>A dashed line with an arrow</a:t>
            </a:r>
            <a:br>
              <a:rPr lang="en-US" dirty="0"/>
            </a:br>
            <a:r>
              <a:rPr lang="en-US" dirty="0"/>
              <a:t>indicates implementation of an </a:t>
            </a:r>
            <a:br>
              <a:rPr lang="en-US" dirty="0"/>
            </a:br>
            <a:r>
              <a:rPr lang="en-US" dirty="0"/>
              <a:t>interface</a:t>
            </a:r>
          </a:p>
        </p:txBody>
      </p:sp>
      <p:cxnSp>
        <p:nvCxnSpPr>
          <p:cNvPr id="6" name="Straight Arrow Connector 5">
            <a:extLst>
              <a:ext uri="{FF2B5EF4-FFF2-40B4-BE49-F238E27FC236}">
                <a16:creationId xmlns:a16="http://schemas.microsoft.com/office/drawing/2014/main" id="{4F9987E4-00A1-48D5-9B99-D0CAF6191B3F}"/>
              </a:ext>
            </a:extLst>
          </p:cNvPr>
          <p:cNvCxnSpPr>
            <a:stCxn id="4" idx="1"/>
          </p:cNvCxnSpPr>
          <p:nvPr/>
        </p:nvCxnSpPr>
        <p:spPr>
          <a:xfrm flipH="1">
            <a:off x="4191000" y="2852395"/>
            <a:ext cx="533400" cy="171960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pt-BR" sz="2800" dirty="0"/>
              <a:t>GradedActivity.java, Relatable.java</a:t>
            </a:r>
            <a:br>
              <a:rPr lang="pt-BR" sz="2800" dirty="0"/>
            </a:br>
            <a:r>
              <a:rPr lang="pt-BR" sz="2800" dirty="0"/>
              <a:t>FinalExam3.java, RelatableExams.java</a:t>
            </a:r>
          </a:p>
        </p:txBody>
      </p:sp>
      <p:pic>
        <p:nvPicPr>
          <p:cNvPr id="4" name="Picture 3">
            <a:extLst>
              <a:ext uri="{FF2B5EF4-FFF2-40B4-BE49-F238E27FC236}">
                <a16:creationId xmlns:a16="http://schemas.microsoft.com/office/drawing/2014/main" id="{528DA08A-F6E5-45E7-9FAD-394795A8399E}"/>
              </a:ext>
            </a:extLst>
          </p:cNvPr>
          <p:cNvPicPr>
            <a:picLocks noChangeAspect="1"/>
          </p:cNvPicPr>
          <p:nvPr/>
        </p:nvPicPr>
        <p:blipFill>
          <a:blip r:embed="rId2"/>
          <a:stretch>
            <a:fillRect/>
          </a:stretch>
        </p:blipFill>
        <p:spPr>
          <a:xfrm>
            <a:off x="6096" y="1066800"/>
            <a:ext cx="2566334" cy="4462884"/>
          </a:xfrm>
          <a:prstGeom prst="rect">
            <a:avLst/>
          </a:prstGeom>
          <a:ln>
            <a:solidFill>
              <a:schemeClr val="accent1"/>
            </a:solidFill>
          </a:ln>
        </p:spPr>
      </p:pic>
      <p:pic>
        <p:nvPicPr>
          <p:cNvPr id="7" name="Picture 6">
            <a:extLst>
              <a:ext uri="{FF2B5EF4-FFF2-40B4-BE49-F238E27FC236}">
                <a16:creationId xmlns:a16="http://schemas.microsoft.com/office/drawing/2014/main" id="{23787BCE-DFE8-49B3-BA54-6BFE6A77E56F}"/>
              </a:ext>
            </a:extLst>
          </p:cNvPr>
          <p:cNvPicPr>
            <a:picLocks noChangeAspect="1"/>
          </p:cNvPicPr>
          <p:nvPr/>
        </p:nvPicPr>
        <p:blipFill>
          <a:blip r:embed="rId3"/>
          <a:stretch>
            <a:fillRect/>
          </a:stretch>
        </p:blipFill>
        <p:spPr>
          <a:xfrm>
            <a:off x="0" y="5614555"/>
            <a:ext cx="2667000" cy="1091045"/>
          </a:xfrm>
          <a:prstGeom prst="rect">
            <a:avLst/>
          </a:prstGeom>
          <a:ln>
            <a:solidFill>
              <a:schemeClr val="accent1"/>
            </a:solidFill>
          </a:ln>
        </p:spPr>
      </p:pic>
      <p:pic>
        <p:nvPicPr>
          <p:cNvPr id="9" name="Picture 8">
            <a:extLst>
              <a:ext uri="{FF2B5EF4-FFF2-40B4-BE49-F238E27FC236}">
                <a16:creationId xmlns:a16="http://schemas.microsoft.com/office/drawing/2014/main" id="{999351A2-8A76-4504-867A-6B58C064A64F}"/>
              </a:ext>
            </a:extLst>
          </p:cNvPr>
          <p:cNvPicPr>
            <a:picLocks noChangeAspect="1"/>
          </p:cNvPicPr>
          <p:nvPr/>
        </p:nvPicPr>
        <p:blipFill>
          <a:blip r:embed="rId4"/>
          <a:stretch>
            <a:fillRect/>
          </a:stretch>
        </p:blipFill>
        <p:spPr>
          <a:xfrm>
            <a:off x="2747189" y="1066800"/>
            <a:ext cx="3081904" cy="5791199"/>
          </a:xfrm>
          <a:prstGeom prst="rect">
            <a:avLst/>
          </a:prstGeom>
          <a:ln>
            <a:solidFill>
              <a:schemeClr val="accent1"/>
            </a:solidFill>
          </a:ln>
        </p:spPr>
      </p:pic>
      <p:pic>
        <p:nvPicPr>
          <p:cNvPr id="13" name="Picture 12">
            <a:extLst>
              <a:ext uri="{FF2B5EF4-FFF2-40B4-BE49-F238E27FC236}">
                <a16:creationId xmlns:a16="http://schemas.microsoft.com/office/drawing/2014/main" id="{3C978003-F690-4041-8184-8D4E295BF833}"/>
              </a:ext>
            </a:extLst>
          </p:cNvPr>
          <p:cNvPicPr>
            <a:picLocks noChangeAspect="1"/>
          </p:cNvPicPr>
          <p:nvPr/>
        </p:nvPicPr>
        <p:blipFill>
          <a:blip r:embed="rId5"/>
          <a:stretch>
            <a:fillRect/>
          </a:stretch>
        </p:blipFill>
        <p:spPr>
          <a:xfrm>
            <a:off x="5970324" y="1066801"/>
            <a:ext cx="3180036" cy="3581400"/>
          </a:xfrm>
          <a:prstGeom prst="rect">
            <a:avLst/>
          </a:prstGeom>
          <a:ln>
            <a:solidFill>
              <a:schemeClr val="accent1"/>
            </a:solidFill>
          </a:ln>
        </p:spPr>
      </p:pic>
      <p:pic>
        <p:nvPicPr>
          <p:cNvPr id="22" name="Picture 21">
            <a:extLst>
              <a:ext uri="{FF2B5EF4-FFF2-40B4-BE49-F238E27FC236}">
                <a16:creationId xmlns:a16="http://schemas.microsoft.com/office/drawing/2014/main" id="{EC726BF9-92BF-4C95-A2E6-26FD673AA88B}"/>
              </a:ext>
            </a:extLst>
          </p:cNvPr>
          <p:cNvPicPr>
            <a:picLocks noChangeAspect="1"/>
          </p:cNvPicPr>
          <p:nvPr/>
        </p:nvPicPr>
        <p:blipFill>
          <a:blip r:embed="rId6"/>
          <a:stretch>
            <a:fillRect/>
          </a:stretch>
        </p:blipFill>
        <p:spPr>
          <a:xfrm>
            <a:off x="5970324" y="4770706"/>
            <a:ext cx="3167580" cy="2055940"/>
          </a:xfrm>
          <a:prstGeom prst="rect">
            <a:avLst/>
          </a:prstGeom>
          <a:ln>
            <a:solidFill>
              <a:schemeClr val="accent1"/>
            </a:solidFill>
          </a:ln>
        </p:spPr>
      </p:pic>
    </p:spTree>
    <p:extLst>
      <p:ext uri="{BB962C8B-B14F-4D97-AF65-F5344CB8AC3E}">
        <p14:creationId xmlns:p14="http://schemas.microsoft.com/office/powerpoint/2010/main" val="336677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38FCBFA-3F7E-426B-8023-134BDEEB4B49}"/>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“is a” Relationship (1 of 2)</a:t>
            </a:r>
          </a:p>
        </p:txBody>
      </p:sp>
      <p:sp>
        <p:nvSpPr>
          <p:cNvPr id="16387" name="Rectangle 3">
            <a:extLst>
              <a:ext uri="{FF2B5EF4-FFF2-40B4-BE49-F238E27FC236}">
                <a16:creationId xmlns:a16="http://schemas.microsoft.com/office/drawing/2014/main" id="{7558912E-CC4A-48BD-BDD7-C9E0C872FC92}"/>
              </a:ext>
            </a:extLst>
          </p:cNvPr>
          <p:cNvSpPr txBox="1">
            <a:spLocks noGrp="1" noChangeArrowheads="1"/>
          </p:cNvSpPr>
          <p:nvPr>
            <p:ph type="body" idx="1"/>
          </p:nvPr>
        </p:nvSpPr>
        <p:spPr>
          <a:xfrm>
            <a:off x="457200" y="1636713"/>
            <a:ext cx="8229600" cy="4525962"/>
          </a:xfrm>
        </p:spPr>
        <p:txBody>
          <a:bodyPr/>
          <a:lstStyle/>
          <a:p>
            <a:pPr marL="488950" indent="-387350" eaLnBrk="1" hangingPunct="1">
              <a:lnSpc>
                <a:spcPct val="90000"/>
              </a:lnSpc>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The relationship between a superclass and an inherited class is called an “is a” relationship.</a:t>
            </a:r>
          </a:p>
          <a:p>
            <a:pPr marL="896938" lvl="1" indent="-41751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 grasshopper “is a” insect.</a:t>
            </a:r>
          </a:p>
          <a:p>
            <a:pPr marL="896938" lvl="1" indent="-41751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 poodle “is a” dog.</a:t>
            </a:r>
          </a:p>
          <a:p>
            <a:pPr marL="896938" lvl="1" indent="-41751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 car “is a” vehicle.</a:t>
            </a:r>
          </a:p>
          <a:p>
            <a:pPr marL="488950" indent="-387350" eaLnBrk="1" hangingPunct="1">
              <a:lnSpc>
                <a:spcPct val="90000"/>
              </a:lnSpc>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A specialized object has:</a:t>
            </a:r>
          </a:p>
          <a:p>
            <a:pPr marL="896938" lvl="1" indent="-41751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all the characteristics of the general object, </a:t>
            </a:r>
            <a:r>
              <a:rPr lang="en-US" altLang="en-US" sz="2400" b="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PLUS</a:t>
            </a:r>
          </a:p>
          <a:p>
            <a:pPr marL="896938" lvl="1" indent="-417513" eaLnBrk="1" hangingPunct="1">
              <a:lnSpc>
                <a:spcPct val="90000"/>
              </a:lnSpc>
              <a:buSzTx/>
              <a:buFontTx/>
              <a:buChar char="–"/>
            </a:pPr>
            <a:r>
              <a:rPr lang="en-US" altLang="en-US" sz="2400" dirty="0">
                <a:solidFill>
                  <a:srgbClr val="000000"/>
                </a:solidFill>
                <a:latin typeface="Arial" panose="020B0604020202020204" pitchFamily="34" charset="0"/>
                <a:cs typeface="Arial" panose="020B0604020202020204" pitchFamily="34" charset="0"/>
                <a:sym typeface="Arial" panose="020B0604020202020204" pitchFamily="34" charset="0"/>
              </a:rPr>
              <a:t>additional characteristics that make it special.</a:t>
            </a:r>
          </a:p>
          <a:p>
            <a:pPr marL="488950" indent="-387350" eaLnBrk="1" hangingPunct="1">
              <a:lnSpc>
                <a:spcPct val="90000"/>
              </a:lnSpc>
              <a:buSzTx/>
              <a:buFontTx/>
              <a:buChar char="•"/>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In object-oriented programming, </a:t>
            </a:r>
            <a:r>
              <a:rPr lang="en-US" altLang="en-US" sz="2800" i="1" dirty="0">
                <a:solidFill>
                  <a:srgbClr val="000000"/>
                </a:solidFill>
                <a:latin typeface="Arial" panose="020B0604020202020204" pitchFamily="34" charset="0"/>
                <a:cs typeface="Arial" panose="020B0604020202020204" pitchFamily="34" charset="0"/>
                <a:sym typeface="Arial" panose="020B0604020202020204" pitchFamily="34" charset="0"/>
              </a:rPr>
              <a:t>inheritance </a:t>
            </a: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creates an “is a” relationship among classes.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2DA4201-4EFC-4ED7-8DAF-740DE188AFAD}"/>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Fields in Interfaces</a:t>
            </a:r>
          </a:p>
        </p:txBody>
      </p:sp>
      <p:sp>
        <p:nvSpPr>
          <p:cNvPr id="73732" name="Rectangle 3">
            <a:extLst>
              <a:ext uri="{FF2B5EF4-FFF2-40B4-BE49-F238E27FC236}">
                <a16:creationId xmlns:a16="http://schemas.microsoft.com/office/drawing/2014/main" id="{22E8434A-8540-4233-9C55-F18CEF966684}"/>
              </a:ext>
            </a:extLst>
          </p:cNvPr>
          <p:cNvSpPr>
            <a:spLocks noGrp="1" noChangeArrowheads="1"/>
          </p:cNvSpPr>
          <p:nvPr>
            <p:ph type="body" idx="1"/>
          </p:nvPr>
        </p:nvSpPr>
        <p:spPr>
          <a:xfrm>
            <a:off x="457200" y="1447800"/>
            <a:ext cx="8382000" cy="4525963"/>
          </a:xfrm>
        </p:spPr>
        <p:txBody>
          <a:bodyPr/>
          <a:lstStyle/>
          <a:p>
            <a:pPr marL="488950" indent="-387350" eaLnBrk="1" hangingPunct="1">
              <a:lnSpc>
                <a:spcPct val="90000"/>
              </a:lnSpc>
              <a:defRPr/>
            </a:pPr>
            <a:r>
              <a:rPr lang="en-US" altLang="en-US" dirty="0"/>
              <a:t>An interface can contain field declarations:</a:t>
            </a:r>
          </a:p>
          <a:p>
            <a:pPr marL="887413" lvl="1" indent="-398463" eaLnBrk="1" hangingPunct="1">
              <a:lnSpc>
                <a:spcPct val="90000"/>
              </a:lnSpc>
              <a:defRPr/>
            </a:pPr>
            <a:r>
              <a:rPr lang="en-US" altLang="en-US" sz="2000" dirty="0"/>
              <a:t>all fields in an interface are treated as </a:t>
            </a:r>
            <a:r>
              <a:rPr lang="en-US" altLang="en-US" sz="2000" dirty="0">
                <a:latin typeface="Courier New" panose="02070309020205020404" pitchFamily="49" charset="0"/>
              </a:rPr>
              <a:t>final</a:t>
            </a:r>
            <a:r>
              <a:rPr lang="en-US" altLang="en-US" sz="2000" dirty="0"/>
              <a:t> and </a:t>
            </a:r>
            <a:r>
              <a:rPr lang="en-US" altLang="en-US" sz="2000" dirty="0">
                <a:latin typeface="Courier New" panose="02070309020205020404" pitchFamily="49" charset="0"/>
              </a:rPr>
              <a:t>static</a:t>
            </a:r>
            <a:r>
              <a:rPr lang="en-US" altLang="en-US" sz="2000" dirty="0"/>
              <a:t>. </a:t>
            </a:r>
          </a:p>
          <a:p>
            <a:pPr marL="488950" indent="-387350" eaLnBrk="1" hangingPunct="1">
              <a:lnSpc>
                <a:spcPct val="90000"/>
              </a:lnSpc>
              <a:defRPr/>
            </a:pPr>
            <a:r>
              <a:rPr lang="en-US" altLang="en-US" dirty="0"/>
              <a:t>Because they automatically become </a:t>
            </a:r>
            <a:r>
              <a:rPr lang="en-US" altLang="en-US" dirty="0">
                <a:latin typeface="Courier New" panose="02070309020205020404" pitchFamily="49" charset="0"/>
              </a:rPr>
              <a:t>final</a:t>
            </a:r>
            <a:r>
              <a:rPr lang="en-US" altLang="en-US" dirty="0"/>
              <a:t>, you must provide an initialization value.</a:t>
            </a:r>
          </a:p>
          <a:p>
            <a:pPr lvl="1" indent="153988" eaLnBrk="1" hangingPunct="1">
              <a:lnSpc>
                <a:spcPct val="90000"/>
              </a:lnSpc>
              <a:buFontTx/>
              <a:buNone/>
              <a:defRPr/>
            </a:pPr>
            <a:r>
              <a:rPr lang="en-US" altLang="en-US" sz="1800" b="1" dirty="0">
                <a:latin typeface="Courier New" panose="02070309020205020404" pitchFamily="49" charset="0"/>
              </a:rPr>
              <a:t>public interface Doable</a:t>
            </a:r>
          </a:p>
          <a:p>
            <a:pPr lvl="1" indent="153988" eaLnBrk="1" hangingPunct="1">
              <a:lnSpc>
                <a:spcPct val="90000"/>
              </a:lnSpc>
              <a:buFontTx/>
              <a:buNone/>
              <a:defRPr/>
            </a:pPr>
            <a:r>
              <a:rPr lang="en-US" altLang="en-US" sz="1800" b="1" dirty="0">
                <a:latin typeface="Courier New" panose="02070309020205020404" pitchFamily="49" charset="0"/>
              </a:rPr>
              <a:t>{</a:t>
            </a:r>
          </a:p>
          <a:p>
            <a:pPr lvl="1" indent="153988" eaLnBrk="1" hangingPunct="1">
              <a:lnSpc>
                <a:spcPct val="90000"/>
              </a:lnSpc>
              <a:buFontTx/>
              <a:buNone/>
              <a:defRPr/>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FIELD1 = 1, FIELD2 = 2;</a:t>
            </a:r>
          </a:p>
          <a:p>
            <a:pPr lvl="1" indent="153988" eaLnBrk="1" hangingPunct="1">
              <a:lnSpc>
                <a:spcPct val="90000"/>
              </a:lnSpc>
              <a:buFontTx/>
              <a:buNone/>
              <a:defRPr/>
            </a:pPr>
            <a:r>
              <a:rPr lang="en-US" altLang="en-US" sz="1800" b="1" i="1" dirty="0">
                <a:latin typeface="Courier New" panose="02070309020205020404" pitchFamily="49" charset="0"/>
              </a:rPr>
              <a:t>  (Method headers...)</a:t>
            </a:r>
          </a:p>
          <a:p>
            <a:pPr lvl="1" indent="153988" eaLnBrk="1" hangingPunct="1">
              <a:lnSpc>
                <a:spcPct val="90000"/>
              </a:lnSpc>
              <a:buFontTx/>
              <a:buNone/>
              <a:defRPr/>
            </a:pPr>
            <a:r>
              <a:rPr lang="en-US" altLang="en-US" sz="1800" b="1" dirty="0">
                <a:latin typeface="Courier New" panose="02070309020205020404" pitchFamily="49" charset="0"/>
              </a:rPr>
              <a:t>}</a:t>
            </a:r>
          </a:p>
          <a:p>
            <a:pPr marL="488950" indent="-387350" eaLnBrk="1" hangingPunct="1">
              <a:lnSpc>
                <a:spcPct val="90000"/>
              </a:lnSpc>
              <a:spcBef>
                <a:spcPts val="1000"/>
              </a:spcBef>
              <a:defRPr/>
            </a:pPr>
            <a:r>
              <a:rPr lang="en-US" altLang="en-US" dirty="0"/>
              <a:t>In this interface,</a:t>
            </a:r>
            <a:r>
              <a:rPr lang="en-US" altLang="en-US" dirty="0">
                <a:latin typeface="Minion-Regular" charset="0"/>
              </a:rPr>
              <a:t> </a:t>
            </a:r>
            <a:r>
              <a:rPr lang="en-US" altLang="en-US" dirty="0">
                <a:latin typeface="Courier New" panose="02070309020205020404" pitchFamily="49" charset="0"/>
              </a:rPr>
              <a:t>FIELD1</a:t>
            </a:r>
            <a:r>
              <a:rPr lang="en-US" altLang="en-US" dirty="0"/>
              <a:t> and </a:t>
            </a:r>
            <a:r>
              <a:rPr lang="en-US" altLang="en-US" dirty="0">
                <a:latin typeface="Courier New" panose="02070309020205020404" pitchFamily="49" charset="0"/>
              </a:rPr>
              <a:t>FIELD2</a:t>
            </a:r>
            <a:r>
              <a:rPr lang="en-US" altLang="en-US" dirty="0"/>
              <a:t> are </a:t>
            </a:r>
            <a:r>
              <a:rPr lang="en-US" altLang="en-US" dirty="0">
                <a:latin typeface="Courier New" panose="02070309020205020404" pitchFamily="49" charset="0"/>
              </a:rPr>
              <a:t>final static </a:t>
            </a:r>
            <a:r>
              <a:rPr lang="en-US" altLang="en-US" dirty="0" err="1">
                <a:latin typeface="Courier New" panose="02070309020205020404" pitchFamily="49" charset="0"/>
              </a:rPr>
              <a:t>int</a:t>
            </a:r>
            <a:r>
              <a:rPr lang="en-US" altLang="en-US" dirty="0"/>
              <a:t> variables.</a:t>
            </a:r>
            <a:r>
              <a:rPr lang="en-US" altLang="en-US" dirty="0">
                <a:latin typeface="Minion-Regular" charset="0"/>
              </a:rPr>
              <a:t> </a:t>
            </a:r>
          </a:p>
          <a:p>
            <a:pPr marL="488950" indent="-387350" eaLnBrk="1" hangingPunct="1">
              <a:lnSpc>
                <a:spcPct val="90000"/>
              </a:lnSpc>
              <a:spcBef>
                <a:spcPts val="1000"/>
              </a:spcBef>
              <a:defRPr/>
            </a:pPr>
            <a:r>
              <a:rPr lang="en-US" altLang="en-US" dirty="0"/>
              <a:t>Any class that implements this interface has access to these variables.  Extended subclasses also have access.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C51B141-F121-489C-9318-FB55B03445F0}"/>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Implementing Multiple Interfaces</a:t>
            </a:r>
          </a:p>
        </p:txBody>
      </p:sp>
      <p:sp>
        <p:nvSpPr>
          <p:cNvPr id="75780" name="Rectangle 3">
            <a:extLst>
              <a:ext uri="{FF2B5EF4-FFF2-40B4-BE49-F238E27FC236}">
                <a16:creationId xmlns:a16="http://schemas.microsoft.com/office/drawing/2014/main" id="{5511A9B2-7DCB-479A-B908-DD751E6BD6E5}"/>
              </a:ext>
            </a:extLst>
          </p:cNvPr>
          <p:cNvSpPr>
            <a:spLocks noGrp="1" noChangeArrowheads="1"/>
          </p:cNvSpPr>
          <p:nvPr>
            <p:ph type="body" idx="1"/>
          </p:nvPr>
        </p:nvSpPr>
        <p:spPr>
          <a:xfrm>
            <a:off x="457200" y="1655763"/>
            <a:ext cx="8229600" cy="4525962"/>
          </a:xfrm>
        </p:spPr>
        <p:txBody>
          <a:bodyPr/>
          <a:lstStyle/>
          <a:p>
            <a:pPr marL="488950" indent="-387350" eaLnBrk="1" hangingPunct="1">
              <a:lnSpc>
                <a:spcPct val="90000"/>
              </a:lnSpc>
              <a:defRPr/>
            </a:pPr>
            <a:r>
              <a:rPr lang="en-US" altLang="en-US" dirty="0"/>
              <a:t>A class can be derived from only one superclass.</a:t>
            </a:r>
          </a:p>
          <a:p>
            <a:pPr marL="488950" indent="-387350" eaLnBrk="1" hangingPunct="1">
              <a:lnSpc>
                <a:spcPct val="90000"/>
              </a:lnSpc>
              <a:defRPr/>
            </a:pPr>
            <a:r>
              <a:rPr lang="en-US" altLang="en-US" dirty="0"/>
              <a:t>Java allows a class to implement multiple interfaces.</a:t>
            </a:r>
          </a:p>
          <a:p>
            <a:pPr marL="488950" indent="-387350" eaLnBrk="1" hangingPunct="1">
              <a:lnSpc>
                <a:spcPct val="90000"/>
              </a:lnSpc>
              <a:defRPr/>
            </a:pPr>
            <a:r>
              <a:rPr lang="en-US" altLang="en-US" dirty="0">
                <a:solidFill>
                  <a:srgbClr val="C00000"/>
                </a:solidFill>
                <a:highlight>
                  <a:srgbClr val="FFFF00"/>
                </a:highlight>
              </a:rPr>
              <a:t>When a class implements multiple interfaces, it must provide the methods specified by all of them.</a:t>
            </a:r>
          </a:p>
          <a:p>
            <a:pPr marL="488950" indent="-387350" eaLnBrk="1" hangingPunct="1">
              <a:lnSpc>
                <a:spcPct val="90000"/>
              </a:lnSpc>
              <a:defRPr/>
            </a:pPr>
            <a:r>
              <a:rPr lang="en-US" altLang="en-US" dirty="0"/>
              <a:t>To specify multiple interfaces in a class definition, simply list the names of the interfaces, separated by commas, after the implements key word.</a:t>
            </a:r>
            <a:br>
              <a:rPr lang="en-US" altLang="en-US" dirty="0"/>
            </a:br>
            <a:endParaRPr lang="en-US" altLang="en-US" dirty="0"/>
          </a:p>
          <a:p>
            <a:pPr marL="896938" lvl="1" indent="0" eaLnBrk="1" hangingPunct="1">
              <a:lnSpc>
                <a:spcPct val="90000"/>
              </a:lnSpc>
              <a:buFontTx/>
              <a:buNone/>
              <a:defRPr/>
            </a:pPr>
            <a:r>
              <a:rPr lang="en-US" altLang="en-US" sz="2000" b="1" dirty="0">
                <a:latin typeface="Courier New" panose="02070309020205020404" pitchFamily="49" charset="0"/>
              </a:rPr>
              <a:t>public class </a:t>
            </a:r>
            <a:r>
              <a:rPr lang="en-US" altLang="en-US" sz="2000" b="1" dirty="0" err="1">
                <a:latin typeface="Courier New" panose="02070309020205020404" pitchFamily="49" charset="0"/>
              </a:rPr>
              <a:t>MyClass</a:t>
            </a:r>
            <a:r>
              <a:rPr lang="en-US" altLang="en-US" sz="2000" b="1" dirty="0">
                <a:latin typeface="Courier New" panose="02070309020205020404" pitchFamily="49" charset="0"/>
              </a:rPr>
              <a:t> implements Interface1,</a:t>
            </a:r>
          </a:p>
          <a:p>
            <a:pPr marL="488950" lvl="1" indent="-387350" eaLnBrk="1" hangingPunct="1">
              <a:lnSpc>
                <a:spcPct val="90000"/>
              </a:lnSpc>
              <a:buFontTx/>
              <a:buNone/>
              <a:defRPr/>
            </a:pPr>
            <a:r>
              <a:rPr lang="en-US" altLang="en-US" sz="2000" b="1" dirty="0">
                <a:latin typeface="Courier New" panose="02070309020205020404" pitchFamily="49" charset="0"/>
              </a:rPr>
              <a:t>                                Interface2,</a:t>
            </a:r>
          </a:p>
          <a:p>
            <a:pPr marL="488950" lvl="1" indent="-387350" eaLnBrk="1" hangingPunct="1">
              <a:lnSpc>
                <a:spcPct val="90000"/>
              </a:lnSpc>
              <a:buFontTx/>
              <a:buNone/>
              <a:defRPr/>
            </a:pPr>
            <a:r>
              <a:rPr lang="en-US" altLang="en-US" sz="2000" b="1" dirty="0">
                <a:latin typeface="Courier New" panose="02070309020205020404" pitchFamily="49" charset="0"/>
              </a:rPr>
              <a:t>                                Interface3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87F022-15F0-4F68-AE56-0E0F1183AF37}"/>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with Interfaces (1 of 3)</a:t>
            </a:r>
          </a:p>
        </p:txBody>
      </p:sp>
      <p:sp>
        <p:nvSpPr>
          <p:cNvPr id="86019" name="Rectangle 3">
            <a:extLst>
              <a:ext uri="{FF2B5EF4-FFF2-40B4-BE49-F238E27FC236}">
                <a16:creationId xmlns:a16="http://schemas.microsoft.com/office/drawing/2014/main" id="{449CD546-2E0E-4AC9-AC97-2D25DCEF01CA}"/>
              </a:ext>
            </a:extLst>
          </p:cNvPr>
          <p:cNvSpPr txBox="1">
            <a:spLocks noGrp="1" noChangeArrowheads="1"/>
          </p:cNvSpPr>
          <p:nvPr>
            <p:ph type="body" idx="1"/>
          </p:nvPr>
        </p:nvSpPr>
        <p:spPr>
          <a:xfrm>
            <a:off x="457200" y="1646238"/>
            <a:ext cx="8229600" cy="4525962"/>
          </a:xfrm>
        </p:spPr>
        <p:txBody>
          <a:bodyPr/>
          <a:lstStyle/>
          <a:p>
            <a:pPr marL="488950" indent="-387350" eaLnBrk="1" hangingPunct="1">
              <a:lnSpc>
                <a:spcPct val="90000"/>
              </a:lnSpc>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Java allows you to create reference variables of an interface type.</a:t>
            </a:r>
          </a:p>
          <a:p>
            <a:pPr marL="488950" indent="-387350" eaLnBrk="1" hangingPunct="1">
              <a:lnSpc>
                <a:spcPct val="90000"/>
              </a:lnSpc>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An interface reference variable can reference any object that implements that interface, regardless of its class type.</a:t>
            </a:r>
          </a:p>
          <a:p>
            <a:pPr marL="488950" indent="-387350" eaLnBrk="1" hangingPunct="1">
              <a:lnSpc>
                <a:spcPct val="90000"/>
              </a:lnSpc>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This is another example of polymorphism.</a:t>
            </a:r>
          </a:p>
          <a:p>
            <a:pPr marL="488950" indent="-387350" eaLnBrk="1" hangingPunct="1">
              <a:lnSpc>
                <a:spcPct val="90000"/>
              </a:lnSpc>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Example:</a:t>
            </a:r>
          </a:p>
          <a:p>
            <a:pPr marL="887413" lvl="1" indent="-398463" eaLnBrk="1" hangingPunct="1">
              <a:lnSpc>
                <a:spcPct val="90000"/>
              </a:lnSpc>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RetailItem.java</a:t>
            </a:r>
            <a:endPar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887413" lvl="1" indent="-398463" eaLnBrk="1" hangingPunct="1">
              <a:lnSpc>
                <a:spcPct val="90000"/>
              </a:lnSpc>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CompactDisc.java</a:t>
            </a:r>
            <a:endPar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887413" lvl="1" indent="-398463" eaLnBrk="1" hangingPunct="1">
              <a:lnSpc>
                <a:spcPct val="90000"/>
              </a:lnSpc>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DvdMovie.java</a:t>
            </a:r>
            <a:endPar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887413" lvl="1" indent="-398463" eaLnBrk="1" hangingPunct="1">
              <a:lnSpc>
                <a:spcPct val="90000"/>
              </a:lnSpc>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hlinkClick r:id="rId6" action="ppaction://hlinkfile"/>
              </a:rPr>
              <a:t>PolymorphicInterfaceDemo.java</a:t>
            </a:r>
            <a:endPar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pt-BR" sz="2800" dirty="0"/>
              <a:t>RetailItem.java, CompactDisc.java,</a:t>
            </a:r>
            <a:br>
              <a:rPr lang="pt-BR" sz="2800" dirty="0"/>
            </a:br>
            <a:r>
              <a:rPr lang="pt-BR" sz="2800" dirty="0"/>
              <a:t>DvdMovie.java, PolymorphicInterfaceDemo.java</a:t>
            </a:r>
          </a:p>
        </p:txBody>
      </p:sp>
      <p:pic>
        <p:nvPicPr>
          <p:cNvPr id="5" name="Picture 4">
            <a:extLst>
              <a:ext uri="{FF2B5EF4-FFF2-40B4-BE49-F238E27FC236}">
                <a16:creationId xmlns:a16="http://schemas.microsoft.com/office/drawing/2014/main" id="{360C3729-CCEA-4263-B9A9-ECC1AF36028B}"/>
              </a:ext>
            </a:extLst>
          </p:cNvPr>
          <p:cNvPicPr>
            <a:picLocks noChangeAspect="1"/>
          </p:cNvPicPr>
          <p:nvPr/>
        </p:nvPicPr>
        <p:blipFill>
          <a:blip r:embed="rId2"/>
          <a:stretch>
            <a:fillRect/>
          </a:stretch>
        </p:blipFill>
        <p:spPr>
          <a:xfrm>
            <a:off x="15241" y="1143000"/>
            <a:ext cx="2042160" cy="869809"/>
          </a:xfrm>
          <a:prstGeom prst="rect">
            <a:avLst/>
          </a:prstGeom>
          <a:ln>
            <a:solidFill>
              <a:schemeClr val="accent1"/>
            </a:solidFill>
          </a:ln>
        </p:spPr>
      </p:pic>
      <p:pic>
        <p:nvPicPr>
          <p:cNvPr id="8" name="Picture 7">
            <a:extLst>
              <a:ext uri="{FF2B5EF4-FFF2-40B4-BE49-F238E27FC236}">
                <a16:creationId xmlns:a16="http://schemas.microsoft.com/office/drawing/2014/main" id="{D6ACE3E4-82B0-4CAD-AF2B-6C271729E277}"/>
              </a:ext>
            </a:extLst>
          </p:cNvPr>
          <p:cNvPicPr>
            <a:picLocks noChangeAspect="1"/>
          </p:cNvPicPr>
          <p:nvPr/>
        </p:nvPicPr>
        <p:blipFill>
          <a:blip r:embed="rId3"/>
          <a:stretch>
            <a:fillRect/>
          </a:stretch>
        </p:blipFill>
        <p:spPr>
          <a:xfrm>
            <a:off x="-6096" y="2209800"/>
            <a:ext cx="2594605" cy="4224789"/>
          </a:xfrm>
          <a:prstGeom prst="rect">
            <a:avLst/>
          </a:prstGeom>
          <a:ln>
            <a:solidFill>
              <a:schemeClr val="accent1"/>
            </a:solidFill>
          </a:ln>
        </p:spPr>
      </p:pic>
      <p:pic>
        <p:nvPicPr>
          <p:cNvPr id="11" name="Picture 10">
            <a:extLst>
              <a:ext uri="{FF2B5EF4-FFF2-40B4-BE49-F238E27FC236}">
                <a16:creationId xmlns:a16="http://schemas.microsoft.com/office/drawing/2014/main" id="{A932A910-2573-486C-866B-A4832967469D}"/>
              </a:ext>
            </a:extLst>
          </p:cNvPr>
          <p:cNvPicPr>
            <a:picLocks noChangeAspect="1"/>
          </p:cNvPicPr>
          <p:nvPr/>
        </p:nvPicPr>
        <p:blipFill>
          <a:blip r:embed="rId4"/>
          <a:stretch>
            <a:fillRect/>
          </a:stretch>
        </p:blipFill>
        <p:spPr>
          <a:xfrm>
            <a:off x="2743201" y="1143000"/>
            <a:ext cx="3213578" cy="5291589"/>
          </a:xfrm>
          <a:prstGeom prst="rect">
            <a:avLst/>
          </a:prstGeom>
          <a:ln>
            <a:solidFill>
              <a:schemeClr val="accent1"/>
            </a:solidFill>
          </a:ln>
        </p:spPr>
      </p:pic>
      <p:pic>
        <p:nvPicPr>
          <p:cNvPr id="14" name="Picture 13">
            <a:extLst>
              <a:ext uri="{FF2B5EF4-FFF2-40B4-BE49-F238E27FC236}">
                <a16:creationId xmlns:a16="http://schemas.microsoft.com/office/drawing/2014/main" id="{1E2A0BDC-25DD-4EE2-970D-6F6BE9AB5F48}"/>
              </a:ext>
            </a:extLst>
          </p:cNvPr>
          <p:cNvPicPr>
            <a:picLocks noChangeAspect="1"/>
          </p:cNvPicPr>
          <p:nvPr/>
        </p:nvPicPr>
        <p:blipFill>
          <a:blip r:embed="rId5"/>
          <a:stretch>
            <a:fillRect/>
          </a:stretch>
        </p:blipFill>
        <p:spPr>
          <a:xfrm>
            <a:off x="6124923" y="1143000"/>
            <a:ext cx="3019077" cy="3505200"/>
          </a:xfrm>
          <a:prstGeom prst="rect">
            <a:avLst/>
          </a:prstGeom>
          <a:ln>
            <a:solidFill>
              <a:schemeClr val="accent1"/>
            </a:solidFill>
          </a:ln>
        </p:spPr>
      </p:pic>
      <p:pic>
        <p:nvPicPr>
          <p:cNvPr id="16" name="Picture 15">
            <a:extLst>
              <a:ext uri="{FF2B5EF4-FFF2-40B4-BE49-F238E27FC236}">
                <a16:creationId xmlns:a16="http://schemas.microsoft.com/office/drawing/2014/main" id="{CD8670E0-1F24-488D-8841-3B4A1AED716E}"/>
              </a:ext>
            </a:extLst>
          </p:cNvPr>
          <p:cNvPicPr>
            <a:picLocks noChangeAspect="1"/>
          </p:cNvPicPr>
          <p:nvPr/>
        </p:nvPicPr>
        <p:blipFill>
          <a:blip r:embed="rId6"/>
          <a:stretch>
            <a:fillRect/>
          </a:stretch>
        </p:blipFill>
        <p:spPr>
          <a:xfrm>
            <a:off x="6124922" y="4800600"/>
            <a:ext cx="3019078" cy="1522154"/>
          </a:xfrm>
          <a:prstGeom prst="rect">
            <a:avLst/>
          </a:prstGeom>
          <a:ln>
            <a:solidFill>
              <a:schemeClr val="accent1"/>
            </a:solidFill>
          </a:ln>
        </p:spPr>
      </p:pic>
    </p:spTree>
    <p:extLst>
      <p:ext uri="{BB962C8B-B14F-4D97-AF65-F5344CB8AC3E}">
        <p14:creationId xmlns:p14="http://schemas.microsoft.com/office/powerpoint/2010/main" val="2309628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B52A769C-F444-412C-99CC-610236ED48DC}"/>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with Interfaces (2 of 3)</a:t>
            </a:r>
          </a:p>
        </p:txBody>
      </p:sp>
      <p:sp>
        <p:nvSpPr>
          <p:cNvPr id="88067" name="Rectangle 3">
            <a:extLst>
              <a:ext uri="{FF2B5EF4-FFF2-40B4-BE49-F238E27FC236}">
                <a16:creationId xmlns:a16="http://schemas.microsoft.com/office/drawing/2014/main" id="{7FC7EF9C-7B19-42E8-842E-E6BC5BA1BA9E}"/>
              </a:ext>
            </a:extLst>
          </p:cNvPr>
          <p:cNvSpPr txBox="1">
            <a:spLocks noGrp="1" noChangeArrowheads="1"/>
          </p:cNvSpPr>
          <p:nvPr>
            <p:ph type="body" idx="1"/>
          </p:nvPr>
        </p:nvSpPr>
        <p:spPr>
          <a:xfrm>
            <a:off x="457200" y="1636713"/>
            <a:ext cx="8229600" cy="4525962"/>
          </a:xfrm>
        </p:spPr>
        <p:txBody>
          <a:bodyPr/>
          <a:lstStyle/>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In the example code, two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RetailItem</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reference variables,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item1</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and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item2</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are declared.</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item1</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variable references a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CompactDisc</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object and the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item2</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variable references a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DvdMovie</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object.</a:t>
            </a:r>
          </a:p>
          <a:p>
            <a:pPr marL="488950" indent="-387350" eaLnBrk="1" hangingPunct="1">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When a class implements an interface, an inheritance relationship known as </a:t>
            </a:r>
            <a:r>
              <a:rPr lang="en-US" altLang="en-US" i="1">
                <a:solidFill>
                  <a:srgbClr val="000000"/>
                </a:solidFill>
                <a:latin typeface="Arial" panose="020B0604020202020204" pitchFamily="34" charset="0"/>
                <a:cs typeface="Arial" panose="020B0604020202020204" pitchFamily="34" charset="0"/>
                <a:sym typeface="Arial" panose="020B0604020202020204" pitchFamily="34" charset="0"/>
              </a:rPr>
              <a:t>interface inheritance </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is established.</a:t>
            </a:r>
          </a:p>
          <a:p>
            <a:pPr marL="887413" lvl="1" indent="-398463"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000">
                <a:solidFill>
                  <a:srgbClr val="000000"/>
                </a:solidFill>
                <a:latin typeface="Courier New" panose="02070309020205020404" pitchFamily="49" charset="0"/>
                <a:cs typeface="Arial" panose="020B0604020202020204" pitchFamily="34" charset="0"/>
                <a:sym typeface="Arial" panose="020B0604020202020204" pitchFamily="34" charset="0"/>
              </a:rPr>
              <a:t>CompactDisc</a:t>
            </a: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 object </a:t>
            </a:r>
            <a:r>
              <a:rPr lang="en-US" altLang="en-US" sz="2000" i="1">
                <a:solidFill>
                  <a:srgbClr val="000000"/>
                </a:solidFill>
                <a:latin typeface="Arial" panose="020B0604020202020204" pitchFamily="34" charset="0"/>
                <a:cs typeface="Arial" panose="020B0604020202020204" pitchFamily="34" charset="0"/>
                <a:sym typeface="Arial" panose="020B0604020202020204" pitchFamily="34" charset="0"/>
              </a:rPr>
              <a:t>is a </a:t>
            </a:r>
            <a:r>
              <a:rPr lang="en-US" altLang="en-US" sz="2000">
                <a:solidFill>
                  <a:srgbClr val="000000"/>
                </a:solidFill>
                <a:latin typeface="Courier New" panose="02070309020205020404" pitchFamily="49" charset="0"/>
                <a:cs typeface="Arial" panose="020B0604020202020204" pitchFamily="34" charset="0"/>
                <a:sym typeface="Arial" panose="020B0604020202020204" pitchFamily="34" charset="0"/>
              </a:rPr>
              <a:t>RetailItem</a:t>
            </a: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 and</a:t>
            </a:r>
          </a:p>
          <a:p>
            <a:pPr marL="887413" lvl="1" indent="-398463"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sz="2000">
                <a:solidFill>
                  <a:srgbClr val="000000"/>
                </a:solidFill>
                <a:latin typeface="Courier New" panose="02070309020205020404" pitchFamily="49" charset="0"/>
                <a:cs typeface="Arial" panose="020B0604020202020204" pitchFamily="34" charset="0"/>
                <a:sym typeface="Arial" panose="020B0604020202020204" pitchFamily="34" charset="0"/>
              </a:rPr>
              <a:t>DvdMovie</a:t>
            </a: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 object </a:t>
            </a:r>
            <a:r>
              <a:rPr lang="en-US" altLang="en-US" sz="2000" i="1">
                <a:solidFill>
                  <a:srgbClr val="000000"/>
                </a:solidFill>
                <a:latin typeface="Arial" panose="020B0604020202020204" pitchFamily="34" charset="0"/>
                <a:cs typeface="Arial" panose="020B0604020202020204" pitchFamily="34" charset="0"/>
                <a:sym typeface="Arial" panose="020B0604020202020204" pitchFamily="34" charset="0"/>
              </a:rPr>
              <a:t>is a </a:t>
            </a:r>
            <a:r>
              <a:rPr lang="en-US" altLang="en-US" sz="2000">
                <a:solidFill>
                  <a:srgbClr val="000000"/>
                </a:solidFill>
                <a:latin typeface="Courier New" panose="02070309020205020404" pitchFamily="49" charset="0"/>
                <a:cs typeface="Arial" panose="020B0604020202020204" pitchFamily="34" charset="0"/>
                <a:sym typeface="Arial" panose="020B0604020202020204" pitchFamily="34" charset="0"/>
              </a:rPr>
              <a:t>RetailItem</a:t>
            </a: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777700A-C790-40A4-BD4A-E4CF37C813B4}"/>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Polymorphism with Interfaces (3 of 3)</a:t>
            </a:r>
          </a:p>
        </p:txBody>
      </p:sp>
      <p:sp>
        <p:nvSpPr>
          <p:cNvPr id="83972" name="Rectangle 3">
            <a:extLst>
              <a:ext uri="{FF2B5EF4-FFF2-40B4-BE49-F238E27FC236}">
                <a16:creationId xmlns:a16="http://schemas.microsoft.com/office/drawing/2014/main" id="{E56B32C3-25A0-41E2-A770-B0CB084F0E05}"/>
              </a:ext>
            </a:extLst>
          </p:cNvPr>
          <p:cNvSpPr>
            <a:spLocks noGrp="1" noChangeArrowheads="1"/>
          </p:cNvSpPr>
          <p:nvPr>
            <p:ph type="body" idx="1"/>
          </p:nvPr>
        </p:nvSpPr>
        <p:spPr>
          <a:xfrm>
            <a:off x="457200" y="1609725"/>
            <a:ext cx="8229600" cy="4525963"/>
          </a:xfrm>
        </p:spPr>
        <p:txBody>
          <a:bodyPr/>
          <a:lstStyle/>
          <a:p>
            <a:pPr marL="488950" indent="-387350" eaLnBrk="1" hangingPunct="1">
              <a:defRPr/>
            </a:pPr>
            <a:r>
              <a:rPr lang="en-US" altLang="en-US" dirty="0"/>
              <a:t>A reference to an interface can point to any class that implements that interface.</a:t>
            </a:r>
          </a:p>
          <a:p>
            <a:pPr marL="488950" indent="-387350" eaLnBrk="1" hangingPunct="1">
              <a:defRPr/>
            </a:pPr>
            <a:r>
              <a:rPr lang="en-US" altLang="en-US" dirty="0"/>
              <a:t>You cannot create an instance of an interface.</a:t>
            </a:r>
            <a:br>
              <a:rPr lang="en-US" altLang="en-US" dirty="0"/>
            </a:br>
            <a:endParaRPr lang="en-US" altLang="en-US" dirty="0"/>
          </a:p>
          <a:p>
            <a:pPr lvl="1" indent="153988" eaLnBrk="1" hangingPunct="1">
              <a:buFontTx/>
              <a:buNone/>
              <a:defRPr/>
            </a:pPr>
            <a:r>
              <a:rPr lang="en-US" altLang="en-US" sz="2000" b="1" dirty="0" err="1">
                <a:latin typeface="Courier New" panose="02070309020205020404" pitchFamily="49" charset="0"/>
              </a:rPr>
              <a:t>RetailItem</a:t>
            </a:r>
            <a:r>
              <a:rPr lang="en-US" altLang="en-US" sz="2000" b="1" dirty="0">
                <a:latin typeface="Courier New" panose="02070309020205020404" pitchFamily="49" charset="0"/>
              </a:rPr>
              <a:t> item = new </a:t>
            </a:r>
            <a:r>
              <a:rPr lang="en-US" altLang="en-US" sz="2000" b="1" dirty="0" err="1">
                <a:latin typeface="Courier New" panose="02070309020205020404" pitchFamily="49" charset="0"/>
              </a:rPr>
              <a:t>RetailItem</a:t>
            </a:r>
            <a:r>
              <a:rPr lang="en-US" altLang="en-US" sz="2000" b="1" dirty="0">
                <a:latin typeface="Courier New" panose="02070309020205020404" pitchFamily="49" charset="0"/>
              </a:rPr>
              <a:t>(); // ERROR!</a:t>
            </a:r>
          </a:p>
          <a:p>
            <a:pPr lvl="1" eaLnBrk="1" hangingPunct="1">
              <a:buFontTx/>
              <a:buNone/>
              <a:defRPr/>
            </a:pPr>
            <a:endParaRPr lang="en-US" altLang="en-US" sz="2000" b="1" dirty="0">
              <a:latin typeface="Courier New" panose="02070309020205020404" pitchFamily="49" charset="0"/>
            </a:endParaRPr>
          </a:p>
          <a:p>
            <a:pPr marL="488950" indent="-387350" eaLnBrk="1" hangingPunct="1">
              <a:defRPr/>
            </a:pPr>
            <a:r>
              <a:rPr lang="en-US" altLang="en-US" dirty="0"/>
              <a:t>When an interface variable references an object:</a:t>
            </a:r>
          </a:p>
          <a:p>
            <a:pPr marL="887413" lvl="1" indent="-398463" eaLnBrk="1" hangingPunct="1">
              <a:defRPr/>
            </a:pPr>
            <a:r>
              <a:rPr lang="en-US" altLang="en-US" sz="2000" dirty="0"/>
              <a:t>only the methods declared in the interface are available,</a:t>
            </a:r>
          </a:p>
          <a:p>
            <a:pPr marL="887413" lvl="1" indent="-398463" eaLnBrk="1" hangingPunct="1">
              <a:defRPr/>
            </a:pPr>
            <a:r>
              <a:rPr lang="en-US" altLang="en-US" sz="2000" dirty="0"/>
              <a:t>explicit type casting is required to access the other methods of an object referenced by an interface reference.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4">
            <a:extLst>
              <a:ext uri="{FF2B5EF4-FFF2-40B4-BE49-F238E27FC236}">
                <a16:creationId xmlns:a16="http://schemas.microsoft.com/office/drawing/2014/main" id="{28688196-8E98-42DF-B77F-BA10E4E0FECB}"/>
              </a:ext>
            </a:extLst>
          </p:cNvPr>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95235" name="Picture 3">
            <a:extLst>
              <a:ext uri="{FF2B5EF4-FFF2-40B4-BE49-F238E27FC236}">
                <a16:creationId xmlns:a16="http://schemas.microsoft.com/office/drawing/2014/main" id="{CEF6A639-78C2-469B-9B79-EE1D2E94C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Box 6">
            <a:extLst>
              <a:ext uri="{FF2B5EF4-FFF2-40B4-BE49-F238E27FC236}">
                <a16:creationId xmlns:a16="http://schemas.microsoft.com/office/drawing/2014/main" id="{A7EB7093-67D9-4C8C-B4FE-C5D2F916577C}"/>
              </a:ext>
            </a:extLst>
          </p:cNvPr>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1400" b="1">
                <a:solidFill>
                  <a:srgbClr val="000000"/>
                </a:solidFill>
                <a:latin typeface="Arial" panose="020B0604020202020204" pitchFamily="34" charset="0"/>
                <a:ea typeface="ヒラギノ角ゴ Pro W3"/>
                <a:cs typeface="ヒラギノ角ゴ Pro W3"/>
              </a:rPr>
              <a:t>This work is protected by United States copyright laws and is provided solely</a:t>
            </a:r>
            <a:br>
              <a:rPr lang="en-US" altLang="en-US" sz="1400" b="1">
                <a:solidFill>
                  <a:srgbClr val="000000"/>
                </a:solidFill>
                <a:latin typeface="Arial" panose="020B0604020202020204" pitchFamily="34" charset="0"/>
                <a:ea typeface="ヒラギノ角ゴ Pro W3"/>
                <a:cs typeface="ヒラギノ角ゴ Pro W3"/>
              </a:rPr>
            </a:br>
            <a:r>
              <a:rPr lang="en-US" altLang="en-US" sz="1400" b="1">
                <a:solidFill>
                  <a:srgbClr val="000000"/>
                </a:solidFill>
                <a:latin typeface="Arial" panose="020B0604020202020204" pitchFamily="34" charset="0"/>
                <a:ea typeface="ヒラギノ角ゴ Pro W3"/>
                <a:cs typeface="ヒラギノ角ゴ Pro W3"/>
              </a:rPr>
              <a:t>   for the use of instructions in teaching their courses and assessing student</a:t>
            </a:r>
            <a:br>
              <a:rPr lang="en-US" altLang="en-US" sz="1400" b="1">
                <a:solidFill>
                  <a:srgbClr val="000000"/>
                </a:solidFill>
                <a:latin typeface="Arial" panose="020B0604020202020204" pitchFamily="34" charset="0"/>
                <a:ea typeface="ヒラギノ角ゴ Pro W3"/>
                <a:cs typeface="ヒラギノ角ゴ Pro W3"/>
              </a:rPr>
            </a:br>
            <a:r>
              <a:rPr lang="en-US" altLang="en-US" sz="1400" b="1">
                <a:solidFill>
                  <a:srgbClr val="000000"/>
                </a:solidFill>
                <a:latin typeface="Arial" panose="020B0604020202020204" pitchFamily="34" charset="0"/>
                <a:ea typeface="ヒラギノ角ゴ Pro W3"/>
                <a:cs typeface="ヒラギノ角ゴ Pro W3"/>
              </a:rPr>
              <a:t>    learning. dissemination or sale of any part of this work (including on the</a:t>
            </a:r>
            <a:br>
              <a:rPr lang="en-US" altLang="en-US" sz="1400" b="1">
                <a:solidFill>
                  <a:srgbClr val="000000"/>
                </a:solidFill>
                <a:latin typeface="Arial" panose="020B0604020202020204" pitchFamily="34" charset="0"/>
                <a:ea typeface="ヒラギノ角ゴ Pro W3"/>
                <a:cs typeface="ヒラギノ角ゴ Pro W3"/>
              </a:rPr>
            </a:br>
            <a:r>
              <a:rPr lang="en-US" altLang="en-US" sz="1400" b="1">
                <a:solidFill>
                  <a:srgbClr val="000000"/>
                </a:solidFill>
                <a:latin typeface="Arial" panose="020B0604020202020204" pitchFamily="34" charset="0"/>
                <a:ea typeface="ヒラギノ角ゴ Pro W3"/>
                <a:cs typeface="ヒラギノ角ゴ Pro W3"/>
              </a:rPr>
              <a:t>        World Wide Web) will destroy the integrity of the work and is not permit-</a:t>
            </a:r>
            <a:br>
              <a:rPr lang="en-US" altLang="en-US" sz="1400" b="1">
                <a:solidFill>
                  <a:srgbClr val="000000"/>
                </a:solidFill>
                <a:latin typeface="Arial" panose="020B0604020202020204" pitchFamily="34" charset="0"/>
                <a:ea typeface="ヒラギノ角ゴ Pro W3"/>
                <a:cs typeface="ヒラギノ角ゴ Pro W3"/>
              </a:rPr>
            </a:br>
            <a:r>
              <a:rPr lang="en-US" altLang="en-US" sz="1400" b="1">
                <a:solidFill>
                  <a:srgbClr val="000000"/>
                </a:solidFill>
                <a:latin typeface="Arial" panose="020B0604020202020204" pitchFamily="34" charset="0"/>
                <a:ea typeface="ヒラギノ角ゴ Pro W3"/>
                <a:cs typeface="ヒラギノ角ゴ Pro W3"/>
              </a:rPr>
              <a:t>           ted. The work and materials from it should never be made available to</a:t>
            </a:r>
          </a:p>
          <a:p>
            <a:r>
              <a:rPr lang="en-US" altLang="en-US" sz="1400" b="1">
                <a:solidFill>
                  <a:srgbClr val="000000"/>
                </a:solidFill>
                <a:latin typeface="Arial" panose="020B0604020202020204" pitchFamily="34" charset="0"/>
                <a:ea typeface="ヒラギノ角ゴ Pro W3"/>
                <a:cs typeface="ヒラギノ角ゴ Pro W3"/>
              </a:rPr>
              <a:t>             students except by instructors using the accompanying text in their</a:t>
            </a:r>
            <a:br>
              <a:rPr lang="en-US" altLang="en-US" sz="1400" b="1">
                <a:solidFill>
                  <a:srgbClr val="000000"/>
                </a:solidFill>
                <a:latin typeface="Arial" panose="020B0604020202020204" pitchFamily="34" charset="0"/>
                <a:ea typeface="ヒラギノ角ゴ Pro W3"/>
                <a:cs typeface="ヒラギノ角ゴ Pro W3"/>
              </a:rPr>
            </a:br>
            <a:r>
              <a:rPr lang="en-US" altLang="en-US" sz="1400" b="1">
                <a:solidFill>
                  <a:srgbClr val="000000"/>
                </a:solidFill>
                <a:latin typeface="Arial" panose="020B0604020202020204" pitchFamily="34" charset="0"/>
                <a:ea typeface="ヒラギノ角ゴ Pro W3"/>
                <a:cs typeface="ヒラギノ角ゴ Pro W3"/>
              </a:rPr>
              <a:t>               classes. All recipients of this work are expected to abide by these</a:t>
            </a:r>
          </a:p>
          <a:p>
            <a:r>
              <a:rPr lang="en-US" altLang="en-US" sz="1400" b="1">
                <a:solidFill>
                  <a:srgbClr val="000000"/>
                </a:solidFill>
                <a:latin typeface="Arial" panose="020B0604020202020204" pitchFamily="34" charset="0"/>
                <a:ea typeface="ヒラギノ角ゴ Pro W3"/>
                <a:cs typeface="ヒラギノ角ゴ Pro W3"/>
              </a:rPr>
              <a:t>restrictions and to honor the intended pedagogical purposes and the needs of</a:t>
            </a:r>
          </a:p>
          <a:p>
            <a:r>
              <a:rPr lang="en-US" altLang="en-US" sz="1400" b="1">
                <a:solidFill>
                  <a:srgbClr val="000000"/>
                </a:solidFill>
                <a:latin typeface="Arial" panose="020B0604020202020204" pitchFamily="34" charset="0"/>
                <a:ea typeface="ヒラギノ角ゴ Pro W3"/>
                <a:cs typeface="ヒラギノ角ゴ Pro W3"/>
              </a:rPr>
              <a:t>other instructors who rely on these materials.</a:t>
            </a:r>
            <a:endParaRPr lang="en-IN" altLang="en-US" sz="1400" b="1">
              <a:solidFill>
                <a:srgbClr val="000000"/>
              </a:solidFill>
              <a:latin typeface="Arial" panose="020B0604020202020204" pitchFamily="34" charset="0"/>
              <a:ea typeface="ヒラギノ角ゴ Pro W3"/>
              <a:cs typeface="ヒラギノ角ゴ Pro W3"/>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EAEA-93C3-40E2-B117-A95D63D2687B}"/>
              </a:ext>
            </a:extLst>
          </p:cNvPr>
          <p:cNvSpPr>
            <a:spLocks noGrp="1"/>
          </p:cNvSpPr>
          <p:nvPr>
            <p:ph type="title"/>
          </p:nvPr>
        </p:nvSpPr>
        <p:spPr/>
        <p:txBody>
          <a:bodyPr/>
          <a:lstStyle/>
          <a:p>
            <a:r>
              <a:rPr lang="en-US" dirty="0"/>
              <a:t>Backup Slides</a:t>
            </a:r>
          </a:p>
        </p:txBody>
      </p:sp>
      <p:sp>
        <p:nvSpPr>
          <p:cNvPr id="3" name="Text Placeholder 2">
            <a:extLst>
              <a:ext uri="{FF2B5EF4-FFF2-40B4-BE49-F238E27FC236}">
                <a16:creationId xmlns:a16="http://schemas.microsoft.com/office/drawing/2014/main" id="{518657DC-D3F8-4E9D-A847-215BFA4638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1649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3371F09-F4DE-46AF-9439-1A046BAAD0C4}"/>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Protected Members (1 of 2)</a:t>
            </a:r>
          </a:p>
        </p:txBody>
      </p:sp>
      <p:sp>
        <p:nvSpPr>
          <p:cNvPr id="45059" name="Rectangle 3">
            <a:extLst>
              <a:ext uri="{FF2B5EF4-FFF2-40B4-BE49-F238E27FC236}">
                <a16:creationId xmlns:a16="http://schemas.microsoft.com/office/drawing/2014/main" id="{74CC2D48-D395-4692-96B2-763472DE8DC2}"/>
              </a:ext>
            </a:extLst>
          </p:cNvPr>
          <p:cNvSpPr txBox="1">
            <a:spLocks noGrp="1" noChangeArrowheads="1"/>
          </p:cNvSpPr>
          <p:nvPr>
            <p:ph type="body" idx="1"/>
          </p:nvPr>
        </p:nvSpPr>
        <p:spPr>
          <a:xfrm>
            <a:off x="457200" y="1655763"/>
            <a:ext cx="8229600" cy="4525962"/>
          </a:xfrm>
        </p:spPr>
        <p:txBody>
          <a:bodyPr/>
          <a:lstStyle/>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Protected members of class:</a:t>
            </a:r>
          </a:p>
          <a:p>
            <a:pPr marL="887413" lvl="1" indent="-398463"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may be accessed by methods in a subclass, and</a:t>
            </a:r>
          </a:p>
          <a:p>
            <a:pPr marL="887413" lvl="1" indent="-398463"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rPr>
              <a:t>by methods in the same package as the class.</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Java provides a third access specification,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protected</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 </a:t>
            </a:r>
            <a:r>
              <a:rPr lang="en-US" altLang="en-US" i="1">
                <a:solidFill>
                  <a:srgbClr val="000000"/>
                </a:solidFill>
                <a:latin typeface="Arial" panose="020B0604020202020204" pitchFamily="34" charset="0"/>
                <a:cs typeface="Arial" panose="020B0604020202020204" pitchFamily="34" charset="0"/>
                <a:sym typeface="Arial" panose="020B0604020202020204" pitchFamily="34" charset="0"/>
              </a:rPr>
              <a:t>protected</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member’s access is somewhere between </a:t>
            </a:r>
            <a:r>
              <a:rPr lang="en-US" altLang="en-US" i="1">
                <a:solidFill>
                  <a:srgbClr val="000000"/>
                </a:solidFill>
                <a:latin typeface="Arial" panose="020B0604020202020204" pitchFamily="34" charset="0"/>
                <a:cs typeface="Arial" panose="020B0604020202020204" pitchFamily="34" charset="0"/>
                <a:sym typeface="Arial" panose="020B0604020202020204" pitchFamily="34" charset="0"/>
              </a:rPr>
              <a:t>private</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and </a:t>
            </a:r>
            <a:r>
              <a:rPr lang="en-US" altLang="en-US" i="1">
                <a:solidFill>
                  <a:srgbClr val="000000"/>
                </a:solidFill>
                <a:latin typeface="Arial" panose="020B0604020202020204" pitchFamily="34" charset="0"/>
                <a:cs typeface="Arial" panose="020B0604020202020204" pitchFamily="34" charset="0"/>
                <a:sym typeface="Arial" panose="020B0604020202020204" pitchFamily="34" charset="0"/>
              </a:rPr>
              <a:t>public</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Example: </a:t>
            </a:r>
          </a:p>
          <a:p>
            <a:pPr marL="887413" lvl="1" indent="-398463"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GradedActivity2.java</a:t>
            </a:r>
            <a:endPar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endParaRPr>
          </a:p>
          <a:p>
            <a:pPr marL="887413" lvl="1" indent="-398463"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hlinkClick r:id="rId4" action="ppaction://hlinkfile"/>
              </a:rPr>
              <a:t>FinalExam2.java</a:t>
            </a:r>
            <a:endPar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endParaRPr>
          </a:p>
          <a:p>
            <a:pPr marL="887413" lvl="1" indent="-398463" eaLnBrk="1" hangingPunct="1">
              <a:lnSpc>
                <a:spcPct val="90000"/>
              </a:lnSpc>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hlinkClick r:id="rId5" action="ppaction://hlinkfile"/>
              </a:rPr>
              <a:t>ProtectedDemo.java</a:t>
            </a:r>
            <a:endPar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AA20EB1-6951-4B28-84E3-BCBDE968EF0F}"/>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Protected Members (2 of 2)</a:t>
            </a:r>
          </a:p>
        </p:txBody>
      </p:sp>
      <p:sp>
        <p:nvSpPr>
          <p:cNvPr id="47107" name="Rectangle 3">
            <a:extLst>
              <a:ext uri="{FF2B5EF4-FFF2-40B4-BE49-F238E27FC236}">
                <a16:creationId xmlns:a16="http://schemas.microsoft.com/office/drawing/2014/main" id="{866E2AB3-2FDA-4667-BB45-0962509A67FA}"/>
              </a:ext>
            </a:extLst>
          </p:cNvPr>
          <p:cNvSpPr txBox="1">
            <a:spLocks noGrp="1" noChangeArrowheads="1"/>
          </p:cNvSpPr>
          <p:nvPr>
            <p:ph type="body" idx="1"/>
          </p:nvPr>
        </p:nvSpPr>
        <p:spPr>
          <a:xfrm>
            <a:off x="457200" y="1673225"/>
            <a:ext cx="8229600" cy="4525963"/>
          </a:xfrm>
        </p:spPr>
        <p:txBody>
          <a:bodyPr/>
          <a:lstStyle/>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Using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protected</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instead of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private</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makes some tasks easier.</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However, any class that is derived from the class, or is in the same package, has unrestricted access to the protected member.</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It is always better to make all fields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private</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and then provide </a:t>
            </a:r>
            <a:r>
              <a:rPr lang="en-US" altLang="en-US">
                <a:solidFill>
                  <a:srgbClr val="000000"/>
                </a:solidFill>
                <a:latin typeface="Courier New" panose="02070309020205020404" pitchFamily="49" charset="0"/>
                <a:cs typeface="Arial" panose="020B0604020202020204" pitchFamily="34" charset="0"/>
                <a:sym typeface="Arial" panose="020B0604020202020204" pitchFamily="34" charset="0"/>
              </a:rPr>
              <a:t>public</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 methods for accessing those fields.</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If no access specifier for a class member is provided, the class member is given </a:t>
            </a:r>
            <a:r>
              <a:rPr lang="en-US" altLang="en-US" i="1">
                <a:solidFill>
                  <a:srgbClr val="000000"/>
                </a:solidFill>
                <a:latin typeface="Arial" panose="020B0604020202020204" pitchFamily="34" charset="0"/>
                <a:cs typeface="Arial" panose="020B0604020202020204" pitchFamily="34" charset="0"/>
                <a:sym typeface="Arial" panose="020B0604020202020204" pitchFamily="34" charset="0"/>
              </a:rPr>
              <a:t>package access </a:t>
            </a: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by default.</a:t>
            </a:r>
          </a:p>
          <a:p>
            <a:pPr marL="488950" indent="-387350" eaLnBrk="1" hangingPunct="1">
              <a:lnSpc>
                <a:spcPct val="90000"/>
              </a:lnSpc>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Any method in the same package may access the member.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5FD934F-DEFA-4A40-83E8-5222CA392A1A}"/>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“is a” Relationship (2 of 2)</a:t>
            </a:r>
          </a:p>
        </p:txBody>
      </p:sp>
      <p:sp>
        <p:nvSpPr>
          <p:cNvPr id="18435" name="Rectangle 3">
            <a:extLst>
              <a:ext uri="{FF2B5EF4-FFF2-40B4-BE49-F238E27FC236}">
                <a16:creationId xmlns:a16="http://schemas.microsoft.com/office/drawing/2014/main" id="{4BDA8323-17CC-4D15-A4B9-0F134991092E}"/>
              </a:ext>
            </a:extLst>
          </p:cNvPr>
          <p:cNvSpPr txBox="1">
            <a:spLocks noGrp="1" noChangeArrowheads="1"/>
          </p:cNvSpPr>
          <p:nvPr>
            <p:ph type="body" idx="1"/>
          </p:nvPr>
        </p:nvSpPr>
        <p:spPr>
          <a:xfrm>
            <a:off x="457200" y="1609725"/>
            <a:ext cx="8229600" cy="4525963"/>
          </a:xfrm>
        </p:spPr>
        <p:txBody>
          <a:bodyPr/>
          <a:lstStyle/>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We can </a:t>
            </a:r>
            <a:r>
              <a:rPr lang="en-US" altLang="en-US" i="1" dirty="0">
                <a:solidFill>
                  <a:srgbClr val="C00000"/>
                </a:solidFill>
                <a:highlight>
                  <a:srgbClr val="FFFF00"/>
                </a:highlight>
                <a:latin typeface="Arial" panose="020B0604020202020204" pitchFamily="34" charset="0"/>
                <a:cs typeface="Arial" panose="020B0604020202020204" pitchFamily="34" charset="0"/>
                <a:sym typeface="Arial" panose="020B0604020202020204" pitchFamily="34" charset="0"/>
              </a:rPr>
              <a:t>extend</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the capabilities of a class.</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Inheritance involves a superclass and a subclass.</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000" i="1" dirty="0">
                <a:solidFill>
                  <a:srgbClr val="000000"/>
                </a:solidFill>
                <a:latin typeface="Arial" panose="020B0604020202020204" pitchFamily="34" charset="0"/>
                <a:cs typeface="Arial" panose="020B0604020202020204" pitchFamily="34" charset="0"/>
                <a:sym typeface="Arial" panose="020B0604020202020204" pitchFamily="34" charset="0"/>
              </a:rPr>
              <a:t>superclass </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is the general class and</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the </a:t>
            </a:r>
            <a:r>
              <a:rPr lang="en-US" altLang="en-US" sz="2000" i="1" dirty="0">
                <a:solidFill>
                  <a:srgbClr val="000000"/>
                </a:solidFill>
                <a:latin typeface="Arial" panose="020B0604020202020204" pitchFamily="34" charset="0"/>
                <a:cs typeface="Arial" panose="020B0604020202020204" pitchFamily="34" charset="0"/>
                <a:sym typeface="Arial" panose="020B0604020202020204" pitchFamily="34" charset="0"/>
              </a:rPr>
              <a:t>subclass </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is the specialized class.</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subclass is based on, or extended from, the superclass.</a:t>
            </a:r>
          </a:p>
          <a:p>
            <a:pPr marL="896938" lvl="1" indent="-417513" eaLnBrk="1" hangingPunct="1">
              <a:buSzTx/>
              <a:buFontTx/>
              <a:buChar char="–"/>
            </a:pPr>
            <a:r>
              <a:rPr lang="en-US" altLang="en-US" sz="2000" dirty="0" err="1">
                <a:solidFill>
                  <a:srgbClr val="000000"/>
                </a:solidFill>
                <a:latin typeface="Arial" panose="020B0604020202020204" pitchFamily="34" charset="0"/>
                <a:cs typeface="Arial" panose="020B0604020202020204" pitchFamily="34" charset="0"/>
                <a:sym typeface="Arial" panose="020B0604020202020204" pitchFamily="34" charset="0"/>
              </a:rPr>
              <a:t>Superclasses</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are also called </a:t>
            </a:r>
            <a:r>
              <a:rPr lang="en-US" altLang="en-US" sz="2000" i="1" dirty="0">
                <a:solidFill>
                  <a:srgbClr val="000000"/>
                </a:solidFill>
                <a:latin typeface="Arial" panose="020B0604020202020204" pitchFamily="34" charset="0"/>
                <a:cs typeface="Arial" panose="020B0604020202020204" pitchFamily="34" charset="0"/>
                <a:sym typeface="Arial" panose="020B0604020202020204" pitchFamily="34" charset="0"/>
              </a:rPr>
              <a:t>base classes</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and</a:t>
            </a:r>
          </a:p>
          <a:p>
            <a:pPr marL="896938" lvl="1" indent="-417513" eaLnBrk="1" hangingPunct="1">
              <a:buSzTx/>
              <a:buFontTx/>
              <a:buChar char="–"/>
            </a:pP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subclasses are also called </a:t>
            </a:r>
            <a:r>
              <a:rPr lang="en-US" altLang="en-US" sz="2000" i="1" dirty="0">
                <a:solidFill>
                  <a:srgbClr val="000000"/>
                </a:solidFill>
                <a:latin typeface="Arial" panose="020B0604020202020204" pitchFamily="34" charset="0"/>
                <a:cs typeface="Arial" panose="020B0604020202020204" pitchFamily="34" charset="0"/>
                <a:sym typeface="Arial" panose="020B0604020202020204" pitchFamily="34" charset="0"/>
              </a:rPr>
              <a:t>derived</a:t>
            </a:r>
            <a:r>
              <a:rPr lang="en-US" altLang="en-US" sz="20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2000" i="1" dirty="0">
                <a:solidFill>
                  <a:srgbClr val="000000"/>
                </a:solidFill>
                <a:latin typeface="Arial" panose="020B0604020202020204" pitchFamily="34" charset="0"/>
                <a:cs typeface="Arial" panose="020B0604020202020204" pitchFamily="34" charset="0"/>
                <a:sym typeface="Arial" panose="020B0604020202020204" pitchFamily="34" charset="0"/>
              </a:rPr>
              <a:t>classes.</a:t>
            </a:r>
          </a:p>
          <a:p>
            <a:pPr marL="488950" indent="-387350" eaLnBrk="1" hangingPunct="1">
              <a:buSzTx/>
              <a:buFontTx/>
              <a:buChar char="•"/>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relationship of classes can be thought of as </a:t>
            </a:r>
            <a:r>
              <a:rPr lang="en-US" altLang="en-US" i="1" dirty="0">
                <a:solidFill>
                  <a:srgbClr val="000000"/>
                </a:solidFill>
                <a:latin typeface="Arial" panose="020B0604020202020204" pitchFamily="34" charset="0"/>
                <a:cs typeface="Arial" panose="020B0604020202020204" pitchFamily="34" charset="0"/>
                <a:sym typeface="Arial" panose="020B0604020202020204" pitchFamily="34" charset="0"/>
              </a:rPr>
              <a:t>parent classes </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and </a:t>
            </a:r>
            <a:r>
              <a:rPr lang="en-US" altLang="en-US" i="1" dirty="0">
                <a:solidFill>
                  <a:srgbClr val="000000"/>
                </a:solidFill>
                <a:latin typeface="Arial" panose="020B0604020202020204" pitchFamily="34" charset="0"/>
                <a:cs typeface="Arial" panose="020B0604020202020204" pitchFamily="34" charset="0"/>
                <a:sym typeface="Arial" panose="020B0604020202020204" pitchFamily="34" charset="0"/>
              </a:rPr>
              <a:t>child classes</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F1AB92-719B-41F8-853E-13A5C77D4678}"/>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Access Specifiers</a:t>
            </a:r>
          </a:p>
        </p:txBody>
      </p:sp>
      <p:graphicFrame>
        <p:nvGraphicFramePr>
          <p:cNvPr id="9" name="Group 66" descr="The table reads as follows. Line 1. Access Specifier, default, left parenthesis no modifier, right parenthesis. Accessible to a subclass inside the same package? Yes. Accessible to all other classes in the same package? Yes. Line 2. Access Specifier, public. Accessible to a subclass inside the same package? Yes. Accessible to all other classes in the same package? Yes. Line 3. Access Specifier, protected. Accessible to a subclass inside the same package? Yes. Accessible to all other classes in the same package? Yes. Line 4. Access Specifier, private. Accessible to a subclass inside the same package? No. Accessible to all other classes in the same package? No." title="A table identifies 4 access specifiers and defines their accessibility to subclasses from within the class’s package.">
            <a:extLst>
              <a:ext uri="{FF2B5EF4-FFF2-40B4-BE49-F238E27FC236}">
                <a16:creationId xmlns:a16="http://schemas.microsoft.com/office/drawing/2014/main" id="{7941E792-2248-447C-9911-22CBAF5EDF5B}"/>
              </a:ext>
            </a:extLst>
          </p:cNvPr>
          <p:cNvGraphicFramePr>
            <a:graphicFrameLocks noGrp="1"/>
          </p:cNvGraphicFramePr>
          <p:nvPr/>
        </p:nvGraphicFramePr>
        <p:xfrm>
          <a:off x="876300" y="1484313"/>
          <a:ext cx="7391401" cy="2335213"/>
        </p:xfrm>
        <a:graphic>
          <a:graphicData uri="http://schemas.openxmlformats.org/drawingml/2006/table">
            <a:tbl>
              <a:tblPr/>
              <a:tblGrid>
                <a:gridCol w="1619069">
                  <a:extLst>
                    <a:ext uri="{9D8B030D-6E8A-4147-A177-3AD203B41FA5}">
                      <a16:colId xmlns:a16="http://schemas.microsoft.com/office/drawing/2014/main" val="20000"/>
                    </a:ext>
                  </a:extLst>
                </a:gridCol>
                <a:gridCol w="2886166">
                  <a:extLst>
                    <a:ext uri="{9D8B030D-6E8A-4147-A177-3AD203B41FA5}">
                      <a16:colId xmlns:a16="http://schemas.microsoft.com/office/drawing/2014/main" val="20001"/>
                    </a:ext>
                  </a:extLst>
                </a:gridCol>
                <a:gridCol w="2886166">
                  <a:extLst>
                    <a:ext uri="{9D8B030D-6E8A-4147-A177-3AD203B41FA5}">
                      <a16:colId xmlns:a16="http://schemas.microsoft.com/office/drawing/2014/main" val="20002"/>
                    </a:ext>
                  </a:extLst>
                </a:gridCol>
              </a:tblGrid>
              <a:tr h="702101">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700" b="1" i="0" u="none" strike="noStrike" cap="none" normalizeH="0" baseline="0">
                          <a:ln>
                            <a:noFill/>
                          </a:ln>
                          <a:solidFill>
                            <a:schemeClr val="tx1"/>
                          </a:solidFill>
                          <a:effectLst/>
                          <a:latin typeface="Times New Roman" pitchFamily="18" charset="0"/>
                          <a:cs typeface="Arial" pitchFamily="34" charset="0"/>
                        </a:rPr>
                        <a:t>Access Modifier</a:t>
                      </a:r>
                    </a:p>
                  </a:txBody>
                  <a:tcPr marL="84473" marR="84473" marT="42214" marB="42214"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700" b="1" i="0" u="none" strike="noStrike" cap="none" normalizeH="0" baseline="0">
                          <a:ln>
                            <a:noFill/>
                          </a:ln>
                          <a:solidFill>
                            <a:schemeClr val="tx1"/>
                          </a:solidFill>
                          <a:effectLst/>
                          <a:latin typeface="Times New Roman" pitchFamily="18" charset="0"/>
                          <a:cs typeface="Arial" pitchFamily="34" charset="0"/>
                        </a:rPr>
                        <a:t>Accessible to a subclass inside the same package?</a:t>
                      </a:r>
                    </a:p>
                  </a:txBody>
                  <a:tcPr marL="84473" marR="84473" marT="42214" marB="4221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700" b="1" i="0" u="none" strike="noStrike" cap="none" normalizeH="0" baseline="0">
                          <a:ln>
                            <a:noFill/>
                          </a:ln>
                          <a:solidFill>
                            <a:schemeClr val="tx1"/>
                          </a:solidFill>
                          <a:effectLst/>
                          <a:latin typeface="Times New Roman" pitchFamily="18" charset="0"/>
                          <a:cs typeface="Arial" pitchFamily="34" charset="0"/>
                        </a:rPr>
                        <a:t>Accessible to all other classes inside the same package?</a:t>
                      </a:r>
                    </a:p>
                  </a:txBody>
                  <a:tcPr marL="84473" marR="84473" marT="42214" marB="42214"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extLst>
                  <a:ext uri="{0D108BD9-81ED-4DB2-BD59-A6C34878D82A}">
                    <a16:rowId xmlns:a16="http://schemas.microsoft.com/office/drawing/2014/main" val="10000"/>
                  </a:ext>
                </a:extLst>
              </a:tr>
              <a:tr h="60258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default</a:t>
                      </a:r>
                      <a:br>
                        <a:rPr kumimoji="0" lang="en-US" sz="1700" b="0" i="0" u="none" strike="noStrike" cap="none" normalizeH="0" baseline="0">
                          <a:ln>
                            <a:noFill/>
                          </a:ln>
                          <a:solidFill>
                            <a:schemeClr val="tx1"/>
                          </a:solidFill>
                          <a:effectLst/>
                          <a:latin typeface="Times New Roman" pitchFamily="18" charset="0"/>
                          <a:cs typeface="Arial" pitchFamily="34" charset="0"/>
                        </a:rPr>
                      </a:br>
                      <a:r>
                        <a:rPr kumimoji="0" lang="en-US" sz="1700" b="0" i="0" u="none" strike="noStrike" cap="none" normalizeH="0" baseline="0">
                          <a:ln>
                            <a:noFill/>
                          </a:ln>
                          <a:solidFill>
                            <a:schemeClr val="tx1"/>
                          </a:solidFill>
                          <a:effectLst/>
                          <a:latin typeface="Times New Roman" pitchFamily="18" charset="0"/>
                          <a:cs typeface="Arial" pitchFamily="34" charset="0"/>
                        </a:rPr>
                        <a:t>(no modifier)</a:t>
                      </a:r>
                    </a:p>
                  </a:txBody>
                  <a:tcPr marL="84473" marR="84473" marT="42214" marB="422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4" marB="422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4" marB="422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350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Public</a:t>
                      </a:r>
                    </a:p>
                  </a:txBody>
                  <a:tcPr marL="84473" marR="84473" marT="42214" marB="422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4" marB="422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4" marB="422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350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Protected</a:t>
                      </a:r>
                    </a:p>
                  </a:txBody>
                  <a:tcPr marL="84473" marR="84473" marT="42214" marB="422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4" marB="422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4" marB="422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3508">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Private</a:t>
                      </a:r>
                    </a:p>
                  </a:txBody>
                  <a:tcPr marL="84473" marR="84473" marT="42214" marB="4221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No</a:t>
                      </a:r>
                    </a:p>
                  </a:txBody>
                  <a:tcPr marL="84473" marR="84473" marT="42214" marB="422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dirty="0">
                          <a:ln>
                            <a:noFill/>
                          </a:ln>
                          <a:solidFill>
                            <a:schemeClr val="tx1"/>
                          </a:solidFill>
                          <a:effectLst/>
                          <a:latin typeface="Times New Roman" pitchFamily="18" charset="0"/>
                          <a:cs typeface="Arial" pitchFamily="34" charset="0"/>
                        </a:rPr>
                        <a:t>No</a:t>
                      </a:r>
                    </a:p>
                  </a:txBody>
                  <a:tcPr marL="84473" marR="84473" marT="42214" marB="42214"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 name="Group 67" descr="The table reads as follows. Line 1. Access Specifier, default, left parenthesis no modifier, right parenthesis. Accessible to a subclass outside the same package? Yes. Accessible to all other classes outside the same package? Yes. Line 2. Access Specifier, public. Accessible to a subclass outside the same package? Yes. Accessible to all other classes outside the same package? Yes. Line 3. Access Specifier, protected. Accessible to a subclass outside the same package? Yes. Accessible to all other classes outside the same package? No. Line 4. Access Specifier, private. Accessible to a subclass outside the same package? No. Accessible to all other classes outside the same package? No." title="A table identifies 4 access specifiers and defines their accessibility to subclasses from outside the class’s package.">
            <a:extLst>
              <a:ext uri="{FF2B5EF4-FFF2-40B4-BE49-F238E27FC236}">
                <a16:creationId xmlns:a16="http://schemas.microsoft.com/office/drawing/2014/main" id="{F2BB1E52-3122-4857-A69D-067A139629EA}"/>
              </a:ext>
            </a:extLst>
          </p:cNvPr>
          <p:cNvGraphicFramePr>
            <a:graphicFrameLocks noGrp="1"/>
          </p:cNvGraphicFramePr>
          <p:nvPr/>
        </p:nvGraphicFramePr>
        <p:xfrm>
          <a:off x="876300" y="3983038"/>
          <a:ext cx="7391401" cy="2355851"/>
        </p:xfrm>
        <a:graphic>
          <a:graphicData uri="http://schemas.openxmlformats.org/drawingml/2006/table">
            <a:tbl>
              <a:tblPr/>
              <a:tblGrid>
                <a:gridCol w="1619069">
                  <a:extLst>
                    <a:ext uri="{9D8B030D-6E8A-4147-A177-3AD203B41FA5}">
                      <a16:colId xmlns:a16="http://schemas.microsoft.com/office/drawing/2014/main" val="20000"/>
                    </a:ext>
                  </a:extLst>
                </a:gridCol>
                <a:gridCol w="2886166">
                  <a:extLst>
                    <a:ext uri="{9D8B030D-6E8A-4147-A177-3AD203B41FA5}">
                      <a16:colId xmlns:a16="http://schemas.microsoft.com/office/drawing/2014/main" val="20001"/>
                    </a:ext>
                  </a:extLst>
                </a:gridCol>
                <a:gridCol w="2886166">
                  <a:extLst>
                    <a:ext uri="{9D8B030D-6E8A-4147-A177-3AD203B41FA5}">
                      <a16:colId xmlns:a16="http://schemas.microsoft.com/office/drawing/2014/main" val="20002"/>
                    </a:ext>
                  </a:extLst>
                </a:gridCol>
              </a:tblGrid>
              <a:tr h="722670">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700" b="1" i="0" u="none" strike="noStrike" cap="none" normalizeH="0" baseline="0">
                          <a:ln>
                            <a:noFill/>
                          </a:ln>
                          <a:solidFill>
                            <a:schemeClr val="tx1"/>
                          </a:solidFill>
                          <a:effectLst/>
                          <a:latin typeface="Times New Roman" pitchFamily="18" charset="0"/>
                          <a:cs typeface="Arial" pitchFamily="34" charset="0"/>
                        </a:rPr>
                        <a:t>Access Modifier</a:t>
                      </a:r>
                    </a:p>
                  </a:txBody>
                  <a:tcPr marL="84473" marR="84473" marT="42217" marB="42217"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700" b="1" i="0" u="none" strike="noStrike" cap="none" normalizeH="0" baseline="0">
                          <a:ln>
                            <a:noFill/>
                          </a:ln>
                          <a:solidFill>
                            <a:schemeClr val="tx1"/>
                          </a:solidFill>
                          <a:effectLst/>
                          <a:latin typeface="Times New Roman" pitchFamily="18" charset="0"/>
                          <a:cs typeface="Arial" pitchFamily="34" charset="0"/>
                        </a:rPr>
                        <a:t>Accessible to a subclass outside the package?</a:t>
                      </a:r>
                    </a:p>
                  </a:txBody>
                  <a:tcPr marL="84473" marR="84473" marT="42217" marB="4221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1700" b="1" i="0" u="none" strike="noStrike" cap="none" normalizeH="0" baseline="0">
                          <a:ln>
                            <a:noFill/>
                          </a:ln>
                          <a:solidFill>
                            <a:schemeClr val="tx1"/>
                          </a:solidFill>
                          <a:effectLst/>
                          <a:latin typeface="Times New Roman" pitchFamily="18" charset="0"/>
                          <a:cs typeface="Arial" pitchFamily="34" charset="0"/>
                        </a:rPr>
                        <a:t>Accessible to all other classes outside the package?</a:t>
                      </a:r>
                    </a:p>
                  </a:txBody>
                  <a:tcPr marL="84473" marR="84473" marT="42217" marB="42217"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extLst>
                  <a:ext uri="{0D108BD9-81ED-4DB2-BD59-A6C34878D82A}">
                    <a16:rowId xmlns:a16="http://schemas.microsoft.com/office/drawing/2014/main" val="10000"/>
                  </a:ext>
                </a:extLst>
              </a:tr>
              <a:tr h="602612">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dirty="0">
                          <a:ln>
                            <a:noFill/>
                          </a:ln>
                          <a:solidFill>
                            <a:schemeClr val="tx1"/>
                          </a:solidFill>
                          <a:effectLst/>
                          <a:latin typeface="Times New Roman" pitchFamily="18" charset="0"/>
                          <a:cs typeface="Arial" pitchFamily="34" charset="0"/>
                        </a:rPr>
                        <a:t>default</a:t>
                      </a:r>
                      <a:br>
                        <a:rPr kumimoji="0" lang="en-US" sz="1700" b="0" i="0" u="none" strike="noStrike" cap="none" normalizeH="0" baseline="0" dirty="0">
                          <a:ln>
                            <a:noFill/>
                          </a:ln>
                          <a:solidFill>
                            <a:schemeClr val="tx1"/>
                          </a:solidFill>
                          <a:effectLst/>
                          <a:latin typeface="Times New Roman" pitchFamily="18" charset="0"/>
                          <a:cs typeface="Arial" pitchFamily="34" charset="0"/>
                        </a:rPr>
                      </a:br>
                      <a:r>
                        <a:rPr kumimoji="0" lang="en-US" sz="1700" b="0" i="0" u="none" strike="noStrike" cap="none" normalizeH="0" baseline="0" dirty="0">
                          <a:ln>
                            <a:noFill/>
                          </a:ln>
                          <a:solidFill>
                            <a:schemeClr val="tx1"/>
                          </a:solidFill>
                          <a:effectLst/>
                          <a:latin typeface="Times New Roman" pitchFamily="18" charset="0"/>
                          <a:cs typeface="Arial" pitchFamily="34" charset="0"/>
                        </a:rPr>
                        <a:t>(no modifier)</a:t>
                      </a:r>
                    </a:p>
                  </a:txBody>
                  <a:tcPr marL="84473" marR="84473" marT="42217" marB="4221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No</a:t>
                      </a:r>
                    </a:p>
                  </a:txBody>
                  <a:tcPr marL="84473" marR="84473" marT="42217" marB="422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No</a:t>
                      </a:r>
                    </a:p>
                  </a:txBody>
                  <a:tcPr marL="84473" marR="84473" marT="42217" marB="42217"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3523">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Public</a:t>
                      </a:r>
                    </a:p>
                  </a:txBody>
                  <a:tcPr marL="84473" marR="84473" marT="42217" marB="4221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7" marB="422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7" marB="42217"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3523">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Protected</a:t>
                      </a:r>
                    </a:p>
                  </a:txBody>
                  <a:tcPr marL="84473" marR="84473" marT="42217" marB="4221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Yes</a:t>
                      </a:r>
                    </a:p>
                  </a:txBody>
                  <a:tcPr marL="84473" marR="84473" marT="42217" marB="422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No</a:t>
                      </a:r>
                    </a:p>
                  </a:txBody>
                  <a:tcPr marL="84473" marR="84473" marT="42217" marB="42217"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3523">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Private</a:t>
                      </a:r>
                    </a:p>
                  </a:txBody>
                  <a:tcPr marL="84473" marR="84473" marT="42217" marB="4221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a:ln>
                            <a:noFill/>
                          </a:ln>
                          <a:solidFill>
                            <a:schemeClr val="tx1"/>
                          </a:solidFill>
                          <a:effectLst/>
                          <a:latin typeface="Times New Roman" pitchFamily="18" charset="0"/>
                          <a:cs typeface="Arial" pitchFamily="34" charset="0"/>
                        </a:rPr>
                        <a:t>No</a:t>
                      </a:r>
                    </a:p>
                  </a:txBody>
                  <a:tcPr marL="84473" marR="84473" marT="42217" marB="422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700" b="0" i="0" u="none" strike="noStrike" cap="none" normalizeH="0" baseline="0" dirty="0">
                          <a:ln>
                            <a:noFill/>
                          </a:ln>
                          <a:solidFill>
                            <a:schemeClr val="tx1"/>
                          </a:solidFill>
                          <a:effectLst/>
                          <a:latin typeface="Times New Roman" pitchFamily="18" charset="0"/>
                          <a:cs typeface="Arial" pitchFamily="34" charset="0"/>
                        </a:rPr>
                        <a:t>No</a:t>
                      </a:r>
                    </a:p>
                  </a:txBody>
                  <a:tcPr marL="84473" marR="84473" marT="42217" marB="42217"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B5E50A78-8D66-4033-8F51-E64668C2C3D2}"/>
              </a:ext>
            </a:extLst>
          </p:cNvPr>
          <p:cNvSpPr txBox="1">
            <a:spLocks noGrp="1" noChangeArrowheads="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Default Methods</a:t>
            </a:r>
          </a:p>
        </p:txBody>
      </p:sp>
      <p:sp>
        <p:nvSpPr>
          <p:cNvPr id="86019" name="Content Placeholder 2">
            <a:extLst>
              <a:ext uri="{FF2B5EF4-FFF2-40B4-BE49-F238E27FC236}">
                <a16:creationId xmlns:a16="http://schemas.microsoft.com/office/drawing/2014/main" id="{0115DC91-BC44-4A97-AE4B-BC39BF76029E}"/>
              </a:ext>
            </a:extLst>
          </p:cNvPr>
          <p:cNvSpPr>
            <a:spLocks noGrp="1" noChangeArrowheads="1"/>
          </p:cNvSpPr>
          <p:nvPr>
            <p:ph type="body" idx="1"/>
          </p:nvPr>
        </p:nvSpPr>
        <p:spPr>
          <a:xfrm>
            <a:off x="457200" y="1609725"/>
            <a:ext cx="8229600" cy="4525963"/>
          </a:xfrm>
        </p:spPr>
        <p:txBody>
          <a:bodyPr/>
          <a:lstStyle/>
          <a:p>
            <a:pPr marL="488950" indent="-387350">
              <a:defRPr/>
            </a:pPr>
            <a:r>
              <a:rPr lang="en-US" altLang="en-US" dirty="0"/>
              <a:t>Beginning in Java 8, interfaces may have </a:t>
            </a:r>
            <a:r>
              <a:rPr lang="en-US" altLang="en-US" i="1" dirty="0"/>
              <a:t>default methods</a:t>
            </a:r>
            <a:r>
              <a:rPr lang="en-US" altLang="en-US" dirty="0"/>
              <a:t>.</a:t>
            </a:r>
          </a:p>
          <a:p>
            <a:pPr marL="488950" indent="-387350">
              <a:defRPr/>
            </a:pPr>
            <a:r>
              <a:rPr lang="en-US" altLang="en-US" dirty="0"/>
              <a:t>A default method is an interface method that has a body.</a:t>
            </a:r>
          </a:p>
          <a:p>
            <a:pPr marL="488950" indent="-387350">
              <a:defRPr/>
            </a:pPr>
            <a:r>
              <a:rPr lang="en-US" altLang="en-US" dirty="0"/>
              <a:t>You can add new methods to an existing interface without causing errors in the classes that already implement the interface. </a:t>
            </a:r>
          </a:p>
          <a:p>
            <a:pPr marL="488950" indent="-387350" eaLnBrk="1" hangingPunct="1">
              <a:defRPr/>
            </a:pPr>
            <a:r>
              <a:rPr lang="en-US" altLang="en-US" dirty="0"/>
              <a:t>Example:</a:t>
            </a:r>
          </a:p>
          <a:p>
            <a:pPr marL="887413" lvl="1" indent="-398463" eaLnBrk="1" hangingPunct="1">
              <a:defRPr/>
            </a:pPr>
            <a:r>
              <a:rPr lang="en-US" altLang="en-US" sz="2000" dirty="0">
                <a:hlinkClick r:id="rId2" action="ppaction://hlinkfile"/>
              </a:rPr>
              <a:t>Displayable.java</a:t>
            </a:r>
            <a:endParaRPr lang="en-US" altLang="en-US" sz="2000" dirty="0"/>
          </a:p>
          <a:p>
            <a:pPr marL="887413" lvl="1" indent="-398463" eaLnBrk="1" hangingPunct="1">
              <a:defRPr/>
            </a:pPr>
            <a:r>
              <a:rPr lang="en-US" altLang="en-US" sz="2000" dirty="0">
                <a:hlinkClick r:id="rId3" action="ppaction://hlinkfile"/>
              </a:rPr>
              <a:t>Person.java</a:t>
            </a:r>
            <a:endParaRPr lang="en-US" altLang="en-US" sz="2000" dirty="0"/>
          </a:p>
          <a:p>
            <a:pPr marL="887413" lvl="1" indent="-398463" eaLnBrk="1" hangingPunct="1">
              <a:defRPr/>
            </a:pPr>
            <a:r>
              <a:rPr lang="en-US" altLang="en-US" sz="2000" dirty="0">
                <a:hlinkClick r:id="rId4" action="ppaction://hlinkfile"/>
              </a:rPr>
              <a:t>InterfaceDemoDefaultMethod.java</a:t>
            </a:r>
            <a:endParaRPr lang="en-US" altLang="en-US" sz="2000" dirty="0"/>
          </a:p>
          <a:p>
            <a:pPr>
              <a:defRPr/>
            </a:pPr>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3403AA2F-4419-429D-B92C-7D9D8C131C40}"/>
              </a:ext>
            </a:extLst>
          </p:cNvPr>
          <p:cNvSpPr txBox="1">
            <a:spLocks noGrp="1" noChangeArrowheads="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Anonymous Inner Classes</a:t>
            </a:r>
          </a:p>
        </p:txBody>
      </p:sp>
      <p:sp>
        <p:nvSpPr>
          <p:cNvPr id="93187" name="Content Placeholder 2">
            <a:extLst>
              <a:ext uri="{FF2B5EF4-FFF2-40B4-BE49-F238E27FC236}">
                <a16:creationId xmlns:a16="http://schemas.microsoft.com/office/drawing/2014/main" id="{91B93E40-F117-4CE1-BB01-7C673DD0F680}"/>
              </a:ext>
            </a:extLst>
          </p:cNvPr>
          <p:cNvSpPr txBox="1">
            <a:spLocks noGrp="1"/>
          </p:cNvSpPr>
          <p:nvPr>
            <p:ph type="body" idx="1"/>
          </p:nvPr>
        </p:nvSpPr>
        <p:spPr>
          <a:xfrm>
            <a:off x="457200" y="1609725"/>
            <a:ext cx="8229600" cy="4525963"/>
          </a:xfrm>
        </p:spPr>
        <p:txBody>
          <a:bodyPr/>
          <a:lstStyle/>
          <a:p>
            <a:pPr marL="488950" indent="-387350">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An inner class is a class that is defined inside another class. </a:t>
            </a:r>
          </a:p>
          <a:p>
            <a:pPr marL="488950" indent="-387350">
              <a:spcBef>
                <a:spcPts val="10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An anonymous inner class is an inner class that has no name. </a:t>
            </a:r>
          </a:p>
          <a:p>
            <a:pPr marL="488950" indent="-387350">
              <a:spcBef>
                <a:spcPts val="10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An anonymous inner class must implement an interface, or extend another class.</a:t>
            </a:r>
          </a:p>
          <a:p>
            <a:pPr marL="488950" indent="-387350">
              <a:spcBef>
                <a:spcPts val="10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Useful when you need a class that is simple, and to be instantiated only once in your code. </a:t>
            </a:r>
          </a:p>
          <a:p>
            <a:pPr marL="488950" indent="-387350" eaLnBrk="1" hangingPunct="1">
              <a:spcBef>
                <a:spcPts val="1000"/>
              </a:spcBef>
              <a:buSzTx/>
              <a:buFontTx/>
              <a:buChar char="•"/>
            </a:pPr>
            <a:r>
              <a:rPr lang="en-US" altLang="en-US">
                <a:solidFill>
                  <a:srgbClr val="000000"/>
                </a:solidFill>
                <a:latin typeface="Arial" panose="020B0604020202020204" pitchFamily="34" charset="0"/>
                <a:cs typeface="Arial" panose="020B0604020202020204" pitchFamily="34" charset="0"/>
                <a:sym typeface="Arial" panose="020B0604020202020204" pitchFamily="34" charset="0"/>
              </a:rPr>
              <a:t>Example:</a:t>
            </a:r>
          </a:p>
          <a:p>
            <a:pPr marL="887413" lvl="1" indent="-398463"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hlinkClick r:id="rId2" action="ppaction://hlinkfile"/>
              </a:rPr>
              <a:t>IntCalculator.java</a:t>
            </a:r>
            <a:endPar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endParaRPr>
          </a:p>
          <a:p>
            <a:pPr marL="887413" lvl="1" indent="-398463" eaLnBrk="1" hangingPunct="1">
              <a:buSzTx/>
              <a:buFontTx/>
              <a:buChar char="–"/>
            </a:pPr>
            <a:r>
              <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hlinkClick r:id="rId3" action="ppaction://hlinkfile"/>
              </a:rPr>
              <a:t>AnonymousClassDemo.java</a:t>
            </a:r>
            <a:endParaRPr lang="en-US" altLang="en-US" sz="20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263E846F-2471-4E6A-9BC2-B5ED7F9D2C90}"/>
              </a:ext>
            </a:extLst>
          </p:cNvPr>
          <p:cNvSpPr txBox="1">
            <a:spLocks noGrp="1" noChangeArrowheads="1"/>
          </p:cNvSpPr>
          <p:nvPr>
            <p:ph type="title"/>
          </p:nvPr>
        </p:nvSpPr>
        <p:spPr>
          <a:xfrm>
            <a:off x="457200" y="223838"/>
            <a:ext cx="8229600" cy="1098550"/>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Functional Interfaces and Lambda Expressions</a:t>
            </a:r>
          </a:p>
        </p:txBody>
      </p:sp>
      <p:sp>
        <p:nvSpPr>
          <p:cNvPr id="88067" name="Content Placeholder 2">
            <a:extLst>
              <a:ext uri="{FF2B5EF4-FFF2-40B4-BE49-F238E27FC236}">
                <a16:creationId xmlns:a16="http://schemas.microsoft.com/office/drawing/2014/main" id="{F8576294-0F16-4501-9C78-045F3DFA42FB}"/>
              </a:ext>
            </a:extLst>
          </p:cNvPr>
          <p:cNvSpPr>
            <a:spLocks noGrp="1" noChangeArrowheads="1"/>
          </p:cNvSpPr>
          <p:nvPr>
            <p:ph type="body" idx="1"/>
          </p:nvPr>
        </p:nvSpPr>
        <p:spPr>
          <a:xfrm>
            <a:off x="457200" y="1609725"/>
            <a:ext cx="8229600" cy="4525963"/>
          </a:xfrm>
        </p:spPr>
        <p:txBody>
          <a:bodyPr/>
          <a:lstStyle/>
          <a:p>
            <a:pPr marL="488950" indent="-387350">
              <a:defRPr/>
            </a:pPr>
            <a:r>
              <a:rPr lang="en-US" altLang="en-US" dirty="0"/>
              <a:t>A functional interface is an interface that has one abstract method.</a:t>
            </a:r>
          </a:p>
          <a:p>
            <a:pPr marL="488950" indent="-387350">
              <a:spcBef>
                <a:spcPts val="1000"/>
              </a:spcBef>
              <a:defRPr/>
            </a:pPr>
            <a:r>
              <a:rPr lang="en-US" altLang="en-US" dirty="0"/>
              <a:t>A lambda expression can be used to create an object that implements the interface, and overrides its abstract method. </a:t>
            </a:r>
          </a:p>
          <a:p>
            <a:pPr marL="488950" indent="-387350">
              <a:spcBef>
                <a:spcPts val="1000"/>
              </a:spcBef>
              <a:defRPr/>
            </a:pPr>
            <a:r>
              <a:rPr lang="en-US" altLang="en-US" dirty="0"/>
              <a:t>In Java 8, these features work together to simplify code, particularly in situations where you might use anonymous inner classes.</a:t>
            </a:r>
          </a:p>
          <a:p>
            <a:pPr marL="488950" indent="-387350" eaLnBrk="1" hangingPunct="1">
              <a:spcBef>
                <a:spcPts val="1000"/>
              </a:spcBef>
              <a:defRPr/>
            </a:pPr>
            <a:r>
              <a:rPr lang="en-US" altLang="en-US" dirty="0"/>
              <a:t>Example:</a:t>
            </a:r>
          </a:p>
          <a:p>
            <a:pPr marL="887413" lvl="1" indent="-398463" eaLnBrk="1" hangingPunct="1">
              <a:defRPr/>
            </a:pPr>
            <a:r>
              <a:rPr lang="en-US" altLang="en-US" sz="2000" dirty="0">
                <a:hlinkClick r:id="rId2" action="ppaction://hlinkfile"/>
              </a:rPr>
              <a:t>LambdaDemo.java</a:t>
            </a:r>
            <a:endParaRPr lang="en-US" altLang="en-US" sz="2000" dirty="0"/>
          </a:p>
          <a:p>
            <a:pPr marL="887413" lvl="1" indent="-398463" eaLnBrk="1" hangingPunct="1">
              <a:defRPr/>
            </a:pPr>
            <a:r>
              <a:rPr lang="en-US" altLang="en-US" sz="2000" dirty="0">
                <a:hlinkClick r:id="rId3" action="ppaction://hlinkfile"/>
              </a:rPr>
              <a:t>LambdaDemo2.java</a:t>
            </a:r>
            <a:endParaRPr lang="en-US" altLang="en-US" sz="2000" dirty="0"/>
          </a:p>
          <a:p>
            <a:pPr>
              <a:defRPr/>
            </a:pPr>
            <a:endParaRPr lang="en-US" altLang="en-US" dirty="0"/>
          </a:p>
          <a:p>
            <a:pPr>
              <a:defRPr/>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0BD18E7-436C-4291-81D6-D4B42F3BF54D}"/>
              </a:ext>
            </a:extLst>
          </p:cNvPr>
          <p:cNvSpPr txBox="1">
            <a:spLocks noGrp="1" noChangeArrowheads="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Inheritance</a:t>
            </a:r>
          </a:p>
        </p:txBody>
      </p:sp>
      <p:sp>
        <p:nvSpPr>
          <p:cNvPr id="14340" name="Rectangle 3">
            <a:extLst>
              <a:ext uri="{FF2B5EF4-FFF2-40B4-BE49-F238E27FC236}">
                <a16:creationId xmlns:a16="http://schemas.microsoft.com/office/drawing/2014/main" id="{FC9FA1FF-4F02-4CB2-9EC6-4286075BA6AC}"/>
              </a:ext>
            </a:extLst>
          </p:cNvPr>
          <p:cNvSpPr>
            <a:spLocks noGrp="1" noChangeArrowheads="1"/>
          </p:cNvSpPr>
          <p:nvPr>
            <p:ph type="body" idx="1"/>
          </p:nvPr>
        </p:nvSpPr>
        <p:spPr/>
        <p:txBody>
          <a:bodyPr/>
          <a:lstStyle/>
          <a:p>
            <a:pPr marL="488950" indent="-387350" eaLnBrk="1" hangingPunct="1">
              <a:defRPr/>
            </a:pPr>
            <a:r>
              <a:rPr lang="en-US" altLang="en-US" sz="2800" dirty="0"/>
              <a:t>The subclass inherits public fields and methods from the superclass without any of them being rewritten.</a:t>
            </a:r>
          </a:p>
          <a:p>
            <a:pPr marL="488950" indent="-387350" eaLnBrk="1" hangingPunct="1">
              <a:defRPr/>
            </a:pPr>
            <a:r>
              <a:rPr lang="en-US" altLang="en-US" sz="2800" dirty="0"/>
              <a:t>New fields and methods may be added to the subclass.</a:t>
            </a:r>
          </a:p>
          <a:p>
            <a:pPr marL="488950" indent="-387350" eaLnBrk="1" hangingPunct="1">
              <a:defRPr/>
            </a:pPr>
            <a:r>
              <a:rPr lang="en-US" altLang="en-US" sz="2800" dirty="0"/>
              <a:t>The Java keyword, </a:t>
            </a:r>
            <a:r>
              <a:rPr lang="en-US" altLang="en-US" sz="2800" i="1" dirty="0"/>
              <a:t>extends</a:t>
            </a:r>
            <a:r>
              <a:rPr lang="en-US" altLang="en-US" sz="2800" dirty="0"/>
              <a:t>, is used on the class header to define the subclass.</a:t>
            </a:r>
          </a:p>
          <a:p>
            <a:pPr marL="1295400" indent="-398463" eaLnBrk="1" hangingPunct="1">
              <a:buFont typeface="Arial"/>
              <a:buNone/>
              <a:defRPr/>
            </a:pPr>
            <a:r>
              <a:rPr lang="en-US" altLang="en-US" b="1" dirty="0">
                <a:latin typeface="Courier New" panose="02070309020205020404" pitchFamily="49" charset="0"/>
              </a:rPr>
              <a:t>public class </a:t>
            </a:r>
            <a:r>
              <a:rPr lang="en-US" altLang="en-US" b="1" dirty="0" err="1">
                <a:latin typeface="Courier New" panose="02070309020205020404" pitchFamily="49" charset="0"/>
              </a:rPr>
              <a:t>FinalExam</a:t>
            </a:r>
            <a:r>
              <a:rPr lang="en-US" altLang="en-US" b="1" dirty="0">
                <a:latin typeface="Courier New" panose="02070309020205020404" pitchFamily="49" charset="0"/>
              </a:rPr>
              <a:t> </a:t>
            </a:r>
            <a:r>
              <a:rPr lang="en-US" altLang="en-US" b="1" i="1" dirty="0">
                <a:latin typeface="Courier New" panose="02070309020205020404" pitchFamily="49" charset="0"/>
              </a:rPr>
              <a:t>extends</a:t>
            </a:r>
            <a:r>
              <a:rPr lang="en-US" altLang="en-US" b="1" dirty="0">
                <a:latin typeface="Courier New" panose="02070309020205020404" pitchFamily="49" charset="0"/>
              </a:rPr>
              <a:t> </a:t>
            </a:r>
            <a:r>
              <a:rPr lang="en-US" altLang="en-US" b="1" dirty="0" err="1">
                <a:latin typeface="Courier New" panose="02070309020205020404" pitchFamily="49" charset="0"/>
              </a:rPr>
              <a:t>GradedActivity</a:t>
            </a:r>
            <a:endParaRPr lang="en-US" altLang="en-US" b="1" dirty="0">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A5082B8-D371-4B91-9250-53D453A799CF}"/>
              </a:ext>
            </a:extLst>
          </p:cNvPr>
          <p:cNvSpPr txBox="1">
            <a:spLocks noGrp="1" noChangeArrowheads="1"/>
          </p:cNvSpPr>
          <p:nvPr>
            <p:ph type="title"/>
          </p:nvPr>
        </p:nvSpPr>
        <p:spPr>
          <a:xfrm>
            <a:off x="457200" y="242888"/>
            <a:ext cx="8229600" cy="1096962"/>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The </a:t>
            </a:r>
            <a:r>
              <a:rPr lang="en-US" altLang="en-US">
                <a:latin typeface="Courier New" panose="02070309020205020404" pitchFamily="49" charset="0"/>
                <a:cs typeface="Times New Roman" panose="02020603050405020304" pitchFamily="18" charset="0"/>
                <a:sym typeface="Times New Roman" panose="02020603050405020304" pitchFamily="18" charset="0"/>
              </a:rPr>
              <a:t>GradedActivity</a:t>
            </a:r>
            <a:r>
              <a:rPr lang="en-US" altLang="en-US">
                <a:latin typeface="Times New Roman" panose="02020603050405020304" pitchFamily="18" charset="0"/>
                <a:cs typeface="Times New Roman" panose="02020603050405020304" pitchFamily="18" charset="0"/>
                <a:sym typeface="Times New Roman" panose="02020603050405020304" pitchFamily="18" charset="0"/>
              </a:rPr>
              <a:t> Example</a:t>
            </a:r>
          </a:p>
        </p:txBody>
      </p:sp>
      <p:sp>
        <p:nvSpPr>
          <p:cNvPr id="33" name="Rectangle 3">
            <a:extLst>
              <a:ext uri="{FF2B5EF4-FFF2-40B4-BE49-F238E27FC236}">
                <a16:creationId xmlns:a16="http://schemas.microsoft.com/office/drawing/2014/main" id="{D1BAE86C-6F71-4DED-AA37-78ACEB33B039}"/>
              </a:ext>
            </a:extLst>
          </p:cNvPr>
          <p:cNvSpPr txBox="1">
            <a:spLocks noChangeArrowheads="1"/>
          </p:cNvSpPr>
          <p:nvPr/>
        </p:nvSpPr>
        <p:spPr bwMode="auto">
          <a:xfrm>
            <a:off x="4468813" y="4191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a:lstStyle>
          <a:p>
            <a:pPr eaLnBrk="1" hangingPunct="1">
              <a:lnSpc>
                <a:spcPct val="90000"/>
              </a:lnSpc>
              <a:buClr>
                <a:srgbClr val="007FA3"/>
              </a:buClr>
              <a:defRPr/>
            </a:pPr>
            <a:r>
              <a:rPr lang="en-US" altLang="en-US" sz="2800" kern="0" dirty="0">
                <a:solidFill>
                  <a:srgbClr val="000000"/>
                </a:solidFill>
                <a:latin typeface="Times New Roman"/>
                <a:cs typeface="Arial"/>
              </a:rPr>
              <a:t>Example:</a:t>
            </a:r>
          </a:p>
          <a:p>
            <a:pPr lvl="1" eaLnBrk="1" hangingPunct="1">
              <a:lnSpc>
                <a:spcPct val="90000"/>
              </a:lnSpc>
              <a:buClr>
                <a:srgbClr val="007FA3"/>
              </a:buClr>
              <a:defRPr/>
            </a:pPr>
            <a:r>
              <a:rPr lang="en-US" altLang="en-US" sz="2400" kern="0" dirty="0">
                <a:solidFill>
                  <a:srgbClr val="000000"/>
                </a:solidFill>
                <a:latin typeface="Times New Roman"/>
                <a:cs typeface="Arial"/>
                <a:hlinkClick r:id="rId2" action="ppaction://hlinkfile"/>
              </a:rPr>
              <a:t>GradedActivity.java</a:t>
            </a:r>
            <a:r>
              <a:rPr lang="en-US" altLang="en-US" sz="2400" kern="0" dirty="0">
                <a:solidFill>
                  <a:srgbClr val="000000"/>
                </a:solidFill>
                <a:latin typeface="Times New Roman"/>
                <a:cs typeface="Arial"/>
              </a:rPr>
              <a:t>,</a:t>
            </a:r>
          </a:p>
          <a:p>
            <a:pPr lvl="1" eaLnBrk="1" hangingPunct="1">
              <a:lnSpc>
                <a:spcPct val="90000"/>
              </a:lnSpc>
              <a:buClr>
                <a:srgbClr val="007FA3"/>
              </a:buClr>
              <a:defRPr/>
            </a:pPr>
            <a:r>
              <a:rPr lang="en-US" altLang="en-US" sz="2400" kern="0" dirty="0">
                <a:solidFill>
                  <a:srgbClr val="000000"/>
                </a:solidFill>
                <a:latin typeface="Times New Roman"/>
                <a:cs typeface="Arial"/>
                <a:hlinkClick r:id="rId3" action="ppaction://hlinkfile"/>
              </a:rPr>
              <a:t>GradeDemo.java</a:t>
            </a:r>
            <a:r>
              <a:rPr lang="en-US" altLang="en-US" sz="2400" kern="0" dirty="0">
                <a:solidFill>
                  <a:srgbClr val="000000"/>
                </a:solidFill>
                <a:latin typeface="Times New Roman"/>
                <a:cs typeface="Arial"/>
              </a:rPr>
              <a:t>,</a:t>
            </a:r>
          </a:p>
          <a:p>
            <a:pPr lvl="1" eaLnBrk="1" hangingPunct="1">
              <a:lnSpc>
                <a:spcPct val="90000"/>
              </a:lnSpc>
              <a:buClr>
                <a:srgbClr val="007FA3"/>
              </a:buClr>
              <a:defRPr/>
            </a:pPr>
            <a:r>
              <a:rPr lang="en-US" altLang="en-US" sz="2400" kern="0" dirty="0">
                <a:solidFill>
                  <a:srgbClr val="000000"/>
                </a:solidFill>
                <a:latin typeface="Times New Roman"/>
                <a:cs typeface="Arial"/>
                <a:hlinkClick r:id="rId4" action="ppaction://hlinkfile"/>
              </a:rPr>
              <a:t>FinalExam.java</a:t>
            </a:r>
            <a:r>
              <a:rPr lang="en-US" altLang="en-US" sz="2400" kern="0" dirty="0">
                <a:solidFill>
                  <a:srgbClr val="000000"/>
                </a:solidFill>
                <a:latin typeface="Times New Roman"/>
                <a:cs typeface="Arial"/>
              </a:rPr>
              <a:t>, </a:t>
            </a:r>
          </a:p>
          <a:p>
            <a:pPr lvl="1" eaLnBrk="1" hangingPunct="1">
              <a:lnSpc>
                <a:spcPct val="90000"/>
              </a:lnSpc>
              <a:buClr>
                <a:srgbClr val="007FA3"/>
              </a:buClr>
              <a:defRPr/>
            </a:pPr>
            <a:r>
              <a:rPr lang="en-US" altLang="en-US" sz="2400" kern="0" dirty="0">
                <a:solidFill>
                  <a:srgbClr val="000000"/>
                </a:solidFill>
                <a:latin typeface="Times New Roman"/>
                <a:cs typeface="Arial"/>
                <a:hlinkClick r:id="rId5" action="ppaction://hlinkfile"/>
              </a:rPr>
              <a:t>FinalExamDemo.java</a:t>
            </a:r>
            <a:endParaRPr lang="en-US" altLang="en-US" sz="2400" kern="0" dirty="0">
              <a:solidFill>
                <a:srgbClr val="000000"/>
              </a:solidFill>
              <a:latin typeface="Times New Roman"/>
              <a:cs typeface="Arial"/>
            </a:endParaRPr>
          </a:p>
        </p:txBody>
      </p:sp>
      <p:grpSp>
        <p:nvGrpSpPr>
          <p:cNvPr id="22532" name="Group 2" descr="The top section is titled, Graded Activity. The middle section contains the variable minus score colon double. The bottom section contains three methods as follows. Plus Set Score left parenthesis, s colon double right parenthesis colon void. Plus get Score left parenthesis right parenthesis colon double. Plus get Grade left parenthesis, right parenthesis, colon char. The Final Exam class points to the Graded Activity class. The top section is titled, Final Exam. The middle section contains three variables as follows. Minus num Questions colon i n t. Minus points Each colon double. Minus num Missed colon int. The bottom section contains three methods as follows. Plus Final Exam left parenthesis, questions colon i n t, missed colon i n t, right parenthesis. Plus get Points Each left parenthesis right parenthesis colon double. Plus get Num Missed left parenthesis, right parenthesis, colon i n t.">
            <a:extLst>
              <a:ext uri="{FF2B5EF4-FFF2-40B4-BE49-F238E27FC236}">
                <a16:creationId xmlns:a16="http://schemas.microsoft.com/office/drawing/2014/main" id="{4A02548A-A729-4DF9-8BEE-16E0EE8429C3}"/>
              </a:ext>
            </a:extLst>
          </p:cNvPr>
          <p:cNvGrpSpPr>
            <a:grpSpLocks/>
          </p:cNvGrpSpPr>
          <p:nvPr/>
        </p:nvGrpSpPr>
        <p:grpSpPr bwMode="auto">
          <a:xfrm>
            <a:off x="914400" y="1485900"/>
            <a:ext cx="7315200" cy="4762500"/>
            <a:chOff x="533400" y="1143000"/>
            <a:chExt cx="8077200" cy="5257800"/>
          </a:xfrm>
        </p:grpSpPr>
        <p:grpSp>
          <p:nvGrpSpPr>
            <p:cNvPr id="22533" name="Group 9">
              <a:extLst>
                <a:ext uri="{FF2B5EF4-FFF2-40B4-BE49-F238E27FC236}">
                  <a16:creationId xmlns:a16="http://schemas.microsoft.com/office/drawing/2014/main" id="{9E087289-99D1-41E7-8600-317DFF8E6BDC}"/>
                </a:ext>
              </a:extLst>
            </p:cNvPr>
            <p:cNvGrpSpPr>
              <a:grpSpLocks/>
            </p:cNvGrpSpPr>
            <p:nvPr/>
          </p:nvGrpSpPr>
          <p:grpSpPr bwMode="auto">
            <a:xfrm>
              <a:off x="533400" y="1143000"/>
              <a:ext cx="3124200" cy="1981200"/>
              <a:chOff x="384" y="1008"/>
              <a:chExt cx="1968" cy="1248"/>
            </a:xfrm>
          </p:grpSpPr>
          <p:sp>
            <p:nvSpPr>
              <p:cNvPr id="35" name="Rectangle 5">
                <a:extLst>
                  <a:ext uri="{FF2B5EF4-FFF2-40B4-BE49-F238E27FC236}">
                    <a16:creationId xmlns:a16="http://schemas.microsoft.com/office/drawing/2014/main" id="{666A8E04-C0D4-4B4C-8FE1-2F7830C4FAFF}"/>
                  </a:ext>
                </a:extLst>
              </p:cNvPr>
              <p:cNvSpPr>
                <a:spLocks noChangeArrowheads="1"/>
              </p:cNvSpPr>
              <p:nvPr/>
            </p:nvSpPr>
            <p:spPr bwMode="auto">
              <a:xfrm>
                <a:off x="384" y="1008"/>
                <a:ext cx="1968"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1800" kern="0" dirty="0" err="1">
                    <a:solidFill>
                      <a:srgbClr val="000000"/>
                    </a:solidFill>
                    <a:latin typeface="Helvetica" pitchFamily="34" charset="0"/>
                  </a:rPr>
                  <a:t>GradedActivity</a:t>
                </a:r>
                <a:endParaRPr lang="en-US" altLang="en-US" sz="1800" kern="0" dirty="0">
                  <a:solidFill>
                    <a:srgbClr val="000000"/>
                  </a:solidFill>
                  <a:latin typeface="Helvetica" pitchFamily="34" charset="0"/>
                </a:endParaRPr>
              </a:p>
            </p:txBody>
          </p:sp>
          <p:sp>
            <p:nvSpPr>
              <p:cNvPr id="36" name="Rectangle 6">
                <a:extLst>
                  <a:ext uri="{FF2B5EF4-FFF2-40B4-BE49-F238E27FC236}">
                    <a16:creationId xmlns:a16="http://schemas.microsoft.com/office/drawing/2014/main" id="{D5D29B42-C7E1-4919-8F15-0E34CE502A86}"/>
                  </a:ext>
                </a:extLst>
              </p:cNvPr>
              <p:cNvSpPr>
                <a:spLocks noChangeArrowheads="1"/>
              </p:cNvSpPr>
              <p:nvPr/>
            </p:nvSpPr>
            <p:spPr bwMode="auto">
              <a:xfrm>
                <a:off x="384" y="1296"/>
                <a:ext cx="1968" cy="336"/>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800" kern="0" dirty="0">
                    <a:solidFill>
                      <a:srgbClr val="000000"/>
                    </a:solidFill>
                    <a:latin typeface="Helvetica" pitchFamily="34" charset="0"/>
                  </a:rPr>
                  <a:t> - score : double</a:t>
                </a:r>
              </a:p>
            </p:txBody>
          </p:sp>
          <p:sp>
            <p:nvSpPr>
              <p:cNvPr id="37" name="Rectangle 7">
                <a:extLst>
                  <a:ext uri="{FF2B5EF4-FFF2-40B4-BE49-F238E27FC236}">
                    <a16:creationId xmlns:a16="http://schemas.microsoft.com/office/drawing/2014/main" id="{CD66067F-94C1-45EA-BCDB-4751A94D6821}"/>
                  </a:ext>
                </a:extLst>
              </p:cNvPr>
              <p:cNvSpPr>
                <a:spLocks noChangeArrowheads="1"/>
              </p:cNvSpPr>
              <p:nvPr/>
            </p:nvSpPr>
            <p:spPr bwMode="auto">
              <a:xfrm>
                <a:off x="384" y="1632"/>
                <a:ext cx="1968" cy="624"/>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setScore</a:t>
                </a:r>
                <a:r>
                  <a:rPr lang="en-US" altLang="en-US" sz="1600" kern="0" dirty="0">
                    <a:solidFill>
                      <a:srgbClr val="000000"/>
                    </a:solidFill>
                    <a:latin typeface="Helvetica" pitchFamily="34" charset="0"/>
                  </a:rPr>
                  <a:t>(s : double) : void</a:t>
                </a:r>
              </a:p>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getScore</a:t>
                </a:r>
                <a:r>
                  <a:rPr lang="en-US" altLang="en-US" sz="1600" kern="0" dirty="0">
                    <a:solidFill>
                      <a:srgbClr val="000000"/>
                    </a:solidFill>
                    <a:latin typeface="Helvetica" pitchFamily="34" charset="0"/>
                  </a:rPr>
                  <a:t>() : double</a:t>
                </a:r>
              </a:p>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getGrade</a:t>
                </a:r>
                <a:r>
                  <a:rPr lang="en-US" altLang="en-US" sz="1600" kern="0" dirty="0">
                    <a:solidFill>
                      <a:srgbClr val="000000"/>
                    </a:solidFill>
                    <a:latin typeface="Helvetica" pitchFamily="34" charset="0"/>
                  </a:rPr>
                  <a:t>() : char</a:t>
                </a:r>
              </a:p>
            </p:txBody>
          </p:sp>
        </p:grpSp>
        <p:grpSp>
          <p:nvGrpSpPr>
            <p:cNvPr id="22534" name="Group 14">
              <a:extLst>
                <a:ext uri="{FF2B5EF4-FFF2-40B4-BE49-F238E27FC236}">
                  <a16:creationId xmlns:a16="http://schemas.microsoft.com/office/drawing/2014/main" id="{E74AE608-0E63-4928-9E96-8AC7C2BF41C7}"/>
                </a:ext>
              </a:extLst>
            </p:cNvPr>
            <p:cNvGrpSpPr>
              <a:grpSpLocks/>
            </p:cNvGrpSpPr>
            <p:nvPr/>
          </p:nvGrpSpPr>
          <p:grpSpPr bwMode="auto">
            <a:xfrm>
              <a:off x="685800" y="3733800"/>
              <a:ext cx="2927085" cy="2667000"/>
              <a:chOff x="192" y="1488"/>
              <a:chExt cx="1794" cy="1680"/>
            </a:xfrm>
          </p:grpSpPr>
          <p:sp>
            <p:nvSpPr>
              <p:cNvPr id="39" name="Rectangle 11">
                <a:extLst>
                  <a:ext uri="{FF2B5EF4-FFF2-40B4-BE49-F238E27FC236}">
                    <a16:creationId xmlns:a16="http://schemas.microsoft.com/office/drawing/2014/main" id="{F7AFC19B-BE8A-4A11-9E9D-0DD11BD09AB6}"/>
                  </a:ext>
                </a:extLst>
              </p:cNvPr>
              <p:cNvSpPr>
                <a:spLocks noChangeArrowheads="1"/>
              </p:cNvSpPr>
              <p:nvPr/>
            </p:nvSpPr>
            <p:spPr bwMode="auto">
              <a:xfrm>
                <a:off x="192" y="1488"/>
                <a:ext cx="1794" cy="288"/>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1800" kern="0" dirty="0" err="1">
                    <a:solidFill>
                      <a:srgbClr val="000000"/>
                    </a:solidFill>
                    <a:latin typeface="Helvetica" pitchFamily="34" charset="0"/>
                  </a:rPr>
                  <a:t>FinalExam</a:t>
                </a:r>
                <a:endParaRPr lang="en-US" altLang="en-US" sz="1800" kern="0" dirty="0">
                  <a:solidFill>
                    <a:srgbClr val="000000"/>
                  </a:solidFill>
                  <a:latin typeface="Helvetica" pitchFamily="34" charset="0"/>
                </a:endParaRPr>
              </a:p>
            </p:txBody>
          </p:sp>
          <p:sp>
            <p:nvSpPr>
              <p:cNvPr id="40" name="Rectangle 12">
                <a:extLst>
                  <a:ext uri="{FF2B5EF4-FFF2-40B4-BE49-F238E27FC236}">
                    <a16:creationId xmlns:a16="http://schemas.microsoft.com/office/drawing/2014/main" id="{0C4965D2-960D-4CD2-95D9-F3D4768AC286}"/>
                  </a:ext>
                </a:extLst>
              </p:cNvPr>
              <p:cNvSpPr>
                <a:spLocks noChangeArrowheads="1"/>
              </p:cNvSpPr>
              <p:nvPr/>
            </p:nvSpPr>
            <p:spPr bwMode="auto">
              <a:xfrm>
                <a:off x="192" y="1776"/>
                <a:ext cx="1794" cy="576"/>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numQuestions</a:t>
                </a:r>
                <a:r>
                  <a:rPr lang="en-US" altLang="en-US" sz="1600" kern="0" dirty="0">
                    <a:solidFill>
                      <a:srgbClr val="000000"/>
                    </a:solidFill>
                    <a:latin typeface="Helvetica" pitchFamily="34" charset="0"/>
                  </a:rPr>
                  <a:t> : </a:t>
                </a:r>
                <a:r>
                  <a:rPr lang="en-US" altLang="en-US" sz="1600" kern="0" dirty="0" err="1">
                    <a:solidFill>
                      <a:srgbClr val="000000"/>
                    </a:solidFill>
                    <a:latin typeface="Helvetica" pitchFamily="34" charset="0"/>
                  </a:rPr>
                  <a:t>int</a:t>
                </a:r>
                <a:endParaRPr lang="en-US" altLang="en-US" sz="1600" kern="0" dirty="0">
                  <a:solidFill>
                    <a:srgbClr val="000000"/>
                  </a:solidFill>
                  <a:latin typeface="Helvetica" pitchFamily="34" charset="0"/>
                </a:endParaRPr>
              </a:p>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pointsEach</a:t>
                </a:r>
                <a:r>
                  <a:rPr lang="en-US" altLang="en-US" sz="1600" kern="0" dirty="0">
                    <a:solidFill>
                      <a:srgbClr val="000000"/>
                    </a:solidFill>
                    <a:latin typeface="Helvetica" pitchFamily="34" charset="0"/>
                  </a:rPr>
                  <a:t> : double</a:t>
                </a:r>
              </a:p>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numMissed</a:t>
                </a:r>
                <a:r>
                  <a:rPr lang="en-US" altLang="en-US" sz="1600" kern="0" dirty="0">
                    <a:solidFill>
                      <a:srgbClr val="000000"/>
                    </a:solidFill>
                    <a:latin typeface="Helvetica" pitchFamily="34" charset="0"/>
                  </a:rPr>
                  <a:t> : </a:t>
                </a:r>
                <a:r>
                  <a:rPr lang="en-US" altLang="en-US" sz="1600" kern="0" dirty="0" err="1">
                    <a:solidFill>
                      <a:srgbClr val="000000"/>
                    </a:solidFill>
                    <a:latin typeface="Helvetica" pitchFamily="34" charset="0"/>
                  </a:rPr>
                  <a:t>int</a:t>
                </a:r>
                <a:endParaRPr lang="en-US" altLang="en-US" sz="1600" kern="0" dirty="0">
                  <a:solidFill>
                    <a:srgbClr val="000000"/>
                  </a:solidFill>
                  <a:latin typeface="Helvetica" pitchFamily="34" charset="0"/>
                </a:endParaRPr>
              </a:p>
            </p:txBody>
          </p:sp>
          <p:sp>
            <p:nvSpPr>
              <p:cNvPr id="41" name="Rectangle 13">
                <a:extLst>
                  <a:ext uri="{FF2B5EF4-FFF2-40B4-BE49-F238E27FC236}">
                    <a16:creationId xmlns:a16="http://schemas.microsoft.com/office/drawing/2014/main" id="{FFC8D796-E29F-43E4-899D-64171D215603}"/>
                  </a:ext>
                </a:extLst>
              </p:cNvPr>
              <p:cNvSpPr>
                <a:spLocks noChangeArrowheads="1"/>
              </p:cNvSpPr>
              <p:nvPr/>
            </p:nvSpPr>
            <p:spPr bwMode="auto">
              <a:xfrm>
                <a:off x="192" y="2352"/>
                <a:ext cx="1794" cy="816"/>
              </a:xfrm>
              <a:prstGeom prst="rect">
                <a:avLst/>
              </a:prstGeom>
              <a:solidFill>
                <a:srgbClr val="BBE0E3"/>
              </a:solidFill>
              <a:ln w="9525">
                <a:solidFill>
                  <a:srgbClr val="000000"/>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FinalExam</a:t>
                </a:r>
                <a:r>
                  <a:rPr lang="en-US" altLang="en-US" sz="1600" kern="0" dirty="0">
                    <a:solidFill>
                      <a:srgbClr val="000000"/>
                    </a:solidFill>
                    <a:latin typeface="Helvetica" pitchFamily="34" charset="0"/>
                  </a:rPr>
                  <a:t>(questions : </a:t>
                </a:r>
                <a:r>
                  <a:rPr lang="en-US" altLang="en-US" sz="1600" kern="0" dirty="0" err="1">
                    <a:solidFill>
                      <a:srgbClr val="000000"/>
                    </a:solidFill>
                    <a:latin typeface="Helvetica" pitchFamily="34" charset="0"/>
                  </a:rPr>
                  <a:t>int</a:t>
                </a:r>
                <a:r>
                  <a:rPr lang="en-US" altLang="en-US" sz="1600" kern="0" dirty="0">
                    <a:solidFill>
                      <a:srgbClr val="000000"/>
                    </a:solidFill>
                    <a:latin typeface="Helvetica" pitchFamily="34" charset="0"/>
                  </a:rPr>
                  <a:t>, </a:t>
                </a:r>
              </a:p>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missed : </a:t>
                </a:r>
                <a:r>
                  <a:rPr lang="en-US" altLang="en-US" sz="1600" kern="0" dirty="0" err="1">
                    <a:solidFill>
                      <a:srgbClr val="000000"/>
                    </a:solidFill>
                    <a:latin typeface="Helvetica" pitchFamily="34" charset="0"/>
                  </a:rPr>
                  <a:t>int</a:t>
                </a:r>
                <a:r>
                  <a:rPr lang="en-US" altLang="en-US" sz="1600" kern="0" dirty="0">
                    <a:solidFill>
                      <a:srgbClr val="000000"/>
                    </a:solidFill>
                    <a:latin typeface="Helvetica" pitchFamily="34" charset="0"/>
                  </a:rPr>
                  <a:t>)</a:t>
                </a:r>
              </a:p>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getPointsEach</a:t>
                </a:r>
                <a:r>
                  <a:rPr lang="en-US" altLang="en-US" sz="1600" kern="0" dirty="0">
                    <a:solidFill>
                      <a:srgbClr val="000000"/>
                    </a:solidFill>
                    <a:latin typeface="Helvetica" pitchFamily="34" charset="0"/>
                  </a:rPr>
                  <a:t>() : double</a:t>
                </a:r>
              </a:p>
              <a:p>
                <a:pPr eaLnBrk="1" fontAlgn="auto" hangingPunct="1">
                  <a:spcBef>
                    <a:spcPct val="0"/>
                  </a:spcBef>
                  <a:spcAft>
                    <a:spcPts val="0"/>
                  </a:spcAft>
                  <a:buClrTx/>
                  <a:buFontTx/>
                  <a:buNone/>
                  <a:defRPr/>
                </a:pPr>
                <a:r>
                  <a:rPr lang="en-US" altLang="en-US" sz="1600" kern="0" dirty="0">
                    <a:solidFill>
                      <a:srgbClr val="000000"/>
                    </a:solidFill>
                    <a:latin typeface="Helvetica" pitchFamily="34" charset="0"/>
                  </a:rPr>
                  <a:t>+ </a:t>
                </a:r>
                <a:r>
                  <a:rPr lang="en-US" altLang="en-US" sz="1600" kern="0" dirty="0" err="1">
                    <a:solidFill>
                      <a:srgbClr val="000000"/>
                    </a:solidFill>
                    <a:latin typeface="Helvetica" pitchFamily="34" charset="0"/>
                  </a:rPr>
                  <a:t>getNumMissed</a:t>
                </a:r>
                <a:r>
                  <a:rPr lang="en-US" altLang="en-US" sz="1600" kern="0" dirty="0">
                    <a:solidFill>
                      <a:srgbClr val="000000"/>
                    </a:solidFill>
                    <a:latin typeface="Helvetica" pitchFamily="34" charset="0"/>
                  </a:rPr>
                  <a:t>() : </a:t>
                </a:r>
                <a:r>
                  <a:rPr lang="en-US" altLang="en-US" sz="1600" kern="0" dirty="0" err="1">
                    <a:solidFill>
                      <a:srgbClr val="000000"/>
                    </a:solidFill>
                    <a:latin typeface="Helvetica" pitchFamily="34" charset="0"/>
                  </a:rPr>
                  <a:t>int</a:t>
                </a:r>
                <a:endParaRPr lang="en-US" altLang="en-US" sz="1600" kern="0" dirty="0">
                  <a:solidFill>
                    <a:srgbClr val="000000"/>
                  </a:solidFill>
                  <a:latin typeface="Helvetica" pitchFamily="34" charset="0"/>
                </a:endParaRPr>
              </a:p>
            </p:txBody>
          </p:sp>
        </p:grpSp>
        <p:cxnSp>
          <p:nvCxnSpPr>
            <p:cNvPr id="22535" name="AutoShape 15">
              <a:extLst>
                <a:ext uri="{FF2B5EF4-FFF2-40B4-BE49-F238E27FC236}">
                  <a16:creationId xmlns:a16="http://schemas.microsoft.com/office/drawing/2014/main" id="{823343E2-3C5E-4965-A382-DF4ACD4C05EA}"/>
                </a:ext>
              </a:extLst>
            </p:cNvPr>
            <p:cNvCxnSpPr>
              <a:cxnSpLocks noChangeShapeType="1"/>
              <a:stCxn id="39" idx="0"/>
              <a:endCxn id="37" idx="2"/>
            </p:cNvCxnSpPr>
            <p:nvPr/>
          </p:nvCxnSpPr>
          <p:spPr bwMode="auto">
            <a:xfrm flipH="1" flipV="1">
              <a:off x="2095500" y="3124201"/>
              <a:ext cx="53566" cy="609599"/>
            </a:xfrm>
            <a:prstGeom prst="straightConnector1">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3" name="Text Box 17">
              <a:extLst>
                <a:ext uri="{FF2B5EF4-FFF2-40B4-BE49-F238E27FC236}">
                  <a16:creationId xmlns:a16="http://schemas.microsoft.com/office/drawing/2014/main" id="{44591041-6A3C-4F94-BC63-B83EAB3295DA}"/>
                </a:ext>
              </a:extLst>
            </p:cNvPr>
            <p:cNvSpPr txBox="1">
              <a:spLocks noChangeArrowheads="1"/>
            </p:cNvSpPr>
            <p:nvPr/>
          </p:nvSpPr>
          <p:spPr bwMode="auto">
            <a:xfrm>
              <a:off x="4419501" y="1418159"/>
              <a:ext cx="4191099" cy="6502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1600" b="1" kern="0" dirty="0">
                  <a:solidFill>
                    <a:srgbClr val="000000"/>
                  </a:solidFill>
                </a:rPr>
                <a:t>Contains those attributes and methods that are shared by all graded activities.</a:t>
              </a:r>
            </a:p>
          </p:txBody>
        </p:sp>
        <p:cxnSp>
          <p:nvCxnSpPr>
            <p:cNvPr id="22537" name="AutoShape 18">
              <a:extLst>
                <a:ext uri="{FF2B5EF4-FFF2-40B4-BE49-F238E27FC236}">
                  <a16:creationId xmlns:a16="http://schemas.microsoft.com/office/drawing/2014/main" id="{0FAD6989-CD8B-45C7-98C0-8CDDE1972E3C}"/>
                </a:ext>
              </a:extLst>
            </p:cNvPr>
            <p:cNvCxnSpPr>
              <a:cxnSpLocks noChangeShapeType="1"/>
              <a:stCxn id="43" idx="1"/>
              <a:endCxn id="37" idx="3"/>
            </p:cNvCxnSpPr>
            <p:nvPr/>
          </p:nvCxnSpPr>
          <p:spPr bwMode="auto">
            <a:xfrm rot="10800000" flipV="1">
              <a:off x="3657600" y="1743075"/>
              <a:ext cx="762000" cy="885825"/>
            </a:xfrm>
            <a:prstGeom prst="bentConnector3">
              <a:avLst>
                <a:gd name="adj1" fmla="val 50000"/>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45" name="Text Box 19">
              <a:extLst>
                <a:ext uri="{FF2B5EF4-FFF2-40B4-BE49-F238E27FC236}">
                  <a16:creationId xmlns:a16="http://schemas.microsoft.com/office/drawing/2014/main" id="{527B654E-41B5-4D7A-B3D5-05634E2D4776}"/>
                </a:ext>
              </a:extLst>
            </p:cNvPr>
            <p:cNvSpPr txBox="1">
              <a:spLocks noChangeArrowheads="1"/>
            </p:cNvSpPr>
            <p:nvPr/>
          </p:nvSpPr>
          <p:spPr bwMode="auto">
            <a:xfrm>
              <a:off x="4419501" y="2413636"/>
              <a:ext cx="4191099" cy="14616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fontAlgn="auto" hangingPunct="1">
                <a:spcBef>
                  <a:spcPct val="0"/>
                </a:spcBef>
                <a:spcAft>
                  <a:spcPts val="0"/>
                </a:spcAft>
                <a:buClrTx/>
                <a:buFontTx/>
                <a:buNone/>
                <a:defRPr/>
              </a:pPr>
              <a:r>
                <a:rPr lang="en-US" altLang="en-US" sz="1600" b="1" kern="0" dirty="0">
                  <a:solidFill>
                    <a:srgbClr val="000000"/>
                  </a:solidFill>
                </a:rPr>
                <a:t>Contains those attributes and methods that are specific to the </a:t>
              </a:r>
              <a:r>
                <a:rPr lang="en-US" altLang="en-US" sz="1600" b="1" kern="0" dirty="0" err="1">
                  <a:solidFill>
                    <a:srgbClr val="000000"/>
                  </a:solidFill>
                  <a:latin typeface="Courier New" panose="02070309020205020404" pitchFamily="49" charset="0"/>
                </a:rPr>
                <a:t>FinalExam</a:t>
              </a:r>
              <a:r>
                <a:rPr lang="en-US" altLang="en-US" sz="1600" b="1" kern="0" dirty="0">
                  <a:solidFill>
                    <a:srgbClr val="000000"/>
                  </a:solidFill>
                </a:rPr>
                <a:t> class.</a:t>
              </a:r>
            </a:p>
            <a:p>
              <a:pPr algn="ctr" eaLnBrk="1" fontAlgn="auto" hangingPunct="1">
                <a:spcBef>
                  <a:spcPct val="0"/>
                </a:spcBef>
                <a:spcAft>
                  <a:spcPts val="0"/>
                </a:spcAft>
                <a:buClrTx/>
                <a:buFontTx/>
                <a:buNone/>
                <a:defRPr/>
              </a:pPr>
              <a:r>
                <a:rPr lang="en-US" altLang="en-US" sz="1600" b="1" kern="0" dirty="0">
                  <a:solidFill>
                    <a:srgbClr val="000000"/>
                  </a:solidFill>
                </a:rPr>
                <a:t>Inherits all </a:t>
              </a:r>
              <a:r>
                <a:rPr lang="en-US" altLang="en-US" sz="1600" b="1" kern="0" dirty="0">
                  <a:solidFill>
                    <a:srgbClr val="C00000"/>
                  </a:solidFill>
                  <a:highlight>
                    <a:srgbClr val="FFFF00"/>
                  </a:highlight>
                </a:rPr>
                <a:t>non-private</a:t>
              </a:r>
              <a:r>
                <a:rPr lang="en-US" altLang="en-US" sz="1600" b="1" kern="0" dirty="0">
                  <a:solidFill>
                    <a:srgbClr val="000000"/>
                  </a:solidFill>
                </a:rPr>
                <a:t> attributes and methods from the </a:t>
              </a:r>
              <a:r>
                <a:rPr lang="en-US" altLang="en-US" sz="1600" b="1" kern="0" dirty="0" err="1">
                  <a:solidFill>
                    <a:srgbClr val="000000"/>
                  </a:solidFill>
                  <a:latin typeface="Courier New" panose="02070309020205020404" pitchFamily="49" charset="0"/>
                </a:rPr>
                <a:t>GradedActivity</a:t>
              </a:r>
              <a:r>
                <a:rPr lang="en-US" altLang="en-US" sz="1600" b="1" kern="0" dirty="0">
                  <a:solidFill>
                    <a:srgbClr val="000000"/>
                  </a:solidFill>
                </a:rPr>
                <a:t> class.</a:t>
              </a:r>
            </a:p>
          </p:txBody>
        </p:sp>
        <p:cxnSp>
          <p:nvCxnSpPr>
            <p:cNvPr id="22539" name="AutoShape 20">
              <a:extLst>
                <a:ext uri="{FF2B5EF4-FFF2-40B4-BE49-F238E27FC236}">
                  <a16:creationId xmlns:a16="http://schemas.microsoft.com/office/drawing/2014/main" id="{F27A6F09-C49E-435E-A644-DE4BB1E942F7}"/>
                </a:ext>
              </a:extLst>
            </p:cNvPr>
            <p:cNvCxnSpPr>
              <a:cxnSpLocks noChangeShapeType="1"/>
              <a:stCxn id="45" idx="1"/>
              <a:endCxn id="40" idx="3"/>
            </p:cNvCxnSpPr>
            <p:nvPr/>
          </p:nvCxnSpPr>
          <p:spPr bwMode="auto">
            <a:xfrm rot="10800000" flipV="1">
              <a:off x="3612333" y="3144470"/>
              <a:ext cx="807169" cy="1503730"/>
            </a:xfrm>
            <a:prstGeom prst="bentConnector3">
              <a:avLst>
                <a:gd name="adj1" fmla="val 50000"/>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247E-BB49-4729-98AD-2BAD414938F4}"/>
              </a:ext>
            </a:extLst>
          </p:cNvPr>
          <p:cNvSpPr>
            <a:spLocks noGrp="1"/>
          </p:cNvSpPr>
          <p:nvPr>
            <p:ph type="title"/>
          </p:nvPr>
        </p:nvSpPr>
        <p:spPr>
          <a:xfrm>
            <a:off x="457200" y="215371"/>
            <a:ext cx="8229600" cy="927629"/>
          </a:xfrm>
        </p:spPr>
        <p:txBody>
          <a:bodyPr/>
          <a:lstStyle/>
          <a:p>
            <a:r>
              <a:rPr lang="en-US" sz="2800" dirty="0"/>
              <a:t>GradedActivity.java, GradeDemo.java,</a:t>
            </a:r>
            <a:br>
              <a:rPr lang="en-US" sz="2800" dirty="0"/>
            </a:br>
            <a:r>
              <a:rPr lang="en-US" sz="2800" dirty="0"/>
              <a:t>FinalExam.java, FinalExamDemo.java</a:t>
            </a:r>
          </a:p>
        </p:txBody>
      </p:sp>
      <p:pic>
        <p:nvPicPr>
          <p:cNvPr id="4" name="Picture 3">
            <a:extLst>
              <a:ext uri="{FF2B5EF4-FFF2-40B4-BE49-F238E27FC236}">
                <a16:creationId xmlns:a16="http://schemas.microsoft.com/office/drawing/2014/main" id="{4C6FA6BF-167F-4BAC-A15E-78849265BC74}"/>
              </a:ext>
            </a:extLst>
          </p:cNvPr>
          <p:cNvPicPr>
            <a:picLocks noChangeAspect="1"/>
          </p:cNvPicPr>
          <p:nvPr/>
        </p:nvPicPr>
        <p:blipFill>
          <a:blip r:embed="rId2"/>
          <a:stretch>
            <a:fillRect/>
          </a:stretch>
        </p:blipFill>
        <p:spPr>
          <a:xfrm>
            <a:off x="0" y="1143000"/>
            <a:ext cx="3084958" cy="4896310"/>
          </a:xfrm>
          <a:prstGeom prst="rect">
            <a:avLst/>
          </a:prstGeom>
          <a:ln>
            <a:solidFill>
              <a:schemeClr val="accent1"/>
            </a:solidFill>
          </a:ln>
        </p:spPr>
      </p:pic>
      <p:pic>
        <p:nvPicPr>
          <p:cNvPr id="6" name="Picture 5">
            <a:extLst>
              <a:ext uri="{FF2B5EF4-FFF2-40B4-BE49-F238E27FC236}">
                <a16:creationId xmlns:a16="http://schemas.microsoft.com/office/drawing/2014/main" id="{1C74969B-F340-4E24-9F6D-B25E8DAAD264}"/>
              </a:ext>
            </a:extLst>
          </p:cNvPr>
          <p:cNvPicPr>
            <a:picLocks noChangeAspect="1"/>
          </p:cNvPicPr>
          <p:nvPr/>
        </p:nvPicPr>
        <p:blipFill>
          <a:blip r:embed="rId3"/>
          <a:stretch>
            <a:fillRect/>
          </a:stretch>
        </p:blipFill>
        <p:spPr>
          <a:xfrm>
            <a:off x="6578948" y="0"/>
            <a:ext cx="2565052" cy="2576580"/>
          </a:xfrm>
          <a:prstGeom prst="rect">
            <a:avLst/>
          </a:prstGeom>
          <a:ln>
            <a:solidFill>
              <a:schemeClr val="accent1"/>
            </a:solidFill>
          </a:ln>
        </p:spPr>
      </p:pic>
      <p:pic>
        <p:nvPicPr>
          <p:cNvPr id="7" name="Picture 6">
            <a:extLst>
              <a:ext uri="{FF2B5EF4-FFF2-40B4-BE49-F238E27FC236}">
                <a16:creationId xmlns:a16="http://schemas.microsoft.com/office/drawing/2014/main" id="{6E2DD729-7E03-466B-A401-9AE91314AEE2}"/>
              </a:ext>
            </a:extLst>
          </p:cNvPr>
          <p:cNvPicPr>
            <a:picLocks noChangeAspect="1"/>
          </p:cNvPicPr>
          <p:nvPr/>
        </p:nvPicPr>
        <p:blipFill>
          <a:blip r:embed="rId4"/>
          <a:stretch>
            <a:fillRect/>
          </a:stretch>
        </p:blipFill>
        <p:spPr>
          <a:xfrm>
            <a:off x="3433839" y="2791951"/>
            <a:ext cx="5710161" cy="3597402"/>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4268620605"/>
      </p:ext>
    </p:extLst>
  </p:cSld>
  <p:clrMapOvr>
    <a:masterClrMapping/>
  </p:clrMapOvr>
</p:sld>
</file>

<file path=ppt/theme/theme1.xml><?xml version="1.0" encoding="utf-8"?>
<a:theme xmlns:a="http://schemas.openxmlformats.org/drawingml/2006/main" name="Gaddis_CntrlStrc">
  <a:themeElements>
    <a:clrScheme name="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2370</TotalTime>
  <Words>3689</Words>
  <Application>Microsoft Office PowerPoint</Application>
  <PresentationFormat>On-screen Show (4:3)</PresentationFormat>
  <Paragraphs>465</Paragraphs>
  <Slides>63</Slides>
  <Notes>38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63</vt:i4>
      </vt:variant>
    </vt:vector>
  </HeadingPairs>
  <TitlesOfParts>
    <vt:vector size="74" baseType="lpstr">
      <vt:lpstr> Arial</vt:lpstr>
      <vt:lpstr>Arial</vt:lpstr>
      <vt:lpstr>Courier New</vt:lpstr>
      <vt:lpstr>Helvetica</vt:lpstr>
      <vt:lpstr>Minion-Regular</vt:lpstr>
      <vt:lpstr>Noto Sans Symbols</vt:lpstr>
      <vt:lpstr>Times New Roman</vt:lpstr>
      <vt:lpstr>Tw Cen MT</vt:lpstr>
      <vt:lpstr>Verdana</vt:lpstr>
      <vt:lpstr>Gaddis_CntrlStrc</vt:lpstr>
      <vt:lpstr>1_508 Lecture</vt:lpstr>
      <vt:lpstr>STARTING OUT WITH JAVATM</vt:lpstr>
      <vt:lpstr>Chapter Topics</vt:lpstr>
      <vt:lpstr>What is Inheritance? Generalization vs. Specialization</vt:lpstr>
      <vt:lpstr>Inheritance</vt:lpstr>
      <vt:lpstr>The “is a” Relationship (1 of 2)</vt:lpstr>
      <vt:lpstr>The “is a” Relationship (2 of 2)</vt:lpstr>
      <vt:lpstr>Inheritance</vt:lpstr>
      <vt:lpstr>The GradedActivity Example</vt:lpstr>
      <vt:lpstr>GradedActivity.java, GradeDemo.java, FinalExam.java, FinalExamDemo.java</vt:lpstr>
      <vt:lpstr>GradedActivity.java, GradeDemo.java, FinalExam.java, FinalExamDemo.java</vt:lpstr>
      <vt:lpstr>Inheritance, Fields and Methods (1 of 2)</vt:lpstr>
      <vt:lpstr>Inheritance, Fields and Methods (2 of 2)</vt:lpstr>
      <vt:lpstr>Inheritance and Constructors</vt:lpstr>
      <vt:lpstr>SuperClass1.java, SubClass1.java ConstructorDemo1.java</vt:lpstr>
      <vt:lpstr>The Superclass’s Constructor</vt:lpstr>
      <vt:lpstr>SuperClass2.java, SubClass2.java, ConstructorDemo2.java</vt:lpstr>
      <vt:lpstr>Calling The Superclass Constructor</vt:lpstr>
      <vt:lpstr>Rectangle.java, Cube.java, CubeDemo.java</vt:lpstr>
      <vt:lpstr>Overriding Superclass Methods (1 of 5)</vt:lpstr>
      <vt:lpstr>Overriding Superclass Methods (2 of 5)</vt:lpstr>
      <vt:lpstr>GradedActivity.java, CurvedActivity.java, CurvedActivityDemo.java </vt:lpstr>
      <vt:lpstr>Overriding Superclass Methods (3 of 5)</vt:lpstr>
      <vt:lpstr>Overriding Superclass Methods (4 of 5)</vt:lpstr>
      <vt:lpstr>Overriding Superclass Methods (5 of 5)</vt:lpstr>
      <vt:lpstr>SuperClass3.java, SubClass3.java, ShowValueDemo.java</vt:lpstr>
      <vt:lpstr>Preventing a Method from Being Overridden</vt:lpstr>
      <vt:lpstr>Chains of Inheritance (1 of 2)</vt:lpstr>
      <vt:lpstr>Chains of Inheritance (2 of 2)</vt:lpstr>
      <vt:lpstr>GradedActivity.java, PassFailActivity.java, PassFailExam.java, PassFailExamDemo.java</vt:lpstr>
      <vt:lpstr>GradedActivity.java, PassFailActivity.java, PassFailExam.java, PassFailExamDemo.java</vt:lpstr>
      <vt:lpstr>The Object Class (1 of 2)</vt:lpstr>
      <vt:lpstr>The Object Class (2 of 2)</vt:lpstr>
      <vt:lpstr>ObjectMethods.java</vt:lpstr>
      <vt:lpstr>Polymorphism (1 of 4)</vt:lpstr>
      <vt:lpstr>Polymorphism (2 of 4)</vt:lpstr>
      <vt:lpstr>Polymorphism (3 of 4)</vt:lpstr>
      <vt:lpstr>Polymorphism and Dynamic Binding</vt:lpstr>
      <vt:lpstr>Polymorphism (4 of 4)</vt:lpstr>
      <vt:lpstr>Polymorphic.java</vt:lpstr>
      <vt:lpstr>Is-a and instanceof</vt:lpstr>
      <vt:lpstr>Abstract Classes</vt:lpstr>
      <vt:lpstr>Abstract Methods (1 of 2)</vt:lpstr>
      <vt:lpstr>Student.java, CompSciStudent.java, CompSciStudentDemo.java</vt:lpstr>
      <vt:lpstr>Abstract Methods (2 of 2)</vt:lpstr>
      <vt:lpstr>Interfaces (1 of 3)</vt:lpstr>
      <vt:lpstr>Interfaces (2 of 3)</vt:lpstr>
      <vt:lpstr>Interfaces (3 of 3)</vt:lpstr>
      <vt:lpstr>Interfaces in UML</vt:lpstr>
      <vt:lpstr>GradedActivity.java, Relatable.java FinalExam3.java, RelatableExams.java</vt:lpstr>
      <vt:lpstr>Fields in Interfaces</vt:lpstr>
      <vt:lpstr>Implementing Multiple Interfaces</vt:lpstr>
      <vt:lpstr>Polymorphism with Interfaces (1 of 3)</vt:lpstr>
      <vt:lpstr>RetailItem.java, CompactDisc.java, DvdMovie.java, PolymorphicInterfaceDemo.java</vt:lpstr>
      <vt:lpstr>Polymorphism with Interfaces (2 of 3)</vt:lpstr>
      <vt:lpstr>Polymorphism with Interfaces (3 of 3)</vt:lpstr>
      <vt:lpstr>Copyright</vt:lpstr>
      <vt:lpstr>Backup Slides</vt:lpstr>
      <vt:lpstr>Protected Members (1 of 2)</vt:lpstr>
      <vt:lpstr>Protected Members (2 of 2)</vt:lpstr>
      <vt:lpstr>Access Specifiers</vt:lpstr>
      <vt:lpstr>Default Methods</vt:lpstr>
      <vt:lpstr>Anonymous Inner Classes</vt:lpstr>
      <vt:lpstr>Functional Interfaces and Lambda Expressions</vt:lpstr>
    </vt:vector>
  </TitlesOfParts>
  <Manager/>
  <Company>©2016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subject>Inheritance</dc:subject>
  <dc:creator>Tony Gaddis</dc:creator>
  <cp:keywords/>
  <dc:description/>
  <cp:lastModifiedBy>Rico Cassoni</cp:lastModifiedBy>
  <cp:revision>109</cp:revision>
  <cp:lastPrinted>2009-04-22T19:24:48Z</cp:lastPrinted>
  <dcterms:created xsi:type="dcterms:W3CDTF">2003-10-05T20:51:53Z</dcterms:created>
  <dcterms:modified xsi:type="dcterms:W3CDTF">2022-11-22T19:54:39Z</dcterms:modified>
  <cp:category/>
</cp:coreProperties>
</file>