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Average"/>
      <p:regular r:id="rId13"/>
    </p:embeddedFont>
    <p:embeddedFont>
      <p:font typeface="Oswald"/>
      <p:regular r:id="rId14"/>
      <p:bold r:id="rId1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Average-regular.fntdata"/><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Oswald-bold.fntdata"/><Relationship Id="rId14" Type="http://schemas.openxmlformats.org/officeDocument/2006/relationships/font" Target="fonts/Oswald-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d1715aea4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d1715aea4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d1715aea46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d1715aea46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d6b5fe510a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d6b5fe510a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d1715aea46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d1715aea46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d1715aea46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d1715aea46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d1715aea46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d1715aea46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2.png"/><Relationship Id="rId4"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0.png"/><Relationship Id="rId4" Type="http://schemas.openxmlformats.org/officeDocument/2006/relationships/image" Target="../media/image3.png"/><Relationship Id="rId5"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9.png"/><Relationship Id="rId4" Type="http://schemas.openxmlformats.org/officeDocument/2006/relationships/image" Target="../media/image11.png"/><Relationship Id="rId5" Type="http://schemas.openxmlformats.org/officeDocument/2006/relationships/image" Target="../media/image4.png"/><Relationship Id="rId6" Type="http://schemas.openxmlformats.org/officeDocument/2006/relationships/image" Target="../media/image8.png"/><Relationship Id="rId7" Type="http://schemas.openxmlformats.org/officeDocument/2006/relationships/image" Target="../media/image2.png"/><Relationship Id="rId8"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671250" y="2037700"/>
            <a:ext cx="7801500" cy="6831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sz="1200">
                <a:latin typeface="Average"/>
                <a:ea typeface="Average"/>
                <a:cs typeface="Average"/>
                <a:sym typeface="Average"/>
              </a:rPr>
              <a:t>Calculates the internal temperatures and total heat transfer on the surface of the flange of a cast iron pipe used to transport steam. The user inputs pipe dimensions, steam and air temperature values, and the desired number of nodes and in return gets the internal temperatures at different points throughout the flange and the total heat transfer for the flange’s  surface.</a:t>
            </a:r>
            <a:endParaRPr>
              <a:latin typeface="Average"/>
              <a:ea typeface="Average"/>
              <a:cs typeface="Average"/>
              <a:sym typeface="Average"/>
            </a:endParaRPr>
          </a:p>
        </p:txBody>
      </p:sp>
      <p:sp>
        <p:nvSpPr>
          <p:cNvPr id="60" name="Google Shape;60;p13"/>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fontScale="77500" lnSpcReduction="20000"/>
          </a:bodyPr>
          <a:lstStyle/>
          <a:p>
            <a:pPr indent="0" lvl="0" marL="0" rtl="0" algn="ctr">
              <a:spcBef>
                <a:spcPts val="0"/>
              </a:spcBef>
              <a:spcAft>
                <a:spcPts val="0"/>
              </a:spcAft>
              <a:buNone/>
            </a:pPr>
            <a:r>
              <a:rPr lang="en"/>
              <a:t>MAE 431 - 03</a:t>
            </a:r>
            <a:endParaRPr/>
          </a:p>
          <a:p>
            <a:pPr indent="0" lvl="0" marL="0" rtl="0" algn="ctr">
              <a:spcBef>
                <a:spcPts val="0"/>
              </a:spcBef>
              <a:spcAft>
                <a:spcPts val="0"/>
              </a:spcAft>
              <a:buNone/>
            </a:pPr>
            <a:r>
              <a:rPr lang="en"/>
              <a:t>CSULB</a:t>
            </a:r>
            <a:endParaRPr/>
          </a:p>
          <a:p>
            <a:pPr indent="0" lvl="0" marL="0" rtl="0" algn="ctr">
              <a:spcBef>
                <a:spcPts val="0"/>
              </a:spcBef>
              <a:spcAft>
                <a:spcPts val="0"/>
              </a:spcAft>
              <a:buNone/>
            </a:pPr>
            <a:r>
              <a:rPr lang="en"/>
              <a:t>Ehsan Madadi</a:t>
            </a:r>
            <a:endParaRPr/>
          </a:p>
        </p:txBody>
      </p:sp>
      <p:sp>
        <p:nvSpPr>
          <p:cNvPr id="61" name="Google Shape;61;p13"/>
          <p:cNvSpPr txBox="1"/>
          <p:nvPr/>
        </p:nvSpPr>
        <p:spPr>
          <a:xfrm>
            <a:off x="1553250" y="4211750"/>
            <a:ext cx="60375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rgbClr val="FFFFFF"/>
                </a:solidFill>
                <a:latin typeface="Average"/>
                <a:ea typeface="Average"/>
                <a:cs typeface="Average"/>
                <a:sym typeface="Average"/>
              </a:rPr>
              <a:t>James Lee - Tyler Lansdell - Celso Lara - Owen Jardiniano</a:t>
            </a:r>
            <a:endParaRPr>
              <a:solidFill>
                <a:srgbClr val="FFFFFF"/>
              </a:solidFill>
              <a:latin typeface="Average"/>
              <a:ea typeface="Average"/>
              <a:cs typeface="Average"/>
              <a:sym typeface="Average"/>
            </a:endParaRPr>
          </a:p>
        </p:txBody>
      </p:sp>
      <p:sp>
        <p:nvSpPr>
          <p:cNvPr id="62" name="Google Shape;62;p13"/>
          <p:cNvSpPr txBox="1"/>
          <p:nvPr/>
        </p:nvSpPr>
        <p:spPr>
          <a:xfrm>
            <a:off x="920850" y="660225"/>
            <a:ext cx="7302300" cy="1139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3100">
                <a:solidFill>
                  <a:srgbClr val="FFFFFF"/>
                </a:solidFill>
                <a:latin typeface="Average"/>
                <a:ea typeface="Average"/>
                <a:cs typeface="Average"/>
                <a:sym typeface="Average"/>
              </a:rPr>
              <a:t>Internal Temperatures and Heat Transfer of a Steam Pipe Flange</a:t>
            </a:r>
            <a:endParaRPr sz="6700">
              <a:solidFill>
                <a:srgbClr val="FFFFFF"/>
              </a:solidFill>
              <a:latin typeface="Average"/>
              <a:ea typeface="Average"/>
              <a:cs typeface="Average"/>
              <a:sym typeface="Average"/>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 Problem</a:t>
            </a:r>
            <a:endParaRPr/>
          </a:p>
        </p:txBody>
      </p:sp>
      <p:pic>
        <p:nvPicPr>
          <p:cNvPr id="68" name="Google Shape;68;p14"/>
          <p:cNvPicPr preferRelativeResize="0"/>
          <p:nvPr/>
        </p:nvPicPr>
        <p:blipFill>
          <a:blip r:embed="rId3">
            <a:alphaModFix/>
          </a:blip>
          <a:stretch>
            <a:fillRect/>
          </a:stretch>
        </p:blipFill>
        <p:spPr>
          <a:xfrm>
            <a:off x="3696225" y="1364513"/>
            <a:ext cx="4808224" cy="3313325"/>
          </a:xfrm>
          <a:prstGeom prst="rect">
            <a:avLst/>
          </a:prstGeom>
          <a:noFill/>
          <a:ln>
            <a:noFill/>
          </a:ln>
        </p:spPr>
      </p:pic>
      <p:pic>
        <p:nvPicPr>
          <p:cNvPr id="69" name="Google Shape;69;p14"/>
          <p:cNvPicPr preferRelativeResize="0"/>
          <p:nvPr/>
        </p:nvPicPr>
        <p:blipFill rotWithShape="1">
          <a:blip r:embed="rId4">
            <a:alphaModFix/>
          </a:blip>
          <a:srcRect b="7612" l="0" r="0" t="0"/>
          <a:stretch/>
        </p:blipFill>
        <p:spPr>
          <a:xfrm>
            <a:off x="311700" y="1310975"/>
            <a:ext cx="2997526" cy="342039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Program</a:t>
            </a:r>
            <a:endParaRPr/>
          </a:p>
        </p:txBody>
      </p:sp>
      <p:pic>
        <p:nvPicPr>
          <p:cNvPr id="75" name="Google Shape;75;p15"/>
          <p:cNvPicPr preferRelativeResize="0"/>
          <p:nvPr/>
        </p:nvPicPr>
        <p:blipFill>
          <a:blip r:embed="rId3">
            <a:alphaModFix/>
          </a:blip>
          <a:stretch>
            <a:fillRect/>
          </a:stretch>
        </p:blipFill>
        <p:spPr>
          <a:xfrm>
            <a:off x="538863" y="1017725"/>
            <a:ext cx="8066275" cy="38083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Program (Continued)</a:t>
            </a:r>
            <a:endParaRPr/>
          </a:p>
        </p:txBody>
      </p:sp>
      <p:pic>
        <p:nvPicPr>
          <p:cNvPr id="81" name="Google Shape;81;p16"/>
          <p:cNvPicPr preferRelativeResize="0"/>
          <p:nvPr/>
        </p:nvPicPr>
        <p:blipFill>
          <a:blip r:embed="rId3">
            <a:alphaModFix/>
          </a:blip>
          <a:stretch>
            <a:fillRect/>
          </a:stretch>
        </p:blipFill>
        <p:spPr>
          <a:xfrm>
            <a:off x="564275" y="1367638"/>
            <a:ext cx="8015449" cy="26051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Running the Program</a:t>
            </a:r>
            <a:endParaRPr/>
          </a:p>
        </p:txBody>
      </p:sp>
      <p:pic>
        <p:nvPicPr>
          <p:cNvPr id="87" name="Google Shape;87;p17"/>
          <p:cNvPicPr preferRelativeResize="0"/>
          <p:nvPr/>
        </p:nvPicPr>
        <p:blipFill rotWithShape="1">
          <a:blip r:embed="rId3">
            <a:alphaModFix/>
          </a:blip>
          <a:srcRect b="65843" l="20585" r="36707" t="0"/>
          <a:stretch/>
        </p:blipFill>
        <p:spPr>
          <a:xfrm>
            <a:off x="6061375" y="1017725"/>
            <a:ext cx="1280200" cy="1264550"/>
          </a:xfrm>
          <a:prstGeom prst="rect">
            <a:avLst/>
          </a:prstGeom>
          <a:noFill/>
          <a:ln>
            <a:noFill/>
          </a:ln>
        </p:spPr>
      </p:pic>
      <p:pic>
        <p:nvPicPr>
          <p:cNvPr id="88" name="Google Shape;88;p17"/>
          <p:cNvPicPr preferRelativeResize="0"/>
          <p:nvPr/>
        </p:nvPicPr>
        <p:blipFill>
          <a:blip r:embed="rId4">
            <a:alphaModFix/>
          </a:blip>
          <a:stretch>
            <a:fillRect/>
          </a:stretch>
        </p:blipFill>
        <p:spPr>
          <a:xfrm>
            <a:off x="4663125" y="2405150"/>
            <a:ext cx="4076700" cy="2552700"/>
          </a:xfrm>
          <a:prstGeom prst="rect">
            <a:avLst/>
          </a:prstGeom>
          <a:noFill/>
          <a:ln>
            <a:noFill/>
          </a:ln>
        </p:spPr>
      </p:pic>
      <p:pic>
        <p:nvPicPr>
          <p:cNvPr id="89" name="Google Shape;89;p17"/>
          <p:cNvPicPr preferRelativeResize="0"/>
          <p:nvPr/>
        </p:nvPicPr>
        <p:blipFill>
          <a:blip r:embed="rId5">
            <a:alphaModFix/>
          </a:blip>
          <a:stretch>
            <a:fillRect/>
          </a:stretch>
        </p:blipFill>
        <p:spPr>
          <a:xfrm>
            <a:off x="152400" y="1170125"/>
            <a:ext cx="4325692" cy="37877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a:t>
            </a:r>
            <a:endParaRPr/>
          </a:p>
        </p:txBody>
      </p:sp>
      <p:pic>
        <p:nvPicPr>
          <p:cNvPr id="95" name="Google Shape;95;p18"/>
          <p:cNvPicPr preferRelativeResize="0"/>
          <p:nvPr/>
        </p:nvPicPr>
        <p:blipFill>
          <a:blip r:embed="rId3">
            <a:alphaModFix/>
          </a:blip>
          <a:stretch>
            <a:fillRect/>
          </a:stretch>
        </p:blipFill>
        <p:spPr>
          <a:xfrm>
            <a:off x="128250" y="1170125"/>
            <a:ext cx="3218599" cy="1642725"/>
          </a:xfrm>
          <a:prstGeom prst="rect">
            <a:avLst/>
          </a:prstGeom>
          <a:noFill/>
          <a:ln>
            <a:noFill/>
          </a:ln>
        </p:spPr>
      </p:pic>
      <p:pic>
        <p:nvPicPr>
          <p:cNvPr id="96" name="Google Shape;96;p18"/>
          <p:cNvPicPr preferRelativeResize="0"/>
          <p:nvPr/>
        </p:nvPicPr>
        <p:blipFill>
          <a:blip r:embed="rId4">
            <a:alphaModFix/>
          </a:blip>
          <a:stretch>
            <a:fillRect/>
          </a:stretch>
        </p:blipFill>
        <p:spPr>
          <a:xfrm>
            <a:off x="3714900" y="1170125"/>
            <a:ext cx="2360351" cy="1642726"/>
          </a:xfrm>
          <a:prstGeom prst="rect">
            <a:avLst/>
          </a:prstGeom>
          <a:noFill/>
          <a:ln>
            <a:noFill/>
          </a:ln>
        </p:spPr>
      </p:pic>
      <p:pic>
        <p:nvPicPr>
          <p:cNvPr id="97" name="Google Shape;97;p18"/>
          <p:cNvPicPr preferRelativeResize="0"/>
          <p:nvPr/>
        </p:nvPicPr>
        <p:blipFill>
          <a:blip r:embed="rId5">
            <a:alphaModFix/>
          </a:blip>
          <a:stretch>
            <a:fillRect/>
          </a:stretch>
        </p:blipFill>
        <p:spPr>
          <a:xfrm>
            <a:off x="6443312" y="1170125"/>
            <a:ext cx="1994351" cy="2360124"/>
          </a:xfrm>
          <a:prstGeom prst="rect">
            <a:avLst/>
          </a:prstGeom>
          <a:noFill/>
          <a:ln>
            <a:noFill/>
          </a:ln>
        </p:spPr>
      </p:pic>
      <p:sp>
        <p:nvSpPr>
          <p:cNvPr id="98" name="Google Shape;98;p18"/>
          <p:cNvSpPr txBox="1"/>
          <p:nvPr/>
        </p:nvSpPr>
        <p:spPr>
          <a:xfrm>
            <a:off x="823150" y="4429650"/>
            <a:ext cx="7233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Average"/>
                <a:ea typeface="Average"/>
                <a:cs typeface="Average"/>
                <a:sym typeface="Average"/>
              </a:rPr>
              <a:t>We can see that by using the computing power of MATLAB after about 500 nodes the amount of heat transfer converges to about 12.86 Watts.</a:t>
            </a:r>
            <a:endParaRPr>
              <a:solidFill>
                <a:schemeClr val="dk1"/>
              </a:solidFill>
              <a:latin typeface="Average"/>
              <a:ea typeface="Average"/>
              <a:cs typeface="Average"/>
              <a:sym typeface="Average"/>
            </a:endParaRPr>
          </a:p>
        </p:txBody>
      </p:sp>
      <p:pic>
        <p:nvPicPr>
          <p:cNvPr id="99" name="Google Shape;99;p18"/>
          <p:cNvPicPr preferRelativeResize="0"/>
          <p:nvPr/>
        </p:nvPicPr>
        <p:blipFill>
          <a:blip r:embed="rId6">
            <a:alphaModFix/>
          </a:blip>
          <a:stretch>
            <a:fillRect/>
          </a:stretch>
        </p:blipFill>
        <p:spPr>
          <a:xfrm>
            <a:off x="202950" y="3852625"/>
            <a:ext cx="2643799" cy="510300"/>
          </a:xfrm>
          <a:prstGeom prst="rect">
            <a:avLst/>
          </a:prstGeom>
          <a:noFill/>
          <a:ln>
            <a:noFill/>
          </a:ln>
        </p:spPr>
      </p:pic>
      <p:pic>
        <p:nvPicPr>
          <p:cNvPr id="100" name="Google Shape;100;p18"/>
          <p:cNvPicPr preferRelativeResize="0"/>
          <p:nvPr/>
        </p:nvPicPr>
        <p:blipFill>
          <a:blip r:embed="rId7">
            <a:alphaModFix/>
          </a:blip>
          <a:stretch>
            <a:fillRect/>
          </a:stretch>
        </p:blipFill>
        <p:spPr>
          <a:xfrm>
            <a:off x="6010000" y="3852625"/>
            <a:ext cx="3012273" cy="510300"/>
          </a:xfrm>
          <a:prstGeom prst="rect">
            <a:avLst/>
          </a:prstGeom>
          <a:noFill/>
          <a:ln>
            <a:noFill/>
          </a:ln>
        </p:spPr>
      </p:pic>
      <p:pic>
        <p:nvPicPr>
          <p:cNvPr id="101" name="Google Shape;101;p18"/>
          <p:cNvPicPr preferRelativeResize="0"/>
          <p:nvPr/>
        </p:nvPicPr>
        <p:blipFill>
          <a:blip r:embed="rId8">
            <a:alphaModFix/>
          </a:blip>
          <a:stretch>
            <a:fillRect/>
          </a:stretch>
        </p:blipFill>
        <p:spPr>
          <a:xfrm>
            <a:off x="2907000" y="3852625"/>
            <a:ext cx="3042726" cy="5103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Error Analysis</a:t>
            </a:r>
            <a:endParaRPr/>
          </a:p>
        </p:txBody>
      </p:sp>
      <p:sp>
        <p:nvSpPr>
          <p:cNvPr id="107" name="Google Shape;107;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As we were coding, we ran into issues when trying to include radiation. Because of this radiation was removed from the code to allow for the program to run.</a:t>
            </a:r>
            <a:endParaRPr/>
          </a:p>
          <a:p>
            <a:pPr indent="0" lvl="0" marL="0" rtl="0" algn="l">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