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4C71122-C714-4A04-A239-5DF07312494B}" type="datetimeFigureOut">
              <a:rPr lang="ar-SY" smtClean="0"/>
              <a:t>23/04/1439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3954C10-637B-4F87-8BBE-EAE69318C750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976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54C10-637B-4F87-8BBE-EAE69318C750}" type="slidenum">
              <a:rPr lang="ar-SY" smtClean="0"/>
              <a:t>1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5383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6F9F-5485-45A9-B5F2-F518FD9EBC1E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05600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AA88-1F59-4993-B701-31719D666AF4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4020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236E-A5FA-49BE-8DA1-090A58C759D3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3145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3A0D-C1F6-4EB1-B4E9-727797407DCB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5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602-8C18-43AF-86F3-90856023E5D9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68100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6ADA-1EDD-4B27-8336-623B9103EE24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274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40C7-D9A4-4C23-A926-1232ADB9ED2B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6145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A0F4-44E0-47C4-BBF3-829492E06FF5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8868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B1-138C-44F5-B3D8-66E9292F6AFC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944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5A25-845D-495C-BFD6-8759529A82FB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0612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BAC2-6A64-42CD-AE76-0B9C60E4A36A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896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644E-E10B-49E6-89B1-5D1FFE00FAE9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12725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523-0FAC-4049-B180-DB6F833E4F80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2291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57B-D791-4D2C-AB23-4B2C8F7EC070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588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8E51-5F3B-43B1-989B-51CFF42DFF2C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2362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E357-99B7-4AA9-8DB3-9392667BDBEF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7420-94EF-40C8-9C65-86D926914F49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969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EA495D-1B2F-45FA-BF3A-342BDA9EFF62}" type="datetime8">
              <a:rPr lang="ar-SY" smtClean="0"/>
              <a:t>10 كانون الثاني، 18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C7F3-779A-487E-8DEF-5789ABCC6A0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546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0" y="0"/>
            <a:ext cx="12324867" cy="3329581"/>
          </a:xfrm>
        </p:spPr>
        <p:txBody>
          <a:bodyPr/>
          <a:lstStyle/>
          <a:p>
            <a:r>
              <a:rPr lang="en-US" sz="4800" b="1" dirty="0" smtClean="0"/>
              <a:t>Protecting </a:t>
            </a:r>
            <a:r>
              <a:rPr lang="en-US" sz="4800" b="1" dirty="0" smtClean="0"/>
              <a:t>Windows Systems from Rootkit</a:t>
            </a:r>
            <a:endParaRPr lang="ar-SY" sz="4800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668733" y="5169654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ar-SY" sz="3200" dirty="0" smtClean="0"/>
              <a:t>تقديم :</a:t>
            </a:r>
          </a:p>
          <a:p>
            <a:pPr algn="ctr"/>
            <a:r>
              <a:rPr lang="ar-SY" sz="3200" dirty="0" smtClean="0"/>
              <a:t>هادي السالم – يوسف إبراهيم – محمد نور شحيمة</a:t>
            </a:r>
            <a:endParaRPr lang="ar-SY" sz="3200" dirty="0"/>
          </a:p>
        </p:txBody>
      </p:sp>
      <p:sp>
        <p:nvSpPr>
          <p:cNvPr id="4" name="عنوان فرعي 2"/>
          <p:cNvSpPr txBox="1">
            <a:spLocks/>
          </p:cNvSpPr>
          <p:nvPr/>
        </p:nvSpPr>
        <p:spPr>
          <a:xfrm>
            <a:off x="1532785" y="3572617"/>
            <a:ext cx="9386312" cy="1403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ar-SY" sz="3200" b="1" dirty="0" smtClean="0"/>
              <a:t>اشراف :</a:t>
            </a:r>
          </a:p>
          <a:p>
            <a:pPr algn="ctr"/>
            <a:r>
              <a:rPr lang="ar-SY" sz="3200" b="1" dirty="0" smtClean="0"/>
              <a:t>د.م  محسن الحسين</a:t>
            </a:r>
            <a:endParaRPr lang="ar-SY" sz="3200" b="1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1</a:t>
            </a:fld>
            <a:endParaRPr lang="ar-SY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58" y="3841276"/>
            <a:ext cx="2092696" cy="209269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6" y="154753"/>
            <a:ext cx="1817326" cy="1817326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10938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Dll Injection tool: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63093" y="1629406"/>
            <a:ext cx="8946541" cy="4195481"/>
          </a:xfrm>
        </p:spPr>
        <p:txBody>
          <a:bodyPr>
            <a:normAutofit/>
          </a:bodyPr>
          <a:lstStyle/>
          <a:p>
            <a:r>
              <a:rPr lang="ar-SY" sz="2400" dirty="0" smtClean="0"/>
              <a:t>سنقوم بأنشاء أداة لتنفيذ عملية حقن مكتبات الربط الديناميكية وذلك بواجهة </a:t>
            </a:r>
            <a:r>
              <a:rPr lang="en-US" sz="2400" dirty="0" smtClean="0"/>
              <a:t>GUI</a:t>
            </a:r>
            <a:r>
              <a:rPr lang="ar-SY" sz="2400" dirty="0" smtClean="0"/>
              <a:t> : </a:t>
            </a:r>
            <a:endParaRPr lang="ar-SY" sz="24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10</a:t>
            </a:fld>
            <a:endParaRPr lang="ar-SY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6" y="1624886"/>
            <a:ext cx="8239688" cy="5072624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22159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11</a:t>
            </a:fld>
            <a:endParaRPr lang="ar-SY"/>
          </a:p>
        </p:txBody>
      </p:sp>
      <p:sp>
        <p:nvSpPr>
          <p:cNvPr id="7" name="عنوان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Dll Injection Mechanism:</a:t>
            </a:r>
            <a:endParaRPr lang="ar-SY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25" y="-26984"/>
            <a:ext cx="6843562" cy="6884984"/>
          </a:xfrm>
        </p:spPr>
      </p:pic>
      <p:sp>
        <p:nvSpPr>
          <p:cNvPr id="8" name="مستطيل 7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16467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12</a:t>
            </a:fld>
            <a:endParaRPr lang="ar-SY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Dll Injection Mechanism:</a:t>
            </a:r>
            <a:endParaRPr lang="ar-SY" dirty="0"/>
          </a:p>
        </p:txBody>
      </p:sp>
      <p:pic>
        <p:nvPicPr>
          <p:cNvPr id="7" name="عنصر نائب للمحتوى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94" y="0"/>
            <a:ext cx="8489446" cy="6697510"/>
          </a:xfrm>
        </p:spPr>
      </p:pic>
      <p:sp>
        <p:nvSpPr>
          <p:cNvPr id="8" name="مستطيل 7"/>
          <p:cNvSpPr/>
          <p:nvPr/>
        </p:nvSpPr>
        <p:spPr>
          <a:xfrm>
            <a:off x="4572000" y="5944388"/>
            <a:ext cx="1645920" cy="434897"/>
          </a:xfrm>
          <a:prstGeom prst="rect">
            <a:avLst/>
          </a:prstGeom>
          <a:noFill/>
          <a:ln w="31750">
            <a:solidFill>
              <a:srgbClr val="FFFF00"/>
            </a:solidFill>
          </a:ln>
          <a:effectLst>
            <a:glow rad="127000">
              <a:srgbClr val="FFFF00">
                <a:alpha val="6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127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Rootkits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01182" y="2004791"/>
            <a:ext cx="10495130" cy="4195481"/>
          </a:xfrm>
        </p:spPr>
        <p:txBody>
          <a:bodyPr/>
          <a:lstStyle/>
          <a:p>
            <a:r>
              <a:rPr lang="ar-SY" sz="2400" dirty="0" smtClean="0"/>
              <a:t>هي عبارة عن مجموعة متكاملة من البرمجيات التي تقوم بإخفاء نفسها او إخفاء برمجيات أخرى عن المستخدم والبرامج الأخرى .</a:t>
            </a:r>
            <a:endParaRPr lang="ar-SY" sz="2400" dirty="0"/>
          </a:p>
          <a:p>
            <a:r>
              <a:rPr lang="ar-SY" sz="2400" dirty="0" smtClean="0"/>
              <a:t>في الحالة الطبيعية عندما يتم تشغيل برنامج توجد عدة دلائل تدل على عمل البرنامج.</a:t>
            </a:r>
          </a:p>
          <a:p>
            <a:r>
              <a:rPr lang="ar-SY" sz="2400" dirty="0" smtClean="0"/>
              <a:t>تستفيد ال</a:t>
            </a:r>
            <a:r>
              <a:rPr lang="en-US" sz="2400" dirty="0" smtClean="0"/>
              <a:t>Rootkit</a:t>
            </a:r>
            <a:r>
              <a:rPr lang="ar-SY" sz="2400" dirty="0" smtClean="0"/>
              <a:t> من </a:t>
            </a:r>
            <a:r>
              <a:rPr lang="en-US" sz="2400" dirty="0" smtClean="0"/>
              <a:t>API</a:t>
            </a:r>
            <a:r>
              <a:rPr lang="ar-SY" sz="2400" dirty="0" smtClean="0"/>
              <a:t> نظام التشغيل في إخفاء آثارها.</a:t>
            </a:r>
          </a:p>
          <a:p>
            <a:r>
              <a:rPr lang="ar-SY" sz="2400" dirty="0" smtClean="0"/>
              <a:t>من حيث المبدأ لا تعد </a:t>
            </a:r>
            <a:r>
              <a:rPr lang="en-US" sz="2400" dirty="0" smtClean="0"/>
              <a:t>Rootkit</a:t>
            </a:r>
            <a:r>
              <a:rPr lang="ar-SY" sz="2400" dirty="0" smtClean="0"/>
              <a:t> ضارة ومؤذية بل تستخدم بشكل عادي ضمن البرمجيات : </a:t>
            </a:r>
            <a:r>
              <a:rPr lang="en-US" sz="2400" dirty="0" smtClean="0"/>
              <a:t>Backup</a:t>
            </a:r>
            <a:r>
              <a:rPr lang="en-US" sz="2400" dirty="0"/>
              <a:t> </a:t>
            </a:r>
            <a:r>
              <a:rPr lang="ar-SY" sz="2400" dirty="0"/>
              <a:t> </a:t>
            </a:r>
            <a:r>
              <a:rPr lang="ar-SY" sz="2400" dirty="0" smtClean="0"/>
              <a:t>و </a:t>
            </a:r>
            <a:r>
              <a:rPr lang="en-US" sz="2400" dirty="0" smtClean="0"/>
              <a:t>Antivirus mechanism</a:t>
            </a:r>
            <a:r>
              <a:rPr lang="ar-SY" sz="2400" dirty="0" smtClean="0"/>
              <a:t> .</a:t>
            </a:r>
          </a:p>
          <a:p>
            <a:r>
              <a:rPr lang="ar-SY" sz="2400" dirty="0" smtClean="0"/>
              <a:t>اصل كلمة </a:t>
            </a:r>
            <a:r>
              <a:rPr lang="en-US" sz="2400" dirty="0" smtClean="0"/>
              <a:t>Rootkit</a:t>
            </a:r>
            <a:r>
              <a:rPr lang="ar-SY" sz="2400" dirty="0" smtClean="0"/>
              <a:t> من أنظمة </a:t>
            </a:r>
            <a:r>
              <a:rPr lang="en-US" sz="2400" dirty="0" smtClean="0"/>
              <a:t>Unix </a:t>
            </a:r>
            <a:r>
              <a:rPr lang="ar-SY" sz="2400" dirty="0" smtClean="0"/>
              <a:t> حيث تعرف على انها مجموعة الأدوات </a:t>
            </a:r>
            <a:r>
              <a:rPr lang="ar-SY" sz="2400" dirty="0"/>
              <a:t> </a:t>
            </a:r>
            <a:r>
              <a:rPr lang="en-US" sz="2400" dirty="0" smtClean="0"/>
              <a:t>(Kits)</a:t>
            </a:r>
            <a:r>
              <a:rPr lang="ar-SY" sz="2400" dirty="0" smtClean="0"/>
              <a:t> التي تؤمن الحصول على اعلى صلاحيات في النظام (</a:t>
            </a:r>
            <a:r>
              <a:rPr lang="en-US" sz="2400" dirty="0" smtClean="0"/>
              <a:t>Root</a:t>
            </a:r>
            <a:r>
              <a:rPr lang="ar-SY" sz="2400" dirty="0" smtClean="0"/>
              <a:t>) .</a:t>
            </a:r>
          </a:p>
          <a:p>
            <a:endParaRPr lang="ar-SY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2</a:t>
            </a:fld>
            <a:endParaRPr lang="ar-SY"/>
          </a:p>
        </p:txBody>
      </p:sp>
      <p:sp>
        <p:nvSpPr>
          <p:cNvPr id="6" name="مستطيل 5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38387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l" rtl="0"/>
            <a:r>
              <a:rPr lang="en-US" dirty="0" smtClean="0"/>
              <a:t>Rootkits</a:t>
            </a:r>
            <a:endParaRPr lang="ar-SY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3</a:t>
            </a:fld>
            <a:endParaRPr lang="ar-SY"/>
          </a:p>
        </p:txBody>
      </p:sp>
      <p:sp>
        <p:nvSpPr>
          <p:cNvPr id="7" name="مستطيل 6"/>
          <p:cNvSpPr/>
          <p:nvPr/>
        </p:nvSpPr>
        <p:spPr>
          <a:xfrm>
            <a:off x="1424539" y="3214839"/>
            <a:ext cx="2435192" cy="875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Rootkits</a:t>
            </a:r>
            <a:endParaRPr lang="ar-SY" sz="2400" dirty="0"/>
          </a:p>
        </p:txBody>
      </p:sp>
      <p:sp>
        <p:nvSpPr>
          <p:cNvPr id="9" name="متقاطع 8"/>
          <p:cNvSpPr/>
          <p:nvPr/>
        </p:nvSpPr>
        <p:spPr>
          <a:xfrm>
            <a:off x="4199692" y="3291841"/>
            <a:ext cx="670691" cy="683393"/>
          </a:xfrm>
          <a:prstGeom prst="plus">
            <a:avLst>
              <a:gd name="adj" fmla="val 39737"/>
            </a:avLst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1" name="مستطيل 10"/>
          <p:cNvSpPr/>
          <p:nvPr/>
        </p:nvSpPr>
        <p:spPr>
          <a:xfrm>
            <a:off x="8585665" y="3212433"/>
            <a:ext cx="2435192" cy="875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Bad Rootkits</a:t>
            </a:r>
            <a:endParaRPr lang="ar-SY" sz="2400" dirty="0"/>
          </a:p>
        </p:txBody>
      </p:sp>
      <p:sp>
        <p:nvSpPr>
          <p:cNvPr id="12" name="مستطيل 11"/>
          <p:cNvSpPr/>
          <p:nvPr/>
        </p:nvSpPr>
        <p:spPr>
          <a:xfrm>
            <a:off x="5213421" y="3226871"/>
            <a:ext cx="2435192" cy="875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Malware</a:t>
            </a:r>
            <a:endParaRPr lang="ar-SY" sz="2400" dirty="0"/>
          </a:p>
        </p:txBody>
      </p:sp>
      <p:sp>
        <p:nvSpPr>
          <p:cNvPr id="17" name="يساوي 16"/>
          <p:cNvSpPr/>
          <p:nvPr/>
        </p:nvSpPr>
        <p:spPr>
          <a:xfrm>
            <a:off x="7799294" y="3370612"/>
            <a:ext cx="607039" cy="559539"/>
          </a:xfrm>
          <a:prstGeom prst="mathEqual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>
              <a:solidFill>
                <a:schemeClr val="tx1"/>
              </a:solidFill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10774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04293" y="1558066"/>
            <a:ext cx="8946541" cy="4195481"/>
          </a:xfrm>
        </p:spPr>
        <p:txBody>
          <a:bodyPr>
            <a:normAutofit/>
          </a:bodyPr>
          <a:lstStyle/>
          <a:p>
            <a:r>
              <a:rPr lang="ar-SY" sz="2400" dirty="0" smtClean="0"/>
              <a:t>مثال : </a:t>
            </a:r>
            <a:r>
              <a:rPr lang="en-US" sz="2400" dirty="0" smtClean="0"/>
              <a:t>Stuxnet</a:t>
            </a:r>
            <a:r>
              <a:rPr lang="ar-SY" sz="2400" dirty="0" smtClean="0"/>
              <a:t> </a:t>
            </a:r>
            <a:endParaRPr lang="ar-SY" sz="24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4</a:t>
            </a:fld>
            <a:endParaRPr lang="ar-SY"/>
          </a:p>
        </p:txBody>
      </p:sp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l" rtl="0"/>
            <a:r>
              <a:rPr lang="en-US" dirty="0" smtClean="0"/>
              <a:t>Bad Rootkits:</a:t>
            </a:r>
            <a:endParaRPr lang="ar-SY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93" y="2231752"/>
            <a:ext cx="8736342" cy="4294175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27305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Path: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03312" y="1775012"/>
            <a:ext cx="8946541" cy="4473387"/>
          </a:xfrm>
        </p:spPr>
        <p:txBody>
          <a:bodyPr>
            <a:normAutofit/>
          </a:bodyPr>
          <a:lstStyle/>
          <a:p>
            <a:r>
              <a:rPr lang="ar-SY" sz="2400" dirty="0" smtClean="0"/>
              <a:t>إخفاء العمليات (</a:t>
            </a:r>
            <a:r>
              <a:rPr lang="en-US" sz="2400" dirty="0" smtClean="0"/>
              <a:t>Hiding Processes</a:t>
            </a:r>
            <a:r>
              <a:rPr lang="ar-SY" sz="2400" dirty="0" smtClean="0"/>
              <a:t>) .</a:t>
            </a:r>
          </a:p>
          <a:p>
            <a:r>
              <a:rPr lang="ar-SY" sz="2400" dirty="0" smtClean="0"/>
              <a:t>إخفاء الملفات والمجلدات (</a:t>
            </a:r>
            <a:r>
              <a:rPr lang="en-US" sz="2400" dirty="0" smtClean="0"/>
              <a:t>Hiding files and directories</a:t>
            </a:r>
            <a:r>
              <a:rPr lang="ar-SY" sz="2400" dirty="0" smtClean="0"/>
              <a:t>).</a:t>
            </a:r>
          </a:p>
          <a:p>
            <a:r>
              <a:rPr lang="ar-SY" sz="2400" dirty="0" smtClean="0"/>
              <a:t>إخفاء مدخلات ال </a:t>
            </a:r>
            <a:r>
              <a:rPr lang="en-US" sz="2400" dirty="0" smtClean="0"/>
              <a:t>Registry</a:t>
            </a:r>
            <a:r>
              <a:rPr lang="ar-SY" sz="2400" dirty="0" smtClean="0"/>
              <a:t> (</a:t>
            </a:r>
            <a:r>
              <a:rPr lang="en-US" sz="2400" dirty="0" smtClean="0"/>
              <a:t>Hiding registry entries</a:t>
            </a:r>
            <a:r>
              <a:rPr lang="ar-SY" sz="2400" dirty="0" smtClean="0"/>
              <a:t>).</a:t>
            </a:r>
          </a:p>
          <a:p>
            <a:r>
              <a:rPr lang="ar-SY" sz="2400" dirty="0" smtClean="0"/>
              <a:t>انشاء </a:t>
            </a:r>
            <a:r>
              <a:rPr lang="en-US" sz="2400" dirty="0" smtClean="0"/>
              <a:t>Backdoor</a:t>
            </a:r>
            <a:r>
              <a:rPr lang="ar-SY" sz="2400" dirty="0" smtClean="0"/>
              <a:t> و </a:t>
            </a:r>
            <a:r>
              <a:rPr lang="en-US" sz="2400" dirty="0" smtClean="0"/>
              <a:t>Key Logger</a:t>
            </a:r>
            <a:r>
              <a:rPr lang="ar-SY" sz="2400" dirty="0" smtClean="0"/>
              <a:t> .</a:t>
            </a:r>
          </a:p>
          <a:p>
            <a:r>
              <a:rPr lang="ar-SY" sz="2400" dirty="0" smtClean="0"/>
              <a:t>انشاء وحدة تحكم عن بعد (للتحكم بال</a:t>
            </a:r>
            <a:r>
              <a:rPr lang="en-US" sz="2400" dirty="0" smtClean="0"/>
              <a:t>Rootkit</a:t>
            </a:r>
            <a:r>
              <a:rPr lang="ar-SY" sz="2400" dirty="0" smtClean="0"/>
              <a:t>).</a:t>
            </a:r>
          </a:p>
          <a:p>
            <a:r>
              <a:rPr lang="ar-SY" sz="2400" dirty="0" smtClean="0"/>
              <a:t>تخطي الجدار الناري (</a:t>
            </a:r>
            <a:r>
              <a:rPr lang="en-US" sz="2400" dirty="0" smtClean="0"/>
              <a:t>Bypassing the firewall</a:t>
            </a:r>
            <a:r>
              <a:rPr lang="ar-SY" sz="2400" dirty="0" smtClean="0"/>
              <a:t>).</a:t>
            </a:r>
          </a:p>
          <a:p>
            <a:r>
              <a:rPr lang="ar-SY" sz="2400" dirty="0" smtClean="0"/>
              <a:t>انشاء </a:t>
            </a:r>
            <a:r>
              <a:rPr lang="en-US" sz="2400" dirty="0" smtClean="0"/>
              <a:t>Rootkit</a:t>
            </a:r>
            <a:r>
              <a:rPr lang="ar-SY" sz="2400" dirty="0" smtClean="0"/>
              <a:t> غير قابل للكشف من قبل </a:t>
            </a:r>
            <a:r>
              <a:rPr lang="en-US" sz="2400" dirty="0" smtClean="0"/>
              <a:t>Antivirus</a:t>
            </a:r>
            <a:r>
              <a:rPr lang="ar-SY" sz="2400" dirty="0" smtClean="0"/>
              <a:t>.</a:t>
            </a:r>
          </a:p>
          <a:p>
            <a:r>
              <a:rPr lang="ar-SY" sz="2400" dirty="0" smtClean="0"/>
              <a:t>انشاء أداة لكشف ال</a:t>
            </a:r>
            <a:r>
              <a:rPr lang="en-US" sz="2400" dirty="0" smtClean="0"/>
              <a:t>Rootkit</a:t>
            </a:r>
            <a:r>
              <a:rPr lang="ar-SY" sz="2400" dirty="0" smtClean="0"/>
              <a:t> .</a:t>
            </a:r>
          </a:p>
          <a:p>
            <a:endParaRPr lang="ar-SY" sz="24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5</a:t>
            </a:fld>
            <a:endParaRPr lang="ar-SY"/>
          </a:p>
        </p:txBody>
      </p:sp>
      <p:sp>
        <p:nvSpPr>
          <p:cNvPr id="6" name="مستطيل 5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17063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 Types:</a:t>
            </a:r>
            <a:endParaRPr lang="ar-SY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6</a:t>
            </a:fld>
            <a:endParaRPr lang="ar-SY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31" y="1568617"/>
            <a:ext cx="4687804" cy="4687804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21418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7</a:t>
            </a:fld>
            <a:endParaRPr lang="ar-SY"/>
          </a:p>
        </p:txBody>
      </p:sp>
      <p:sp>
        <p:nvSpPr>
          <p:cNvPr id="6" name="عنصر نائب للمحتوى 2"/>
          <p:cNvSpPr>
            <a:spLocks noGrp="1"/>
          </p:cNvSpPr>
          <p:nvPr>
            <p:ph idx="1"/>
          </p:nvPr>
        </p:nvSpPr>
        <p:spPr>
          <a:xfrm>
            <a:off x="1245947" y="1570615"/>
            <a:ext cx="9944792" cy="6131859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rgbClr val="00B0F0"/>
                </a:solidFill>
              </a:rPr>
              <a:t>User Mode Rootkits</a:t>
            </a:r>
            <a:r>
              <a:rPr lang="ar-SY" sz="2400" b="1" u="sng" dirty="0" smtClean="0">
                <a:solidFill>
                  <a:srgbClr val="00B0F0"/>
                </a:solidFill>
              </a:rPr>
              <a:t> </a:t>
            </a:r>
            <a:r>
              <a:rPr lang="ar-SY" sz="2400" b="1" dirty="0" smtClean="0"/>
              <a:t>: </a:t>
            </a:r>
            <a:r>
              <a:rPr lang="ar-SY" sz="2400" dirty="0" smtClean="0"/>
              <a:t>في </a:t>
            </a:r>
            <a:r>
              <a:rPr lang="en-US" sz="2400" dirty="0" smtClean="0"/>
              <a:t>User Mode</a:t>
            </a:r>
            <a:r>
              <a:rPr lang="ar-SY" sz="2400" dirty="0" smtClean="0"/>
              <a:t> بعض التطبيقات تحتاج لتشغيل تطبيقات أخرى والتي بدورها تحتاج للوصول للنواة </a:t>
            </a:r>
            <a:r>
              <a:rPr lang="en-US" sz="2400" dirty="0" smtClean="0"/>
              <a:t>Kernel</a:t>
            </a:r>
            <a:r>
              <a:rPr lang="ar-SY" sz="2400" dirty="0" smtClean="0"/>
              <a:t> بحيث تقوم بأنشاء </a:t>
            </a:r>
            <a:r>
              <a:rPr lang="en-US" sz="2400" dirty="0" smtClean="0"/>
              <a:t>System call </a:t>
            </a:r>
            <a:r>
              <a:rPr lang="ar-SY" sz="2400" dirty="0" smtClean="0"/>
              <a:t> لتحقيق ذلك , وهذه </a:t>
            </a:r>
            <a:r>
              <a:rPr lang="en-US" sz="2400" dirty="0" smtClean="0"/>
              <a:t>System call</a:t>
            </a:r>
            <a:r>
              <a:rPr lang="ar-SY" sz="2400" dirty="0" smtClean="0"/>
              <a:t> عبارة عن مسارات معرفة مسبقا .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هنا تقوم </a:t>
            </a:r>
            <a:r>
              <a:rPr lang="en-US" sz="2400" dirty="0" smtClean="0"/>
              <a:t>User-Mode Rootkits</a:t>
            </a:r>
            <a:r>
              <a:rPr lang="ar-SY" sz="2400" dirty="0" smtClean="0"/>
              <a:t> بالاستحواذ على هذه </a:t>
            </a:r>
            <a:r>
              <a:rPr lang="en-US" sz="2400" dirty="0" smtClean="0"/>
              <a:t>System Calls</a:t>
            </a:r>
            <a:r>
              <a:rPr lang="ar-SY" sz="2400" dirty="0" smtClean="0"/>
              <a:t> في عدة 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 نقاط من مسار ال</a:t>
            </a:r>
            <a:r>
              <a:rPr lang="en-US" sz="2400" dirty="0" smtClean="0"/>
              <a:t>System call</a:t>
            </a:r>
            <a:r>
              <a:rPr lang="ar-SY" sz="2400" dirty="0" smtClean="0"/>
              <a:t> خلال وصولها للنواة.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 من اشهر التقنيات المستخدمة في </a:t>
            </a:r>
            <a:r>
              <a:rPr lang="en-US" sz="2400" dirty="0" smtClean="0"/>
              <a:t>System Call Hijacking</a:t>
            </a:r>
            <a:r>
              <a:rPr lang="ar-SY" sz="2400" dirty="0" smtClean="0"/>
              <a:t> هي </a:t>
            </a:r>
            <a:r>
              <a:rPr lang="en-US" sz="2400" dirty="0" smtClean="0"/>
              <a:t>Dll injection </a:t>
            </a:r>
            <a:r>
              <a:rPr lang="ar-SY" sz="2400" dirty="0" smtClean="0"/>
              <a:t>.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وحالما تصل ال </a:t>
            </a:r>
            <a:r>
              <a:rPr lang="en-US" sz="2400" dirty="0" smtClean="0"/>
              <a:t>Rootkit</a:t>
            </a:r>
            <a:r>
              <a:rPr lang="ar-SY" sz="2400" dirty="0" smtClean="0"/>
              <a:t> الى الذاكرة فأصبح بإمكانها إصابة كافة </a:t>
            </a:r>
            <a:r>
              <a:rPr lang="en-US" sz="2400" dirty="0" smtClean="0"/>
              <a:t>Processes</a:t>
            </a:r>
            <a:endParaRPr lang="ar-SY" sz="2400" dirty="0" smtClean="0"/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 العاملة .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ال</a:t>
            </a:r>
            <a:r>
              <a:rPr lang="en-US" sz="2400" dirty="0" smtClean="0"/>
              <a:t>User-Mode Rootkits</a:t>
            </a:r>
            <a:r>
              <a:rPr lang="ar-SY" sz="2400" dirty="0" smtClean="0"/>
              <a:t> تصيب فقط : </a:t>
            </a:r>
            <a:r>
              <a:rPr lang="en-US" sz="2400" dirty="0" smtClean="0"/>
              <a:t>Processes – Services – Applications                                                            </a:t>
            </a:r>
            <a:endParaRPr lang="ar-SY" sz="2400" dirty="0" smtClean="0"/>
          </a:p>
          <a:p>
            <a:pPr marL="0" indent="0">
              <a:buNone/>
            </a:pPr>
            <a:endParaRPr lang="ar-SY" sz="2400" dirty="0" smtClean="0"/>
          </a:p>
          <a:p>
            <a:pPr marL="457200" indent="-457200">
              <a:buFont typeface="+mj-lt"/>
              <a:buAutoNum type="arabicPeriod"/>
            </a:pPr>
            <a:endParaRPr lang="ar-SY" sz="2400" dirty="0"/>
          </a:p>
        </p:txBody>
      </p:sp>
      <p:sp>
        <p:nvSpPr>
          <p:cNvPr id="7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 Types:</a:t>
            </a:r>
            <a:endParaRPr lang="ar-SY" dirty="0"/>
          </a:p>
        </p:txBody>
      </p:sp>
      <p:sp>
        <p:nvSpPr>
          <p:cNvPr id="8" name="مستطيل 7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19361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255146" y="1579581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u="sng" dirty="0" smtClean="0">
                <a:solidFill>
                  <a:srgbClr val="00B0F0"/>
                </a:solidFill>
              </a:rPr>
              <a:t>: Kernel </a:t>
            </a:r>
            <a:r>
              <a:rPr lang="en-US" sz="2400" b="1" u="sng" dirty="0">
                <a:solidFill>
                  <a:srgbClr val="00B0F0"/>
                </a:solidFill>
              </a:rPr>
              <a:t>Mode </a:t>
            </a:r>
            <a:r>
              <a:rPr lang="en-US" sz="2400" b="1" u="sng" dirty="0" smtClean="0">
                <a:solidFill>
                  <a:srgbClr val="00B0F0"/>
                </a:solidFill>
              </a:rPr>
              <a:t>Rootkits</a:t>
            </a:r>
            <a:r>
              <a:rPr lang="ar-SY" sz="2400" b="1" u="sng" dirty="0" smtClean="0">
                <a:solidFill>
                  <a:srgbClr val="00B0F0"/>
                </a:solidFill>
              </a:rPr>
              <a:t> </a:t>
            </a:r>
            <a:r>
              <a:rPr lang="ar-SY" sz="2400" b="1" dirty="0" smtClean="0"/>
              <a:t> </a:t>
            </a:r>
            <a:r>
              <a:rPr lang="ar-SY" sz="2400" dirty="0" smtClean="0"/>
              <a:t>النواة هي قلب نظام التشغيل فبتالي كل من يستطيع الوصول لنواة النظام اصبح قادرا على التحكم بالنظام كله .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ان </a:t>
            </a:r>
            <a:r>
              <a:rPr lang="en-US" sz="2400" dirty="0" smtClean="0"/>
              <a:t>Kernel-Mode Rootkit</a:t>
            </a:r>
            <a:r>
              <a:rPr lang="ar-SY" sz="2400" dirty="0" smtClean="0"/>
              <a:t> تعد معقدة جدا و تكتب من قبل ال</a:t>
            </a:r>
            <a:r>
              <a:rPr lang="en-US" sz="2400" dirty="0" smtClean="0"/>
              <a:t>Hackers</a:t>
            </a:r>
            <a:r>
              <a:rPr lang="ar-SY" sz="2400" dirty="0" smtClean="0"/>
              <a:t> 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 المحترفين فقط .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من اشهر الطرق المستخدمة هي </a:t>
            </a:r>
            <a:r>
              <a:rPr lang="en-US" sz="2400" dirty="0" smtClean="0"/>
              <a:t>(DKOM)</a:t>
            </a:r>
            <a:r>
              <a:rPr lang="ar-SY" sz="2400" dirty="0" smtClean="0"/>
              <a:t> </a:t>
            </a:r>
            <a:r>
              <a:rPr lang="en-US" sz="2400" dirty="0" smtClean="0"/>
              <a:t>Direct Kernel Object Modification      </a:t>
            </a:r>
            <a:r>
              <a:rPr lang="ar-SY" sz="2400" dirty="0" smtClean="0"/>
              <a:t> , ان ذاكرة النواة </a:t>
            </a:r>
            <a:r>
              <a:rPr lang="en-US" sz="2400" dirty="0" smtClean="0"/>
              <a:t>Kernel memory</a:t>
            </a:r>
            <a:r>
              <a:rPr lang="ar-SY" sz="2400" dirty="0" smtClean="0"/>
              <a:t> يجب ان تحتفظ ب</a:t>
            </a:r>
            <a:r>
              <a:rPr lang="en-US" sz="2400" dirty="0" smtClean="0"/>
              <a:t>List</a:t>
            </a:r>
            <a:r>
              <a:rPr lang="ar-SY" sz="2400" dirty="0" smtClean="0"/>
              <a:t> 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تحوي على ال</a:t>
            </a:r>
            <a:r>
              <a:rPr lang="en-US" sz="2400" dirty="0" smtClean="0"/>
              <a:t>Processes</a:t>
            </a:r>
            <a:r>
              <a:rPr lang="ar-SY" sz="2400" dirty="0" smtClean="0"/>
              <a:t> العاملة حاليا وبتالي تقوم ال</a:t>
            </a:r>
            <a:r>
              <a:rPr lang="en-US" sz="2400" dirty="0" smtClean="0"/>
              <a:t>Rootkit</a:t>
            </a:r>
            <a:r>
              <a:rPr lang="ar-SY" sz="2400" dirty="0" smtClean="0"/>
              <a:t> بتعديل على هذه </a:t>
            </a:r>
          </a:p>
          <a:p>
            <a:pPr marL="0" indent="0">
              <a:buNone/>
            </a:pPr>
            <a:r>
              <a:rPr lang="ar-SY" sz="2400" dirty="0"/>
              <a:t> </a:t>
            </a:r>
            <a:r>
              <a:rPr lang="ar-SY" sz="2400" dirty="0" smtClean="0"/>
              <a:t>    القائمة من خلال حذف </a:t>
            </a:r>
            <a:r>
              <a:rPr lang="ar-SY" sz="2400" dirty="0" smtClean="0"/>
              <a:t>نفسها </a:t>
            </a:r>
            <a:r>
              <a:rPr lang="ar-SY" sz="2400" dirty="0" smtClean="0"/>
              <a:t>من هذه القائمة.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ar-SY" sz="24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8</a:t>
            </a:fld>
            <a:endParaRPr lang="ar-SY"/>
          </a:p>
        </p:txBody>
      </p:sp>
      <p:sp>
        <p:nvSpPr>
          <p:cNvPr id="6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 Types:</a:t>
            </a:r>
            <a:endParaRPr lang="ar-SY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3" y="370293"/>
            <a:ext cx="10594206" cy="5959241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34169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Rootkit: 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Y" sz="2400" dirty="0" smtClean="0"/>
              <a:t>في هذا المشروع سننشأ </a:t>
            </a:r>
            <a:r>
              <a:rPr lang="en-US" sz="2400" dirty="0" smtClean="0"/>
              <a:t>User-Mode Rootkit</a:t>
            </a:r>
            <a:r>
              <a:rPr lang="ar-SY" sz="2400" dirty="0" smtClean="0"/>
              <a:t> وذلك باستخدام كل من التقنيات التالية:</a:t>
            </a:r>
          </a:p>
          <a:p>
            <a:pPr marL="1085850" lvl="2" indent="-285750"/>
            <a:r>
              <a:rPr lang="en-US" sz="2400" b="1" dirty="0" smtClean="0"/>
              <a:t>Dll Injection</a:t>
            </a:r>
            <a:r>
              <a:rPr lang="ar-SY" sz="2400" dirty="0" smtClean="0"/>
              <a:t>: سيتم انشاء ملف </a:t>
            </a:r>
            <a:r>
              <a:rPr lang="en-US" sz="2400" dirty="0" smtClean="0"/>
              <a:t>Dll</a:t>
            </a:r>
            <a:r>
              <a:rPr lang="ar-SY" sz="2400" dirty="0" smtClean="0"/>
              <a:t> ليتم حقنه ضمن ال</a:t>
            </a:r>
            <a:r>
              <a:rPr lang="en-US" sz="2400" dirty="0" smtClean="0"/>
              <a:t>Process</a:t>
            </a:r>
            <a:r>
              <a:rPr lang="ar-SY" sz="2400" dirty="0" smtClean="0"/>
              <a:t> العاملة.</a:t>
            </a:r>
          </a:p>
          <a:p>
            <a:pPr marL="1085850" lvl="2" indent="-285750"/>
            <a:r>
              <a:rPr lang="en-US" sz="2400" b="1" dirty="0" smtClean="0"/>
              <a:t>API Hooking</a:t>
            </a:r>
            <a:r>
              <a:rPr lang="ar-SY" sz="2400" dirty="0" smtClean="0"/>
              <a:t>: سيتم الاستحواذ على </a:t>
            </a:r>
            <a:r>
              <a:rPr lang="en-US" sz="2400" dirty="0" smtClean="0"/>
              <a:t>System call</a:t>
            </a:r>
            <a:r>
              <a:rPr lang="ar-SY" sz="2400" dirty="0"/>
              <a:t> </a:t>
            </a:r>
            <a:r>
              <a:rPr lang="ar-SY" sz="2400" dirty="0" smtClean="0"/>
              <a:t>الصادرة من ال</a:t>
            </a:r>
            <a:r>
              <a:rPr lang="en-US" sz="2400" dirty="0" smtClean="0"/>
              <a:t>Process</a:t>
            </a:r>
            <a:r>
              <a:rPr lang="ar-SY" sz="2400" dirty="0" smtClean="0"/>
              <a:t> ليتم تعديل النتائج التي ستستقبلها ال</a:t>
            </a:r>
            <a:r>
              <a:rPr lang="en-US" sz="2400" dirty="0" smtClean="0"/>
              <a:t>Process</a:t>
            </a:r>
            <a:r>
              <a:rPr lang="ar-SY" sz="2400" dirty="0" smtClean="0"/>
              <a:t> .</a:t>
            </a:r>
            <a:endParaRPr lang="ar-SY" sz="2400" dirty="0"/>
          </a:p>
          <a:p>
            <a:pPr marL="285750"/>
            <a:r>
              <a:rPr lang="ar-SY" sz="2800" dirty="0" smtClean="0"/>
              <a:t>سيتم تطبيق كل وظيفة من وظائف </a:t>
            </a:r>
            <a:r>
              <a:rPr lang="en-US" sz="2800" dirty="0" smtClean="0"/>
              <a:t>Rootkit</a:t>
            </a:r>
            <a:r>
              <a:rPr lang="ar-SY" sz="2800" dirty="0" smtClean="0"/>
              <a:t> على حدا على نظام</a:t>
            </a:r>
            <a:r>
              <a:rPr lang="en-US" sz="2800" dirty="0" smtClean="0"/>
              <a:t> Windows 7 32bit</a:t>
            </a:r>
            <a:r>
              <a:rPr lang="ar-SY" sz="2800" dirty="0" smtClean="0"/>
              <a:t>. </a:t>
            </a:r>
            <a:r>
              <a:rPr lang="en-US" sz="2800" dirty="0" smtClean="0"/>
              <a:t> </a:t>
            </a:r>
            <a:endParaRPr lang="ar-SY" sz="2800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5" y="5191266"/>
            <a:ext cx="1408338" cy="1506244"/>
          </a:xfrm>
          <a:prstGeom prst="rect">
            <a:avLst/>
          </a:prstGeom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C7F3-779A-487E-8DEF-5789ABCC6A08}" type="slidenum">
              <a:rPr lang="ar-SY" smtClean="0"/>
              <a:t>9</a:t>
            </a:fld>
            <a:endParaRPr lang="ar-SY"/>
          </a:p>
        </p:txBody>
      </p:sp>
      <p:sp>
        <p:nvSpPr>
          <p:cNvPr id="6" name="مستطيل 5"/>
          <p:cNvSpPr/>
          <p:nvPr/>
        </p:nvSpPr>
        <p:spPr>
          <a:xfrm>
            <a:off x="3436219" y="295729"/>
            <a:ext cx="4947385" cy="46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hadi.assalem@gmail.com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19748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</TotalTime>
  <Words>506</Words>
  <Application>Microsoft Office PowerPoint</Application>
  <PresentationFormat>ملء الشاشة</PresentationFormat>
  <Paragraphs>77</Paragraphs>
  <Slides>12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أيون</vt:lpstr>
      <vt:lpstr>Protecting Windows Systems from Rootkit</vt:lpstr>
      <vt:lpstr>Rootkits</vt:lpstr>
      <vt:lpstr>Rootkits</vt:lpstr>
      <vt:lpstr>Bad Rootkits:</vt:lpstr>
      <vt:lpstr>Project Path:</vt:lpstr>
      <vt:lpstr>Rootkits Types:</vt:lpstr>
      <vt:lpstr>Rootkits Types:</vt:lpstr>
      <vt:lpstr>Rootkits Types:</vt:lpstr>
      <vt:lpstr>Our Rootkit: </vt:lpstr>
      <vt:lpstr>Create Dll Injection tool:</vt:lpstr>
      <vt:lpstr>Dll Injection Mechanism:</vt:lpstr>
      <vt:lpstr>Dll Injection Mechanism: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 Windows Systems from Rootkit</dc:title>
  <dc:creator>Abd</dc:creator>
  <cp:lastModifiedBy>Abd</cp:lastModifiedBy>
  <cp:revision>28</cp:revision>
  <dcterms:created xsi:type="dcterms:W3CDTF">2018-01-07T13:42:19Z</dcterms:created>
  <dcterms:modified xsi:type="dcterms:W3CDTF">2018-01-10T08:29:15Z</dcterms:modified>
</cp:coreProperties>
</file>