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4abb446053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4abb446053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abb446053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abb446053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4abb446053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4abb446053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4abb446053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4abb446053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4abb446053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4abb446053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4abb446053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4abb446053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4abb446053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4abb446053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4abb446053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4abb446053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4abb446053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4abb446053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000"/>
              <a:t>Self-assigned ranking of L2 vocabulary:</a:t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000"/>
              <a:t>Using the Bricklayer computer game to assess</a:t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/>
              <a:t>depth of word knowledge</a:t>
            </a:r>
            <a:endParaRPr sz="30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Heidi Brumbaugh 2015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Model domains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ru" sz="1400">
                <a:solidFill>
                  <a:schemeClr val="dk1"/>
                </a:solidFill>
              </a:rPr>
              <a:t>Contributing Scores</a:t>
            </a:r>
            <a:r>
              <a:rPr lang="ru" sz="1400">
                <a:solidFill>
                  <a:schemeClr val="dk1"/>
                </a:solidFill>
              </a:rPr>
              <a:t> Scores contribute evidence which accumulates to build a probability model of the learner’s lexical knowledge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ru" sz="1400">
                <a:solidFill>
                  <a:schemeClr val="dk1"/>
                </a:solidFill>
              </a:rPr>
              <a:t>Construct </a:t>
            </a:r>
            <a:r>
              <a:rPr lang="ru" sz="1400">
                <a:solidFill>
                  <a:schemeClr val="dk1"/>
                </a:solidFill>
              </a:rPr>
              <a:t>The contributing scores for each lexical item are attributed to a construct of the examinee’s lexical knowledge for that item (structural validity).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ru" sz="1400">
                <a:solidFill>
                  <a:schemeClr val="dk1"/>
                </a:solidFill>
              </a:rPr>
              <a:t>Target Score</a:t>
            </a:r>
            <a:r>
              <a:rPr lang="ru" sz="1400">
                <a:solidFill>
                  <a:schemeClr val="dk1"/>
                </a:solidFill>
              </a:rPr>
              <a:t> For each lexical item, the target score indicates the probability that the word is known or unknown by the individual learner.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ru" sz="1400">
                <a:solidFill>
                  <a:schemeClr val="dk1"/>
                </a:solidFill>
              </a:rPr>
              <a:t>Test Use</a:t>
            </a:r>
            <a:r>
              <a:rPr lang="ru" sz="1400">
                <a:solidFill>
                  <a:schemeClr val="dk1"/>
                </a:solidFill>
              </a:rPr>
              <a:t> The measurement for each word can be used to show what kind of attention needs to be paid to the word in order to boost knowledge for that word.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013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Main idea  and possible applications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chemeClr val="dk1"/>
                </a:solidFill>
              </a:rPr>
              <a:t>Bricklayer allows learners to self-assess large numbers of words in a game rather than test format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ru" sz="2400">
                <a:solidFill>
                  <a:schemeClr val="dk1"/>
                </a:solidFill>
              </a:rPr>
              <a:t>Instruction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ru" sz="2400">
                <a:solidFill>
                  <a:schemeClr val="dk1"/>
                </a:solidFill>
              </a:rPr>
              <a:t>Large-scale student assessments for academic programs (such as university entrance exams), 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ru" sz="2400">
                <a:solidFill>
                  <a:schemeClr val="dk1"/>
                </a:solidFill>
              </a:rPr>
              <a:t>Research into vocabulary acquisition</a:t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Workflow</a:t>
            </a:r>
            <a:endParaRPr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6100" y="1152475"/>
            <a:ext cx="6710425" cy="349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Workflow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5975" y="1195975"/>
            <a:ext cx="6780000" cy="362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Workflow</a:t>
            </a:r>
            <a:endParaRPr/>
          </a:p>
        </p:txBody>
      </p:sp>
      <p:pic>
        <p:nvPicPr>
          <p:cNvPr id="79" name="Google Shape;7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2925" y="1152475"/>
            <a:ext cx="6066300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Game result</a:t>
            </a:r>
            <a:endParaRPr/>
          </a:p>
        </p:txBody>
      </p:sp>
      <p:pic>
        <p:nvPicPr>
          <p:cNvPr id="85" name="Google Shape;8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013" y="1496075"/>
            <a:ext cx="8789978" cy="307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Win strategy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400">
                <a:solidFill>
                  <a:schemeClr val="dk1"/>
                </a:solidFill>
              </a:rPr>
              <a:t>The strategy for success in the game is for players to </a:t>
            </a:r>
            <a:r>
              <a:rPr b="1" lang="ru" sz="2400">
                <a:solidFill>
                  <a:schemeClr val="dk1"/>
                </a:solidFill>
              </a:rPr>
              <a:t>put the words they think they know the best at the bottom</a:t>
            </a:r>
            <a:r>
              <a:rPr lang="ru" sz="2400">
                <a:solidFill>
                  <a:schemeClr val="dk1"/>
                </a:solidFill>
              </a:rPr>
              <a:t>, with words they know </a:t>
            </a:r>
            <a:r>
              <a:rPr b="1" lang="ru" sz="2400">
                <a:solidFill>
                  <a:schemeClr val="dk1"/>
                </a:solidFill>
              </a:rPr>
              <a:t>pretty well in the middle</a:t>
            </a:r>
            <a:r>
              <a:rPr lang="ru" sz="2400">
                <a:solidFill>
                  <a:schemeClr val="dk1"/>
                </a:solidFill>
              </a:rPr>
              <a:t>, and words they are </a:t>
            </a:r>
            <a:r>
              <a:rPr b="1" lang="ru" sz="2400">
                <a:solidFill>
                  <a:schemeClr val="dk1"/>
                </a:solidFill>
              </a:rPr>
              <a:t>not completely sure about near the top</a:t>
            </a:r>
            <a:r>
              <a:rPr lang="ru" sz="2400">
                <a:solidFill>
                  <a:schemeClr val="dk1"/>
                </a:solidFill>
              </a:rPr>
              <a:t>.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Main concerns</a:t>
            </a:r>
            <a:endParaRPr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ru" sz="1600">
                <a:solidFill>
                  <a:schemeClr val="dk1"/>
                </a:solidFill>
              </a:rPr>
              <a:t>Does the strength of this prediction provide a </a:t>
            </a:r>
            <a:r>
              <a:rPr b="1" lang="ru" sz="1600">
                <a:solidFill>
                  <a:schemeClr val="dk1"/>
                </a:solidFill>
              </a:rPr>
              <a:t>measurement for the learner’s depth of knowledge for that word</a:t>
            </a:r>
            <a:r>
              <a:rPr lang="ru" sz="1600">
                <a:solidFill>
                  <a:schemeClr val="dk1"/>
                </a:solidFill>
              </a:rPr>
              <a:t>? If so, what type(s) of depth of knowledge is (are) being represented?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ru" sz="1600">
                <a:solidFill>
                  <a:schemeClr val="dk1"/>
                </a:solidFill>
              </a:rPr>
              <a:t>Does the learner’s target score for a word ac</a:t>
            </a:r>
            <a:r>
              <a:rPr b="1" lang="ru" sz="1600">
                <a:solidFill>
                  <a:schemeClr val="dk1"/>
                </a:solidFill>
              </a:rPr>
              <a:t>curately predict the learner’s knowledge for that word</a:t>
            </a:r>
            <a:r>
              <a:rPr lang="ru" sz="1600">
                <a:solidFill>
                  <a:schemeClr val="dk1"/>
                </a:solidFill>
              </a:rPr>
              <a:t>?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ru" sz="1600">
                <a:solidFill>
                  <a:schemeClr val="dk1"/>
                </a:solidFill>
              </a:rPr>
              <a:t>Does the assessment tool </a:t>
            </a:r>
            <a:r>
              <a:rPr b="1" lang="ru" sz="1600">
                <a:solidFill>
                  <a:schemeClr val="dk1"/>
                </a:solidFill>
              </a:rPr>
              <a:t>work equally well for all lexical items</a:t>
            </a:r>
            <a:r>
              <a:rPr lang="ru" sz="1600">
                <a:solidFill>
                  <a:schemeClr val="dk1"/>
                </a:solidFill>
              </a:rPr>
              <a:t>?  If not, what lexical and/or psycholinguistic features predict a word’s fitness for this type of assessment tool?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ru" sz="1600">
                <a:solidFill>
                  <a:schemeClr val="dk1"/>
                </a:solidFill>
              </a:rPr>
              <a:t>Does Bricklayer provide </a:t>
            </a:r>
            <a:r>
              <a:rPr b="1" lang="ru" sz="1600">
                <a:solidFill>
                  <a:schemeClr val="dk1"/>
                </a:solidFill>
              </a:rPr>
              <a:t>more accurate vocabulary assessment than a checkbox</a:t>
            </a:r>
            <a:r>
              <a:rPr lang="ru" sz="1600">
                <a:solidFill>
                  <a:schemeClr val="dk1"/>
                </a:solidFill>
              </a:rPr>
              <a:t> system with regards to prediction of word knowledge? 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Model domains</a:t>
            </a:r>
            <a:endParaRPr/>
          </a:p>
        </p:txBody>
      </p:sp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ru" sz="1600">
                <a:solidFill>
                  <a:schemeClr val="dk1"/>
                </a:solidFill>
              </a:rPr>
              <a:t>Target domain</a:t>
            </a:r>
            <a:r>
              <a:rPr lang="ru" sz="1600">
                <a:solidFill>
                  <a:schemeClr val="dk1"/>
                </a:solidFill>
              </a:rPr>
              <a:t> A model of lexical knowledge for a particular student for a particular list of words (a lexical set).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ru" sz="1600">
                <a:solidFill>
                  <a:schemeClr val="dk1"/>
                </a:solidFill>
              </a:rPr>
              <a:t>Observation </a:t>
            </a:r>
            <a:r>
              <a:rPr lang="ru" sz="1600">
                <a:solidFill>
                  <a:schemeClr val="dk1"/>
                </a:solidFill>
              </a:rPr>
              <a:t> The examinee engaged in an assessment (a gameplay) in which they positioned some words (out of the lexical set) onto a board (the gameboard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ru" sz="1600">
                <a:solidFill>
                  <a:schemeClr val="dk1"/>
                </a:solidFill>
              </a:rPr>
              <a:t>Observed Scores</a:t>
            </a:r>
            <a:r>
              <a:rPr lang="ru" sz="1600">
                <a:solidFill>
                  <a:schemeClr val="dk1"/>
                </a:solidFill>
              </a:rPr>
              <a:t> 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b="1" lang="ru" sz="1600">
                <a:solidFill>
                  <a:schemeClr val="dk1"/>
                </a:solidFill>
              </a:rPr>
              <a:t>gamescore (overall points of the game)</a:t>
            </a:r>
            <a:endParaRPr b="1" sz="1600"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b="1" lang="ru" sz="1600">
                <a:solidFill>
                  <a:schemeClr val="dk1"/>
                </a:solidFill>
              </a:rPr>
              <a:t>wordscore (</a:t>
            </a:r>
            <a:r>
              <a:rPr lang="ru" sz="1600">
                <a:solidFill>
                  <a:schemeClr val="dk1"/>
                </a:solidFill>
              </a:rPr>
              <a:t>percentage of the board that is supported by the brick on which the word was dropped)</a:t>
            </a:r>
            <a:endParaRPr b="1" sz="1600"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b="1" lang="ru" sz="1600">
                <a:solidFill>
                  <a:schemeClr val="dk1"/>
                </a:solidFill>
              </a:rPr>
              <a:t>quizscore (binary)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