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vita.cs.helsinki.fi/"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93cf8e339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93cf8e339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93cf8e339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93cf8e339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93cf8e339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93cf8e339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80fd95dd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80fd95dd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80fd95dd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80fd95dd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80fd95d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80fd95d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80fd95d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80fd95d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80fd95d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80fd95d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GB" sz="1000">
                <a:solidFill>
                  <a:schemeClr val="dk2"/>
                </a:solidFill>
              </a:rPr>
              <a:t>на какие данные будет опираться проект, возможно что-то уже есть, покажите нам. если нет, найдите примеры данных в качестве иллюстрации, какие данные вам нужно собрать и откуда, как вы это будете делать.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93cf8e339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93cf8e339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https://revita.cs.helsinki.fi/</a:t>
            </a:r>
            <a:r>
              <a:rPr lang="en-GB"/>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93cf8e33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93cf8e33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rgbClr val="333333"/>
              </a:buClr>
              <a:buSzPts val="1050"/>
              <a:buChar char="●"/>
            </a:pPr>
            <a:r>
              <a:rPr lang="en-GB" sz="1050">
                <a:solidFill>
                  <a:srgbClr val="333333"/>
                </a:solidFill>
              </a:rPr>
              <a:t>The system is suitable for all levels of </a:t>
            </a:r>
            <a:r>
              <a:rPr b="1" lang="en-GB" sz="1050">
                <a:solidFill>
                  <a:srgbClr val="333333"/>
                </a:solidFill>
              </a:rPr>
              <a:t>intermediate to advanced</a:t>
            </a:r>
            <a:r>
              <a:rPr lang="en-GB" sz="1050">
                <a:solidFill>
                  <a:srgbClr val="333333"/>
                </a:solidFill>
              </a:rPr>
              <a:t> students (i.e., it is not intended for absolute beginners).</a:t>
            </a:r>
            <a:endParaRPr sz="1050">
              <a:solidFill>
                <a:srgbClr val="333333"/>
              </a:solidFill>
            </a:endParaRPr>
          </a:p>
          <a:p>
            <a:pPr indent="-295275" lvl="0" marL="457200" rtl="0" algn="l">
              <a:lnSpc>
                <a:spcPct val="115000"/>
              </a:lnSpc>
              <a:spcBef>
                <a:spcPts val="0"/>
              </a:spcBef>
              <a:spcAft>
                <a:spcPts val="0"/>
              </a:spcAft>
              <a:buClr>
                <a:srgbClr val="333333"/>
              </a:buClr>
              <a:buSzPts val="1050"/>
              <a:buChar char="●"/>
            </a:pPr>
            <a:r>
              <a:rPr lang="en-GB" sz="1050">
                <a:solidFill>
                  <a:srgbClr val="333333"/>
                </a:solidFill>
              </a:rPr>
              <a:t>If you use a story for practice, and return to the same story tomorrow, the exercises will be </a:t>
            </a:r>
            <a:r>
              <a:rPr b="1" lang="en-GB" sz="1050">
                <a:solidFill>
                  <a:srgbClr val="333333"/>
                </a:solidFill>
              </a:rPr>
              <a:t>new</a:t>
            </a:r>
            <a:r>
              <a:rPr lang="en-GB" sz="1050">
                <a:solidFill>
                  <a:srgbClr val="333333"/>
                </a:solidFill>
              </a:rPr>
              <a:t>, since the quizzes are chosen at random every time you practice.</a:t>
            </a:r>
            <a:endParaRPr sz="1050">
              <a:solidFill>
                <a:srgbClr val="333333"/>
              </a:solidFill>
            </a:endParaRPr>
          </a:p>
          <a:p>
            <a:pPr indent="-295275" lvl="0" marL="457200" rtl="0" algn="l">
              <a:lnSpc>
                <a:spcPct val="115000"/>
              </a:lnSpc>
              <a:spcBef>
                <a:spcPts val="0"/>
              </a:spcBef>
              <a:spcAft>
                <a:spcPts val="0"/>
              </a:spcAft>
              <a:buClr>
                <a:srgbClr val="333333"/>
              </a:buClr>
              <a:buSzPts val="1050"/>
              <a:buChar char="●"/>
            </a:pPr>
            <a:r>
              <a:rPr lang="en-GB" sz="1050">
                <a:solidFill>
                  <a:srgbClr val="333333"/>
                </a:solidFill>
              </a:rPr>
              <a:t>The system </a:t>
            </a:r>
            <a:r>
              <a:rPr b="1" lang="en-GB" sz="1050">
                <a:solidFill>
                  <a:srgbClr val="333333"/>
                </a:solidFill>
              </a:rPr>
              <a:t>tracks the progress</a:t>
            </a:r>
            <a:r>
              <a:rPr lang="en-GB" sz="1050">
                <a:solidFill>
                  <a:srgbClr val="333333"/>
                </a:solidFill>
              </a:rPr>
              <a:t> of the student, and aims to assess the student's level of competence. Based on the student's past answers, the system chooses the questions in the future, to suggest exercises most appropriate for the student's current level</a:t>
            </a:r>
            <a:r>
              <a:rPr lang="en-GB" sz="1050">
                <a:solidFill>
                  <a:srgbClr val="333333"/>
                </a:solidFill>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93cf8e339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93cf8e339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80fd95dd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80fd95dd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93cf8e339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93cf8e339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Auto-Tutor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Виденье проекта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Readability.io </a:t>
            </a:r>
            <a:endParaRPr/>
          </a:p>
        </p:txBody>
      </p:sp>
      <p:pic>
        <p:nvPicPr>
          <p:cNvPr id="111" name="Google Shape;111;p22"/>
          <p:cNvPicPr preferRelativeResize="0"/>
          <p:nvPr/>
        </p:nvPicPr>
        <p:blipFill>
          <a:blip r:embed="rId3">
            <a:alphaModFix/>
          </a:blip>
          <a:stretch>
            <a:fillRect/>
          </a:stretch>
        </p:blipFill>
        <p:spPr>
          <a:xfrm>
            <a:off x="675000" y="1093350"/>
            <a:ext cx="4887139"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p:nvPr/>
        </p:nvSpPr>
        <p:spPr>
          <a:xfrm>
            <a:off x="683250" y="1765675"/>
            <a:ext cx="6586800" cy="1243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Признаки по Collins-Thompson</a:t>
            </a:r>
            <a:endParaRPr/>
          </a:p>
        </p:txBody>
      </p:sp>
      <p:sp>
        <p:nvSpPr>
          <p:cNvPr id="118" name="Google Shape;118;p23"/>
          <p:cNvSpPr txBox="1"/>
          <p:nvPr>
            <p:ph idx="1" type="body"/>
          </p:nvPr>
        </p:nvSpPr>
        <p:spPr>
          <a:xfrm>
            <a:off x="768900" y="1152475"/>
            <a:ext cx="601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200"/>
              <a:t>Поверхностные</a:t>
            </a:r>
            <a:r>
              <a:rPr lang="en-GB" sz="1200"/>
              <a:t> признаки текста, связанные с его разборчивостью, визуальной читабельностью: текст, шрифт, интервалы, иллюстрации и графики.</a:t>
            </a:r>
            <a:endParaRPr sz="1200"/>
          </a:p>
          <a:p>
            <a:pPr indent="0" lvl="0" marL="0" rtl="0" algn="l">
              <a:spcBef>
                <a:spcPts val="1600"/>
              </a:spcBef>
              <a:spcAft>
                <a:spcPts val="0"/>
              </a:spcAft>
              <a:buClr>
                <a:schemeClr val="dk1"/>
              </a:buClr>
              <a:buSzPts val="1100"/>
              <a:buFont typeface="Arial"/>
              <a:buNone/>
            </a:pPr>
            <a:r>
              <a:rPr b="1" lang="en-GB" sz="1200"/>
              <a:t>Лексико-семантические</a:t>
            </a:r>
            <a:r>
              <a:rPr lang="en-GB" sz="1200"/>
              <a:t> (знакомость и частотность слов) и морфологические признаки (частотность/редкость морфологических форм). </a:t>
            </a:r>
            <a:endParaRPr sz="1200"/>
          </a:p>
          <a:p>
            <a:pPr indent="0" lvl="0" marL="0" rtl="0" algn="l">
              <a:spcBef>
                <a:spcPts val="1600"/>
              </a:spcBef>
              <a:spcAft>
                <a:spcPts val="0"/>
              </a:spcAft>
              <a:buClr>
                <a:schemeClr val="dk1"/>
              </a:buClr>
              <a:buSzPts val="1100"/>
              <a:buFont typeface="Arial"/>
              <a:buNone/>
            </a:pPr>
            <a:r>
              <a:rPr b="1" lang="en-GB" sz="1200"/>
              <a:t>Синтаксические</a:t>
            </a:r>
            <a:r>
              <a:rPr lang="en-GB" sz="1200"/>
              <a:t> признаки текста (сложность предложений, особенности грамматической структуры).</a:t>
            </a:r>
            <a:endParaRPr sz="1200"/>
          </a:p>
          <a:p>
            <a:pPr indent="0" lvl="0" marL="0" rtl="0" algn="l">
              <a:spcBef>
                <a:spcPts val="1600"/>
              </a:spcBef>
              <a:spcAft>
                <a:spcPts val="0"/>
              </a:spcAft>
              <a:buClr>
                <a:schemeClr val="dk1"/>
              </a:buClr>
              <a:buSzPts val="1100"/>
              <a:buFont typeface="Arial"/>
              <a:buNone/>
            </a:pPr>
            <a:r>
              <a:rPr b="1" lang="en-GB" sz="1200"/>
              <a:t>Дискурсивные</a:t>
            </a:r>
            <a:r>
              <a:rPr lang="en-GB" sz="1200"/>
              <a:t> (различные риторические структуры).</a:t>
            </a:r>
            <a:endParaRPr sz="1200"/>
          </a:p>
          <a:p>
            <a:pPr indent="0" lvl="0" marL="0" rtl="0" algn="l">
              <a:spcBef>
                <a:spcPts val="1600"/>
              </a:spcBef>
              <a:spcAft>
                <a:spcPts val="0"/>
              </a:spcAft>
              <a:buClr>
                <a:schemeClr val="dk1"/>
              </a:buClr>
              <a:buSzPts val="1100"/>
              <a:buFont typeface="Arial"/>
              <a:buNone/>
            </a:pPr>
            <a:r>
              <a:rPr b="1" lang="en-GB" sz="1200"/>
              <a:t>Семантика высокого уровня</a:t>
            </a:r>
            <a:r>
              <a:rPr lang="en-GB" sz="1200"/>
              <a:t>: игра слов, идиомы, некий культурный контекст, необходимый для понимания текста, сарказм.</a:t>
            </a:r>
            <a:endParaRPr sz="1200"/>
          </a:p>
          <a:p>
            <a:pPr indent="0" lvl="0" marL="0" rtl="0" algn="l">
              <a:spcBef>
                <a:spcPts val="1600"/>
              </a:spcBef>
              <a:spcAft>
                <a:spcPts val="1600"/>
              </a:spcAft>
              <a:buNone/>
            </a:pPr>
            <a:r>
              <a:rPr b="1" lang="en-GB" sz="1200"/>
              <a:t>Персональная информация о читателе</a:t>
            </a:r>
            <a:r>
              <a:rPr lang="en-GB" sz="1200"/>
              <a:t> – его интерес к теме, мотивация к чтению этого текста, уже имеющиеся знания и опыт</a:t>
            </a:r>
            <a:r>
              <a:rPr lang="en-GB" sz="1200"/>
              <a:t>.</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Машинное обучение</a:t>
            </a:r>
            <a:endParaRPr/>
          </a:p>
        </p:txBody>
      </p:sp>
      <p:sp>
        <p:nvSpPr>
          <p:cNvPr id="124" name="Google Shape;124;p24"/>
          <p:cNvSpPr txBox="1"/>
          <p:nvPr>
            <p:ph idx="1" type="body"/>
          </p:nvPr>
        </p:nvSpPr>
        <p:spPr>
          <a:xfrm>
            <a:off x="768900" y="1152475"/>
            <a:ext cx="6439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t>PCA.</a:t>
            </a:r>
            <a:r>
              <a:rPr lang="en-GB" sz="1200"/>
              <a:t> Выделили два главных измерения: грамматический и лексический. В большинстве случаев простые тексты имеют ожидаемо более низкие показатели по обоим измерениям, однако есть примеры, когда грамматически более простой текст оказывался сложнее лексически. (Sharoff, 2008)</a:t>
            </a:r>
            <a:endParaRPr sz="1200"/>
          </a:p>
          <a:p>
            <a:pPr indent="0" lvl="0" marL="0" rtl="0" algn="l">
              <a:spcBef>
                <a:spcPts val="1600"/>
              </a:spcBef>
              <a:spcAft>
                <a:spcPts val="0"/>
              </a:spcAft>
              <a:buNone/>
            </a:pPr>
            <a:r>
              <a:rPr b="1" lang="en-GB" sz="1200"/>
              <a:t>Линейная регрессия</a:t>
            </a:r>
            <a:r>
              <a:rPr lang="en-GB" sz="1200"/>
              <a:t> на неразмеченном корпусе текстов. В качестве признаков – частоты граммем; одно- двух- и трехбуквенные концовки словоформ и лексем; доли слов, входящих в различные частотные списки. В качестве целевой переменной – среднее от 5 оценок текста по формулам читабельности. (Дружкин, 2016)</a:t>
            </a:r>
            <a:endParaRPr sz="1200"/>
          </a:p>
          <a:p>
            <a:pPr indent="0" lvl="0" marL="0" rtl="0" algn="l">
              <a:spcBef>
                <a:spcPts val="1600"/>
              </a:spcBef>
              <a:spcAft>
                <a:spcPts val="0"/>
              </a:spcAft>
              <a:buNone/>
            </a:pPr>
            <a:r>
              <a:rPr b="1" lang="en-GB" sz="1200"/>
              <a:t>Random Forest</a:t>
            </a:r>
            <a:r>
              <a:rPr lang="en-GB" sz="1200"/>
              <a:t> на нескольких группах признаков: лексических, морфологических и синтаксических. Автор выдвигает гипотезу, что роль морфологии в формировании сложности текста недооценена из-за того, что огромная часть исследований проводилось для английского языка с относительно бедной морфологией. В наборе из 32 признаков, созданных в помощью алгоритма подбора наилучшего набора признаков (feature subset selection algorithm) морфологических – 14. (Reynolds, 2014)</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4</a:t>
            </a:r>
            <a:r>
              <a:rPr lang="en-GB"/>
              <a:t>. Трудности и риски </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Надо понять, как тестировать предложенный подход</a:t>
            </a:r>
            <a:endParaRPr/>
          </a:p>
          <a:p>
            <a:pPr indent="0" lvl="0" marL="0" rtl="0" algn="l">
              <a:spcBef>
                <a:spcPts val="1600"/>
              </a:spcBef>
              <a:spcAft>
                <a:spcPts val="0"/>
              </a:spcAft>
              <a:buNone/>
            </a:pPr>
            <a:r>
              <a:rPr lang="en-GB"/>
              <a:t>Субъективность отнесения грамматических параметров к определенному уровню</a:t>
            </a:r>
            <a:endParaRPr/>
          </a:p>
          <a:p>
            <a:pPr indent="0" lvl="0" marL="0" rtl="0" algn="l">
              <a:spcBef>
                <a:spcPts val="1600"/>
              </a:spcBef>
              <a:spcAft>
                <a:spcPts val="1600"/>
              </a:spcAft>
              <a:buNone/>
            </a:pPr>
            <a:r>
              <a:rPr lang="en-GB"/>
              <a:t>Отсутствие аналогичных практик</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5</a:t>
            </a:r>
            <a:r>
              <a:rPr lang="en-GB"/>
              <a:t>. Финальная статья</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Will be in English.</a:t>
            </a:r>
            <a:endParaRPr/>
          </a:p>
          <a:p>
            <a:pPr indent="0" lvl="0" marL="0" rtl="0" algn="l">
              <a:spcBef>
                <a:spcPts val="1600"/>
              </a:spcBef>
              <a:spcAft>
                <a:spcPts val="0"/>
              </a:spcAft>
              <a:buNone/>
            </a:pPr>
            <a:r>
              <a:rPr lang="en-GB"/>
              <a:t>Literature review + General description of the experiment + Details + Practical importance + Afterthoughts</a:t>
            </a:r>
            <a:endParaRPr/>
          </a:p>
          <a:p>
            <a:pPr indent="0" lvl="0" marL="0" rtl="0" algn="l">
              <a:spcBef>
                <a:spcPts val="1600"/>
              </a:spcBef>
              <a:spcAft>
                <a:spcPts val="1600"/>
              </a:spcAft>
              <a:buNone/>
            </a:pPr>
            <a:r>
              <a:rPr lang="en-GB"/>
              <a:t>How do we define mistakes? What are left for the human teachers to 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Структура</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Цель проекта</a:t>
            </a:r>
            <a:endParaRPr/>
          </a:p>
          <a:p>
            <a:pPr indent="-342900" lvl="0" marL="457200" rtl="0" algn="l">
              <a:spcBef>
                <a:spcPts val="0"/>
              </a:spcBef>
              <a:spcAft>
                <a:spcPts val="0"/>
              </a:spcAft>
              <a:buSzPts val="1800"/>
              <a:buAutoNum type="arabicPeriod"/>
            </a:pPr>
            <a:r>
              <a:rPr lang="en-GB"/>
              <a:t>Данные</a:t>
            </a:r>
            <a:endParaRPr/>
          </a:p>
          <a:p>
            <a:pPr indent="-342900" lvl="0" marL="457200" rtl="0" algn="l">
              <a:spcBef>
                <a:spcPts val="0"/>
              </a:spcBef>
              <a:spcAft>
                <a:spcPts val="0"/>
              </a:spcAft>
              <a:buSzPts val="1800"/>
              <a:buAutoNum type="arabicPeriod"/>
            </a:pPr>
            <a:r>
              <a:rPr lang="en-GB"/>
              <a:t>Похожие проекты</a:t>
            </a:r>
            <a:endParaRPr/>
          </a:p>
          <a:p>
            <a:pPr indent="-342900" lvl="0" marL="457200" rtl="0" algn="l">
              <a:spcBef>
                <a:spcPts val="0"/>
              </a:spcBef>
              <a:spcAft>
                <a:spcPts val="0"/>
              </a:spcAft>
              <a:buSzPts val="1800"/>
              <a:buAutoNum type="arabicPeriod"/>
            </a:pPr>
            <a:r>
              <a:rPr lang="en-GB"/>
              <a:t>Трудности и риски</a:t>
            </a:r>
            <a:endParaRPr/>
          </a:p>
          <a:p>
            <a:pPr indent="-342900" lvl="0" marL="457200" rtl="0" algn="l">
              <a:spcBef>
                <a:spcPts val="0"/>
              </a:spcBef>
              <a:spcAft>
                <a:spcPts val="0"/>
              </a:spcAft>
              <a:buSzPts val="1800"/>
              <a:buAutoNum type="arabicPeriod"/>
            </a:pPr>
            <a:r>
              <a:rPr lang="en-GB"/>
              <a:t>Финальная статья</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GB"/>
              <a:t>Цель проекта</a:t>
            </a:r>
            <a:endParaRPr/>
          </a:p>
        </p:txBody>
      </p:sp>
      <p:sp>
        <p:nvSpPr>
          <p:cNvPr id="67" name="Google Shape;67;p15"/>
          <p:cNvSpPr txBox="1"/>
          <p:nvPr>
            <p:ph idx="1" type="body"/>
          </p:nvPr>
        </p:nvSpPr>
        <p:spPr>
          <a:xfrm>
            <a:off x="568225"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Создание теста для определения многомерного уровня</a:t>
            </a:r>
            <a:endParaRPr/>
          </a:p>
          <a:p>
            <a:pPr indent="0" lvl="0" marL="0" rtl="0" algn="l">
              <a:spcBef>
                <a:spcPts val="1600"/>
              </a:spcBef>
              <a:spcAft>
                <a:spcPts val="0"/>
              </a:spcAft>
              <a:buNone/>
            </a:pPr>
            <a:r>
              <a:rPr lang="en-GB"/>
              <a:t>Оценивание текста по многомерным параметрам</a:t>
            </a:r>
            <a:endParaRPr/>
          </a:p>
          <a:p>
            <a:pPr indent="0" lvl="0" marL="0" rtl="0" algn="l">
              <a:spcBef>
                <a:spcPts val="1600"/>
              </a:spcBef>
              <a:spcAft>
                <a:spcPts val="0"/>
              </a:spcAft>
              <a:buNone/>
            </a:pPr>
            <a:r>
              <a:rPr lang="en-GB"/>
              <a:t>Возможность подбора текста с небольшим усложнением</a:t>
            </a:r>
            <a:endParaRPr/>
          </a:p>
          <a:p>
            <a:pPr indent="0" lvl="0" marL="0" rtl="0" algn="l">
              <a:spcBef>
                <a:spcPts val="1600"/>
              </a:spcBef>
              <a:spcAft>
                <a:spcPts val="1600"/>
              </a:spcAft>
              <a:buNone/>
            </a:pPr>
            <a:r>
              <a:rPr lang="en-GB"/>
              <a:t>Создание интерфейса для чтения, интеграция с интервальными повторениями</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Данные </a:t>
            </a:r>
            <a:endParaRPr/>
          </a:p>
        </p:txBody>
      </p:sp>
      <p:sp>
        <p:nvSpPr>
          <p:cNvPr id="73" name="Google Shape;73;p16"/>
          <p:cNvSpPr txBox="1"/>
          <p:nvPr>
            <p:ph idx="1" type="body"/>
          </p:nvPr>
        </p:nvSpPr>
        <p:spPr>
          <a:xfrm>
            <a:off x="311700" y="11839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Лексический минимум для уровней B1-C1 + Требования к владению РКИ + Государственный стандарт по РКИ</a:t>
            </a:r>
            <a:endParaRPr/>
          </a:p>
          <a:p>
            <a:pPr indent="-342900" lvl="0" marL="457200" rtl="0" algn="l">
              <a:spcBef>
                <a:spcPts val="0"/>
              </a:spcBef>
              <a:spcAft>
                <a:spcPts val="0"/>
              </a:spcAft>
              <a:buSzPts val="1800"/>
              <a:buAutoNum type="arabicPeriod"/>
            </a:pPr>
            <a:r>
              <a:rPr lang="en-GB"/>
              <a:t>Готовые тексты по уровням владения</a:t>
            </a:r>
            <a:endParaRPr/>
          </a:p>
          <a:p>
            <a:pPr indent="-342900" lvl="0" marL="457200" rtl="0" algn="l">
              <a:spcBef>
                <a:spcPts val="0"/>
              </a:spcBef>
              <a:spcAft>
                <a:spcPts val="0"/>
              </a:spcAft>
              <a:buSzPts val="1800"/>
              <a:buAutoNum type="arabicPeriod"/>
            </a:pPr>
            <a:r>
              <a:rPr lang="en-GB"/>
              <a:t>Работы по отбору признаков для определения сложности текста: магистерская диссертация А.Лапошиной, статья Robert Reynolds и др.</a:t>
            </a:r>
            <a:endParaRPr/>
          </a:p>
          <a:p>
            <a:pPr indent="-342900" lvl="0" marL="457200" rtl="0" algn="l">
              <a:spcBef>
                <a:spcPts val="0"/>
              </a:spcBef>
              <a:spcAft>
                <a:spcPts val="0"/>
              </a:spcAft>
              <a:buSzPts val="1800"/>
              <a:buAutoNum type="arabicPeriod"/>
            </a:pPr>
            <a:r>
              <a:rPr lang="en-GB"/>
              <a:t>Тест для изучающих РКИ и его результаты (самые частые ошибки)</a:t>
            </a:r>
            <a:endParaRPr/>
          </a:p>
          <a:p>
            <a:pPr indent="0" lvl="0" marL="0" rtl="0" algn="l">
              <a:spcBef>
                <a:spcPts val="1600"/>
              </a:spcBef>
              <a:spcAft>
                <a:spcPts val="1600"/>
              </a:spcAft>
              <a:buClr>
                <a:schemeClr val="dk1"/>
              </a:buClr>
              <a:buSzPts val="1100"/>
              <a:buFont typeface="Arial"/>
              <a:buNone/>
            </a:pPr>
            <a:r>
              <a:t/>
            </a:r>
            <a:endParaRPr/>
          </a:p>
        </p:txBody>
      </p:sp>
      <p:pic>
        <p:nvPicPr>
          <p:cNvPr id="74" name="Google Shape;74;p16"/>
          <p:cNvPicPr preferRelativeResize="0"/>
          <p:nvPr/>
        </p:nvPicPr>
        <p:blipFill>
          <a:blip r:embed="rId3">
            <a:alphaModFix/>
          </a:blip>
          <a:stretch>
            <a:fillRect/>
          </a:stretch>
        </p:blipFill>
        <p:spPr>
          <a:xfrm>
            <a:off x="1293150" y="3326650"/>
            <a:ext cx="6580950" cy="175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a:t>
            </a:r>
            <a:r>
              <a:rPr lang="en-GB"/>
              <a:t>Похожие проекты. </a:t>
            </a:r>
            <a:r>
              <a:rPr lang="en-GB"/>
              <a:t>Revita </a:t>
            </a:r>
            <a:endParaRPr/>
          </a:p>
        </p:txBody>
      </p:sp>
      <p:pic>
        <p:nvPicPr>
          <p:cNvPr id="80" name="Google Shape;80;p17"/>
          <p:cNvPicPr preferRelativeResize="0"/>
          <p:nvPr/>
        </p:nvPicPr>
        <p:blipFill>
          <a:blip r:embed="rId3">
            <a:alphaModFix/>
          </a:blip>
          <a:stretch>
            <a:fillRect/>
          </a:stretch>
        </p:blipFill>
        <p:spPr>
          <a:xfrm>
            <a:off x="700375" y="1054950"/>
            <a:ext cx="6397875" cy="3538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Revita </a:t>
            </a:r>
            <a:endParaRPr/>
          </a:p>
        </p:txBody>
      </p:sp>
      <p:pic>
        <p:nvPicPr>
          <p:cNvPr id="86" name="Google Shape;86;p18"/>
          <p:cNvPicPr preferRelativeResize="0"/>
          <p:nvPr/>
        </p:nvPicPr>
        <p:blipFill>
          <a:blip r:embed="rId3">
            <a:alphaModFix/>
          </a:blip>
          <a:stretch>
            <a:fillRect/>
          </a:stretch>
        </p:blipFill>
        <p:spPr>
          <a:xfrm>
            <a:off x="740650" y="1078000"/>
            <a:ext cx="6402916"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Revita </a:t>
            </a:r>
            <a:endParaRPr/>
          </a:p>
        </p:txBody>
      </p:sp>
      <p:pic>
        <p:nvPicPr>
          <p:cNvPr id="92" name="Google Shape;92;p19"/>
          <p:cNvPicPr preferRelativeResize="0"/>
          <p:nvPr/>
        </p:nvPicPr>
        <p:blipFill>
          <a:blip r:embed="rId3">
            <a:alphaModFix/>
          </a:blip>
          <a:stretch>
            <a:fillRect/>
          </a:stretch>
        </p:blipFill>
        <p:spPr>
          <a:xfrm>
            <a:off x="763725" y="1070350"/>
            <a:ext cx="5588501"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a:t>
            </a:r>
            <a:r>
              <a:rPr lang="en-GB"/>
              <a:t>. Revita </a:t>
            </a:r>
            <a:endParaRPr/>
          </a:p>
        </p:txBody>
      </p:sp>
      <p:pic>
        <p:nvPicPr>
          <p:cNvPr id="98" name="Google Shape;98;p20"/>
          <p:cNvPicPr preferRelativeResize="0"/>
          <p:nvPr/>
        </p:nvPicPr>
        <p:blipFill>
          <a:blip r:embed="rId3">
            <a:alphaModFix/>
          </a:blip>
          <a:stretch>
            <a:fillRect/>
          </a:stretch>
        </p:blipFill>
        <p:spPr>
          <a:xfrm>
            <a:off x="818000" y="1124075"/>
            <a:ext cx="4989976" cy="1607225"/>
          </a:xfrm>
          <a:prstGeom prst="rect">
            <a:avLst/>
          </a:prstGeom>
          <a:noFill/>
          <a:ln>
            <a:noFill/>
          </a:ln>
        </p:spPr>
      </p:pic>
      <p:pic>
        <p:nvPicPr>
          <p:cNvPr id="99" name="Google Shape;99;p20"/>
          <p:cNvPicPr preferRelativeResize="0"/>
          <p:nvPr/>
        </p:nvPicPr>
        <p:blipFill>
          <a:blip r:embed="rId4">
            <a:alphaModFix/>
          </a:blip>
          <a:stretch>
            <a:fillRect/>
          </a:stretch>
        </p:blipFill>
        <p:spPr>
          <a:xfrm>
            <a:off x="780525" y="2913850"/>
            <a:ext cx="5064926" cy="1645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a:t>
            </a:r>
            <a:r>
              <a:rPr lang="en-GB"/>
              <a:t>Readability.io</a:t>
            </a:r>
            <a:r>
              <a:rPr lang="en-GB"/>
              <a:t> </a:t>
            </a:r>
            <a:endParaRPr/>
          </a:p>
        </p:txBody>
      </p:sp>
      <p:pic>
        <p:nvPicPr>
          <p:cNvPr id="105" name="Google Shape;105;p21"/>
          <p:cNvPicPr preferRelativeResize="0"/>
          <p:nvPr/>
        </p:nvPicPr>
        <p:blipFill>
          <a:blip r:embed="rId3">
            <a:alphaModFix/>
          </a:blip>
          <a:stretch>
            <a:fillRect/>
          </a:stretch>
        </p:blipFill>
        <p:spPr>
          <a:xfrm>
            <a:off x="403825" y="1085675"/>
            <a:ext cx="6453568"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