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1" r:id="rId5"/>
    <p:sldId id="282" r:id="rId6"/>
    <p:sldId id="286" r:id="rId7"/>
    <p:sldId id="287" r:id="rId8"/>
    <p:sldId id="288" r:id="rId9"/>
    <p:sldId id="290" r:id="rId10"/>
    <p:sldId id="291" r:id="rId11"/>
    <p:sldId id="293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94" r:id="rId22"/>
    <p:sldId id="295" r:id="rId23"/>
    <p:sldId id="296" r:id="rId24"/>
    <p:sldId id="297" r:id="rId25"/>
    <p:sldId id="298" r:id="rId26"/>
    <p:sldId id="292" r:id="rId27"/>
    <p:sldId id="285" r:id="rId28"/>
    <p:sldId id="258" r:id="rId29"/>
    <p:sldId id="272" r:id="rId30"/>
    <p:sldId id="259" r:id="rId31"/>
    <p:sldId id="271" r:id="rId32"/>
    <p:sldId id="270" r:id="rId33"/>
    <p:sldId id="273" r:id="rId34"/>
    <p:sldId id="274" r:id="rId35"/>
    <p:sldId id="260" r:id="rId36"/>
    <p:sldId id="261" r:id="rId37"/>
    <p:sldId id="275" r:id="rId38"/>
    <p:sldId id="263" r:id="rId39"/>
    <p:sldId id="262" r:id="rId40"/>
    <p:sldId id="264" r:id="rId41"/>
    <p:sldId id="265" r:id="rId42"/>
    <p:sldId id="266" r:id="rId43"/>
    <p:sldId id="267" r:id="rId44"/>
    <p:sldId id="268" r:id="rId45"/>
    <p:sldId id="276" r:id="rId46"/>
    <p:sldId id="277" r:id="rId47"/>
    <p:sldId id="278" r:id="rId48"/>
    <p:sldId id="269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32CB4-2C30-42E9-A1D0-89638944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56C73-76B5-4BD2-8822-995A413E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AF486-7EE0-4272-A089-D4806950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88AC7-5398-413F-BD49-BC3A8C73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3F7E7-B5BE-4D14-BED1-5C0981CD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042B1-472D-4B83-8BB5-BED95306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96521F-6D83-4F46-8E02-193FAB74A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BC33D-6A9C-4339-88B4-749A4DDD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439A1-4CCF-42D4-B892-AE73D0A2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5397-F251-469B-BE55-339448EE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8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B6E70-F74B-4D03-A831-D0385F84A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71EC3C-1A15-4126-AC8B-755980D15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02B0E-8C3C-442A-BB04-1C438580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418D7-D34E-440F-A13C-CFEF90DE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F1C06-2F47-4144-ADD4-8E45B79A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520F6-6233-44AE-A8CF-5F591A03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0EB57-708F-4590-BE28-2BA91167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D0D1A-A1A3-4620-8BDA-B7144CB5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15868-AEC6-4CB9-ACE4-43C941C3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53D30-9576-464E-9D0F-273983B3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5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F0433-A851-407E-83A7-E734AF6A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09EB25-81C2-4E96-AC47-53FC5DFC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AE7B0-8352-4098-BACD-9A6FF0E4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0C840-9A8C-49E3-B569-6B23A4F9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11212-4EF6-4093-BC85-2E5023B0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37C93-1C63-4C75-B4B5-D78BF859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09224-8CC3-45FB-AA1A-BC28175CF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DBD242-89F4-48DB-BEC1-1E072473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42AFFD-3B3C-4C67-AD0F-D6AA011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87611-F246-473B-8093-C3606A40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E5DC2-5AE5-4B05-A61B-78F4438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8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D29E8-151C-4A9E-A197-3782D1F2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39981-EA61-4B07-8F9F-116C4146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BEF6E0-C7EC-486B-BEE4-92A2D476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574933-52BD-4ED8-AB48-597BF1E53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B8ABB-1178-40B5-88FE-B034B0DEB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FEB792-9F3A-41D9-896D-5647CC9F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B4CC2E-E528-4E08-A1A4-2AAFA53A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7C4BAF-3442-4AEE-86D5-69C8172A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52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ECDB8-E5C3-4867-97F5-36C76F73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62571-E623-4DDD-AF86-6EFFF44A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FEB8CE-6FAD-4AB6-B387-0A596A08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7805E5-FDFD-41E5-BD09-769F0FA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34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9EBE69-C132-409F-8981-8EEE2CA0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C51DF2-3B9B-48F8-8A1C-B75C2E32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E15EB-1E17-4902-91A6-92E75DF2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8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D6D46-FA4D-4D9D-96D2-FAFD8330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D5DC-E9BF-43D7-9D3E-0F353516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C2BCC-AB44-494F-A23D-4EEE95F70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421A26-4A37-4385-8338-388123F3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9C7C0-487E-47EF-8CCF-BD37C002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898BD-72D4-41BA-A0D4-7BEFE645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6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4465-D52D-4B6F-BAE0-D5D7ADDF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1B5B34-5ED8-4E42-9F99-07C7B975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84877-2F8D-4F23-A6EE-552431BF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BF0712-D5EC-4F60-8916-46F68A62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003E2D-4A4E-4DD9-A9FC-58544EE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14E9C7-AB62-4E19-B803-8C15E161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55053-13C1-46D3-8DD2-53009DF3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61491-801B-43CE-806E-52E0DE2D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B2137-355C-4693-8DBF-D32DC324B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84E70-9354-48E7-9B73-5F9123AA28CE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81159-8BD1-4B72-B152-13942E9C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3B98E-1751-4A8F-B6BC-5B344EC4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F62B-779D-424A-8678-0964A1C557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7157BE-6BA2-4DD0-8D99-17BB0F885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3" t="26204" b="27247"/>
          <a:stretch/>
        </p:blipFill>
        <p:spPr>
          <a:xfrm>
            <a:off x="79513" y="264427"/>
            <a:ext cx="6930513" cy="923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CA450A-6C40-47A1-8BBB-D57FD707D86E}"/>
              </a:ext>
            </a:extLst>
          </p:cNvPr>
          <p:cNvSpPr txBox="1"/>
          <p:nvPr/>
        </p:nvSpPr>
        <p:spPr>
          <a:xfrm>
            <a:off x="79513" y="1230375"/>
            <a:ext cx="303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动机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en-US" altLang="zh-CN" b="1" dirty="0"/>
              <a:t> </a:t>
            </a:r>
            <a:br>
              <a:rPr lang="en-US" altLang="zh-CN" dirty="0"/>
            </a:br>
            <a:r>
              <a:rPr lang="zh-CN" altLang="en-US" dirty="0"/>
              <a:t>现有</a:t>
            </a:r>
            <a:r>
              <a:rPr lang="en-US" altLang="zh-CN" dirty="0"/>
              <a:t>KG</a:t>
            </a:r>
            <a:r>
              <a:rPr lang="zh-CN" altLang="en-US" dirty="0"/>
              <a:t>都是关于 </a:t>
            </a:r>
            <a:r>
              <a:rPr lang="zh-CN" altLang="en-US" b="1" dirty="0"/>
              <a:t>实体中心</a:t>
            </a:r>
            <a:r>
              <a:rPr lang="en-US" altLang="zh-CN" b="1" dirty="0"/>
              <a:t>,</a:t>
            </a:r>
            <a:r>
              <a:rPr lang="zh-CN" altLang="en-US" b="1" dirty="0"/>
              <a:t>缺乏</a:t>
            </a:r>
            <a:r>
              <a:rPr lang="en-US" altLang="zh-CN" b="1" dirty="0"/>
              <a:t>activity</a:t>
            </a:r>
            <a:r>
              <a:rPr lang="zh-CN" altLang="en-US" b="1" dirty="0"/>
              <a:t>、</a:t>
            </a:r>
            <a:r>
              <a:rPr lang="en-US" altLang="zh-CN" b="1" dirty="0"/>
              <a:t>state</a:t>
            </a:r>
            <a:r>
              <a:rPr lang="zh-CN" altLang="en-US" b="1" dirty="0"/>
              <a:t>、</a:t>
            </a:r>
            <a:r>
              <a:rPr lang="en-US" altLang="zh-CN" b="1" dirty="0"/>
              <a:t>event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9D7239-4B15-4B5B-83AC-985FAA6CF236}"/>
              </a:ext>
            </a:extLst>
          </p:cNvPr>
          <p:cNvSpPr txBox="1"/>
          <p:nvPr/>
        </p:nvSpPr>
        <p:spPr>
          <a:xfrm>
            <a:off x="4247400" y="1315956"/>
            <a:ext cx="7785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ASER(</a:t>
            </a:r>
            <a:r>
              <a:rPr lang="en-US" altLang="zh-CN" dirty="0"/>
              <a:t>activities, states, events, and their relations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r>
              <a:rPr lang="en-US" altLang="zh-CN" b="1" dirty="0"/>
              <a:t>15</a:t>
            </a:r>
            <a:r>
              <a:rPr lang="zh-CN" altLang="en-US" b="1" dirty="0"/>
              <a:t>种 </a:t>
            </a:r>
            <a:r>
              <a:rPr lang="en-US" altLang="zh-CN" b="1" dirty="0"/>
              <a:t>relation types 5</a:t>
            </a:r>
            <a:r>
              <a:rPr lang="zh-CN" altLang="en-US" b="1" dirty="0"/>
              <a:t>个大类</a:t>
            </a:r>
            <a:br>
              <a:rPr lang="en-US" altLang="zh-CN" b="1" dirty="0"/>
            </a:br>
            <a:r>
              <a:rPr lang="en-US" altLang="zh-CN" b="1" dirty="0"/>
              <a:t>194-million unique eventualities, 64-million unique edges among them </a:t>
            </a:r>
            <a:endParaRPr lang="zh-CN" altLang="en-US" b="1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DAC7041-A152-46ED-B562-7FD536E63B3F}"/>
              </a:ext>
            </a:extLst>
          </p:cNvPr>
          <p:cNvSpPr/>
          <p:nvPr/>
        </p:nvSpPr>
        <p:spPr>
          <a:xfrm>
            <a:off x="3325030" y="1527155"/>
            <a:ext cx="795130" cy="50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B16E84-C521-49B3-B94A-54532ACCDA0D}"/>
              </a:ext>
            </a:extLst>
          </p:cNvPr>
          <p:cNvSpPr txBox="1"/>
          <p:nvPr/>
        </p:nvSpPr>
        <p:spPr>
          <a:xfrm>
            <a:off x="310118" y="2303724"/>
            <a:ext cx="104798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1.ASER</a:t>
            </a:r>
            <a:r>
              <a:rPr lang="zh-CN" altLang="en-US" b="1" dirty="0"/>
              <a:t>的构建</a:t>
            </a:r>
            <a:br>
              <a:rPr lang="en-US" altLang="zh-CN" dirty="0"/>
            </a:br>
            <a:r>
              <a:rPr lang="en-US" altLang="zh-CN" dirty="0"/>
              <a:t>    1.1 </a:t>
            </a:r>
            <a:r>
              <a:rPr lang="zh-CN" altLang="en-US" b="1" dirty="0">
                <a:solidFill>
                  <a:srgbClr val="FF0000"/>
                </a:solidFill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</a:rPr>
              <a:t>ASER: </a:t>
            </a:r>
            <a:r>
              <a:rPr lang="zh-CN" altLang="en-US" b="1" dirty="0">
                <a:solidFill>
                  <a:srgbClr val="FF0000"/>
                </a:solidFill>
              </a:rPr>
              <a:t>事件、关系、</a:t>
            </a:r>
            <a:r>
              <a:rPr lang="en-US" altLang="zh-CN" b="1" dirty="0">
                <a:solidFill>
                  <a:srgbClr val="FF0000"/>
                </a:solidFill>
              </a:rPr>
              <a:t>ASER</a:t>
            </a:r>
            <a:r>
              <a:rPr lang="zh-CN" altLang="en-US" b="1" dirty="0">
                <a:solidFill>
                  <a:srgbClr val="FF0000"/>
                </a:solidFill>
              </a:rPr>
              <a:t>组织形式</a:t>
            </a:r>
            <a:br>
              <a:rPr lang="en-US" altLang="zh-CN" dirty="0"/>
            </a:br>
            <a:r>
              <a:rPr lang="en-US" altLang="zh-CN" dirty="0"/>
              <a:t>    1.2. </a:t>
            </a:r>
            <a:r>
              <a:rPr lang="zh-CN" altLang="en-US" b="1" dirty="0">
                <a:solidFill>
                  <a:srgbClr val="FF0000"/>
                </a:solidFill>
              </a:rPr>
              <a:t>事件抽取</a:t>
            </a:r>
            <a:br>
              <a:rPr lang="en-US" altLang="zh-CN" dirty="0"/>
            </a:br>
            <a:r>
              <a:rPr lang="en-US" altLang="zh-CN" dirty="0"/>
              <a:t>    1.3 </a:t>
            </a:r>
            <a:r>
              <a:rPr lang="zh-CN" altLang="en-US" b="1" dirty="0">
                <a:solidFill>
                  <a:srgbClr val="FF0000"/>
                </a:solidFill>
              </a:rPr>
              <a:t>事件关系抽取</a:t>
            </a:r>
            <a:br>
              <a:rPr lang="en-US" altLang="zh-CN" dirty="0"/>
            </a:br>
            <a:r>
              <a:rPr lang="en-US" altLang="zh-CN" b="1" dirty="0"/>
              <a:t>2.ASER</a:t>
            </a:r>
            <a:r>
              <a:rPr lang="zh-CN" altLang="en-US" b="1" dirty="0"/>
              <a:t>的统计等</a:t>
            </a:r>
            <a:r>
              <a:rPr lang="en-US" altLang="zh-CN" b="1" dirty="0"/>
              <a:t>:</a:t>
            </a:r>
            <a:br>
              <a:rPr lang="en-US" altLang="zh-CN" dirty="0"/>
            </a:br>
            <a:r>
              <a:rPr lang="en-US" altLang="zh-CN" dirty="0"/>
              <a:t>    2.1 </a:t>
            </a:r>
            <a:r>
              <a:rPr lang="zh-CN" altLang="en-US" b="1" dirty="0">
                <a:solidFill>
                  <a:srgbClr val="FF0000"/>
                </a:solidFill>
              </a:rPr>
              <a:t>自身</a:t>
            </a:r>
            <a:r>
              <a:rPr lang="zh-CN" altLang="en-US" b="1" dirty="0"/>
              <a:t>数量</a:t>
            </a:r>
            <a:r>
              <a:rPr lang="zh-CN" altLang="en-US" b="1" dirty="0">
                <a:solidFill>
                  <a:srgbClr val="FF0000"/>
                </a:solidFill>
              </a:rPr>
              <a:t>统计，比较 现有知识库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b="1" dirty="0"/>
              <a:t>3. ASER</a:t>
            </a:r>
            <a:r>
              <a:rPr lang="zh-CN" altLang="en-US" b="1" dirty="0"/>
              <a:t>知识库 进行推理</a:t>
            </a:r>
            <a:r>
              <a:rPr lang="en-US" altLang="zh-CN" b="1" dirty="0"/>
              <a:t>(</a:t>
            </a:r>
            <a:r>
              <a:rPr lang="zh-CN" altLang="en-US" b="1" dirty="0"/>
              <a:t>事件、关系</a:t>
            </a:r>
            <a:r>
              <a:rPr lang="en-US" altLang="zh-CN" b="1" dirty="0"/>
              <a:t>-one-hop</a:t>
            </a:r>
            <a:r>
              <a:rPr lang="zh-CN" altLang="en-US" b="1" dirty="0"/>
              <a:t>、</a:t>
            </a:r>
            <a:r>
              <a:rPr lang="en-US" altLang="zh-CN" b="1" dirty="0"/>
              <a:t>multi-hop inference)</a:t>
            </a:r>
            <a:br>
              <a:rPr lang="en-US" altLang="zh-CN" dirty="0"/>
            </a:br>
            <a:r>
              <a:rPr lang="en-US" altLang="zh-CN" b="1" dirty="0"/>
              <a:t>4. ASER</a:t>
            </a:r>
            <a:r>
              <a:rPr lang="zh-CN" altLang="en-US" b="1" dirty="0"/>
              <a:t>的使用、评价 </a:t>
            </a:r>
            <a:br>
              <a:rPr lang="en-US" altLang="zh-CN" dirty="0"/>
            </a:br>
            <a:r>
              <a:rPr lang="en-US" altLang="zh-CN" dirty="0"/>
              <a:t>    4.1 </a:t>
            </a:r>
            <a:r>
              <a:rPr lang="zh-CN" altLang="en-US" b="1" dirty="0">
                <a:solidFill>
                  <a:srgbClr val="FF0000"/>
                </a:solidFill>
              </a:rPr>
              <a:t>内部评价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dirty="0"/>
              <a:t>         4.1.1 </a:t>
            </a:r>
            <a:r>
              <a:rPr lang="zh-CN" altLang="en-US" b="1" dirty="0">
                <a:solidFill>
                  <a:srgbClr val="00B050"/>
                </a:solidFill>
              </a:rPr>
              <a:t>事件抽取的人工评价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事件抽取与原句子  语义未发生变化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         4.1.2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关系抽取</a:t>
            </a:r>
            <a:r>
              <a:rPr lang="en-US" altLang="zh-CN" b="1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种版本</a:t>
            </a:r>
            <a:r>
              <a:rPr lang="en-US" altLang="zh-CN" b="1" dirty="0">
                <a:solidFill>
                  <a:srgbClr val="00B050"/>
                </a:solidFill>
                <a:sym typeface="Wingdings" panose="05000000000000000000" pitchFamily="2" charset="2"/>
              </a:rPr>
              <a:t>(core-full(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关系扩展</a:t>
            </a:r>
            <a:r>
              <a:rPr lang="en-US" altLang="zh-CN" b="1" dirty="0">
                <a:solidFill>
                  <a:srgbClr val="00B050"/>
                </a:solidFill>
                <a:sym typeface="Wingdings" panose="05000000000000000000" pitchFamily="2" charset="2"/>
              </a:rPr>
              <a:t>))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的分别人工评价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关系的准确性高</a:t>
            </a:r>
            <a:br>
              <a:rPr lang="en-US" altLang="zh-CN" b="1" dirty="0">
                <a:solidFill>
                  <a:srgbClr val="00B050"/>
                </a:solidFill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         4.1.3 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与现有知识库 进行质量比较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与 </a:t>
            </a:r>
            <a:r>
              <a:rPr lang="en-US" altLang="zh-CN" b="1" dirty="0" err="1">
                <a:solidFill>
                  <a:srgbClr val="00B050"/>
                </a:solidFill>
                <a:sym typeface="Wingdings" panose="05000000000000000000" pitchFamily="2" charset="2"/>
              </a:rPr>
              <a:t>conceptNet</a:t>
            </a:r>
            <a:r>
              <a:rPr lang="zh-CN" altLang="en-US" dirty="0">
                <a:sym typeface="Wingdings" panose="05000000000000000000" pitchFamily="2" charset="2"/>
              </a:rPr>
              <a:t>中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四种和事件相关的关系重合度高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质量高</a:t>
            </a:r>
            <a:br>
              <a:rPr lang="en-US" altLang="zh-CN" b="1" dirty="0">
                <a:solidFill>
                  <a:srgbClr val="00B050"/>
                </a:solidFill>
              </a:rPr>
            </a:br>
            <a:r>
              <a:rPr lang="en-US" altLang="zh-CN" dirty="0"/>
              <a:t>    4.2 </a:t>
            </a:r>
            <a:r>
              <a:rPr lang="zh-CN" altLang="en-US" b="1" dirty="0">
                <a:solidFill>
                  <a:srgbClr val="FF0000"/>
                </a:solidFill>
              </a:rPr>
              <a:t>外部评价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4.2.1 </a:t>
            </a:r>
            <a:r>
              <a:rPr lang="en-US" altLang="zh-CN" b="1" dirty="0">
                <a:solidFill>
                  <a:srgbClr val="00B050"/>
                </a:solidFill>
              </a:rPr>
              <a:t>WSC+ASER(external knowledge)</a:t>
            </a:r>
            <a:r>
              <a:rPr lang="zh-CN" altLang="en-US" dirty="0"/>
              <a:t>实验对比评价</a:t>
            </a:r>
            <a:br>
              <a:rPr lang="en-US" altLang="zh-CN" dirty="0"/>
            </a:br>
            <a:r>
              <a:rPr lang="en-US" altLang="zh-CN" dirty="0"/>
              <a:t>        4.2.2 </a:t>
            </a:r>
            <a:r>
              <a:rPr lang="en-US" altLang="zh-CN" b="1" dirty="0">
                <a:solidFill>
                  <a:srgbClr val="00B050"/>
                </a:solidFill>
              </a:rPr>
              <a:t>dialog generation +ASER (external knowledge)</a:t>
            </a:r>
            <a:r>
              <a:rPr lang="zh-CN" altLang="en-US" dirty="0"/>
              <a:t>实验对比评价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97E321-4947-4FB8-BED7-067C9354A15F}"/>
              </a:ext>
            </a:extLst>
          </p:cNvPr>
          <p:cNvSpPr/>
          <p:nvPr/>
        </p:nvSpPr>
        <p:spPr>
          <a:xfrm>
            <a:off x="0" y="-74970"/>
            <a:ext cx="6013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ASER: A Large-scale Eventuality Knowledge Graph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868278-F115-41B6-B390-E42EAA99F31F}"/>
              </a:ext>
            </a:extLst>
          </p:cNvPr>
          <p:cNvSpPr txBox="1"/>
          <p:nvPr/>
        </p:nvSpPr>
        <p:spPr>
          <a:xfrm>
            <a:off x="7617349" y="242607"/>
            <a:ext cx="4031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zh-CN" altLang="en-US" b="1" dirty="0"/>
              <a:t>数量巨大</a:t>
            </a:r>
            <a:r>
              <a:rPr lang="zh-CN" altLang="en-US" dirty="0"/>
              <a:t>、</a:t>
            </a:r>
            <a:r>
              <a:rPr lang="zh-CN" altLang="en-US" b="1" dirty="0"/>
              <a:t>质量很高</a:t>
            </a:r>
            <a:r>
              <a:rPr lang="zh-CN" altLang="en-US" dirty="0"/>
              <a:t>、</a:t>
            </a:r>
            <a:r>
              <a:rPr lang="zh-CN" altLang="en-US" b="1" dirty="0"/>
              <a:t>事件为中心</a:t>
            </a:r>
            <a:r>
              <a:rPr lang="zh-CN" altLang="en-US" dirty="0"/>
              <a:t>、</a:t>
            </a:r>
            <a:r>
              <a:rPr lang="zh-CN" altLang="en-US" b="1" dirty="0"/>
              <a:t>常识知识覆盖率高、内容明确、从多个领域文本</a:t>
            </a:r>
            <a:r>
              <a:rPr lang="en-US" altLang="zh-CN" b="1" dirty="0"/>
              <a:t>corpus</a:t>
            </a:r>
            <a:r>
              <a:rPr lang="zh-CN" altLang="en-US" b="1" dirty="0"/>
              <a:t>抽取 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知识库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7F8373-6380-434A-B0AD-E6BFABFC5F0E}"/>
              </a:ext>
            </a:extLst>
          </p:cNvPr>
          <p:cNvSpPr/>
          <p:nvPr/>
        </p:nvSpPr>
        <p:spPr>
          <a:xfrm>
            <a:off x="6188720" y="2735450"/>
            <a:ext cx="5020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https://github.com/HKUST-KnowComp/ASER.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1534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D31A0C-13A2-40E8-B13A-B6F1111F3ABD}"/>
              </a:ext>
            </a:extLst>
          </p:cNvPr>
          <p:cNvSpPr/>
          <p:nvPr/>
        </p:nvSpPr>
        <p:spPr>
          <a:xfrm>
            <a:off x="171513" y="373093"/>
            <a:ext cx="7521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3.2 Corpora</a:t>
            </a:r>
            <a:r>
              <a:rPr lang="zh-CN" altLang="en-US" sz="2400" b="1" dirty="0"/>
              <a:t>：  </a:t>
            </a:r>
            <a:r>
              <a:rPr lang="en-US" altLang="zh-CN" sz="2400" b="1" dirty="0">
                <a:sym typeface="Wingdings" panose="05000000000000000000" pitchFamily="2" charset="2"/>
              </a:rPr>
              <a:t> parsing  Eventuality  Relation  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F6362-5579-4628-8F0C-DB4020BA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20" y="1302137"/>
            <a:ext cx="10048875" cy="3895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D4E81F-8E5A-4732-B115-5D9C515B31C2}"/>
              </a:ext>
            </a:extLst>
          </p:cNvPr>
          <p:cNvSpPr txBox="1"/>
          <p:nvPr/>
        </p:nvSpPr>
        <p:spPr>
          <a:xfrm>
            <a:off x="818881" y="2306064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评论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35D1D6-F4FB-4362-B87C-AA600C691F39}"/>
              </a:ext>
            </a:extLst>
          </p:cNvPr>
          <p:cNvSpPr txBox="1"/>
          <p:nvPr/>
        </p:nvSpPr>
        <p:spPr>
          <a:xfrm>
            <a:off x="818881" y="2689837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新闻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C48B05-BCF6-4D68-B803-BB69A249FD72}"/>
              </a:ext>
            </a:extLst>
          </p:cNvPr>
          <p:cNvSpPr txBox="1"/>
          <p:nvPr/>
        </p:nvSpPr>
        <p:spPr>
          <a:xfrm>
            <a:off x="818881" y="3051044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百科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6EC4A5-B4B2-4A67-B131-FA2B8D30B07E}"/>
              </a:ext>
            </a:extLst>
          </p:cNvPr>
          <p:cNvSpPr txBox="1"/>
          <p:nvPr/>
        </p:nvSpPr>
        <p:spPr>
          <a:xfrm>
            <a:off x="818881" y="3417169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论坛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C76E57-1F14-4E34-81D6-6938BDD3E35E}"/>
              </a:ext>
            </a:extLst>
          </p:cNvPr>
          <p:cNvSpPr txBox="1"/>
          <p:nvPr/>
        </p:nvSpPr>
        <p:spPr>
          <a:xfrm>
            <a:off x="821869" y="3800942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字幕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1833B6-5A00-47B8-B74F-8CD4D593E724}"/>
              </a:ext>
            </a:extLst>
          </p:cNvPr>
          <p:cNvSpPr txBox="1"/>
          <p:nvPr/>
        </p:nvSpPr>
        <p:spPr>
          <a:xfrm>
            <a:off x="821869" y="4114429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电子书</a:t>
            </a:r>
          </a:p>
        </p:txBody>
      </p:sp>
    </p:spTree>
    <p:extLst>
      <p:ext uri="{BB962C8B-B14F-4D97-AF65-F5344CB8AC3E}">
        <p14:creationId xmlns:p14="http://schemas.microsoft.com/office/powerpoint/2010/main" val="113379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221726-A908-468D-BB17-EBE38F75B265}"/>
              </a:ext>
            </a:extLst>
          </p:cNvPr>
          <p:cNvSpPr/>
          <p:nvPr/>
        </p:nvSpPr>
        <p:spPr>
          <a:xfrm>
            <a:off x="133045" y="177862"/>
            <a:ext cx="81067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3.3 Preprocessing and </a:t>
            </a:r>
            <a:r>
              <a:rPr lang="en-US" altLang="zh-CN" sz="2000" b="1" dirty="0">
                <a:solidFill>
                  <a:srgbClr val="00B050"/>
                </a:solidFill>
              </a:rPr>
              <a:t>Eventuality Extraction(</a:t>
            </a:r>
            <a:r>
              <a:rPr lang="zh-CN" altLang="en-US" sz="2000" b="1" dirty="0"/>
              <a:t>事件抽取具体处理过程</a:t>
            </a:r>
            <a:r>
              <a:rPr lang="en-US" altLang="zh-CN" sz="2000" b="1" dirty="0">
                <a:solidFill>
                  <a:srgbClr val="00B050"/>
                </a:solidFill>
              </a:rPr>
              <a:t>)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357FAC-75FD-434A-9E35-5257D2AA3011}"/>
              </a:ext>
            </a:extLst>
          </p:cNvPr>
          <p:cNvSpPr txBox="1"/>
          <p:nvPr/>
        </p:nvSpPr>
        <p:spPr>
          <a:xfrm>
            <a:off x="230909" y="61764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en-US" altLang="zh-CN" b="1" dirty="0"/>
              <a:t>Parse</a:t>
            </a:r>
            <a:r>
              <a:rPr lang="en-US" altLang="zh-CN" dirty="0"/>
              <a:t> with Stanford Dependency Parser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CCF967-1075-41CF-8C16-BFBD61706AF3}"/>
              </a:ext>
            </a:extLst>
          </p:cNvPr>
          <p:cNvSpPr txBox="1"/>
          <p:nvPr/>
        </p:nvSpPr>
        <p:spPr>
          <a:xfrm>
            <a:off x="230909" y="1114869"/>
            <a:ext cx="609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b="1" dirty="0"/>
              <a:t>filter</a:t>
            </a:r>
            <a:r>
              <a:rPr lang="en-US" altLang="zh-CN" dirty="0"/>
              <a:t> out all the sentences that contain clauses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C6C99F-8E21-4507-8B79-436322D12D15}"/>
              </a:ext>
            </a:extLst>
          </p:cNvPr>
          <p:cNvSpPr/>
          <p:nvPr/>
        </p:nvSpPr>
        <p:spPr>
          <a:xfrm>
            <a:off x="230907" y="1583026"/>
            <a:ext cx="5405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一个句子可能有多个事件和多个动词都进行</a:t>
            </a:r>
            <a:r>
              <a:rPr lang="zh-CN" altLang="en-US" b="1" dirty="0"/>
              <a:t>保留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C1BDFF-E92E-4C46-A518-50CEA0DC4392}"/>
              </a:ext>
            </a:extLst>
          </p:cNvPr>
          <p:cNvSpPr/>
          <p:nvPr/>
        </p:nvSpPr>
        <p:spPr>
          <a:xfrm>
            <a:off x="230908" y="2219518"/>
            <a:ext cx="9671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为了保证语义完整性而且不复杂，使用</a:t>
            </a:r>
            <a:r>
              <a:rPr lang="en-US" altLang="zh-CN" dirty="0"/>
              <a:t>14</a:t>
            </a:r>
            <a:r>
              <a:rPr lang="zh-CN" altLang="en-US" dirty="0"/>
              <a:t>种模式去</a:t>
            </a:r>
            <a:r>
              <a:rPr lang="zh-CN" altLang="en-US" b="1" dirty="0"/>
              <a:t>模式匹配抽取事件</a:t>
            </a:r>
            <a:br>
              <a:rPr lang="en-US" altLang="zh-CN" dirty="0"/>
            </a:br>
            <a:r>
              <a:rPr lang="zh-CN" altLang="en-US" dirty="0"/>
              <a:t>每种模式包含</a:t>
            </a:r>
            <a:r>
              <a:rPr lang="en-US" altLang="zh-CN" dirty="0"/>
              <a:t>: 3</a:t>
            </a:r>
            <a:r>
              <a:rPr lang="zh-CN" altLang="en-US" dirty="0"/>
              <a:t>种类型的依存边</a:t>
            </a:r>
            <a:r>
              <a:rPr lang="en-US" altLang="zh-CN" dirty="0"/>
              <a:t>(dependency edges:</a:t>
            </a:r>
            <a:r>
              <a:rPr lang="zh-CN" altLang="en-US" dirty="0"/>
              <a:t> </a:t>
            </a:r>
            <a:r>
              <a:rPr lang="en-US" altLang="zh-CN" b="1" dirty="0"/>
              <a:t>positive(</a:t>
            </a:r>
            <a:r>
              <a:rPr lang="zh-CN" altLang="en-US" b="1" dirty="0"/>
              <a:t>前面展示</a:t>
            </a:r>
            <a:r>
              <a:rPr lang="en-US" altLang="zh-CN" b="1" dirty="0"/>
              <a:t>)</a:t>
            </a:r>
            <a:r>
              <a:rPr lang="en-US" altLang="zh-CN" dirty="0"/>
              <a:t>-</a:t>
            </a:r>
            <a:r>
              <a:rPr lang="en-US" altLang="zh-CN" b="1" dirty="0"/>
              <a:t>optional</a:t>
            </a:r>
            <a:r>
              <a:rPr lang="en-US" altLang="zh-CN" dirty="0"/>
              <a:t>-</a:t>
            </a:r>
            <a:r>
              <a:rPr lang="en-US" altLang="zh-CN" b="1" dirty="0"/>
              <a:t>negative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5BFFAD-A8BA-4133-A45E-DFC2B31F141D}"/>
              </a:ext>
            </a:extLst>
          </p:cNvPr>
          <p:cNvSpPr/>
          <p:nvPr/>
        </p:nvSpPr>
        <p:spPr>
          <a:xfrm>
            <a:off x="501136" y="2893273"/>
            <a:ext cx="10495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Optional</a:t>
            </a:r>
            <a:r>
              <a:rPr lang="zh-CN" altLang="en-US" b="1" dirty="0"/>
              <a:t>：  </a:t>
            </a:r>
            <a:r>
              <a:rPr lang="en-US" altLang="zh-CN" b="1" dirty="0"/>
              <a:t>Six more dependency relations</a:t>
            </a:r>
            <a:r>
              <a:rPr lang="en-US" altLang="zh-CN" dirty="0"/>
              <a:t> (</a:t>
            </a:r>
            <a:r>
              <a:rPr lang="en-US" altLang="zh-CN" b="1" dirty="0" err="1"/>
              <a:t>advmod</a:t>
            </a:r>
            <a:r>
              <a:rPr lang="en-US" altLang="zh-CN" dirty="0"/>
              <a:t>, </a:t>
            </a:r>
            <a:r>
              <a:rPr lang="en-US" altLang="zh-CN" b="1" dirty="0" err="1"/>
              <a:t>amod</a:t>
            </a:r>
            <a:r>
              <a:rPr lang="en-US" altLang="zh-CN" dirty="0"/>
              <a:t>, </a:t>
            </a:r>
            <a:r>
              <a:rPr lang="en-US" altLang="zh-CN" b="1" dirty="0" err="1"/>
              <a:t>nummod</a:t>
            </a:r>
            <a:r>
              <a:rPr lang="en-US" altLang="zh-CN" dirty="0"/>
              <a:t>, </a:t>
            </a:r>
            <a:r>
              <a:rPr lang="en-US" altLang="zh-CN" b="1" dirty="0"/>
              <a:t>aux</a:t>
            </a:r>
            <a:r>
              <a:rPr lang="en-US" altLang="zh-CN" dirty="0"/>
              <a:t>, </a:t>
            </a:r>
            <a:r>
              <a:rPr lang="en-US" altLang="zh-CN" b="1" dirty="0"/>
              <a:t>compound</a:t>
            </a:r>
            <a:r>
              <a:rPr lang="en-US" altLang="zh-CN" dirty="0"/>
              <a:t>, and </a:t>
            </a:r>
            <a:r>
              <a:rPr lang="en-US" altLang="zh-CN" b="1" dirty="0"/>
              <a:t>neg</a:t>
            </a:r>
            <a:r>
              <a:rPr lang="en-US" altLang="zh-CN" dirty="0"/>
              <a:t>) are </a:t>
            </a:r>
            <a:r>
              <a:rPr lang="en-US" altLang="zh-CN" b="1" dirty="0"/>
              <a:t>optional dependency edges </a:t>
            </a:r>
            <a:r>
              <a:rPr lang="en-US" altLang="zh-CN" dirty="0"/>
              <a:t>that can </a:t>
            </a:r>
            <a:r>
              <a:rPr lang="en-US" altLang="zh-CN" b="1" dirty="0"/>
              <a:t>associate with </a:t>
            </a:r>
            <a:r>
              <a:rPr lang="en-US" altLang="zh-CN" dirty="0"/>
              <a:t>any of the selected patterns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20F73F-6776-4F09-954E-8E989826D05B}"/>
              </a:ext>
            </a:extLst>
          </p:cNvPr>
          <p:cNvSpPr/>
          <p:nvPr/>
        </p:nvSpPr>
        <p:spPr>
          <a:xfrm>
            <a:off x="501136" y="3578815"/>
            <a:ext cx="102708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Negative</a:t>
            </a:r>
            <a:r>
              <a:rPr lang="zh-CN" altLang="en-US" b="1" dirty="0"/>
              <a:t>： </a:t>
            </a:r>
            <a:r>
              <a:rPr lang="en-US" altLang="zh-CN" b="1" dirty="0"/>
              <a:t>All other dependency edges </a:t>
            </a:r>
            <a:r>
              <a:rPr lang="en-US" altLang="zh-CN" dirty="0"/>
              <a:t>are considered are negative dependency edges, which are designed to make sure all the extracted eventualities are semantically complete and all the patterns are exclusive with each other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48CD27-8924-4519-A696-1D6DDFB9DC45}"/>
              </a:ext>
            </a:extLst>
          </p:cNvPr>
          <p:cNvSpPr/>
          <p:nvPr/>
        </p:nvSpPr>
        <p:spPr>
          <a:xfrm>
            <a:off x="230908" y="4759444"/>
            <a:ext cx="11905230" cy="1754326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模式匹配具体做法</a:t>
            </a:r>
            <a:r>
              <a:rPr lang="en-US" altLang="zh-CN" b="1" dirty="0"/>
              <a:t>: </a:t>
            </a:r>
            <a:br>
              <a:rPr lang="en-US" altLang="zh-CN" b="1" dirty="0"/>
            </a:br>
            <a:r>
              <a:rPr lang="en-US" altLang="zh-CN" dirty="0"/>
              <a:t>For each </a:t>
            </a:r>
            <a:r>
              <a:rPr lang="en-US" altLang="zh-CN" b="1" dirty="0"/>
              <a:t>verb v</a:t>
            </a:r>
            <a:r>
              <a:rPr lang="en-US" altLang="zh-CN" dirty="0"/>
              <a:t> and </a:t>
            </a:r>
            <a:r>
              <a:rPr lang="en-US" altLang="zh-CN" b="1" dirty="0"/>
              <a:t>each pattern</a:t>
            </a:r>
            <a:r>
              <a:rPr lang="en-US" altLang="zh-CN" dirty="0"/>
              <a:t>, we </a:t>
            </a:r>
            <a:r>
              <a:rPr lang="en-US" altLang="zh-CN" b="1" dirty="0">
                <a:solidFill>
                  <a:srgbClr val="FF0000"/>
                </a:solidFill>
              </a:rPr>
              <a:t>first</a:t>
            </a:r>
            <a:r>
              <a:rPr lang="en-US" altLang="zh-CN" dirty="0"/>
              <a:t> put it in the </a:t>
            </a:r>
            <a:r>
              <a:rPr lang="en-US" altLang="zh-CN" b="1" dirty="0"/>
              <a:t>position of v1</a:t>
            </a:r>
            <a:r>
              <a:rPr lang="en-US" altLang="zh-CN" dirty="0"/>
              <a:t> and </a:t>
            </a:r>
            <a:r>
              <a:rPr lang="en-US" altLang="zh-CN" b="1" dirty="0"/>
              <a:t>then</a:t>
            </a:r>
            <a:r>
              <a:rPr lang="en-US" altLang="zh-CN" dirty="0"/>
              <a:t> try to </a:t>
            </a:r>
            <a:r>
              <a:rPr lang="en-US" altLang="zh-CN" b="1" dirty="0"/>
              <a:t>find all the positive dependency edges</a:t>
            </a:r>
            <a:r>
              <a:rPr lang="en-US" altLang="zh-CN" dirty="0"/>
              <a:t>. If we can find all the </a:t>
            </a:r>
            <a:r>
              <a:rPr lang="en-US" altLang="zh-CN" b="1" dirty="0"/>
              <a:t>positive dependency edges </a:t>
            </a:r>
            <a:r>
              <a:rPr lang="en-US" altLang="zh-CN" dirty="0"/>
              <a:t>around the </a:t>
            </a:r>
            <a:r>
              <a:rPr lang="en-US" altLang="zh-CN" b="1" dirty="0"/>
              <a:t>center verb </a:t>
            </a:r>
            <a:r>
              <a:rPr lang="en-US" altLang="zh-CN" dirty="0"/>
              <a:t>we consider it as one </a:t>
            </a:r>
            <a:r>
              <a:rPr lang="en-US" altLang="zh-CN" b="1" dirty="0"/>
              <a:t>potential valid eventuality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then</a:t>
            </a:r>
            <a:r>
              <a:rPr lang="en-US" altLang="zh-CN" dirty="0"/>
              <a:t> add all the words connected via those </a:t>
            </a:r>
            <a:r>
              <a:rPr lang="en-US" altLang="zh-CN" b="1" dirty="0"/>
              <a:t>optional dependency edges</a:t>
            </a:r>
            <a:r>
              <a:rPr lang="en-US" altLang="zh-CN" dirty="0"/>
              <a:t>. </a:t>
            </a:r>
            <a:r>
              <a:rPr lang="en-US" altLang="zh-CN" b="1" dirty="0">
                <a:solidFill>
                  <a:srgbClr val="FF0000"/>
                </a:solidFill>
              </a:rPr>
              <a:t>In the end</a:t>
            </a:r>
            <a:r>
              <a:rPr lang="en-US" altLang="zh-CN" dirty="0"/>
              <a:t>, we will check if any </a:t>
            </a:r>
            <a:r>
              <a:rPr lang="en-US" altLang="zh-CN" b="1" dirty="0"/>
              <a:t>negative dependency edge </a:t>
            </a:r>
            <a:r>
              <a:rPr lang="en-US" altLang="zh-CN" dirty="0"/>
              <a:t>can be found in the dependency graph. If not, we will keep it as one valid eventuality. Otherwise, we will disqualify it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0DF75A6-0402-405E-B3ED-B89D3D4E63E6}"/>
              </a:ext>
            </a:extLst>
          </p:cNvPr>
          <p:cNvSpPr/>
          <p:nvPr/>
        </p:nvSpPr>
        <p:spPr>
          <a:xfrm>
            <a:off x="1757238" y="939280"/>
            <a:ext cx="310101" cy="205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58850F41-C7B1-45B4-A6AA-96238085CE97}"/>
              </a:ext>
            </a:extLst>
          </p:cNvPr>
          <p:cNvSpPr/>
          <p:nvPr/>
        </p:nvSpPr>
        <p:spPr>
          <a:xfrm>
            <a:off x="1745310" y="1417562"/>
            <a:ext cx="310101" cy="205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2D1674C-8BE8-41E5-B471-8A808FDD60A1}"/>
              </a:ext>
            </a:extLst>
          </p:cNvPr>
          <p:cNvSpPr/>
          <p:nvPr/>
        </p:nvSpPr>
        <p:spPr>
          <a:xfrm>
            <a:off x="1733382" y="1967664"/>
            <a:ext cx="310101" cy="205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2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73F8E2-A211-4D8C-BD90-E6466C98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7" y="1337496"/>
            <a:ext cx="6898121" cy="54631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013E42B-A347-4F29-8727-11F1F5ECBA93}"/>
              </a:ext>
            </a:extLst>
          </p:cNvPr>
          <p:cNvSpPr/>
          <p:nvPr/>
        </p:nvSpPr>
        <p:spPr>
          <a:xfrm>
            <a:off x="-18897" y="95953"/>
            <a:ext cx="74735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3.4 Eventuality Relation Extraction(</a:t>
            </a:r>
            <a:r>
              <a:rPr lang="zh-CN" altLang="en-US" sz="2000" b="1" dirty="0"/>
              <a:t>事件关系 抽取具体处理过程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F43457-A7D0-4F90-ACE7-62391BE00225}"/>
              </a:ext>
            </a:extLst>
          </p:cNvPr>
          <p:cNvSpPr/>
          <p:nvPr/>
        </p:nvSpPr>
        <p:spPr>
          <a:xfrm>
            <a:off x="387995" y="4847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first</a:t>
            </a:r>
            <a:r>
              <a:rPr lang="en-US" altLang="zh-CN" dirty="0"/>
              <a:t> extract </a:t>
            </a:r>
            <a:r>
              <a:rPr lang="en-US" altLang="zh-CN" b="1" dirty="0"/>
              <a:t>seed relations </a:t>
            </a:r>
            <a:r>
              <a:rPr lang="en-US" altLang="zh-CN" dirty="0"/>
              <a:t>from the corpora by using the </a:t>
            </a:r>
            <a:r>
              <a:rPr lang="en-US" altLang="zh-CN" b="1" dirty="0"/>
              <a:t>unambiguous connectives </a:t>
            </a:r>
            <a:r>
              <a:rPr lang="en-US" altLang="zh-CN" dirty="0"/>
              <a:t>obtained from </a:t>
            </a:r>
            <a:r>
              <a:rPr lang="en-US" altLang="zh-CN" b="1" dirty="0"/>
              <a:t>PDTB 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BAE55F-10D3-4DB9-9E15-DBEFBBA2080D}"/>
              </a:ext>
            </a:extLst>
          </p:cNvPr>
          <p:cNvSpPr txBox="1"/>
          <p:nvPr/>
        </p:nvSpPr>
        <p:spPr>
          <a:xfrm>
            <a:off x="7332448" y="329276"/>
            <a:ext cx="486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PDTB</a:t>
            </a:r>
            <a:r>
              <a:rPr lang="zh-CN" altLang="en-US" dirty="0"/>
              <a:t>基础之上去除一些模糊的关系表达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zh-CN" altLang="en-US" dirty="0"/>
              <a:t>原则</a:t>
            </a:r>
            <a:r>
              <a:rPr lang="en-US" altLang="zh-CN" dirty="0"/>
              <a:t>: </a:t>
            </a:r>
            <a:r>
              <a:rPr lang="en-US" altLang="zh-CN" b="1" dirty="0"/>
              <a:t>90%</a:t>
            </a:r>
            <a:r>
              <a:rPr lang="zh-CN" altLang="en-US" b="1" dirty="0"/>
              <a:t>以上都表达同一种关系的保留</a:t>
            </a:r>
            <a:br>
              <a:rPr lang="en-US" altLang="zh-CN" dirty="0"/>
            </a:br>
            <a:r>
              <a:rPr lang="en-US" altLang="zh-CN" dirty="0"/>
              <a:t>so that </a:t>
            </a:r>
            <a:r>
              <a:rPr lang="zh-CN" altLang="en-US" dirty="0"/>
              <a:t>被注释</a:t>
            </a:r>
            <a:r>
              <a:rPr lang="en-US" altLang="zh-CN" dirty="0"/>
              <a:t>31</a:t>
            </a:r>
            <a:r>
              <a:rPr lang="zh-CN" altLang="en-US" dirty="0"/>
              <a:t>次</a:t>
            </a:r>
            <a:r>
              <a:rPr lang="en-US" altLang="zh-CN" dirty="0"/>
              <a:t>,</a:t>
            </a:r>
            <a:r>
              <a:rPr lang="zh-CN" altLang="en-US" dirty="0"/>
              <a:t>都是 </a:t>
            </a:r>
            <a:r>
              <a:rPr lang="en-US" altLang="zh-CN" dirty="0"/>
              <a:t>result</a:t>
            </a:r>
            <a:r>
              <a:rPr lang="zh-CN" altLang="en-US" dirty="0"/>
              <a:t>关系</a:t>
            </a:r>
            <a:br>
              <a:rPr lang="en-US" altLang="zh-CN" dirty="0"/>
            </a:br>
            <a:r>
              <a:rPr lang="en-US" altLang="zh-CN" dirty="0"/>
              <a:t>while </a:t>
            </a:r>
            <a:r>
              <a:rPr lang="zh-CN" altLang="en-US" dirty="0"/>
              <a:t>被注释 连接词</a:t>
            </a:r>
            <a:r>
              <a:rPr lang="en-US" altLang="zh-CN" dirty="0"/>
              <a:t>39</a:t>
            </a:r>
            <a:r>
              <a:rPr lang="zh-CN" altLang="en-US" dirty="0"/>
              <a:t>次，转折词</a:t>
            </a:r>
            <a:r>
              <a:rPr lang="en-US" altLang="zh-CN" dirty="0"/>
              <a:t>11</a:t>
            </a:r>
            <a:r>
              <a:rPr lang="zh-CN" altLang="en-US" dirty="0"/>
              <a:t>次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舍弃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52024D-335C-4309-9D71-762FC1CD65FB}"/>
              </a:ext>
            </a:extLst>
          </p:cNvPr>
          <p:cNvSpPr txBox="1"/>
          <p:nvPr/>
        </p:nvSpPr>
        <p:spPr>
          <a:xfrm>
            <a:off x="7072387" y="2071643"/>
            <a:ext cx="4359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Bootstrapping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Process: </a:t>
            </a:r>
            <a:endParaRPr lang="zh-CN" altLang="en-US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DD1C5E-E79A-489C-AA56-FB1A0025B7F0}"/>
              </a:ext>
            </a:extLst>
          </p:cNvPr>
          <p:cNvSpPr/>
          <p:nvPr/>
        </p:nvSpPr>
        <p:spPr>
          <a:xfrm>
            <a:off x="7153221" y="2512490"/>
            <a:ext cx="4956190" cy="64633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Step 1</a:t>
            </a:r>
            <a:r>
              <a:rPr lang="en-US" altLang="zh-CN" dirty="0"/>
              <a:t>: Use the extracted seed training instances as the initial labeled training instances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31A0AE-2648-4B1E-A817-6FC7D9FF4D33}"/>
              </a:ext>
            </a:extLst>
          </p:cNvPr>
          <p:cNvSpPr/>
          <p:nvPr/>
        </p:nvSpPr>
        <p:spPr>
          <a:xfrm>
            <a:off x="7148945" y="3699180"/>
            <a:ext cx="4206449" cy="64633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Step 2</a:t>
            </a:r>
            <a:r>
              <a:rPr lang="en-US" altLang="zh-CN" dirty="0"/>
              <a:t>: Train a classifier based on labeled training instances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A2AA66-73A7-4F63-A0DA-2890102603AA}"/>
              </a:ext>
            </a:extLst>
          </p:cNvPr>
          <p:cNvSpPr/>
          <p:nvPr/>
        </p:nvSpPr>
        <p:spPr>
          <a:xfrm>
            <a:off x="7148945" y="4889663"/>
            <a:ext cx="4780700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Step 3</a:t>
            </a:r>
            <a:r>
              <a:rPr lang="en-US" altLang="zh-CN" dirty="0"/>
              <a:t>: Use the classifier to predict relations of each training instance. </a:t>
            </a:r>
            <a:r>
              <a:rPr lang="zh-CN" altLang="en-US" dirty="0"/>
              <a:t>自训练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&gt;</a:t>
            </a:r>
            <a:r>
              <a:rPr lang="zh-CN" altLang="en-US" dirty="0">
                <a:sym typeface="Wingdings" panose="05000000000000000000" pitchFamily="2" charset="2"/>
              </a:rPr>
              <a:t>预定于阈值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加入训练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重复</a:t>
            </a:r>
            <a:r>
              <a:rPr lang="en-US" altLang="zh-CN" dirty="0">
                <a:sym typeface="Wingdings" panose="05000000000000000000" pitchFamily="2" charset="2"/>
              </a:rPr>
              <a:t>step2</a:t>
            </a:r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58658D8A-3899-4135-B361-EAB317B7F53C}"/>
              </a:ext>
            </a:extLst>
          </p:cNvPr>
          <p:cNvSpPr/>
          <p:nvPr/>
        </p:nvSpPr>
        <p:spPr>
          <a:xfrm>
            <a:off x="8423564" y="3158821"/>
            <a:ext cx="544945" cy="540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0F0689A-3AC1-43B9-884B-595F47AF5AAF}"/>
              </a:ext>
            </a:extLst>
          </p:cNvPr>
          <p:cNvSpPr/>
          <p:nvPr/>
        </p:nvSpPr>
        <p:spPr>
          <a:xfrm>
            <a:off x="8423564" y="4345511"/>
            <a:ext cx="544945" cy="540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AF6230-BCD0-4039-8B51-056453FF3A54}"/>
              </a:ext>
            </a:extLst>
          </p:cNvPr>
          <p:cNvSpPr txBox="1"/>
          <p:nvPr/>
        </p:nvSpPr>
        <p:spPr>
          <a:xfrm>
            <a:off x="-18897" y="2713578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C23E53-FB06-4C7F-989A-AC166526768F}"/>
              </a:ext>
            </a:extLst>
          </p:cNvPr>
          <p:cNvSpPr/>
          <p:nvPr/>
        </p:nvSpPr>
        <p:spPr>
          <a:xfrm>
            <a:off x="0" y="368522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因果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B62C1D-A209-4D29-A40B-038683AEBF92}"/>
              </a:ext>
            </a:extLst>
          </p:cNvPr>
          <p:cNvSpPr/>
          <p:nvPr/>
        </p:nvSpPr>
        <p:spPr>
          <a:xfrm>
            <a:off x="42966" y="436519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比较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EDF523-2B9F-4545-8C54-F33FAE6A1669}"/>
              </a:ext>
            </a:extLst>
          </p:cNvPr>
          <p:cNvSpPr/>
          <p:nvPr/>
        </p:nvSpPr>
        <p:spPr>
          <a:xfrm>
            <a:off x="34287" y="630847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共现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90655E6-F259-447B-9995-6CD38A56E0CB}"/>
              </a:ext>
            </a:extLst>
          </p:cNvPr>
          <p:cNvSpPr/>
          <p:nvPr/>
        </p:nvSpPr>
        <p:spPr>
          <a:xfrm>
            <a:off x="82589" y="516684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扩充</a:t>
            </a:r>
            <a:br>
              <a:rPr lang="en-US" altLang="zh-CN" b="1" dirty="0"/>
            </a:br>
            <a:r>
              <a:rPr lang="zh-CN" altLang="en-US" b="1" dirty="0"/>
              <a:t>说明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163E55C-95D6-42E1-9F0A-2B16FFA3D830}"/>
              </a:ext>
            </a:extLst>
          </p:cNvPr>
          <p:cNvSpPr/>
          <p:nvPr/>
        </p:nvSpPr>
        <p:spPr>
          <a:xfrm>
            <a:off x="6327434" y="644897"/>
            <a:ext cx="932683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7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28D02D-1E2D-4DAB-99F6-A7820724E4AF}"/>
              </a:ext>
            </a:extLst>
          </p:cNvPr>
          <p:cNvSpPr/>
          <p:nvPr/>
        </p:nvSpPr>
        <p:spPr>
          <a:xfrm>
            <a:off x="128539" y="123840"/>
            <a:ext cx="3331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4. Inference over ASER</a:t>
            </a:r>
            <a:endParaRPr lang="zh-CN" altLang="en-US" sz="24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E181B0-BE80-47EF-8B8D-0692E7117199}"/>
              </a:ext>
            </a:extLst>
          </p:cNvPr>
          <p:cNvSpPr/>
          <p:nvPr/>
        </p:nvSpPr>
        <p:spPr>
          <a:xfrm>
            <a:off x="343265" y="633713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4.1 Eventuality Retrieval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CCCCFA-887E-4463-A4BB-AFBCDF3B03EF}"/>
              </a:ext>
            </a:extLst>
          </p:cNvPr>
          <p:cNvSpPr/>
          <p:nvPr/>
        </p:nvSpPr>
        <p:spPr>
          <a:xfrm>
            <a:off x="706151" y="1023851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4.1.1 One-hop Inference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162055-5867-437C-AF51-F1FE7D9B5979}"/>
              </a:ext>
            </a:extLst>
          </p:cNvPr>
          <p:cNvSpPr/>
          <p:nvPr/>
        </p:nvSpPr>
        <p:spPr>
          <a:xfrm>
            <a:off x="706151" y="1329202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4.1.2 Two-hop Inference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9FC46-4D8F-4AA3-BD52-4F04F00E0500}"/>
              </a:ext>
            </a:extLst>
          </p:cNvPr>
          <p:cNvSpPr/>
          <p:nvPr/>
        </p:nvSpPr>
        <p:spPr>
          <a:xfrm>
            <a:off x="343265" y="1868728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4.2 Relation Retrieval 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B61247-E3FF-4D41-A6FF-7F75BFBDEDC9}"/>
              </a:ext>
            </a:extLst>
          </p:cNvPr>
          <p:cNvSpPr/>
          <p:nvPr/>
        </p:nvSpPr>
        <p:spPr>
          <a:xfrm>
            <a:off x="722219" y="2258866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4.2.1 One-hop Inference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512552-F351-40B8-B498-D051025AE484}"/>
              </a:ext>
            </a:extLst>
          </p:cNvPr>
          <p:cNvSpPr/>
          <p:nvPr/>
        </p:nvSpPr>
        <p:spPr>
          <a:xfrm>
            <a:off x="706151" y="2526476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4.2.2 Two-hop Inference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025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089B35-5D8B-4160-8CEB-7C2B0557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97" y="1258139"/>
            <a:ext cx="7014750" cy="53663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61A4419-0D31-4623-A020-8F5FEE79E1DE}"/>
              </a:ext>
            </a:extLst>
          </p:cNvPr>
          <p:cNvSpPr/>
          <p:nvPr/>
        </p:nvSpPr>
        <p:spPr>
          <a:xfrm>
            <a:off x="109838" y="79983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5. Intrinsic Evaluation 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5CE108-F937-4D16-B03B-CB2EB67B99A7}"/>
              </a:ext>
            </a:extLst>
          </p:cNvPr>
          <p:cNvSpPr/>
          <p:nvPr/>
        </p:nvSpPr>
        <p:spPr>
          <a:xfrm>
            <a:off x="490094" y="581405"/>
            <a:ext cx="299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5.1 Eventualities Extraction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FC53F2-AE2A-4FBE-A5F7-D612BA0F2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93" r="16688"/>
          <a:stretch/>
        </p:blipFill>
        <p:spPr>
          <a:xfrm>
            <a:off x="104318" y="1913825"/>
            <a:ext cx="4832066" cy="40550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B9AE34-5D2D-41ED-9104-6708FA72F8E5}"/>
              </a:ext>
            </a:extLst>
          </p:cNvPr>
          <p:cNvSpPr/>
          <p:nvPr/>
        </p:nvSpPr>
        <p:spPr>
          <a:xfrm>
            <a:off x="1655885" y="1729159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Zipf’s</a:t>
            </a:r>
            <a:r>
              <a:rPr lang="en-US" altLang="zh-CN" dirty="0"/>
              <a:t> law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C1EFFE-0BEF-487A-993F-BC66CFDA0EE3}"/>
              </a:ext>
            </a:extLst>
          </p:cNvPr>
          <p:cNvSpPr txBox="1"/>
          <p:nvPr/>
        </p:nvSpPr>
        <p:spPr>
          <a:xfrm>
            <a:off x="4759024" y="614216"/>
            <a:ext cx="725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抽取的</a:t>
            </a:r>
            <a:r>
              <a:rPr lang="en-US" altLang="zh-CN" dirty="0"/>
              <a:t>200</a:t>
            </a:r>
            <a:r>
              <a:rPr lang="en-US" altLang="zh-CN" b="1" dirty="0"/>
              <a:t>eventuality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zh-CN" altLang="en-US" b="1" dirty="0"/>
              <a:t>原始的句子</a:t>
            </a:r>
            <a:r>
              <a:rPr lang="zh-CN" altLang="en-US" dirty="0"/>
              <a:t>之间</a:t>
            </a:r>
            <a:r>
              <a:rPr lang="zh-CN" altLang="en-US" b="1" dirty="0"/>
              <a:t>语义一致性</a:t>
            </a:r>
            <a:r>
              <a:rPr lang="zh-CN" altLang="en-US" dirty="0"/>
              <a:t>人工进行评价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D88B77-9025-46D4-9235-E6155483332F}"/>
              </a:ext>
            </a:extLst>
          </p:cNvPr>
          <p:cNvSpPr/>
          <p:nvPr/>
        </p:nvSpPr>
        <p:spPr>
          <a:xfrm>
            <a:off x="8935759" y="624378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92.8%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053A57-F4D2-4426-B128-2D02FD90EA05}"/>
              </a:ext>
            </a:extLst>
          </p:cNvPr>
          <p:cNvSpPr/>
          <p:nvPr/>
        </p:nvSpPr>
        <p:spPr>
          <a:xfrm>
            <a:off x="857983" y="5851068"/>
            <a:ext cx="22621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抽取事件的频率分布</a:t>
            </a:r>
            <a:br>
              <a:rPr lang="en-US" altLang="zh-CN" b="1" dirty="0"/>
            </a:br>
            <a:r>
              <a:rPr lang="zh-CN" altLang="en-US" sz="1600" dirty="0"/>
              <a:t>常见事件频率较高</a:t>
            </a:r>
            <a:br>
              <a:rPr lang="en-US" altLang="zh-CN" sz="1600" dirty="0"/>
            </a:br>
            <a:r>
              <a:rPr lang="zh-CN" altLang="en-US" sz="1600" dirty="0"/>
              <a:t>服从</a:t>
            </a:r>
            <a:r>
              <a:rPr lang="en-US" altLang="zh-CN" sz="1600" dirty="0" err="1"/>
              <a:t>Zipf</a:t>
            </a:r>
            <a:r>
              <a:rPr lang="zh-CN" altLang="en-US" sz="1600" dirty="0"/>
              <a:t>定律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10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0017711-1D8D-4C5B-B367-732FB9F224AF}"/>
              </a:ext>
            </a:extLst>
          </p:cNvPr>
          <p:cNvSpPr/>
          <p:nvPr/>
        </p:nvSpPr>
        <p:spPr>
          <a:xfrm>
            <a:off x="52234" y="173427"/>
            <a:ext cx="3496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5.2 Relations Extraction </a:t>
            </a:r>
            <a:r>
              <a:rPr lang="zh-CN" altLang="en-US" sz="2000" b="1" dirty="0"/>
              <a:t>评价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34CC20-3059-479D-BBD9-9CB62C789633}"/>
              </a:ext>
            </a:extLst>
          </p:cNvPr>
          <p:cNvSpPr txBox="1"/>
          <p:nvPr/>
        </p:nvSpPr>
        <p:spPr>
          <a:xfrm>
            <a:off x="149891" y="550170"/>
            <a:ext cx="527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首先过滤 </a:t>
            </a:r>
            <a:r>
              <a:rPr lang="en-US" altLang="zh-CN" dirty="0"/>
              <a:t>eventuality and eventuality pairs:</a:t>
            </a:r>
            <a:r>
              <a:rPr lang="zh-CN" altLang="en-US" dirty="0"/>
              <a:t> 出现一次或者用来训练</a:t>
            </a:r>
            <a:r>
              <a:rPr lang="en-US" altLang="zh-CN" dirty="0"/>
              <a:t>bootstrapping</a:t>
            </a:r>
            <a:r>
              <a:rPr lang="zh-CN" altLang="en-US" dirty="0"/>
              <a:t>模型的</a:t>
            </a:r>
            <a:r>
              <a:rPr lang="en-US" altLang="zh-CN" dirty="0"/>
              <a:t>instance.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05E8E8-AB2C-4303-AAFA-F778726CC962}"/>
              </a:ext>
            </a:extLst>
          </p:cNvPr>
          <p:cNvSpPr/>
          <p:nvPr/>
        </p:nvSpPr>
        <p:spPr>
          <a:xfrm>
            <a:off x="361562" y="1404069"/>
            <a:ext cx="519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full ASER</a:t>
            </a:r>
            <a:r>
              <a:rPr lang="en-US" altLang="zh-CN" dirty="0"/>
              <a:t>:</a:t>
            </a:r>
            <a:r>
              <a:rPr lang="zh-CN" altLang="en-US" dirty="0"/>
              <a:t> 使用</a:t>
            </a:r>
            <a:r>
              <a:rPr lang="en-US" altLang="zh-CN" dirty="0"/>
              <a:t>bootstrapping</a:t>
            </a:r>
            <a:r>
              <a:rPr lang="zh-CN" altLang="en-US" dirty="0"/>
              <a:t>扩展关系之后的版本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9C0829-611F-4535-B942-71C089BB1936}"/>
              </a:ext>
            </a:extLst>
          </p:cNvPr>
          <p:cNvSpPr/>
          <p:nvPr/>
        </p:nvSpPr>
        <p:spPr>
          <a:xfrm>
            <a:off x="361562" y="1125352"/>
            <a:ext cx="6067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core ASER</a:t>
            </a:r>
            <a:r>
              <a:rPr lang="en-US" altLang="zh-CN" dirty="0"/>
              <a:t>:</a:t>
            </a:r>
            <a:r>
              <a:rPr lang="zh-CN" altLang="en-US" dirty="0"/>
              <a:t> 未使用 </a:t>
            </a:r>
            <a:r>
              <a:rPr lang="en-US" altLang="zh-CN" dirty="0"/>
              <a:t>bootstrapping</a:t>
            </a:r>
            <a:r>
              <a:rPr lang="zh-CN" altLang="en-US" dirty="0"/>
              <a:t>扩展之前</a:t>
            </a:r>
            <a:r>
              <a:rPr lang="en-US" altLang="zh-CN" dirty="0"/>
              <a:t>,</a:t>
            </a:r>
            <a:r>
              <a:rPr lang="zh-CN" altLang="en-US" dirty="0"/>
              <a:t>且过滤出现一次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55F840-B329-4747-9C84-6EE4DFE7EEEF}"/>
              </a:ext>
            </a:extLst>
          </p:cNvPr>
          <p:cNvSpPr txBox="1"/>
          <p:nvPr/>
        </p:nvSpPr>
        <p:spPr>
          <a:xfrm>
            <a:off x="149891" y="1866331"/>
            <a:ext cx="588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测试评价</a:t>
            </a:r>
            <a:r>
              <a:rPr lang="en-US" altLang="zh-CN" b="1" dirty="0"/>
              <a:t>: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17FB32-A7B3-4476-B32C-D091E48C8DBF}"/>
              </a:ext>
            </a:extLst>
          </p:cNvPr>
          <p:cNvSpPr/>
          <p:nvPr/>
        </p:nvSpPr>
        <p:spPr>
          <a:xfrm>
            <a:off x="318332" y="2223411"/>
            <a:ext cx="50882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评价 </a:t>
            </a:r>
            <a:r>
              <a:rPr lang="en-US" altLang="zh-CN" b="1" dirty="0"/>
              <a:t>bootstrapping</a:t>
            </a:r>
            <a:r>
              <a:rPr lang="zh-CN" altLang="en-US" b="1" dirty="0"/>
              <a:t>过程</a:t>
            </a:r>
            <a:br>
              <a:rPr lang="en-US" altLang="zh-CN" dirty="0"/>
            </a:br>
            <a:r>
              <a:rPr lang="zh-CN" altLang="en-US" dirty="0"/>
              <a:t>每次迭代之后</a:t>
            </a:r>
            <a:r>
              <a:rPr lang="zh-CN" altLang="en-US" b="1" dirty="0"/>
              <a:t>抽样</a:t>
            </a:r>
            <a:r>
              <a:rPr lang="zh-CN" altLang="en-US" dirty="0"/>
              <a:t>使用</a:t>
            </a:r>
            <a:r>
              <a:rPr lang="zh-CN" altLang="en-US" b="1" dirty="0"/>
              <a:t>人工评价</a:t>
            </a:r>
            <a:r>
              <a:rPr lang="en-US" altLang="zh-CN" b="1" dirty="0"/>
              <a:t>,</a:t>
            </a:r>
            <a:r>
              <a:rPr lang="zh-CN" altLang="en-US" b="1" dirty="0"/>
              <a:t>关系是不是合理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D013D6-68A1-431D-9E95-250855E61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817" y="3058261"/>
            <a:ext cx="3749961" cy="3030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B89374-5057-4AE4-8721-D3BFB377B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45" y="3439120"/>
            <a:ext cx="5587010" cy="30301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92A0F2C-77BE-44E6-88F4-8228FBEBC38E}"/>
              </a:ext>
            </a:extLst>
          </p:cNvPr>
          <p:cNvSpPr/>
          <p:nvPr/>
        </p:nvSpPr>
        <p:spPr>
          <a:xfrm>
            <a:off x="6336017" y="2586355"/>
            <a:ext cx="6421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</a:t>
            </a:r>
            <a:r>
              <a:rPr lang="en-US" altLang="zh-CN" b="1" dirty="0"/>
              <a:t>100 edges </a:t>
            </a:r>
            <a:r>
              <a:rPr lang="en-US" altLang="zh-CN" dirty="0"/>
              <a:t>for </a:t>
            </a:r>
            <a:r>
              <a:rPr lang="en-US" altLang="zh-CN" b="1" dirty="0"/>
              <a:t>each relation type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Valid vs. Not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49A266-88A1-4507-92A0-C1A2E7E4878C}"/>
              </a:ext>
            </a:extLst>
          </p:cNvPr>
          <p:cNvSpPr/>
          <p:nvPr/>
        </p:nvSpPr>
        <p:spPr>
          <a:xfrm>
            <a:off x="343752" y="2838416"/>
            <a:ext cx="5213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评价</a:t>
            </a:r>
            <a:r>
              <a:rPr lang="zh-CN" altLang="en-US" b="1" dirty="0"/>
              <a:t>两种版本的</a:t>
            </a:r>
            <a:r>
              <a:rPr lang="en-US" altLang="zh-CN" b="1" dirty="0"/>
              <a:t>relation</a:t>
            </a:r>
            <a:r>
              <a:rPr lang="zh-CN" altLang="en-US" b="1" dirty="0"/>
              <a:t>：</a:t>
            </a:r>
            <a:r>
              <a:rPr lang="zh-CN" altLang="en-US" dirty="0"/>
              <a:t>抽样进行人工评价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7B7B81-A2B1-4B53-951E-02AFD80F2AB8}"/>
              </a:ext>
            </a:extLst>
          </p:cNvPr>
          <p:cNvSpPr txBox="1"/>
          <p:nvPr/>
        </p:nvSpPr>
        <p:spPr>
          <a:xfrm>
            <a:off x="7360469" y="1334739"/>
            <a:ext cx="396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事件关系扩展迭代过程中的评价</a:t>
            </a:r>
            <a:r>
              <a:rPr lang="en-US" altLang="zh-CN" dirty="0">
                <a:solidFill>
                  <a:srgbClr val="00B050"/>
                </a:solidFill>
              </a:rPr>
              <a:t>: </a:t>
            </a:r>
            <a:br>
              <a:rPr lang="en-US" altLang="zh-CN" dirty="0">
                <a:solidFill>
                  <a:srgbClr val="00B050"/>
                </a:solidFill>
              </a:rPr>
            </a:br>
            <a:r>
              <a:rPr lang="zh-CN" altLang="en-US" dirty="0"/>
              <a:t>迭代</a:t>
            </a:r>
            <a:r>
              <a:rPr lang="en-US" altLang="zh-CN" dirty="0"/>
              <a:t>10 </a:t>
            </a:r>
            <a:r>
              <a:rPr lang="zh-CN" altLang="en-US" dirty="0"/>
              <a:t>轮人工评价</a:t>
            </a:r>
            <a:br>
              <a:rPr lang="en-US" altLang="zh-CN" dirty="0"/>
            </a:br>
            <a:r>
              <a:rPr lang="zh-CN" altLang="en-US" b="1" dirty="0"/>
              <a:t>准确率</a:t>
            </a:r>
            <a:r>
              <a:rPr lang="zh-CN" altLang="en-US" dirty="0"/>
              <a:t>从 </a:t>
            </a:r>
            <a:r>
              <a:rPr lang="en-US" altLang="zh-CN" b="1" dirty="0"/>
              <a:t>92</a:t>
            </a:r>
            <a:r>
              <a:rPr lang="en-US" altLang="zh-CN" b="1" dirty="0">
                <a:sym typeface="Wingdings" panose="05000000000000000000" pitchFamily="2" charset="2"/>
              </a:rPr>
              <a:t> 86</a:t>
            </a:r>
            <a:br>
              <a:rPr lang="en-US" altLang="zh-CN" b="1" dirty="0">
                <a:sym typeface="Wingdings" panose="05000000000000000000" pitchFamily="2" charset="2"/>
              </a:rPr>
            </a:br>
            <a:r>
              <a:rPr lang="zh-CN" altLang="en-US" b="1" dirty="0">
                <a:sym typeface="Wingdings" panose="05000000000000000000" pitchFamily="2" charset="2"/>
              </a:rPr>
              <a:t>数量从</a:t>
            </a:r>
            <a:r>
              <a:rPr lang="en-US" altLang="zh-CN" b="1" dirty="0">
                <a:sym typeface="Wingdings" panose="05000000000000000000" pitchFamily="2" charset="2"/>
              </a:rPr>
              <a:t>500 1500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ADCE79-DC34-484E-8FCB-DE442ADD7B37}"/>
              </a:ext>
            </a:extLst>
          </p:cNvPr>
          <p:cNvSpPr txBox="1"/>
          <p:nvPr/>
        </p:nvSpPr>
        <p:spPr>
          <a:xfrm>
            <a:off x="1366219" y="6008850"/>
            <a:ext cx="4667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关系扩展之后按照关系类型进行评价</a:t>
            </a:r>
          </a:p>
        </p:txBody>
      </p:sp>
    </p:spTree>
    <p:extLst>
      <p:ext uri="{BB962C8B-B14F-4D97-AF65-F5344CB8AC3E}">
        <p14:creationId xmlns:p14="http://schemas.microsoft.com/office/powerpoint/2010/main" val="170481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BE150D-B224-48B6-AB6D-6F0DE1589F59}"/>
              </a:ext>
            </a:extLst>
          </p:cNvPr>
          <p:cNvSpPr/>
          <p:nvPr/>
        </p:nvSpPr>
        <p:spPr>
          <a:xfrm>
            <a:off x="165639" y="214807"/>
            <a:ext cx="5808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5.3 Comparison with Commonsense Knowledge </a:t>
            </a:r>
            <a:endParaRPr lang="zh-CN" altLang="en-US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D35457-9767-4013-966D-B4B5491AA43C}"/>
              </a:ext>
            </a:extLst>
          </p:cNvPr>
          <p:cNvSpPr/>
          <p:nvPr/>
        </p:nvSpPr>
        <p:spPr>
          <a:xfrm>
            <a:off x="6520095" y="214807"/>
            <a:ext cx="28135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ASER</a:t>
            </a:r>
            <a:r>
              <a:rPr lang="en-US" altLang="zh-CN" sz="2000" dirty="0"/>
              <a:t>   vs.  </a:t>
            </a:r>
            <a:r>
              <a:rPr lang="en-US" altLang="zh-CN" sz="2000" b="1" dirty="0" err="1">
                <a:solidFill>
                  <a:srgbClr val="00B050"/>
                </a:solidFill>
              </a:rPr>
              <a:t>ConceptNet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5858C1-3585-4598-BF53-C2C0C8FA4828}"/>
              </a:ext>
            </a:extLst>
          </p:cNvPr>
          <p:cNvSpPr/>
          <p:nvPr/>
        </p:nvSpPr>
        <p:spPr>
          <a:xfrm>
            <a:off x="285549" y="672805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Concept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600K crowdsourced commonsense triplets and 75K among them involve eventualities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CB76D5-A082-46CC-9C51-322635C040DC}"/>
              </a:ext>
            </a:extLst>
          </p:cNvPr>
          <p:cNvSpPr/>
          <p:nvPr/>
        </p:nvSpPr>
        <p:spPr>
          <a:xfrm>
            <a:off x="285549" y="1385072"/>
            <a:ext cx="6234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选择 </a:t>
            </a:r>
            <a:r>
              <a:rPr lang="en-US" altLang="zh-CN" dirty="0" err="1"/>
              <a:t>conceptNet</a:t>
            </a:r>
            <a:r>
              <a:rPr lang="zh-CN" altLang="en-US" dirty="0"/>
              <a:t>中的</a:t>
            </a:r>
            <a:r>
              <a:rPr lang="en-US" altLang="zh-CN" b="1" dirty="0"/>
              <a:t>4</a:t>
            </a:r>
            <a:r>
              <a:rPr lang="zh-CN" altLang="en-US" b="1" dirty="0"/>
              <a:t>种关系</a:t>
            </a:r>
            <a:r>
              <a:rPr lang="zh-CN" altLang="en-US" dirty="0"/>
              <a:t>进行测试评价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for a given </a:t>
            </a:r>
            <a:r>
              <a:rPr lang="en-US" altLang="zh-CN" dirty="0" err="1"/>
              <a:t>ConceptNet</a:t>
            </a:r>
            <a:r>
              <a:rPr lang="en-US" altLang="zh-CN" dirty="0"/>
              <a:t> pair </a:t>
            </a:r>
            <a:r>
              <a:rPr lang="en-US" altLang="zh-CN" b="1" dirty="0"/>
              <a:t>(Eo1, Eo2), </a:t>
            </a:r>
            <a:r>
              <a:rPr lang="en-US" altLang="zh-CN" dirty="0"/>
              <a:t>we can find an edge x = (Ea1, Ea2, c) in ASER such that </a:t>
            </a:r>
            <a:r>
              <a:rPr lang="en-US" altLang="zh-CN" b="1" dirty="0"/>
              <a:t>Eo1 = Ea1, Eo1 = Ea1 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CF5751-D160-4065-9211-B52191B1E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80"/>
          <a:stretch/>
        </p:blipFill>
        <p:spPr>
          <a:xfrm>
            <a:off x="165639" y="3178386"/>
            <a:ext cx="6608366" cy="2333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044842-96B0-4C7F-8E48-8566AE97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753" y="3486458"/>
            <a:ext cx="6184247" cy="22086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22E072-1E41-4948-A1A5-6BE6921A88B7}"/>
              </a:ext>
            </a:extLst>
          </p:cNvPr>
          <p:cNvSpPr txBox="1"/>
          <p:nvPr/>
        </p:nvSpPr>
        <p:spPr>
          <a:xfrm>
            <a:off x="794047" y="2809054"/>
            <a:ext cx="389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ConceptNet</a:t>
            </a:r>
            <a:r>
              <a:rPr lang="zh-CN" altLang="en-US" b="1" dirty="0"/>
              <a:t>与</a:t>
            </a:r>
            <a:r>
              <a:rPr lang="en-US" altLang="zh-CN" b="1" dirty="0"/>
              <a:t>ASER</a:t>
            </a:r>
            <a:r>
              <a:rPr lang="zh-CN" altLang="en-US" b="1" dirty="0">
                <a:solidFill>
                  <a:srgbClr val="00B050"/>
                </a:solidFill>
              </a:rPr>
              <a:t>覆盖率</a:t>
            </a:r>
            <a:r>
              <a:rPr lang="zh-CN" altLang="en-US" b="1" dirty="0"/>
              <a:t>统计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E17C8D-160D-4037-977E-8862D5BE3488}"/>
              </a:ext>
            </a:extLst>
          </p:cNvPr>
          <p:cNvSpPr txBox="1"/>
          <p:nvPr/>
        </p:nvSpPr>
        <p:spPr>
          <a:xfrm>
            <a:off x="7297349" y="3108887"/>
            <a:ext cx="464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ConceptNet</a:t>
            </a:r>
            <a:r>
              <a:rPr lang="zh-CN" altLang="en-US" b="1" dirty="0"/>
              <a:t>与</a:t>
            </a:r>
            <a:r>
              <a:rPr lang="en-US" altLang="zh-CN" b="1" dirty="0"/>
              <a:t>ASER</a:t>
            </a:r>
            <a:r>
              <a:rPr lang="zh-CN" altLang="en-US" b="1" dirty="0">
                <a:solidFill>
                  <a:srgbClr val="00B050"/>
                </a:solidFill>
              </a:rPr>
              <a:t>关系类型</a:t>
            </a:r>
            <a:r>
              <a:rPr lang="zh-CN" altLang="en-US" b="1" dirty="0"/>
              <a:t>重叠率可视化</a:t>
            </a:r>
          </a:p>
        </p:txBody>
      </p:sp>
    </p:spTree>
    <p:extLst>
      <p:ext uri="{BB962C8B-B14F-4D97-AF65-F5344CB8AC3E}">
        <p14:creationId xmlns:p14="http://schemas.microsoft.com/office/powerpoint/2010/main" val="367648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07973B-612C-4E87-AC9A-4383E7B21462}"/>
              </a:ext>
            </a:extLst>
          </p:cNvPr>
          <p:cNvSpPr/>
          <p:nvPr/>
        </p:nvSpPr>
        <p:spPr>
          <a:xfrm>
            <a:off x="0" y="0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6. Extrinsic Evaluations 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E7EB53-2B16-4BB7-9653-72A371DDF8F1}"/>
              </a:ext>
            </a:extLst>
          </p:cNvPr>
          <p:cNvSpPr/>
          <p:nvPr/>
        </p:nvSpPr>
        <p:spPr>
          <a:xfrm>
            <a:off x="215043" y="464415"/>
            <a:ext cx="3464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6.1 Winograd Schema </a:t>
            </a:r>
            <a:r>
              <a:rPr lang="en-US" altLang="zh-CN" b="1" dirty="0" err="1"/>
              <a:t>Challeng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ACD7A1-7C03-4FC8-9581-905CB9A44976}"/>
              </a:ext>
            </a:extLst>
          </p:cNvPr>
          <p:cNvSpPr/>
          <p:nvPr/>
        </p:nvSpPr>
        <p:spPr>
          <a:xfrm>
            <a:off x="278572" y="928830"/>
            <a:ext cx="11783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任务定义</a:t>
            </a:r>
            <a:r>
              <a:rPr lang="en-US" altLang="zh-CN" b="1" dirty="0"/>
              <a:t>: </a:t>
            </a:r>
            <a:r>
              <a:rPr lang="zh-CN" altLang="en-US" dirty="0"/>
              <a:t>给定两个句子</a:t>
            </a:r>
            <a:r>
              <a:rPr lang="en-US" altLang="zh-CN" dirty="0"/>
              <a:t>,</a:t>
            </a:r>
            <a:r>
              <a:rPr lang="zh-CN" altLang="en-US" dirty="0"/>
              <a:t>然后每个句子中都含有</a:t>
            </a:r>
            <a:r>
              <a:rPr lang="en-US" altLang="zh-CN" dirty="0"/>
              <a:t>two candidate noun phrases,</a:t>
            </a:r>
            <a:r>
              <a:rPr lang="zh-CN" altLang="en-US" dirty="0"/>
              <a:t>一个 </a:t>
            </a:r>
            <a:r>
              <a:rPr lang="en-US" altLang="zh-CN" dirty="0" err="1"/>
              <a:t>target_pronoun</a:t>
            </a:r>
            <a:r>
              <a:rPr lang="en-US" altLang="zh-CN" dirty="0"/>
              <a:t> </a:t>
            </a:r>
            <a:r>
              <a:rPr lang="zh-CN" altLang="en-US" dirty="0"/>
              <a:t>，然后选择一个</a:t>
            </a:r>
            <a:br>
              <a:rPr lang="en-US" altLang="zh-CN" dirty="0"/>
            </a:br>
            <a:r>
              <a:rPr lang="en-US" altLang="zh-CN" dirty="0"/>
              <a:t>(1) </a:t>
            </a:r>
            <a:r>
              <a:rPr lang="en-US" altLang="zh-CN" b="1" dirty="0"/>
              <a:t>The fish ate the worm. It was hungry</a:t>
            </a:r>
            <a:r>
              <a:rPr lang="en-US" altLang="zh-CN" dirty="0"/>
              <a:t>. Which was hungry? Answer: the fish. </a:t>
            </a:r>
            <a:br>
              <a:rPr lang="en-US" altLang="zh-CN" dirty="0"/>
            </a:br>
            <a:r>
              <a:rPr lang="en-US" altLang="zh-CN" dirty="0"/>
              <a:t>(2) </a:t>
            </a:r>
            <a:r>
              <a:rPr lang="en-US" altLang="zh-CN" b="1" dirty="0"/>
              <a:t>The fish ate the worm. It was tasty. </a:t>
            </a:r>
            <a:r>
              <a:rPr lang="en-US" altLang="zh-CN" dirty="0"/>
              <a:t>Which was tasty? Answer: the worm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9D8D8A-6D24-4AED-ACD2-461EA3BFB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2" t="1262" b="2306"/>
          <a:stretch/>
        </p:blipFill>
        <p:spPr>
          <a:xfrm>
            <a:off x="252717" y="2131079"/>
            <a:ext cx="6442407" cy="39145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A9849D-BA63-4174-B735-620ABD68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657" y="2321780"/>
            <a:ext cx="5302472" cy="32447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A0D585-A857-42C6-85D6-A2AD87460A5F}"/>
              </a:ext>
            </a:extLst>
          </p:cNvPr>
          <p:cNvSpPr txBox="1"/>
          <p:nvPr/>
        </p:nvSpPr>
        <p:spPr>
          <a:xfrm>
            <a:off x="7156174" y="5744504"/>
            <a:ext cx="423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WSC</a:t>
            </a:r>
            <a:r>
              <a:rPr lang="zh-CN" altLang="en-US" b="1" dirty="0"/>
              <a:t>使用</a:t>
            </a:r>
            <a:r>
              <a:rPr lang="en-US" altLang="zh-CN" b="1" dirty="0"/>
              <a:t>ASER</a:t>
            </a:r>
            <a:r>
              <a:rPr lang="zh-CN" altLang="en-US" b="1" dirty="0"/>
              <a:t>作为外部知识的例子说明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80EB2E-6D20-42C9-9BB1-BBFAFC271048}"/>
              </a:ext>
            </a:extLst>
          </p:cNvPr>
          <p:cNvSpPr txBox="1"/>
          <p:nvPr/>
        </p:nvSpPr>
        <p:spPr>
          <a:xfrm>
            <a:off x="1589435" y="5955230"/>
            <a:ext cx="337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实验结果对比</a:t>
            </a:r>
          </a:p>
        </p:txBody>
      </p:sp>
    </p:spTree>
    <p:extLst>
      <p:ext uri="{BB962C8B-B14F-4D97-AF65-F5344CB8AC3E}">
        <p14:creationId xmlns:p14="http://schemas.microsoft.com/office/powerpoint/2010/main" val="59302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09C05D-0407-48C4-858F-443A23F92A23}"/>
              </a:ext>
            </a:extLst>
          </p:cNvPr>
          <p:cNvSpPr/>
          <p:nvPr/>
        </p:nvSpPr>
        <p:spPr>
          <a:xfrm>
            <a:off x="95692" y="81703"/>
            <a:ext cx="5793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6.2 Eventuality knowledge enhanced dialogue system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930F0F-762F-4BD3-B805-67950DC5822E}"/>
              </a:ext>
            </a:extLst>
          </p:cNvPr>
          <p:cNvSpPr/>
          <p:nvPr/>
        </p:nvSpPr>
        <p:spPr>
          <a:xfrm>
            <a:off x="5985772" y="81703"/>
            <a:ext cx="5663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Daily dialog 2017  </a:t>
            </a:r>
            <a:r>
              <a:rPr lang="zh-CN" altLang="en-US" b="1" dirty="0"/>
              <a:t>根据特定规则进行知识三元组抽取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7C489-214B-4EAE-91F1-318EFF35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" y="451035"/>
            <a:ext cx="6190505" cy="1752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DDAEA4-392B-4B27-8426-272D1933D097}"/>
              </a:ext>
            </a:extLst>
          </p:cNvPr>
          <p:cNvSpPr txBox="1"/>
          <p:nvPr/>
        </p:nvSpPr>
        <p:spPr>
          <a:xfrm>
            <a:off x="1687466" y="2120255"/>
            <a:ext cx="381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几种知识库对话任务覆盖率统计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8D6B64-FB73-4478-B043-CFC29CA6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54" y="451035"/>
            <a:ext cx="5420512" cy="1752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7F099E-801E-4C82-9229-7251C73D9EC8}"/>
              </a:ext>
            </a:extLst>
          </p:cNvPr>
          <p:cNvSpPr txBox="1"/>
          <p:nvPr/>
        </p:nvSpPr>
        <p:spPr>
          <a:xfrm>
            <a:off x="8391788" y="2129578"/>
            <a:ext cx="310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几种实验的结果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6FA268-21F1-49AE-B117-C8B1D6119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26" y="2826023"/>
            <a:ext cx="6288198" cy="32795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9CEECA-5468-400F-B82A-2484543AD32F}"/>
              </a:ext>
            </a:extLst>
          </p:cNvPr>
          <p:cNvSpPr txBox="1"/>
          <p:nvPr/>
        </p:nvSpPr>
        <p:spPr>
          <a:xfrm>
            <a:off x="1863393" y="6120397"/>
            <a:ext cx="516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几种知识库的使用举例对比：</a:t>
            </a:r>
            <a:r>
              <a:rPr lang="en-US" altLang="zh-CN" b="1" dirty="0">
                <a:sym typeface="Wingdings" panose="05000000000000000000" pitchFamily="2" charset="2"/>
              </a:rPr>
              <a:t> ASER</a:t>
            </a:r>
            <a:r>
              <a:rPr lang="zh-CN" altLang="en-US" b="1" dirty="0">
                <a:sym typeface="Wingdings" panose="05000000000000000000" pitchFamily="2" charset="2"/>
              </a:rPr>
              <a:t>质量高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6353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4C4AAB-C9E8-49A9-9C3F-FF8DE8F082D7}"/>
              </a:ext>
            </a:extLst>
          </p:cNvPr>
          <p:cNvSpPr txBox="1"/>
          <p:nvPr/>
        </p:nvSpPr>
        <p:spPr>
          <a:xfrm>
            <a:off x="612250" y="1924215"/>
            <a:ext cx="8825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总结</a:t>
            </a:r>
            <a:r>
              <a:rPr lang="en-US" altLang="zh-CN" b="1" dirty="0"/>
              <a:t>: </a:t>
            </a:r>
            <a:br>
              <a:rPr lang="en-US" altLang="zh-CN" dirty="0"/>
            </a:br>
            <a:r>
              <a:rPr lang="en-US" altLang="zh-CN" dirty="0"/>
              <a:t>1. ASER:</a:t>
            </a:r>
            <a:r>
              <a:rPr lang="zh-CN" altLang="en-US" dirty="0"/>
              <a:t> 超级大的事件相关的知识库。 </a:t>
            </a:r>
            <a:br>
              <a:rPr lang="en-US" altLang="zh-CN" dirty="0"/>
            </a:br>
            <a:r>
              <a:rPr lang="en-US" altLang="zh-CN" dirty="0"/>
              <a:t>2. ASER</a:t>
            </a:r>
            <a:r>
              <a:rPr lang="zh-CN" altLang="en-US" dirty="0"/>
              <a:t>中事件的抽取相对 明确、简单、覆盖率高、带了</a:t>
            </a:r>
            <a:r>
              <a:rPr lang="en-US" altLang="zh-CN" dirty="0"/>
              <a:t>parsing </a:t>
            </a:r>
            <a:r>
              <a:rPr lang="zh-CN" altLang="en-US" dirty="0"/>
              <a:t>解析结果</a:t>
            </a:r>
            <a:br>
              <a:rPr lang="en-US" altLang="zh-CN" dirty="0"/>
            </a:br>
            <a:r>
              <a:rPr lang="en-US" altLang="zh-CN" dirty="0"/>
              <a:t>3. ASER</a:t>
            </a:r>
            <a:r>
              <a:rPr lang="zh-CN" altLang="en-US" dirty="0"/>
              <a:t>的事件之间的关系 </a:t>
            </a:r>
            <a:r>
              <a:rPr lang="en-US" altLang="zh-CN" dirty="0"/>
              <a:t>15</a:t>
            </a:r>
            <a:r>
              <a:rPr lang="zh-CN" altLang="en-US" dirty="0"/>
              <a:t>种</a:t>
            </a:r>
            <a:r>
              <a:rPr lang="en-US" altLang="zh-CN" dirty="0"/>
              <a:t>5</a:t>
            </a:r>
            <a:r>
              <a:rPr lang="zh-CN" altLang="en-US" dirty="0"/>
              <a:t>大类，基本包含</a:t>
            </a:r>
            <a:r>
              <a:rPr lang="en-US" altLang="zh-CN" dirty="0"/>
              <a:t>Concept</a:t>
            </a:r>
            <a:r>
              <a:rPr lang="zh-CN" altLang="en-US" dirty="0"/>
              <a:t>中四种关系，然后关系进一步扩展，</a:t>
            </a:r>
            <a:r>
              <a:rPr lang="en-US" altLang="zh-CN" dirty="0"/>
              <a:t>5</a:t>
            </a:r>
            <a:r>
              <a:rPr lang="zh-CN" altLang="en-US" dirty="0"/>
              <a:t>大类下面关系类型多种多样，总结的关系的边也是巨大。 关系类型和事件密切相关。 </a:t>
            </a:r>
            <a:br>
              <a:rPr lang="en-US" altLang="zh-CN" dirty="0"/>
            </a:br>
            <a:r>
              <a:rPr lang="en-US" altLang="zh-CN" b="1" dirty="0"/>
              <a:t>4. </a:t>
            </a:r>
            <a:r>
              <a:rPr lang="zh-CN" altLang="en-US" b="1" dirty="0"/>
              <a:t>使用角度</a:t>
            </a:r>
            <a:r>
              <a:rPr lang="en-US" altLang="zh-CN" b="1" dirty="0"/>
              <a:t>: </a:t>
            </a:r>
            <a:br>
              <a:rPr lang="en-US" altLang="zh-CN" dirty="0"/>
            </a:br>
            <a:r>
              <a:rPr lang="en-US" altLang="zh-CN" dirty="0"/>
              <a:t>4.1.</a:t>
            </a:r>
            <a:r>
              <a:rPr lang="zh-CN" altLang="en-US" dirty="0"/>
              <a:t>文章提供了几种  </a:t>
            </a:r>
            <a:r>
              <a:rPr lang="en-US" altLang="zh-CN" dirty="0"/>
              <a:t>linking-</a:t>
            </a:r>
            <a:r>
              <a:rPr lang="zh-CN" altLang="en-US" dirty="0"/>
              <a:t>使用的方法，并进一步证明有效果</a:t>
            </a:r>
            <a:r>
              <a:rPr lang="en-US" altLang="zh-CN" dirty="0"/>
              <a:t>;   </a:t>
            </a:r>
            <a:br>
              <a:rPr lang="en-US" altLang="zh-CN" dirty="0"/>
            </a:br>
            <a:r>
              <a:rPr lang="en-US" altLang="zh-CN" dirty="0"/>
              <a:t>4.2. </a:t>
            </a:r>
            <a:r>
              <a:rPr lang="zh-CN" altLang="en-US" dirty="0"/>
              <a:t>可以考虑和其他几种数据库同时进行使用。  </a:t>
            </a:r>
            <a:br>
              <a:rPr lang="en-US" altLang="zh-CN" dirty="0"/>
            </a:br>
            <a:r>
              <a:rPr lang="en-US" altLang="zh-CN" dirty="0"/>
              <a:t>4.3 </a:t>
            </a:r>
            <a:r>
              <a:rPr lang="zh-CN" altLang="en-US" dirty="0"/>
              <a:t>怎样使用这种知识库？  微调之类</a:t>
            </a:r>
            <a:r>
              <a:rPr lang="en-US" altLang="zh-CN" dirty="0"/>
              <a:t>-----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9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FCBDC01-1B69-4062-8015-AF0F70929630}"/>
              </a:ext>
            </a:extLst>
          </p:cNvPr>
          <p:cNvSpPr/>
          <p:nvPr/>
        </p:nvSpPr>
        <p:spPr>
          <a:xfrm>
            <a:off x="207337" y="2513534"/>
            <a:ext cx="1026243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activities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00361-5697-4514-8177-E28FC9A2D31D}"/>
              </a:ext>
            </a:extLst>
          </p:cNvPr>
          <p:cNvSpPr/>
          <p:nvPr/>
        </p:nvSpPr>
        <p:spPr>
          <a:xfrm>
            <a:off x="216574" y="2927937"/>
            <a:ext cx="1026243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states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53F7AD-A301-4667-BA68-F28704143B83}"/>
              </a:ext>
            </a:extLst>
          </p:cNvPr>
          <p:cNvSpPr/>
          <p:nvPr/>
        </p:nvSpPr>
        <p:spPr>
          <a:xfrm>
            <a:off x="207337" y="3335397"/>
            <a:ext cx="824265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events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F58458-D2B9-46BE-BDC2-CDAA1218EDB9}"/>
              </a:ext>
            </a:extLst>
          </p:cNvPr>
          <p:cNvSpPr/>
          <p:nvPr/>
        </p:nvSpPr>
        <p:spPr>
          <a:xfrm>
            <a:off x="207699" y="3740838"/>
            <a:ext cx="1539204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their relations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FC0B15-0AD5-489E-97AE-262A285486F0}"/>
              </a:ext>
            </a:extLst>
          </p:cNvPr>
          <p:cNvSpPr/>
          <p:nvPr/>
        </p:nvSpPr>
        <p:spPr>
          <a:xfrm>
            <a:off x="1998824" y="2515904"/>
            <a:ext cx="821059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I sleep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3C5794-FDE6-4873-9F67-9AD8412EC8B7}"/>
              </a:ext>
            </a:extLst>
          </p:cNvPr>
          <p:cNvSpPr/>
          <p:nvPr/>
        </p:nvSpPr>
        <p:spPr>
          <a:xfrm>
            <a:off x="1998824" y="2927937"/>
            <a:ext cx="1375698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I am hungry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493A3B-D4AA-4BC7-8A8B-5D7DF56C5057}"/>
              </a:ext>
            </a:extLst>
          </p:cNvPr>
          <p:cNvSpPr/>
          <p:nvPr/>
        </p:nvSpPr>
        <p:spPr>
          <a:xfrm>
            <a:off x="1998824" y="3329687"/>
            <a:ext cx="1404552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I make a call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3AFB1A-1A6D-42F1-9C2B-84825CB9BB2E}"/>
              </a:ext>
            </a:extLst>
          </p:cNvPr>
          <p:cNvSpPr/>
          <p:nvPr/>
        </p:nvSpPr>
        <p:spPr>
          <a:xfrm>
            <a:off x="1998824" y="3740838"/>
            <a:ext cx="4052713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I am hungry’ may result in ‘I have lunch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B47A13-29E5-4ADD-B9A3-079DC529705B}"/>
              </a:ext>
            </a:extLst>
          </p:cNvPr>
          <p:cNvSpPr/>
          <p:nvPr/>
        </p:nvSpPr>
        <p:spPr>
          <a:xfrm>
            <a:off x="114949" y="-17922"/>
            <a:ext cx="11264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语义定义</a:t>
            </a:r>
            <a:r>
              <a:rPr lang="en-US" altLang="zh-CN" b="1" dirty="0"/>
              <a:t>: </a:t>
            </a:r>
            <a:br>
              <a:rPr lang="en-US" altLang="zh-CN" b="1" dirty="0"/>
            </a:br>
            <a:r>
              <a:rPr lang="en-US" altLang="zh-CN" b="1" dirty="0"/>
              <a:t>semantic meaning </a:t>
            </a:r>
            <a:r>
              <a:rPr lang="en-US" altLang="zh-CN" dirty="0"/>
              <a:t>as ‘</a:t>
            </a:r>
            <a:r>
              <a:rPr lang="en-US" altLang="zh-CN" b="1" dirty="0"/>
              <a:t>a finite set of mental primitives and a finite set of principles of mental combination </a:t>
            </a:r>
            <a:r>
              <a:rPr lang="en-US" altLang="zh-CN" dirty="0"/>
              <a:t>(</a:t>
            </a:r>
            <a:r>
              <a:rPr lang="en-US" altLang="zh-CN" dirty="0" err="1"/>
              <a:t>Jackendoff</a:t>
            </a:r>
            <a:r>
              <a:rPr lang="en-US" altLang="zh-CN" dirty="0"/>
              <a:t>, 1990)’. The primitive units of semantic meanings include </a:t>
            </a:r>
            <a:r>
              <a:rPr lang="en-US" altLang="zh-CN" b="1" dirty="0"/>
              <a:t>Thing (or Object), Activity , State, Event, Place, Path, Property, Amount, </a:t>
            </a:r>
            <a:r>
              <a:rPr lang="en-US" altLang="zh-CN" b="1" dirty="0" err="1"/>
              <a:t>etc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73E94E-F285-4EED-B036-BC1849A51E23}"/>
              </a:ext>
            </a:extLst>
          </p:cNvPr>
          <p:cNvSpPr/>
          <p:nvPr/>
        </p:nvSpPr>
        <p:spPr>
          <a:xfrm>
            <a:off x="114949" y="1238177"/>
            <a:ext cx="108989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Activate|Event</a:t>
            </a:r>
            <a:r>
              <a:rPr lang="zh-CN" altLang="en-US" b="1" dirty="0"/>
              <a:t>定义</a:t>
            </a:r>
            <a:r>
              <a:rPr lang="en-US" altLang="zh-CN" b="1" dirty="0"/>
              <a:t>: </a:t>
            </a:r>
            <a:br>
              <a:rPr lang="en-US" altLang="zh-CN" b="1" dirty="0"/>
            </a:br>
            <a:r>
              <a:rPr lang="en-US" altLang="zh-CN" dirty="0"/>
              <a:t>While both </a:t>
            </a:r>
            <a:r>
              <a:rPr lang="en-US" altLang="zh-CN" b="1" dirty="0"/>
              <a:t>activity</a:t>
            </a:r>
            <a:r>
              <a:rPr lang="en-US" altLang="zh-CN" dirty="0"/>
              <a:t> and </a:t>
            </a:r>
            <a:r>
              <a:rPr lang="en-US" altLang="zh-CN" b="1" dirty="0"/>
              <a:t>event</a:t>
            </a:r>
            <a:r>
              <a:rPr lang="en-US" altLang="zh-CN" dirty="0"/>
              <a:t> are occurrences (actions) described by </a:t>
            </a:r>
            <a:r>
              <a:rPr lang="en-US" altLang="zh-CN" b="1" dirty="0"/>
              <a:t>active verbs</a:t>
            </a:r>
            <a:r>
              <a:rPr lang="en-US" altLang="zh-CN" dirty="0"/>
              <a:t>, a </a:t>
            </a:r>
            <a:r>
              <a:rPr lang="en-US" altLang="zh-CN" b="1" dirty="0"/>
              <a:t>state</a:t>
            </a:r>
            <a:r>
              <a:rPr lang="en-US" altLang="zh-CN" dirty="0"/>
              <a:t> is usually described by a </a:t>
            </a:r>
            <a:r>
              <a:rPr lang="en-US" altLang="zh-CN" b="1" dirty="0"/>
              <a:t>stative verb(</a:t>
            </a:r>
            <a:r>
              <a:rPr lang="zh-CN" altLang="en-US" b="1" dirty="0"/>
              <a:t>静态动词</a:t>
            </a:r>
            <a:r>
              <a:rPr lang="en-US" altLang="zh-CN" b="1" dirty="0"/>
              <a:t>) </a:t>
            </a:r>
            <a:r>
              <a:rPr lang="en-US" altLang="zh-CN" dirty="0"/>
              <a:t>and cannot be qualified as actions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CDCB53-5BE4-4A58-9B24-B15A1B3680AD}"/>
              </a:ext>
            </a:extLst>
          </p:cNvPr>
          <p:cNvSpPr/>
          <p:nvPr/>
        </p:nvSpPr>
        <p:spPr>
          <a:xfrm>
            <a:off x="2409354" y="1238177"/>
            <a:ext cx="6171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ASER is essentially an </a:t>
            </a:r>
            <a:r>
              <a:rPr lang="en-US" altLang="zh-CN" b="1" dirty="0"/>
              <a:t>eventuality centric knowledge graph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DDEAA6-5996-4536-8A61-E114B6669799}"/>
              </a:ext>
            </a:extLst>
          </p:cNvPr>
          <p:cNvSpPr txBox="1"/>
          <p:nvPr/>
        </p:nvSpPr>
        <p:spPr>
          <a:xfrm>
            <a:off x="114949" y="2199066"/>
            <a:ext cx="240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举例说明</a:t>
            </a:r>
            <a:r>
              <a:rPr lang="en-US" altLang="zh-CN" b="1" dirty="0"/>
              <a:t>:ASER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E31407-C8ED-4663-B0A5-E1F928271652}"/>
              </a:ext>
            </a:extLst>
          </p:cNvPr>
          <p:cNvSpPr/>
          <p:nvPr/>
        </p:nvSpPr>
        <p:spPr>
          <a:xfrm>
            <a:off x="174609" y="4620511"/>
            <a:ext cx="1162498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FrameNet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C2F5EA2-781E-4C6D-A4C3-579935D8EB52}"/>
              </a:ext>
            </a:extLst>
          </p:cNvPr>
          <p:cNvSpPr/>
          <p:nvPr/>
        </p:nvSpPr>
        <p:spPr>
          <a:xfrm>
            <a:off x="174609" y="4989843"/>
            <a:ext cx="590226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ACE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2E33C1-2601-4586-96EB-6C3CAAA7DF57}"/>
              </a:ext>
            </a:extLst>
          </p:cNvPr>
          <p:cNvSpPr/>
          <p:nvPr/>
        </p:nvSpPr>
        <p:spPr>
          <a:xfrm>
            <a:off x="1424169" y="4620511"/>
            <a:ext cx="5513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define </a:t>
            </a:r>
            <a:r>
              <a:rPr lang="en-US" altLang="zh-CN" b="1" dirty="0"/>
              <a:t>complex structures of events </a:t>
            </a:r>
            <a:r>
              <a:rPr lang="en-US" altLang="zh-CN" dirty="0"/>
              <a:t>by enumerating </a:t>
            </a:r>
            <a:br>
              <a:rPr lang="en-US" altLang="zh-CN" dirty="0"/>
            </a:br>
            <a:r>
              <a:rPr lang="en-US" altLang="zh-CN" b="1" dirty="0"/>
              <a:t>triggers</a:t>
            </a:r>
            <a:r>
              <a:rPr lang="en-US" altLang="zh-CN" dirty="0"/>
              <a:t> with senses and </a:t>
            </a:r>
            <a:r>
              <a:rPr lang="en-US" altLang="zh-CN" b="1" dirty="0"/>
              <a:t>arguments with roles</a:t>
            </a:r>
            <a:endParaRPr lang="zh-CN" altLang="en-US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074696-7497-4AF3-ADDE-3D2A268D0B47}"/>
              </a:ext>
            </a:extLst>
          </p:cNvPr>
          <p:cNvSpPr/>
          <p:nvPr/>
        </p:nvSpPr>
        <p:spPr>
          <a:xfrm>
            <a:off x="198462" y="5803626"/>
            <a:ext cx="699230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ASER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D4500E-0FF7-4665-90D2-F13FAD9D93AC}"/>
              </a:ext>
            </a:extLst>
          </p:cNvPr>
          <p:cNvSpPr/>
          <p:nvPr/>
        </p:nvSpPr>
        <p:spPr>
          <a:xfrm>
            <a:off x="977301" y="5504835"/>
            <a:ext cx="10723419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use </a:t>
            </a:r>
            <a:r>
              <a:rPr lang="en-US" altLang="zh-CN" b="1" dirty="0"/>
              <a:t>patterns</a:t>
            </a:r>
            <a:r>
              <a:rPr lang="en-US" altLang="zh-CN" dirty="0"/>
              <a:t> to </a:t>
            </a:r>
            <a:r>
              <a:rPr lang="en-US" altLang="zh-CN" b="1" dirty="0"/>
              <a:t>extract eventuality-centric </a:t>
            </a:r>
            <a:r>
              <a:rPr lang="en-US" altLang="zh-CN" dirty="0"/>
              <a:t>knowledge based on </a:t>
            </a:r>
            <a:r>
              <a:rPr lang="en-US" altLang="zh-CN" b="1" dirty="0"/>
              <a:t>dependency grammar 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FB369FB-44E3-4B72-AD95-E63B12243664}"/>
              </a:ext>
            </a:extLst>
          </p:cNvPr>
          <p:cNvSpPr/>
          <p:nvPr/>
        </p:nvSpPr>
        <p:spPr>
          <a:xfrm>
            <a:off x="873839" y="5803626"/>
            <a:ext cx="11314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do not distinguish between semantic senses or categories of particular triggers or arguments in eventualities but treat all extracted words with their </a:t>
            </a:r>
            <a:r>
              <a:rPr lang="en-US" altLang="zh-CN" b="1" dirty="0"/>
              <a:t>dependency relations </a:t>
            </a:r>
            <a:r>
              <a:rPr lang="en-US" altLang="zh-CN" dirty="0"/>
              <a:t>as </a:t>
            </a:r>
            <a:r>
              <a:rPr lang="en-US" altLang="zh-CN" b="1" dirty="0"/>
              <a:t>hyperedge</a:t>
            </a:r>
            <a:r>
              <a:rPr lang="en-US" altLang="zh-CN" dirty="0"/>
              <a:t> in a graph to </a:t>
            </a:r>
            <a:r>
              <a:rPr lang="en-US" altLang="zh-CN" b="1" dirty="0"/>
              <a:t>define an eventuality as a primitive semantic unit in our knowledge graph. 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090C95-7BE1-45D2-8E5F-597CCD7249AA}"/>
              </a:ext>
            </a:extLst>
          </p:cNvPr>
          <p:cNvSpPr txBox="1"/>
          <p:nvPr/>
        </p:nvSpPr>
        <p:spPr>
          <a:xfrm>
            <a:off x="106074" y="4302514"/>
            <a:ext cx="366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ASER vs. </a:t>
            </a:r>
            <a:r>
              <a:rPr lang="zh-CN" altLang="en-US" b="1" dirty="0"/>
              <a:t>现有事件知识库</a:t>
            </a:r>
          </a:p>
        </p:txBody>
      </p:sp>
    </p:spTree>
    <p:extLst>
      <p:ext uri="{BB962C8B-B14F-4D97-AF65-F5344CB8AC3E}">
        <p14:creationId xmlns:p14="http://schemas.microsoft.com/office/powerpoint/2010/main" val="179500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411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66F3B80-F71D-4853-96D8-8F473CE666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4484" y="698318"/>
            <a:ext cx="7486245" cy="36551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0268E69-8883-44D4-B9E1-BA262EAEE036}"/>
              </a:ext>
            </a:extLst>
          </p:cNvPr>
          <p:cNvSpPr/>
          <p:nvPr/>
        </p:nvSpPr>
        <p:spPr>
          <a:xfrm>
            <a:off x="3532910" y="4574677"/>
            <a:ext cx="2022763" cy="141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kern="100" dirty="0">
                <a:latin typeface="等线" panose="02010600030101010101" pitchFamily="2" charset="-122"/>
              </a:rPr>
              <a:t>概念更新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举例：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外耳道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上鼓室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B4F41C-E85B-4294-AA09-9793BB9CC952}"/>
              </a:ext>
            </a:extLst>
          </p:cNvPr>
          <p:cNvSpPr/>
          <p:nvPr/>
        </p:nvSpPr>
        <p:spPr>
          <a:xfrm>
            <a:off x="5541820" y="4574677"/>
            <a:ext cx="3623051" cy="214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latin typeface="等线" panose="02010600030101010101" pitchFamily="2" charset="-122"/>
              </a:rPr>
              <a:t>关系更新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下位解剖概念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上位解剖概念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关系类型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举例：</a:t>
            </a: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左上尖牙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恒牙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tis_a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食指甲盖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食指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tpart_of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B237C3-875B-4928-A97F-390846A0C63E}"/>
              </a:ext>
            </a:extLst>
          </p:cNvPr>
          <p:cNvSpPr/>
          <p:nvPr/>
        </p:nvSpPr>
        <p:spPr>
          <a:xfrm>
            <a:off x="9037779" y="4459902"/>
            <a:ext cx="2706254" cy="1530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sz="2000" b="1" kern="100" dirty="0">
                <a:latin typeface="等线" panose="02010600030101010101" pitchFamily="2" charset="-122"/>
              </a:rPr>
              <a:t>同义词更新</a:t>
            </a: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举例：</a:t>
            </a: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内耳</a:t>
            </a: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迷路</a:t>
            </a: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耳廓</a:t>
            </a: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耳郭</a:t>
            </a: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E23426-C799-41D8-819F-E6F3798B521F}"/>
              </a:ext>
            </a:extLst>
          </p:cNvPr>
          <p:cNvSpPr/>
          <p:nvPr/>
        </p:nvSpPr>
        <p:spPr>
          <a:xfrm>
            <a:off x="1801094" y="4675892"/>
            <a:ext cx="3186544" cy="92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zh-CN" b="1" kern="100" dirty="0">
                <a:latin typeface="等线" panose="02010600030101010101" pitchFamily="2" charset="-122"/>
              </a:rPr>
              <a:t>属性更新</a:t>
            </a: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spcAft>
                <a:spcPts val="0"/>
              </a:spcAft>
            </a:pP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概念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属性值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\t</a:t>
            </a:r>
            <a:r>
              <a:rPr lang="zh-CN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属性类型</a:t>
            </a:r>
            <a:r>
              <a:rPr lang="en-US" altLang="zh-CN" sz="11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\n</a:t>
            </a:r>
            <a:endParaRPr lang="zh-CN" altLang="zh-CN" sz="11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C38044-890E-4838-94AE-12DBF0A4E51F}"/>
              </a:ext>
            </a:extLst>
          </p:cNvPr>
          <p:cNvSpPr/>
          <p:nvPr/>
        </p:nvSpPr>
        <p:spPr>
          <a:xfrm>
            <a:off x="6226444" y="671097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图谱纠错</a:t>
            </a:r>
            <a:r>
              <a:rPr lang="en-US" altLang="zh-CN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: </a:t>
            </a:r>
            <a:b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属性、概念、关系、同义词纠错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DA27A6-BF27-4DD2-88A8-7BE9296BF00E}"/>
              </a:ext>
            </a:extLst>
          </p:cNvPr>
          <p:cNvCxnSpPr/>
          <p:nvPr/>
        </p:nvCxnSpPr>
        <p:spPr>
          <a:xfrm flipH="1">
            <a:off x="6383462" y="3112655"/>
            <a:ext cx="303665" cy="166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D64271-5E4A-41F5-862C-A05D8154687C}"/>
              </a:ext>
            </a:extLst>
          </p:cNvPr>
          <p:cNvCxnSpPr>
            <a:cxnSpLocks/>
          </p:cNvCxnSpPr>
          <p:nvPr/>
        </p:nvCxnSpPr>
        <p:spPr>
          <a:xfrm flipH="1">
            <a:off x="2515170" y="3071520"/>
            <a:ext cx="4096327" cy="170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29537E-D665-42DE-8BAD-91030B47856A}"/>
              </a:ext>
            </a:extLst>
          </p:cNvPr>
          <p:cNvCxnSpPr>
            <a:cxnSpLocks/>
          </p:cNvCxnSpPr>
          <p:nvPr/>
        </p:nvCxnSpPr>
        <p:spPr>
          <a:xfrm flipH="1">
            <a:off x="4385533" y="3112654"/>
            <a:ext cx="2225963" cy="162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743C39-C2EF-4706-9E61-B7BA1E36780A}"/>
              </a:ext>
            </a:extLst>
          </p:cNvPr>
          <p:cNvCxnSpPr>
            <a:cxnSpLocks/>
          </p:cNvCxnSpPr>
          <p:nvPr/>
        </p:nvCxnSpPr>
        <p:spPr>
          <a:xfrm>
            <a:off x="6840662" y="3038764"/>
            <a:ext cx="2802102" cy="163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0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E38293-7ECB-4BE1-B00A-3162CF28244A}"/>
              </a:ext>
            </a:extLst>
          </p:cNvPr>
          <p:cNvSpPr txBox="1"/>
          <p:nvPr/>
        </p:nvSpPr>
        <p:spPr>
          <a:xfrm>
            <a:off x="323273" y="600363"/>
            <a:ext cx="93102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b="1" dirty="0"/>
              <a:t>体系问题纠错</a:t>
            </a:r>
            <a:r>
              <a:rPr lang="en-US" altLang="zh-CN" b="1" dirty="0"/>
              <a:t>:  </a:t>
            </a:r>
            <a:r>
              <a:rPr lang="zh-CN" altLang="en-US" b="1" dirty="0"/>
              <a:t>错误或者应该添加注释、解释</a:t>
            </a:r>
            <a:br>
              <a:rPr lang="en-US" altLang="zh-CN" b="1" dirty="0"/>
            </a:br>
            <a:r>
              <a:rPr lang="en-US" altLang="zh-CN" dirty="0"/>
              <a:t>393,</a:t>
            </a:r>
            <a:r>
              <a:rPr lang="zh-CN" altLang="en-US" dirty="0"/>
              <a:t>肝的结缔组织、皮下组织和其他软组织</a:t>
            </a:r>
            <a:r>
              <a:rPr lang="en-US" altLang="zh-CN" dirty="0"/>
              <a:t>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403,</a:t>
            </a:r>
            <a:r>
              <a:rPr lang="zh-CN" altLang="en-US" dirty="0"/>
              <a:t>脑膜前动脉和脑膜后动脉颞支</a:t>
            </a:r>
            <a:r>
              <a:rPr lang="en-US" altLang="zh-CN" dirty="0"/>
              <a:t>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265,"</a:t>
            </a:r>
            <a:r>
              <a:rPr lang="zh-CN" altLang="en-US" dirty="0"/>
              <a:t>会阴</a:t>
            </a:r>
            <a:r>
              <a:rPr lang="en-US" altLang="zh-CN" dirty="0"/>
              <a:t>, NOS",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180,</a:t>
            </a:r>
            <a:r>
              <a:rPr lang="zh-CN" altLang="en-US" dirty="0"/>
              <a:t>下叶，支气管</a:t>
            </a:r>
            <a:r>
              <a:rPr lang="en-US" altLang="zh-CN" dirty="0"/>
              <a:t>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445,</a:t>
            </a:r>
            <a:r>
              <a:rPr lang="zh-CN" altLang="en-US" dirty="0"/>
              <a:t>小指对掌肌（手）</a:t>
            </a:r>
            <a:r>
              <a:rPr lang="en-US" altLang="zh-CN" dirty="0"/>
              <a:t>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697,* </a:t>
            </a:r>
            <a:r>
              <a:rPr lang="zh-CN" altLang="en-US" dirty="0"/>
              <a:t>趾近端趾骨          *足母</a:t>
            </a:r>
            <a:r>
              <a:rPr lang="en-US" altLang="zh-CN" dirty="0"/>
              <a:t>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1039,L5</a:t>
            </a:r>
            <a:r>
              <a:rPr lang="zh-CN" altLang="en-US" dirty="0"/>
              <a:t>水平</a:t>
            </a:r>
            <a:r>
              <a:rPr lang="en-US" altLang="zh-CN" dirty="0"/>
              <a:t>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1338,"(</a:t>
            </a:r>
            <a:r>
              <a:rPr lang="zh-CN" altLang="en-US" dirty="0"/>
              <a:t>拉</a:t>
            </a:r>
            <a:r>
              <a:rPr lang="en-US" altLang="zh-CN" dirty="0"/>
              <a:t>)</a:t>
            </a:r>
            <a:r>
              <a:rPr lang="zh-CN" altLang="en-US" dirty="0"/>
              <a:t>终丝</a:t>
            </a:r>
            <a:r>
              <a:rPr lang="en-US" altLang="zh-CN" dirty="0"/>
              <a:t>(</a:t>
            </a:r>
            <a:r>
              <a:rPr lang="zh-CN" altLang="en-US" dirty="0"/>
              <a:t>脊髓</a:t>
            </a:r>
            <a:r>
              <a:rPr lang="en-US" altLang="zh-CN" dirty="0"/>
              <a:t>),</a:t>
            </a:r>
            <a:r>
              <a:rPr lang="zh-CN" altLang="en-US" dirty="0"/>
              <a:t>终丝</a:t>
            </a:r>
            <a:r>
              <a:rPr lang="en-US" altLang="zh-CN" dirty="0"/>
              <a:t>(</a:t>
            </a:r>
            <a:r>
              <a:rPr lang="zh-CN" altLang="en-US" dirty="0"/>
              <a:t>脊髓</a:t>
            </a:r>
            <a:r>
              <a:rPr lang="en-US" altLang="zh-CN" dirty="0"/>
              <a:t>),</a:t>
            </a:r>
            <a:r>
              <a:rPr lang="zh-CN" altLang="en-US" dirty="0"/>
              <a:t>尾丝</a:t>
            </a:r>
            <a:r>
              <a:rPr lang="en-US" altLang="zh-CN" dirty="0"/>
              <a:t>(</a:t>
            </a:r>
            <a:r>
              <a:rPr lang="zh-CN" altLang="en-US" dirty="0"/>
              <a:t>昆虫</a:t>
            </a:r>
            <a:r>
              <a:rPr lang="en-US" altLang="zh-CN" dirty="0"/>
              <a:t>)",</a:t>
            </a:r>
            <a:r>
              <a:rPr lang="en-US" altLang="zh-CN" dirty="0" err="1"/>
              <a:t>bodypart</a:t>
            </a:r>
            <a:endParaRPr lang="en-US" altLang="zh-CN" dirty="0"/>
          </a:p>
          <a:p>
            <a:r>
              <a:rPr lang="en-US" altLang="zh-CN" dirty="0"/>
              <a:t>1540,"(</a:t>
            </a:r>
            <a:r>
              <a:rPr lang="zh-CN" altLang="en-US" dirty="0"/>
              <a:t>复</a:t>
            </a:r>
            <a:r>
              <a:rPr lang="en-US" altLang="zh-CN" dirty="0"/>
              <a:t>choanae)</a:t>
            </a:r>
            <a:r>
              <a:rPr lang="zh-CN" altLang="en-US" dirty="0"/>
              <a:t>漏头</a:t>
            </a:r>
            <a:r>
              <a:rPr lang="en-US" altLang="zh-CN" dirty="0"/>
              <a:t>,</a:t>
            </a:r>
            <a:r>
              <a:rPr lang="zh-CN" altLang="en-US" dirty="0"/>
              <a:t>鼻后孔</a:t>
            </a:r>
            <a:r>
              <a:rPr lang="en-US" altLang="zh-CN" dirty="0"/>
              <a:t>,</a:t>
            </a:r>
            <a:r>
              <a:rPr lang="zh-CN" altLang="en-US" dirty="0"/>
              <a:t>内鼻孔</a:t>
            </a:r>
            <a:r>
              <a:rPr lang="en-US" altLang="zh-CN" dirty="0"/>
              <a:t>",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1748,</a:t>
            </a:r>
            <a:r>
              <a:rPr lang="zh-CN" altLang="en-US" dirty="0"/>
              <a:t>腹腔内部位，没有进一步说明</a:t>
            </a:r>
            <a:r>
              <a:rPr lang="en-US" altLang="zh-CN" dirty="0"/>
              <a:t>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1931,"</a:t>
            </a:r>
            <a:r>
              <a:rPr lang="zh-CN" altLang="en-US" dirty="0"/>
              <a:t>腕骨</a:t>
            </a:r>
            <a:r>
              <a:rPr lang="en-US" altLang="zh-CN" dirty="0"/>
              <a:t>(</a:t>
            </a:r>
            <a:r>
              <a:rPr lang="zh-CN" altLang="en-US" dirty="0"/>
              <a:t>解</a:t>
            </a:r>
            <a:r>
              <a:rPr lang="en-US" altLang="zh-CN" dirty="0"/>
              <a:t>)Ossa carpi{</a:t>
            </a:r>
            <a:r>
              <a:rPr lang="zh-CN" altLang="en-US" dirty="0"/>
              <a:t>拉</a:t>
            </a:r>
            <a:r>
              <a:rPr lang="en-US" altLang="zh-CN" dirty="0"/>
              <a:t>},Ossa carpalia{</a:t>
            </a:r>
            <a:r>
              <a:rPr lang="zh-CN" altLang="en-US" dirty="0"/>
              <a:t>拉</a:t>
            </a:r>
            <a:r>
              <a:rPr lang="en-US" altLang="zh-CN" dirty="0"/>
              <a:t>}",</a:t>
            </a:r>
            <a:r>
              <a:rPr lang="en-US" altLang="zh-CN" dirty="0" err="1"/>
              <a:t>bodypart</a:t>
            </a:r>
            <a:br>
              <a:rPr lang="en-US" altLang="zh-CN" dirty="0"/>
            </a:br>
            <a:r>
              <a:rPr lang="en-US" altLang="zh-CN" dirty="0"/>
              <a:t>2369,"</a:t>
            </a:r>
            <a:r>
              <a:rPr lang="zh-CN" altLang="en-US" dirty="0"/>
              <a:t>拉特克囊</a:t>
            </a:r>
            <a:r>
              <a:rPr lang="en-US" altLang="zh-CN" dirty="0"/>
              <a:t>,</a:t>
            </a:r>
            <a:r>
              <a:rPr lang="zh-CN" altLang="en-US" dirty="0"/>
              <a:t>神经颊囊</a:t>
            </a:r>
            <a:r>
              <a:rPr lang="en-US" altLang="zh-CN" dirty="0"/>
              <a:t>,</a:t>
            </a:r>
            <a:r>
              <a:rPr lang="zh-CN" altLang="en-US" dirty="0"/>
              <a:t>颅颊囊</a:t>
            </a:r>
            <a:r>
              <a:rPr lang="en-US" altLang="zh-CN" dirty="0"/>
              <a:t>",</a:t>
            </a:r>
            <a:r>
              <a:rPr lang="en-US" altLang="zh-CN" dirty="0" err="1"/>
              <a:t>bodypart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34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68FA69-F3EE-4886-8C09-AEFF5B7A370B}"/>
              </a:ext>
            </a:extLst>
          </p:cNvPr>
          <p:cNvSpPr txBox="1"/>
          <p:nvPr/>
        </p:nvSpPr>
        <p:spPr>
          <a:xfrm>
            <a:off x="193964" y="803564"/>
            <a:ext cx="114715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b="1" dirty="0"/>
              <a:t>体系方面</a:t>
            </a:r>
            <a:r>
              <a:rPr lang="en-US" altLang="zh-CN" b="1" dirty="0"/>
              <a:t>: </a:t>
            </a:r>
            <a:br>
              <a:rPr lang="en-US" altLang="zh-CN" dirty="0"/>
            </a:br>
            <a:r>
              <a:rPr lang="en-US" altLang="zh-CN" dirty="0"/>
              <a:t>2.1 </a:t>
            </a:r>
            <a:r>
              <a:rPr lang="zh-CN" altLang="en-US" dirty="0"/>
              <a:t>体系按照局部解剖和系统解剖的角度进行划分，没有问题，我们之前不这样把  部位</a:t>
            </a:r>
            <a:r>
              <a:rPr lang="en-US" altLang="zh-CN" dirty="0"/>
              <a:t>-</a:t>
            </a:r>
            <a:r>
              <a:rPr lang="zh-CN" altLang="en-US" dirty="0"/>
              <a:t>全身性</a:t>
            </a:r>
            <a:r>
              <a:rPr lang="en-US" altLang="zh-CN" dirty="0"/>
              <a:t>-</a:t>
            </a:r>
            <a:r>
              <a:rPr lang="zh-CN" altLang="en-US" dirty="0"/>
              <a:t>全身性表达 按照层次进行组织，最主要还是因为，</a:t>
            </a:r>
            <a:r>
              <a:rPr lang="zh-CN" altLang="en-US" b="1" dirty="0"/>
              <a:t>很难穷举，以及层次过深，泛化性较差</a:t>
            </a:r>
            <a:r>
              <a:rPr lang="zh-CN" altLang="en-US" dirty="0"/>
              <a:t>。  如果按照云之声这样组织也没有问题，但是首先要做的应该是</a:t>
            </a:r>
            <a:r>
              <a:rPr lang="en-US" altLang="zh-CN" dirty="0"/>
              <a:t>9000+</a:t>
            </a:r>
            <a:r>
              <a:rPr lang="zh-CN" altLang="en-US" dirty="0"/>
              <a:t>症状按照这个体系进行对应、分类</a:t>
            </a:r>
            <a:r>
              <a:rPr lang="en-US" altLang="zh-CN" dirty="0"/>
              <a:t>(</a:t>
            </a:r>
            <a:r>
              <a:rPr lang="zh-CN" altLang="en-US" dirty="0"/>
              <a:t>这个应该是 </a:t>
            </a:r>
            <a:r>
              <a:rPr lang="zh-CN" altLang="en-US" b="1" dirty="0"/>
              <a:t>医生专家完成</a:t>
            </a:r>
            <a:r>
              <a:rPr lang="en-US" altLang="zh-CN" b="1" dirty="0"/>
              <a:t>,</a:t>
            </a:r>
            <a:r>
              <a:rPr lang="zh-CN" altLang="en-US" b="1" dirty="0"/>
              <a:t>确保基础图谱质量，可以才考之前的 部位体系</a:t>
            </a:r>
            <a:r>
              <a:rPr lang="en-US" altLang="zh-CN" dirty="0"/>
              <a:t>),</a:t>
            </a:r>
            <a:r>
              <a:rPr lang="zh-CN" altLang="en-US" b="1" dirty="0"/>
              <a:t>统计回标的数量，看看这种体系是不是可以足够完备，足够合理</a:t>
            </a:r>
            <a:r>
              <a:rPr lang="en-US" altLang="zh-CN" dirty="0"/>
              <a:t>. 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2.2 </a:t>
            </a:r>
            <a:r>
              <a:rPr lang="zh-CN" altLang="en-US" dirty="0"/>
              <a:t>发现体系中很多</a:t>
            </a:r>
            <a:r>
              <a:rPr lang="en-US" altLang="zh-CN" dirty="0"/>
              <a:t>schema </a:t>
            </a:r>
            <a:r>
              <a:rPr lang="zh-CN" altLang="en-US" dirty="0"/>
              <a:t>都是医学专业表达，从</a:t>
            </a:r>
            <a:r>
              <a:rPr lang="zh-CN" altLang="en-US" b="1" dirty="0"/>
              <a:t>链接角度</a:t>
            </a:r>
            <a:r>
              <a:rPr lang="zh-CN" altLang="en-US" dirty="0"/>
              <a:t>，不管学习方法</a:t>
            </a:r>
            <a:r>
              <a:rPr lang="en-US" altLang="zh-CN" dirty="0"/>
              <a:t>-</a:t>
            </a:r>
            <a:r>
              <a:rPr lang="zh-CN" altLang="en-US" dirty="0"/>
              <a:t>规则方法都要再商量，理解意思等。 </a:t>
            </a:r>
            <a:br>
              <a:rPr lang="en-US" altLang="zh-CN" dirty="0"/>
            </a:br>
            <a:r>
              <a:rPr lang="en-US" altLang="zh-CN" dirty="0"/>
              <a:t>2.3 </a:t>
            </a:r>
            <a:r>
              <a:rPr lang="zh-CN" altLang="en-US" b="1" dirty="0"/>
              <a:t>概念、属性、关系、同义词更新的来源在于哪里？   </a:t>
            </a:r>
            <a:r>
              <a:rPr lang="zh-CN" altLang="en-US" dirty="0"/>
              <a:t>以及体系中并没有体现这些  挂靠在哪里。   迭代的过程中是怎么迭代？ 加上体系上去吗？  这些和算法有什么关系？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2.3 </a:t>
            </a:r>
            <a:r>
              <a:rPr lang="zh-CN" altLang="en-US" b="1" dirty="0"/>
              <a:t>明确接下来往这个体系上面挂靠什么？  </a:t>
            </a:r>
            <a:r>
              <a:rPr lang="zh-CN" altLang="en-US" dirty="0"/>
              <a:t>比如</a:t>
            </a:r>
            <a:r>
              <a:rPr lang="en-US" altLang="zh-CN" dirty="0"/>
              <a:t>: </a:t>
            </a:r>
            <a:r>
              <a:rPr lang="zh-CN" altLang="en-US" dirty="0"/>
              <a:t>输入输出，有了输入输出，剩下的就是模型选择、模型调优的工作，这些才是我们所想做的算法的东西，而不是一直在搞体系。    挂靠就是  识别和抽取</a:t>
            </a:r>
            <a:r>
              <a:rPr lang="en-US" altLang="zh-CN" dirty="0"/>
              <a:t>:NER-</a:t>
            </a:r>
            <a:r>
              <a:rPr lang="zh-CN" altLang="en-US" dirty="0"/>
              <a:t>关系抽取</a:t>
            </a:r>
            <a:r>
              <a:rPr lang="en-US" altLang="zh-CN" dirty="0"/>
              <a:t>-</a:t>
            </a:r>
            <a:r>
              <a:rPr lang="zh-CN" altLang="en-US" dirty="0"/>
              <a:t>同义词发现</a:t>
            </a:r>
            <a:r>
              <a:rPr lang="en-US" altLang="zh-CN" dirty="0"/>
              <a:t>—</a:t>
            </a:r>
            <a:r>
              <a:rPr lang="zh-CN" altLang="en-US" dirty="0"/>
              <a:t>上下位词训练等等都是可以使用的算法，先定义好 输入、输出，调算法或者尝试各种算法可能效率更高一些。 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2.4 </a:t>
            </a:r>
            <a:r>
              <a:rPr lang="zh-CN" altLang="en-US" dirty="0"/>
              <a:t>算法角度看新添加的 概念</a:t>
            </a:r>
            <a:r>
              <a:rPr lang="en-US" altLang="zh-CN" dirty="0"/>
              <a:t>-</a:t>
            </a:r>
            <a:r>
              <a:rPr lang="zh-CN" altLang="en-US" dirty="0"/>
              <a:t>属性</a:t>
            </a:r>
            <a:r>
              <a:rPr lang="en-US" altLang="zh-CN" dirty="0"/>
              <a:t>-</a:t>
            </a:r>
            <a:r>
              <a:rPr lang="zh-CN" altLang="en-US" dirty="0"/>
              <a:t>关系</a:t>
            </a:r>
            <a:r>
              <a:rPr lang="en-US" altLang="zh-CN" dirty="0"/>
              <a:t>-</a:t>
            </a:r>
            <a:r>
              <a:rPr lang="zh-CN" altLang="en-US" dirty="0"/>
              <a:t>同义词</a:t>
            </a:r>
            <a:r>
              <a:rPr lang="en-US" altLang="zh-CN" dirty="0"/>
              <a:t>: </a:t>
            </a:r>
            <a:r>
              <a:rPr lang="zh-CN" altLang="en-US" dirty="0"/>
              <a:t>通过算法或者基础规则进行测试，</a:t>
            </a:r>
            <a:r>
              <a:rPr lang="en-US" altLang="zh-CN" b="1" dirty="0" err="1"/>
              <a:t>case_study</a:t>
            </a:r>
            <a:r>
              <a:rPr lang="en-US" altLang="zh-CN" b="1" dirty="0"/>
              <a:t> </a:t>
            </a:r>
            <a:r>
              <a:rPr lang="zh-CN" altLang="en-US" b="1" dirty="0"/>
              <a:t>查看 </a:t>
            </a:r>
            <a:r>
              <a:rPr lang="en-US" altLang="zh-CN" b="1" dirty="0" err="1"/>
              <a:t>bad_case</a:t>
            </a:r>
            <a:r>
              <a:rPr lang="zh-CN" altLang="en-US" dirty="0"/>
              <a:t>然后进一步对应现有的体系。   不清楚云之声那边定义的添加和纠错是什么意思。  </a:t>
            </a:r>
          </a:p>
        </p:txBody>
      </p:sp>
    </p:spTree>
    <p:extLst>
      <p:ext uri="{BB962C8B-B14F-4D97-AF65-F5344CB8AC3E}">
        <p14:creationId xmlns:p14="http://schemas.microsoft.com/office/powerpoint/2010/main" val="331681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77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8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5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251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F7C827-8060-4D96-A95B-9C1F359A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1" y="35530"/>
            <a:ext cx="5827892" cy="154064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74AC20-944B-43C1-948F-758676D094E2}"/>
              </a:ext>
            </a:extLst>
          </p:cNvPr>
          <p:cNvSpPr txBox="1"/>
          <p:nvPr/>
        </p:nvSpPr>
        <p:spPr>
          <a:xfrm>
            <a:off x="369293" y="1907727"/>
            <a:ext cx="626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EMNLP2019</a:t>
            </a:r>
            <a:r>
              <a:rPr lang="en-US" altLang="zh-CN" dirty="0"/>
              <a:t>  |  </a:t>
            </a:r>
            <a:r>
              <a:rPr lang="en-US" altLang="zh-CN" b="1" dirty="0"/>
              <a:t>AI2  |  </a:t>
            </a:r>
            <a:r>
              <a:rPr lang="zh-CN" altLang="en-US" b="1" dirty="0"/>
              <a:t>共指推理  </a:t>
            </a:r>
            <a:r>
              <a:rPr lang="en-US" altLang="zh-CN" b="1" dirty="0"/>
              <a:t>| </a:t>
            </a:r>
            <a:r>
              <a:rPr lang="zh-CN" altLang="en-US" b="1" dirty="0"/>
              <a:t>常识</a:t>
            </a:r>
            <a:r>
              <a:rPr lang="en-US" altLang="zh-CN" b="1" dirty="0"/>
              <a:t>10%</a:t>
            </a:r>
            <a:br>
              <a:rPr lang="en-US" altLang="zh-CN" dirty="0"/>
            </a:br>
            <a:r>
              <a:rPr lang="zh-CN" altLang="en-US" dirty="0"/>
              <a:t>答案类型： </a:t>
            </a:r>
            <a:r>
              <a:rPr lang="en-US" altLang="zh-CN" b="1" dirty="0"/>
              <a:t>span-selection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可能是 多 </a:t>
            </a:r>
            <a:r>
              <a:rPr lang="en-US" altLang="zh-CN" dirty="0">
                <a:sym typeface="Wingdings" panose="05000000000000000000" pitchFamily="2" charset="2"/>
              </a:rPr>
              <a:t>span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B0503E-69D9-454E-BDB3-4B78FFE4A5E3}"/>
              </a:ext>
            </a:extLst>
          </p:cNvPr>
          <p:cNvSpPr txBox="1"/>
          <p:nvPr/>
        </p:nvSpPr>
        <p:spPr>
          <a:xfrm>
            <a:off x="322650" y="3094419"/>
            <a:ext cx="5413132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MRC</a:t>
            </a:r>
            <a:r>
              <a:rPr lang="zh-CN" altLang="en-US" dirty="0"/>
              <a:t>需要具有共指能力</a:t>
            </a:r>
            <a:r>
              <a:rPr lang="en-US" altLang="zh-CN" dirty="0"/>
              <a:t>,</a:t>
            </a:r>
            <a:r>
              <a:rPr lang="zh-CN" altLang="en-US" dirty="0"/>
              <a:t>目前数据集中没有明确测试</a:t>
            </a:r>
            <a:br>
              <a:rPr lang="en-US" altLang="zh-CN" dirty="0"/>
            </a:br>
            <a:r>
              <a:rPr lang="en-US" altLang="zh-CN" dirty="0"/>
              <a:t>focus understanding local predicate argument structure, with very few questions requiring long-distance entity tracking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531BD0-F0CD-49DA-BBB9-C6289F887A38}"/>
              </a:ext>
            </a:extLst>
          </p:cNvPr>
          <p:cNvSpPr txBox="1"/>
          <p:nvPr/>
        </p:nvSpPr>
        <p:spPr>
          <a:xfrm>
            <a:off x="7212354" y="3124437"/>
            <a:ext cx="4872825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提出</a:t>
            </a:r>
            <a:r>
              <a:rPr lang="en-US" altLang="zh-CN" dirty="0" err="1"/>
              <a:t>QuoRef</a:t>
            </a:r>
            <a:r>
              <a:rPr lang="zh-CN" altLang="en-US" dirty="0"/>
              <a:t>数据集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24K</a:t>
            </a:r>
            <a:r>
              <a:rPr lang="en-US" altLang="zh-CN" dirty="0"/>
              <a:t> </a:t>
            </a:r>
            <a:r>
              <a:rPr lang="en-US" altLang="zh-CN" b="1" dirty="0"/>
              <a:t>span-selection</a:t>
            </a:r>
            <a:r>
              <a:rPr lang="en-US" altLang="zh-CN" dirty="0"/>
              <a:t> </a:t>
            </a:r>
            <a:r>
              <a:rPr lang="en-US" altLang="zh-CN" b="1" dirty="0"/>
              <a:t>questions</a:t>
            </a:r>
            <a:r>
              <a:rPr lang="en-US" altLang="zh-CN" dirty="0"/>
              <a:t> over </a:t>
            </a:r>
            <a:r>
              <a:rPr lang="en-US" altLang="zh-CN" b="1" dirty="0">
                <a:solidFill>
                  <a:srgbClr val="FF0000"/>
                </a:solidFill>
              </a:rPr>
              <a:t>4.7K</a:t>
            </a:r>
            <a:r>
              <a:rPr lang="en-US" altLang="zh-CN" dirty="0"/>
              <a:t> </a:t>
            </a:r>
            <a:r>
              <a:rPr lang="en-US" altLang="zh-CN" b="1" dirty="0"/>
              <a:t>Wikipedia paragraph 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BE5DB9-CE57-4F1E-941F-A382E744A6F3}"/>
              </a:ext>
            </a:extLst>
          </p:cNvPr>
          <p:cNvSpPr txBox="1"/>
          <p:nvPr/>
        </p:nvSpPr>
        <p:spPr>
          <a:xfrm>
            <a:off x="4553517" y="4511943"/>
            <a:ext cx="4156384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Strong baseline model </a:t>
            </a:r>
            <a:r>
              <a:rPr lang="zh-CN" altLang="en-US" b="1" dirty="0"/>
              <a:t>对抗</a:t>
            </a:r>
            <a:r>
              <a:rPr lang="zh-CN" altLang="en-US" dirty="0"/>
              <a:t>预测确保数据出现</a:t>
            </a:r>
            <a:r>
              <a:rPr lang="en-US" altLang="zh-CN" b="1" dirty="0"/>
              <a:t>short coming: lexical cues </a:t>
            </a:r>
            <a:endParaRPr lang="zh-CN" altLang="en-US" b="1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2EC20EB-C6CD-4467-A336-2E17C1D1EC6A}"/>
              </a:ext>
            </a:extLst>
          </p:cNvPr>
          <p:cNvSpPr/>
          <p:nvPr/>
        </p:nvSpPr>
        <p:spPr>
          <a:xfrm>
            <a:off x="5936152" y="3288183"/>
            <a:ext cx="868218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DD160A2-0F91-4CDD-A009-3461F369D842}"/>
              </a:ext>
            </a:extLst>
          </p:cNvPr>
          <p:cNvSpPr/>
          <p:nvPr/>
        </p:nvSpPr>
        <p:spPr>
          <a:xfrm rot="10800000">
            <a:off x="6179125" y="3861014"/>
            <a:ext cx="332509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94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548BCCF-1FF8-436D-B3C6-A2F03225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" y="290512"/>
            <a:ext cx="6096000" cy="6276975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E812AC6-BA99-4EF4-8285-B0CF4294C9F3}"/>
              </a:ext>
            </a:extLst>
          </p:cNvPr>
          <p:cNvCxnSpPr>
            <a:cxnSpLocks/>
          </p:cNvCxnSpPr>
          <p:nvPr/>
        </p:nvCxnSpPr>
        <p:spPr>
          <a:xfrm flipV="1">
            <a:off x="3500582" y="2751392"/>
            <a:ext cx="608717" cy="20884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7058271-99EF-4792-BF83-F8E07EC8AB6D}"/>
              </a:ext>
            </a:extLst>
          </p:cNvPr>
          <p:cNvCxnSpPr>
            <a:cxnSpLocks/>
          </p:cNvCxnSpPr>
          <p:nvPr/>
        </p:nvCxnSpPr>
        <p:spPr>
          <a:xfrm flipH="1" flipV="1">
            <a:off x="3879273" y="1727200"/>
            <a:ext cx="1921164" cy="83127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5E9FA9-88BE-4C3C-B97A-D2416596BDC4}"/>
              </a:ext>
            </a:extLst>
          </p:cNvPr>
          <p:cNvCxnSpPr>
            <a:cxnSpLocks/>
          </p:cNvCxnSpPr>
          <p:nvPr/>
        </p:nvCxnSpPr>
        <p:spPr>
          <a:xfrm flipV="1">
            <a:off x="1312448" y="2235200"/>
            <a:ext cx="238377" cy="3426691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83A135-1A73-4913-A2AC-05CC1C703E68}"/>
              </a:ext>
            </a:extLst>
          </p:cNvPr>
          <p:cNvCxnSpPr>
            <a:cxnSpLocks/>
          </p:cNvCxnSpPr>
          <p:nvPr/>
        </p:nvCxnSpPr>
        <p:spPr>
          <a:xfrm flipV="1">
            <a:off x="1662545" y="1727200"/>
            <a:ext cx="3990110" cy="415637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EBA6B7-7625-499F-AF4C-3B5874B586F9}"/>
              </a:ext>
            </a:extLst>
          </p:cNvPr>
          <p:cNvCxnSpPr>
            <a:cxnSpLocks/>
          </p:cNvCxnSpPr>
          <p:nvPr/>
        </p:nvCxnSpPr>
        <p:spPr>
          <a:xfrm flipV="1">
            <a:off x="1592880" y="1727200"/>
            <a:ext cx="1464356" cy="415637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415CA1-573B-43E8-86C5-7FE3FAAA4C19}"/>
              </a:ext>
            </a:extLst>
          </p:cNvPr>
          <p:cNvCxnSpPr>
            <a:cxnSpLocks/>
          </p:cNvCxnSpPr>
          <p:nvPr/>
        </p:nvCxnSpPr>
        <p:spPr>
          <a:xfrm flipV="1">
            <a:off x="2891865" y="3948545"/>
            <a:ext cx="2428280" cy="194016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2D12260-5707-4E27-A99B-2F474598518F}"/>
              </a:ext>
            </a:extLst>
          </p:cNvPr>
          <p:cNvCxnSpPr>
            <a:cxnSpLocks/>
          </p:cNvCxnSpPr>
          <p:nvPr/>
        </p:nvCxnSpPr>
        <p:spPr>
          <a:xfrm flipV="1">
            <a:off x="3804940" y="3676073"/>
            <a:ext cx="1995497" cy="223332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8FFD9C-2665-4859-8356-F3A82F8FCAAE}"/>
              </a:ext>
            </a:extLst>
          </p:cNvPr>
          <p:cNvCxnSpPr>
            <a:cxnSpLocks/>
          </p:cNvCxnSpPr>
          <p:nvPr/>
        </p:nvCxnSpPr>
        <p:spPr>
          <a:xfrm flipV="1">
            <a:off x="3879273" y="3994774"/>
            <a:ext cx="2012643" cy="191462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D5A32CA-6EAD-4060-A25F-B67F2D9A825D}"/>
              </a:ext>
            </a:extLst>
          </p:cNvPr>
          <p:cNvSpPr txBox="1"/>
          <p:nvPr/>
        </p:nvSpPr>
        <p:spPr>
          <a:xfrm>
            <a:off x="6906150" y="850314"/>
            <a:ext cx="4137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文章大意</a:t>
            </a:r>
            <a:r>
              <a:rPr lang="en-US" altLang="zh-CN" dirty="0"/>
              <a:t>: B</a:t>
            </a:r>
            <a:r>
              <a:rPr lang="zh-CN" altLang="en-US" dirty="0"/>
              <a:t>这个国家的人爱玩游戏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骑马这个游戏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骑马厂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几个爱玩这个游戏皇帝的结局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骑马厂在各大城市中的地位</a:t>
            </a:r>
            <a:br>
              <a:rPr lang="en-US" altLang="zh-CN" dirty="0">
                <a:sym typeface="Wingdings" panose="05000000000000000000" pitchFamily="2" charset="2"/>
              </a:rPr>
            </a:b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Q1:  Basil </a:t>
            </a:r>
            <a:r>
              <a:rPr lang="zh-CN" altLang="en-US" dirty="0">
                <a:sym typeface="Wingdings" panose="05000000000000000000" pitchFamily="2" charset="2"/>
              </a:rPr>
              <a:t>擅长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原文中 </a:t>
            </a:r>
            <a:r>
              <a:rPr lang="en-US" altLang="zh-CN" dirty="0">
                <a:sym typeface="Wingdings" panose="05000000000000000000" pitchFamily="2" charset="2"/>
              </a:rPr>
              <a:t>it  </a:t>
            </a:r>
            <a:r>
              <a:rPr lang="en-US" altLang="zh-CN" dirty="0" err="1">
                <a:sym typeface="Wingdings" panose="05000000000000000000" pitchFamily="2" charset="2"/>
              </a:rPr>
              <a:t>tzy</a:t>
            </a:r>
            <a:r>
              <a:rPr lang="en-US" altLang="zh-CN" dirty="0">
                <a:sym typeface="Wingdings" panose="05000000000000000000" pitchFamily="2" charset="2"/>
              </a:rPr>
              <a:t>… </a:t>
            </a:r>
            <a:br>
              <a:rPr lang="en-US" altLang="zh-CN" dirty="0">
                <a:sym typeface="Wingdings" panose="05000000000000000000" pitchFamily="2" charset="2"/>
              </a:rPr>
            </a:b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Q2: </a:t>
            </a:r>
            <a:r>
              <a:rPr lang="en-US" altLang="zh-CN" dirty="0" err="1">
                <a:sym typeface="Wingdings" panose="05000000000000000000" pitchFamily="2" charset="2"/>
              </a:rPr>
              <a:t>palted</a:t>
            </a:r>
            <a:r>
              <a:rPr lang="en-US" altLang="zh-CN" dirty="0">
                <a:sym typeface="Wingdings" panose="05000000000000000000" pitchFamily="2" charset="2"/>
              </a:rPr>
              <a:t> in </a:t>
            </a:r>
            <a:r>
              <a:rPr lang="en-US" altLang="zh-CN" dirty="0" err="1">
                <a:sym typeface="Wingdings" panose="05000000000000000000" pitchFamily="2" charset="2"/>
              </a:rPr>
              <a:t>Tz</a:t>
            </a:r>
            <a:r>
              <a:rPr lang="en-US" altLang="zh-CN" dirty="0">
                <a:sym typeface="Wingdings" panose="05000000000000000000" pitchFamily="2" charset="2"/>
              </a:rPr>
              <a:t>…  </a:t>
            </a:r>
            <a:r>
              <a:rPr lang="zh-CN" altLang="en-US" dirty="0">
                <a:sym typeface="Wingdings" panose="05000000000000000000" pitchFamily="2" charset="2"/>
              </a:rPr>
              <a:t>原文 </a:t>
            </a:r>
            <a:r>
              <a:rPr lang="en-US" altLang="zh-CN" dirty="0">
                <a:sym typeface="Wingdings" panose="05000000000000000000" pitchFamily="2" charset="2"/>
              </a:rPr>
              <a:t>the game  </a:t>
            </a:r>
            <a:r>
              <a:rPr lang="zh-CN" altLang="en-US" dirty="0">
                <a:sym typeface="Wingdings" panose="05000000000000000000" pitchFamily="2" charset="2"/>
              </a:rPr>
              <a:t>多个名字</a:t>
            </a:r>
            <a:br>
              <a:rPr lang="en-US" altLang="zh-CN" dirty="0">
                <a:sym typeface="Wingdings" panose="05000000000000000000" pitchFamily="2" charset="2"/>
              </a:rPr>
            </a:b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Q3: city has … city featured… aside from  …</a:t>
            </a:r>
            <a:r>
              <a:rPr lang="zh-CN" altLang="en-US" dirty="0">
                <a:sym typeface="Wingdings" panose="05000000000000000000" pitchFamily="2" charset="2"/>
              </a:rPr>
              <a:t>  </a:t>
            </a:r>
            <a:r>
              <a:rPr lang="en-US" altLang="zh-CN" dirty="0">
                <a:sym typeface="Wingdings" panose="05000000000000000000" pitchFamily="2" charset="2"/>
              </a:rPr>
              <a:t>also  …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60136F-1CEF-4A41-B5DE-015398AC1AB8}"/>
              </a:ext>
            </a:extLst>
          </p:cNvPr>
          <p:cNvSpPr txBox="1"/>
          <p:nvPr/>
        </p:nvSpPr>
        <p:spPr>
          <a:xfrm>
            <a:off x="6661185" y="4738561"/>
            <a:ext cx="5043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总之算是很难了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b="1" dirty="0"/>
              <a:t>根据</a:t>
            </a:r>
            <a:r>
              <a:rPr lang="en-US" altLang="zh-CN" b="1" dirty="0"/>
              <a:t>question</a:t>
            </a:r>
            <a:r>
              <a:rPr lang="zh-CN" altLang="en-US" b="1" dirty="0"/>
              <a:t>匹配回原文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b="1" dirty="0"/>
              <a:t>从原文找与其相关的 共指或者其他说明实体</a:t>
            </a:r>
          </a:p>
        </p:txBody>
      </p:sp>
    </p:spTree>
    <p:extLst>
      <p:ext uri="{BB962C8B-B14F-4D97-AF65-F5344CB8AC3E}">
        <p14:creationId xmlns:p14="http://schemas.microsoft.com/office/powerpoint/2010/main" val="212309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96A8E1-5876-4BA5-B821-A4FA577613BA}"/>
              </a:ext>
            </a:extLst>
          </p:cNvPr>
          <p:cNvSpPr txBox="1"/>
          <p:nvPr/>
        </p:nvSpPr>
        <p:spPr>
          <a:xfrm>
            <a:off x="175224" y="156525"/>
            <a:ext cx="118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贡献</a:t>
            </a:r>
            <a:r>
              <a:rPr lang="en-US" altLang="zh-CN" b="1" dirty="0"/>
              <a:t>: 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35C90-4842-491C-8F5F-E88C661567E6}"/>
              </a:ext>
            </a:extLst>
          </p:cNvPr>
          <p:cNvSpPr/>
          <p:nvPr/>
        </p:nvSpPr>
        <p:spPr>
          <a:xfrm>
            <a:off x="345672" y="636787"/>
            <a:ext cx="93281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Definition of ASER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语义单元为 </a:t>
            </a:r>
            <a:r>
              <a:rPr lang="en-US" altLang="zh-CN" dirty="0"/>
              <a:t>eventuality</a:t>
            </a:r>
            <a:r>
              <a:rPr lang="zh-CN" altLang="en-US" dirty="0"/>
              <a:t>，每个</a:t>
            </a:r>
            <a:r>
              <a:rPr lang="en-US" altLang="zh-CN" dirty="0"/>
              <a:t>eventually </a:t>
            </a:r>
            <a:r>
              <a:rPr lang="zh-CN" altLang="en-US" dirty="0"/>
              <a:t>使用超边 和依存分析</a:t>
            </a:r>
            <a:r>
              <a:rPr lang="en-US" altLang="zh-CN" dirty="0"/>
              <a:t>(DP)</a:t>
            </a:r>
            <a:r>
              <a:rPr lang="zh-CN" altLang="en-US" dirty="0"/>
              <a:t>解析的结果连接在一起</a:t>
            </a:r>
            <a:br>
              <a:rPr lang="en-US" altLang="zh-CN" dirty="0"/>
            </a:br>
            <a:r>
              <a:rPr lang="en-US" altLang="zh-CN" dirty="0"/>
              <a:t>2. Relations between 2 eventualities  </a:t>
            </a:r>
            <a:r>
              <a:rPr lang="en-US" altLang="zh-CN" dirty="0">
                <a:sym typeface="Wingdings" panose="05000000000000000000" pitchFamily="2" charset="2"/>
              </a:rPr>
              <a:t>  14</a:t>
            </a:r>
            <a:r>
              <a:rPr lang="zh-CN" altLang="en-US" dirty="0">
                <a:sym typeface="Wingdings" panose="05000000000000000000" pitchFamily="2" charset="2"/>
              </a:rPr>
              <a:t>种 </a:t>
            </a:r>
            <a:r>
              <a:rPr lang="en-US" altLang="zh-CN" dirty="0">
                <a:sym typeface="Wingdings" panose="05000000000000000000" pitchFamily="2" charset="2"/>
              </a:rPr>
              <a:t>PDTB</a:t>
            </a:r>
            <a:r>
              <a:rPr lang="zh-CN" altLang="en-US" dirty="0">
                <a:sym typeface="Wingdings" panose="05000000000000000000" pitchFamily="2" charset="2"/>
              </a:rPr>
              <a:t>中定义的 </a:t>
            </a:r>
            <a:r>
              <a:rPr lang="en-US" altLang="zh-CN" dirty="0">
                <a:sym typeface="Wingdings" panose="05000000000000000000" pitchFamily="2" charset="2"/>
              </a:rPr>
              <a:t>+ co-occurrence relation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D9DDCD-03FA-4799-A867-A458E5B0C420}"/>
              </a:ext>
            </a:extLst>
          </p:cNvPr>
          <p:cNvSpPr/>
          <p:nvPr/>
        </p:nvSpPr>
        <p:spPr>
          <a:xfrm>
            <a:off x="255963" y="1828280"/>
            <a:ext cx="11680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Scalable Extraction of ASER</a:t>
            </a:r>
            <a:br>
              <a:rPr lang="en-US" altLang="zh-CN" b="1" dirty="0"/>
            </a:br>
            <a:r>
              <a:rPr lang="en-US" altLang="zh-CN" b="1" dirty="0"/>
              <a:t>1. designed several high-quality patterns </a:t>
            </a:r>
            <a:r>
              <a:rPr lang="en-US" altLang="zh-CN" dirty="0"/>
              <a:t>based on dependency parsing results and </a:t>
            </a:r>
            <a:r>
              <a:rPr lang="en-US" altLang="zh-CN" b="1" dirty="0"/>
              <a:t>extract all eventualities </a:t>
            </a:r>
            <a:r>
              <a:rPr lang="en-US" altLang="zh-CN" dirty="0"/>
              <a:t>that match these patterns</a:t>
            </a:r>
            <a:br>
              <a:rPr lang="en-US" altLang="zh-CN" dirty="0"/>
            </a:br>
            <a:r>
              <a:rPr lang="en-US" altLang="zh-CN" dirty="0"/>
              <a:t>2. use unambiguous connectives obtained from PDTB to find seed relations among eventualities .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bootstrapping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F0E25C-0BEE-4628-9D3F-30FB2DCBD3A6}"/>
              </a:ext>
            </a:extLst>
          </p:cNvPr>
          <p:cNvSpPr/>
          <p:nvPr/>
        </p:nvSpPr>
        <p:spPr>
          <a:xfrm>
            <a:off x="255963" y="3296772"/>
            <a:ext cx="11292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Inference over ASER</a:t>
            </a:r>
            <a:br>
              <a:rPr lang="en-US" altLang="zh-CN" b="1" dirty="0"/>
            </a:br>
            <a:r>
              <a:rPr lang="en-US" altLang="zh-CN" b="1" dirty="0"/>
              <a:t>provide several ways of inference over ASER</a:t>
            </a:r>
            <a:r>
              <a:rPr lang="en-US" altLang="zh-CN" dirty="0"/>
              <a:t>. We show that both </a:t>
            </a:r>
            <a:r>
              <a:rPr lang="en-US" altLang="zh-CN" b="1" dirty="0"/>
              <a:t>eventuality</a:t>
            </a:r>
            <a:r>
              <a:rPr lang="en-US" altLang="zh-CN" dirty="0"/>
              <a:t> and </a:t>
            </a:r>
            <a:r>
              <a:rPr lang="en-US" altLang="zh-CN" b="1" dirty="0"/>
              <a:t>relation</a:t>
            </a:r>
            <a:r>
              <a:rPr lang="en-US" altLang="zh-CN" dirty="0"/>
              <a:t> </a:t>
            </a:r>
            <a:r>
              <a:rPr lang="en-US" altLang="zh-CN" b="1" dirty="0"/>
              <a:t>retrieval over one-hop</a:t>
            </a:r>
            <a:r>
              <a:rPr lang="en-US" altLang="zh-CN" dirty="0"/>
              <a:t> or </a:t>
            </a:r>
            <a:r>
              <a:rPr lang="en-US" altLang="zh-CN" b="1" dirty="0"/>
              <a:t>multi-hop relations </a:t>
            </a:r>
            <a:r>
              <a:rPr lang="en-US" altLang="zh-CN" dirty="0"/>
              <a:t>can be modeled as </a:t>
            </a:r>
            <a:r>
              <a:rPr lang="en-US" altLang="zh-CN" b="1" dirty="0"/>
              <a:t>conditional probability </a:t>
            </a:r>
            <a:r>
              <a:rPr lang="en-US" altLang="zh-CN" dirty="0"/>
              <a:t>inference problems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99D88B-D096-4C66-BDD2-BF4E77EB5751}"/>
              </a:ext>
            </a:extLst>
          </p:cNvPr>
          <p:cNvSpPr/>
          <p:nvPr/>
        </p:nvSpPr>
        <p:spPr>
          <a:xfrm>
            <a:off x="345672" y="4746690"/>
            <a:ext cx="11680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Evaluation and Applications of ASER</a:t>
            </a:r>
            <a:br>
              <a:rPr lang="en-US" altLang="zh-CN" b="1" dirty="0"/>
            </a:br>
            <a:r>
              <a:rPr lang="en-US" altLang="zh-CN" dirty="0"/>
              <a:t>1. intrinsic evaluation,</a:t>
            </a:r>
            <a:r>
              <a:rPr lang="zh-CN" altLang="en-US" dirty="0"/>
              <a:t>在扩展关系过程中采样人工评价 关系的质量</a:t>
            </a:r>
            <a:r>
              <a:rPr lang="en-US" altLang="zh-CN" dirty="0"/>
              <a:t>;   </a:t>
            </a:r>
            <a:r>
              <a:rPr lang="zh-CN" altLang="en-US" dirty="0"/>
              <a:t> </a:t>
            </a:r>
            <a:r>
              <a:rPr lang="en-US" altLang="zh-CN" dirty="0"/>
              <a:t> 2) </a:t>
            </a:r>
            <a:r>
              <a:rPr lang="zh-CN" altLang="en-US" dirty="0"/>
              <a:t>和 </a:t>
            </a:r>
            <a:r>
              <a:rPr lang="en-US" altLang="zh-CN" dirty="0" err="1"/>
              <a:t>ConceptNet</a:t>
            </a:r>
            <a:r>
              <a:rPr lang="en-US" altLang="zh-CN" dirty="0"/>
              <a:t> </a:t>
            </a:r>
            <a:r>
              <a:rPr lang="zh-CN" altLang="en-US" dirty="0"/>
              <a:t>进行对比评价</a:t>
            </a:r>
            <a:br>
              <a:rPr lang="en-US" altLang="zh-CN" dirty="0"/>
            </a:br>
            <a:r>
              <a:rPr lang="en-US" altLang="zh-CN" dirty="0"/>
              <a:t>2. extrinsic evaluation,  1): </a:t>
            </a:r>
            <a:r>
              <a:rPr lang="zh-CN" altLang="en-US" dirty="0"/>
              <a:t> </a:t>
            </a:r>
            <a:r>
              <a:rPr lang="en-US" altLang="zh-CN" dirty="0"/>
              <a:t>WSC</a:t>
            </a:r>
            <a:r>
              <a:rPr lang="zh-CN" altLang="en-US" dirty="0"/>
              <a:t>测试评价            </a:t>
            </a: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对话生成任务评价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4B90A1A-97D8-4F6C-B270-1DC32B205F85}"/>
              </a:ext>
            </a:extLst>
          </p:cNvPr>
          <p:cNvCxnSpPr/>
          <p:nvPr/>
        </p:nvCxnSpPr>
        <p:spPr>
          <a:xfrm>
            <a:off x="345672" y="1653871"/>
            <a:ext cx="1062712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AA61888-F96C-4640-A906-976D74C82966}"/>
              </a:ext>
            </a:extLst>
          </p:cNvPr>
          <p:cNvCxnSpPr/>
          <p:nvPr/>
        </p:nvCxnSpPr>
        <p:spPr>
          <a:xfrm>
            <a:off x="345672" y="3118168"/>
            <a:ext cx="1062712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7D154BB-875B-49E9-B097-A53991AF2A28}"/>
              </a:ext>
            </a:extLst>
          </p:cNvPr>
          <p:cNvCxnSpPr/>
          <p:nvPr/>
        </p:nvCxnSpPr>
        <p:spPr>
          <a:xfrm>
            <a:off x="345672" y="4575566"/>
            <a:ext cx="10627128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85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76D31E-834B-412B-A0A8-19A5271B8621}"/>
              </a:ext>
            </a:extLst>
          </p:cNvPr>
          <p:cNvSpPr txBox="1"/>
          <p:nvPr/>
        </p:nvSpPr>
        <p:spPr>
          <a:xfrm>
            <a:off x="105487" y="13620"/>
            <a:ext cx="11560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数据集的构建过程</a:t>
            </a:r>
            <a:r>
              <a:rPr lang="en-US" altLang="zh-CN" b="1" dirty="0"/>
              <a:t>: </a:t>
            </a:r>
          </a:p>
          <a:p>
            <a:r>
              <a:rPr lang="zh-CN" altLang="en-US" b="1" dirty="0"/>
              <a:t>难点</a:t>
            </a:r>
            <a:r>
              <a:rPr lang="en-US" altLang="zh-CN" b="1" dirty="0"/>
              <a:t>: 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 共指很难统一定义，更难标注者统一标注</a:t>
            </a:r>
            <a:br>
              <a:rPr lang="en-US" altLang="zh-CN" dirty="0"/>
            </a:br>
            <a:r>
              <a:rPr lang="en-US" altLang="zh-CN" dirty="0"/>
              <a:t>2)</a:t>
            </a:r>
            <a:r>
              <a:rPr lang="zh-CN" altLang="en-US" dirty="0"/>
              <a:t> 即使标注共指，可能模型使用捷径，并不需要共指推理能力</a:t>
            </a:r>
            <a:br>
              <a:rPr lang="en-US" altLang="zh-CN" dirty="0"/>
            </a:br>
            <a:r>
              <a:rPr lang="zh-CN" altLang="en-US" b="1" dirty="0"/>
              <a:t>解决</a:t>
            </a:r>
            <a:r>
              <a:rPr lang="en-US" altLang="zh-CN" b="1" dirty="0"/>
              <a:t>: </a:t>
            </a:r>
            <a:br>
              <a:rPr lang="en-US" altLang="zh-CN" dirty="0"/>
            </a:br>
            <a:r>
              <a:rPr lang="en-US" altLang="zh-CN" dirty="0"/>
              <a:t>1)</a:t>
            </a:r>
            <a:r>
              <a:rPr lang="zh-CN" altLang="en-US" dirty="0"/>
              <a:t> 要求众包者 识别 </a:t>
            </a:r>
            <a:r>
              <a:rPr lang="zh-CN" altLang="en-US" b="1" dirty="0"/>
              <a:t>回指短语以及指代词，</a:t>
            </a:r>
            <a:r>
              <a:rPr lang="zh-CN" altLang="en-US" dirty="0"/>
              <a:t>要求问题与文章中两个</a:t>
            </a:r>
            <a:r>
              <a:rPr lang="en-US" altLang="zh-CN" dirty="0"/>
              <a:t>mention</a:t>
            </a:r>
            <a:r>
              <a:rPr lang="zh-CN" altLang="en-US" dirty="0"/>
              <a:t>有关系。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一定程度规范约束 共指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2) </a:t>
            </a:r>
            <a:r>
              <a:rPr lang="zh-CN" altLang="en-US" dirty="0">
                <a:sym typeface="Wingdings" panose="05000000000000000000" pitchFamily="2" charset="2"/>
              </a:rPr>
              <a:t>将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中收集的问题使用</a:t>
            </a:r>
            <a:r>
              <a:rPr lang="en-US" altLang="zh-CN" dirty="0">
                <a:sym typeface="Wingdings" panose="05000000000000000000" pitchFamily="2" charset="2"/>
              </a:rPr>
              <a:t>Bert</a:t>
            </a:r>
            <a:r>
              <a:rPr lang="zh-CN" altLang="en-US" dirty="0">
                <a:sym typeface="Wingdings" panose="05000000000000000000" pitchFamily="2" charset="2"/>
              </a:rPr>
              <a:t>去预测，去除做对的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去除简单捷径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D80DFC-3029-4F11-A993-731F85E20BF7}"/>
              </a:ext>
            </a:extLst>
          </p:cNvPr>
          <p:cNvSpPr/>
          <p:nvPr/>
        </p:nvSpPr>
        <p:spPr>
          <a:xfrm>
            <a:off x="105487" y="202368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Collecting paragraphs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8AC9C9-D681-4220-8A50-18EC562304CB}"/>
              </a:ext>
            </a:extLst>
          </p:cNvPr>
          <p:cNvSpPr/>
          <p:nvPr/>
        </p:nvSpPr>
        <p:spPr>
          <a:xfrm>
            <a:off x="105487" y="3007416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Crowdsourcing setup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BD52F2-8639-4541-A877-C631CCEC9B07}"/>
              </a:ext>
            </a:extLst>
          </p:cNvPr>
          <p:cNvSpPr/>
          <p:nvPr/>
        </p:nvSpPr>
        <p:spPr>
          <a:xfrm>
            <a:off x="3325091" y="1998778"/>
            <a:ext cx="8866909" cy="646331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scraped paragraphs from </a:t>
            </a:r>
            <a:r>
              <a:rPr lang="en-US" altLang="zh-CN" b="1" dirty="0"/>
              <a:t>Wikipedia pages </a:t>
            </a:r>
            <a:r>
              <a:rPr lang="en-US" altLang="zh-CN" dirty="0"/>
              <a:t>about English </a:t>
            </a:r>
            <a:r>
              <a:rPr lang="en-US" altLang="zh-CN" b="1" dirty="0"/>
              <a:t>movies</a:t>
            </a:r>
            <a:r>
              <a:rPr lang="en-US" altLang="zh-CN" dirty="0"/>
              <a:t>, </a:t>
            </a:r>
            <a:r>
              <a:rPr lang="en-US" altLang="zh-CN" b="1" dirty="0"/>
              <a:t>art and architecture</a:t>
            </a:r>
            <a:r>
              <a:rPr lang="en-US" altLang="zh-CN" dirty="0"/>
              <a:t>, </a:t>
            </a:r>
            <a:r>
              <a:rPr lang="en-US" altLang="zh-CN" b="1" dirty="0"/>
              <a:t>geography</a:t>
            </a:r>
            <a:r>
              <a:rPr lang="en-US" altLang="zh-CN" dirty="0"/>
              <a:t>, </a:t>
            </a:r>
            <a:r>
              <a:rPr lang="en-US" altLang="zh-CN" b="1" dirty="0"/>
              <a:t>history</a:t>
            </a:r>
            <a:r>
              <a:rPr lang="en-US" altLang="zh-CN" dirty="0"/>
              <a:t>, and </a:t>
            </a:r>
            <a:r>
              <a:rPr lang="en-US" altLang="zh-CN" b="1" dirty="0"/>
              <a:t>music.  Movie</a:t>
            </a:r>
            <a:r>
              <a:rPr lang="zh-CN" altLang="en-US" b="1" dirty="0"/>
              <a:t>涉及大量角色</a:t>
            </a:r>
            <a:r>
              <a:rPr lang="en-US" altLang="zh-CN" b="1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ym typeface="Wingdings" panose="05000000000000000000" pitchFamily="2" charset="2"/>
              </a:rPr>
              <a:t>所以占比 </a:t>
            </a:r>
            <a:r>
              <a:rPr lang="en-US" altLang="zh-CN" b="1" dirty="0">
                <a:sym typeface="Wingdings" panose="05000000000000000000" pitchFamily="2" charset="2"/>
              </a:rPr>
              <a:t>40% </a:t>
            </a:r>
            <a:r>
              <a:rPr lang="zh-CN" altLang="en-US" b="1" dirty="0">
                <a:sym typeface="Wingdings" panose="05000000000000000000" pitchFamily="2" charset="2"/>
              </a:rPr>
              <a:t>样本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888D13-7107-4977-9C6E-F915B74B66CC}"/>
              </a:ext>
            </a:extLst>
          </p:cNvPr>
          <p:cNvSpPr txBox="1"/>
          <p:nvPr/>
        </p:nvSpPr>
        <p:spPr>
          <a:xfrm>
            <a:off x="3325091" y="2730417"/>
            <a:ext cx="7185891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标注着 发现 </a:t>
            </a:r>
            <a:r>
              <a:rPr lang="en-US" altLang="zh-CN" dirty="0"/>
              <a:t>&gt;=2 </a:t>
            </a:r>
            <a:r>
              <a:rPr lang="zh-CN" altLang="en-US" dirty="0"/>
              <a:t>共指</a:t>
            </a:r>
            <a:r>
              <a:rPr lang="en-US" altLang="zh-CN" dirty="0"/>
              <a:t>span</a:t>
            </a:r>
            <a:r>
              <a:rPr lang="zh-CN" altLang="en-US" dirty="0"/>
              <a:t>在 </a:t>
            </a:r>
            <a:r>
              <a:rPr lang="en-US" altLang="zh-CN" dirty="0"/>
              <a:t>paragraph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未标注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写问题</a:t>
            </a:r>
            <a:r>
              <a:rPr lang="en-US" altLang="zh-CN" dirty="0"/>
              <a:t>: </a:t>
            </a:r>
            <a:r>
              <a:rPr lang="zh-CN" altLang="en-US" dirty="0"/>
              <a:t>需要标注的</a:t>
            </a:r>
            <a:r>
              <a:rPr lang="en-US" altLang="zh-CN" dirty="0"/>
              <a:t>span coreference </a:t>
            </a:r>
            <a:r>
              <a:rPr lang="zh-CN" altLang="en-US" dirty="0"/>
              <a:t>才可以回答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en-US" dirty="0"/>
              <a:t>写答案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B8C584-943D-4D49-BC94-FFA9840F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852" y="3656596"/>
            <a:ext cx="7658100" cy="3124741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FCA29C9-2DFC-4554-8060-34858C9A7879}"/>
              </a:ext>
            </a:extLst>
          </p:cNvPr>
          <p:cNvSpPr/>
          <p:nvPr/>
        </p:nvSpPr>
        <p:spPr>
          <a:xfrm>
            <a:off x="710666" y="2393017"/>
            <a:ext cx="637309" cy="571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6974FA-011B-4951-9CB1-C2A94C35A318}"/>
              </a:ext>
            </a:extLst>
          </p:cNvPr>
          <p:cNvSpPr txBox="1"/>
          <p:nvPr/>
        </p:nvSpPr>
        <p:spPr>
          <a:xfrm>
            <a:off x="175490" y="4618801"/>
            <a:ext cx="380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78%</a:t>
            </a:r>
            <a:r>
              <a:rPr lang="zh-CN" altLang="en-US" dirty="0"/>
              <a:t>问题必须依赖于 </a:t>
            </a:r>
            <a:r>
              <a:rPr lang="zh-CN" altLang="en-US" b="1" dirty="0"/>
              <a:t>共指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解决</a:t>
            </a:r>
            <a:br>
              <a:rPr lang="en-US" altLang="zh-CN" dirty="0">
                <a:sym typeface="Wingdings" panose="05000000000000000000" pitchFamily="2" charset="2"/>
              </a:rPr>
            </a:b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b="1" dirty="0">
                <a:sym typeface="Wingdings" panose="05000000000000000000" pitchFamily="2" charset="2"/>
              </a:rPr>
              <a:t>22%: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有共指现象但是解决问题可以不用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1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D5E45FE-4225-4187-84F7-7E5BD891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8" y="571500"/>
            <a:ext cx="11563350" cy="6286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F388CA-9837-4E5B-B961-92E12B014235}"/>
              </a:ext>
            </a:extLst>
          </p:cNvPr>
          <p:cNvSpPr/>
          <p:nvPr/>
        </p:nvSpPr>
        <p:spPr>
          <a:xfrm>
            <a:off x="0" y="202168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Types of coreferential reasoning</a:t>
            </a:r>
            <a:endParaRPr lang="zh-CN" altLang="en-US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7C74599-5683-4313-A240-16E8CA0DC839}"/>
              </a:ext>
            </a:extLst>
          </p:cNvPr>
          <p:cNvCxnSpPr/>
          <p:nvPr/>
        </p:nvCxnSpPr>
        <p:spPr>
          <a:xfrm flipH="1">
            <a:off x="5107709" y="4073236"/>
            <a:ext cx="4267200" cy="6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E102EF4-A0E6-40B6-B9D8-C7E5585AE07E}"/>
              </a:ext>
            </a:extLst>
          </p:cNvPr>
          <p:cNvCxnSpPr>
            <a:cxnSpLocks/>
          </p:cNvCxnSpPr>
          <p:nvPr/>
        </p:nvCxnSpPr>
        <p:spPr>
          <a:xfrm flipV="1">
            <a:off x="4564928" y="4419600"/>
            <a:ext cx="1124672" cy="27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EC88C92-A8E8-4118-B6E6-78B4CD09D283}"/>
              </a:ext>
            </a:extLst>
          </p:cNvPr>
          <p:cNvCxnSpPr>
            <a:cxnSpLocks/>
          </p:cNvCxnSpPr>
          <p:nvPr/>
        </p:nvCxnSpPr>
        <p:spPr>
          <a:xfrm flipH="1" flipV="1">
            <a:off x="4110182" y="4111338"/>
            <a:ext cx="1709016" cy="22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1264C62-AECA-43E9-924B-CCA3F005BFE8}"/>
              </a:ext>
            </a:extLst>
          </p:cNvPr>
          <p:cNvSpPr txBox="1"/>
          <p:nvPr/>
        </p:nvSpPr>
        <p:spPr>
          <a:xfrm>
            <a:off x="9236363" y="4341091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 </a:t>
            </a:r>
            <a:r>
              <a:rPr lang="en-US" altLang="zh-CN" dirty="0">
                <a:sym typeface="Wingdings" panose="05000000000000000000" pitchFamily="2" charset="2"/>
              </a:rPr>
              <a:t> naming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6F5B50-C95E-47A8-B4E0-4631B0766391}"/>
              </a:ext>
            </a:extLst>
          </p:cNvPr>
          <p:cNvSpPr txBox="1"/>
          <p:nvPr/>
        </p:nvSpPr>
        <p:spPr>
          <a:xfrm>
            <a:off x="7980218" y="5966691"/>
            <a:ext cx="20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Aries –father – mother –she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031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A00060-9020-4D53-A437-40011C06B657}"/>
              </a:ext>
            </a:extLst>
          </p:cNvPr>
          <p:cNvSpPr/>
          <p:nvPr/>
        </p:nvSpPr>
        <p:spPr>
          <a:xfrm>
            <a:off x="244415" y="260988"/>
            <a:ext cx="367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Semantic Phenomena in QUOREF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E1391B-DE79-480B-BE7A-B3B53318CBD7}"/>
              </a:ext>
            </a:extLst>
          </p:cNvPr>
          <p:cNvSpPr/>
          <p:nvPr/>
        </p:nvSpPr>
        <p:spPr>
          <a:xfrm>
            <a:off x="244415" y="621267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 Requirement of coreference resolution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4EA4B1-CF32-41C0-B6D1-5ADA7EAADD1E}"/>
              </a:ext>
            </a:extLst>
          </p:cNvPr>
          <p:cNvSpPr/>
          <p:nvPr/>
        </p:nvSpPr>
        <p:spPr>
          <a:xfrm>
            <a:off x="244415" y="990599"/>
            <a:ext cx="66591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78%: </a:t>
            </a:r>
            <a:r>
              <a:rPr lang="zh-CN" altLang="en-US" dirty="0"/>
              <a:t>人工分析 不使用共指不能回答</a:t>
            </a:r>
            <a:br>
              <a:rPr lang="en-US" altLang="zh-CN" dirty="0"/>
            </a:br>
            <a:r>
              <a:rPr lang="en-US" altLang="zh-CN" dirty="0"/>
              <a:t>22%: </a:t>
            </a:r>
            <a:r>
              <a:rPr lang="zh-CN" altLang="en-US" dirty="0"/>
              <a:t>涉及某种形式的共指，但是不需要解决这个问题才可以作答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* 文章中只提到了一个城市，问题说  哪个城市被轰炸了</a:t>
            </a:r>
            <a:r>
              <a:rPr lang="en-US" altLang="zh-CN" dirty="0"/>
              <a:t>? </a:t>
            </a:r>
            <a:r>
              <a:rPr lang="zh-CN" altLang="en-US" dirty="0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4A55A4-9ECF-43B3-A848-B0216D7B3E58}"/>
              </a:ext>
            </a:extLst>
          </p:cNvPr>
          <p:cNvSpPr/>
          <p:nvPr/>
        </p:nvSpPr>
        <p:spPr>
          <a:xfrm>
            <a:off x="216706" y="1859339"/>
            <a:ext cx="38122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Types of coreferential reasoning</a:t>
            </a:r>
            <a:br>
              <a:rPr lang="en-US" altLang="zh-CN" b="1" dirty="0"/>
            </a:br>
            <a:r>
              <a:rPr lang="zh-CN" altLang="en-US" b="1" dirty="0"/>
              <a:t>上页图片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EA798B-A3F0-49A4-BF55-7ECBCE6C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4" y="3226312"/>
            <a:ext cx="5049255" cy="33707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218800-13A2-46C9-9864-62E0ED028BB8}"/>
              </a:ext>
            </a:extLst>
          </p:cNvPr>
          <p:cNvSpPr txBox="1"/>
          <p:nvPr/>
        </p:nvSpPr>
        <p:spPr>
          <a:xfrm>
            <a:off x="5994400" y="3226312"/>
            <a:ext cx="3648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与现有 共指任务区别</a:t>
            </a:r>
            <a:r>
              <a:rPr lang="en-US" altLang="zh-CN" dirty="0"/>
              <a:t>: </a:t>
            </a:r>
            <a:r>
              <a:rPr lang="zh-CN" altLang="en-US" dirty="0"/>
              <a:t>感觉基本没有，形式上是</a:t>
            </a:r>
            <a:r>
              <a:rPr lang="en-US" altLang="zh-CN" dirty="0" err="1"/>
              <a:t>qa</a:t>
            </a:r>
            <a:r>
              <a:rPr lang="zh-CN" altLang="en-US" dirty="0"/>
              <a:t>的任务了。没有明确说  检测共指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604571-867E-4681-8C09-F1654F680A04}"/>
              </a:ext>
            </a:extLst>
          </p:cNvPr>
          <p:cNvSpPr txBox="1"/>
          <p:nvPr/>
        </p:nvSpPr>
        <p:spPr>
          <a:xfrm>
            <a:off x="363254" y="2952448"/>
            <a:ext cx="265703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baseline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5311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802D75-28B9-4E5A-96CB-1FD083F72C7B}"/>
              </a:ext>
            </a:extLst>
          </p:cNvPr>
          <p:cNvSpPr/>
          <p:nvPr/>
        </p:nvSpPr>
        <p:spPr>
          <a:xfrm>
            <a:off x="180109" y="366623"/>
            <a:ext cx="1188258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“title”: “Journey to Jamaa”,      “url”: “https://en.wikipedia.org/wiki/Journey_to_Jamaa”,      </a:t>
            </a:r>
            <a:br>
              <a:rPr lang="en-US" altLang="zh-CN" sz="1400" dirty="0"/>
            </a:br>
            <a:r>
              <a:rPr lang="zh-CN" altLang="en-US" sz="1400" dirty="0"/>
              <a:t>“paragraphs”: [ {</a:t>
            </a:r>
            <a:br>
              <a:rPr lang="en-US" altLang="zh-CN" sz="1400" dirty="0"/>
            </a:br>
            <a:r>
              <a:rPr lang="zh-CN" altLang="en-US" sz="1400" dirty="0"/>
              <a:t>“context”: “After their HIV positive mother‘s death, Derick and Margaret </a:t>
            </a:r>
            <a:r>
              <a:rPr lang="zh-CN" altLang="en-US" sz="1400" b="1" dirty="0"/>
              <a:t>collect wood and construct</a:t>
            </a:r>
            <a:r>
              <a:rPr lang="zh-CN" altLang="en-US" sz="1400" dirty="0"/>
              <a:t> a </a:t>
            </a:r>
            <a:r>
              <a:rPr lang="zh-CN" altLang="en-US" sz="1400" b="1" dirty="0">
                <a:solidFill>
                  <a:srgbClr val="00B050"/>
                </a:solidFill>
              </a:rPr>
              <a:t>human-length box with wheels</a:t>
            </a:r>
            <a:r>
              <a:rPr lang="zh-CN" altLang="en-US" sz="1400" dirty="0"/>
              <a:t>. Then, they journey with it from Kampala to </a:t>
            </a:r>
            <a:r>
              <a:rPr lang="zh-CN" altLang="en-US" sz="1400" b="1" dirty="0">
                <a:solidFill>
                  <a:srgbClr val="FF0000"/>
                </a:solidFill>
              </a:rPr>
              <a:t>Kasangombe</a:t>
            </a:r>
            <a:r>
              <a:rPr lang="zh-CN" altLang="en-US" sz="1400" dirty="0"/>
              <a:t> in a heartbreaking bid to overcome poverty and experience hope. The journey throws them dangerous experiences on unpredictable </a:t>
            </a:r>
            <a:r>
              <a:rPr lang="zh-CN" altLang="en-US" sz="1400" b="1" dirty="0"/>
              <a:t>Ugandan</a:t>
            </a:r>
            <a:r>
              <a:rPr lang="zh-CN" altLang="en-US" sz="1400" dirty="0"/>
              <a:t> roads. Their mother’s dying wish had set them off on a seemingly impossible journey to find a relative they do not even know.\nBefore her death, she leaves them an envelope addressed to her sister (their </a:t>
            </a:r>
            <a:r>
              <a:rPr lang="zh-CN" altLang="en-US" sz="1400" dirty="0">
                <a:solidFill>
                  <a:srgbClr val="FF0000"/>
                </a:solidFill>
              </a:rPr>
              <a:t>auntie</a:t>
            </a:r>
            <a:r>
              <a:rPr lang="zh-CN" altLang="en-US" sz="1400" dirty="0"/>
              <a:t>) who is married to a hard-working man living in a distant village called </a:t>
            </a:r>
            <a:r>
              <a:rPr lang="zh-CN" altLang="en-US" sz="1400" b="1" dirty="0">
                <a:solidFill>
                  <a:srgbClr val="FF0000"/>
                </a:solidFill>
              </a:rPr>
              <a:t>Kasangombe</a:t>
            </a:r>
            <a:r>
              <a:rPr lang="zh-CN" altLang="en-US" sz="1400" dirty="0"/>
              <a:t> with their  kids. Ingeniously, Derick creates a </a:t>
            </a:r>
            <a:r>
              <a:rPr lang="zh-CN" altLang="en-US" sz="1400" b="1" dirty="0">
                <a:solidFill>
                  <a:srgbClr val="00B050"/>
                </a:solidFill>
              </a:rPr>
              <a:t>coffin</a:t>
            </a:r>
            <a:r>
              <a:rPr lang="zh-CN" altLang="en-US" sz="1400" dirty="0"/>
              <a:t> </a:t>
            </a:r>
            <a:r>
              <a:rPr lang="zh-CN" altLang="en-US" sz="1400" b="1" dirty="0"/>
              <a:t>using wood he collected</a:t>
            </a:r>
            <a:r>
              <a:rPr lang="zh-CN" altLang="en-US" sz="1400" dirty="0"/>
              <a:t> from a rubbish dump and adds luggage bag rollers brought by Margaret. On their journey from Kampala City to their </a:t>
            </a:r>
            <a:r>
              <a:rPr lang="zh-CN" altLang="en-US" sz="1400" b="1" dirty="0">
                <a:solidFill>
                  <a:srgbClr val="FF0000"/>
                </a:solidFill>
              </a:rPr>
              <a:t>aunt</a:t>
            </a:r>
            <a:r>
              <a:rPr lang="zh-CN" altLang="en-US" sz="1400" dirty="0"/>
              <a:t>‘</a:t>
            </a:r>
            <a:r>
              <a:rPr lang="zh-CN" altLang="en-US" sz="1400" b="1" dirty="0"/>
              <a:t>s place</a:t>
            </a:r>
            <a:r>
              <a:rPr lang="zh-CN" altLang="en-US" sz="1400" dirty="0"/>
              <a:t>, they are offered a lift by a seemingly kind man (played by Joel Okuyo Atiku) in a truck who is amazed by their \”box\“. He introduces them  to a kid he had taken under his wings relaxing at the back and shows them a photo of a house they can possess if they work for him. At night though, Margaret sees a scary </a:t>
            </a:r>
            <a:r>
              <a:rPr lang="zh-CN" altLang="en-US" sz="1400" b="1" dirty="0"/>
              <a:t>dream</a:t>
            </a:r>
            <a:r>
              <a:rPr lang="zh-CN" altLang="en-US" sz="1400" dirty="0"/>
              <a:t> where their helper is not exactly as kind as he seemed so she runs out of the truck. Derick follows and the boy throws out their </a:t>
            </a:r>
            <a:r>
              <a:rPr lang="zh-CN" altLang="en-US" sz="1400" b="1" dirty="0">
                <a:solidFill>
                  <a:srgbClr val="00B050"/>
                </a:solidFill>
              </a:rPr>
              <a:t>coffin</a:t>
            </a:r>
            <a:r>
              <a:rPr lang="zh-CN" altLang="en-US" sz="1400" dirty="0"/>
              <a:t> before waving. </a:t>
            </a:r>
            <a:r>
              <a:rPr lang="zh-CN" altLang="en-US" sz="1400" b="1" dirty="0"/>
              <a:t>They walk </a:t>
            </a:r>
            <a:r>
              <a:rPr lang="zh-CN" altLang="en-US" sz="1400" dirty="0"/>
              <a:t>the rest of the distance.\nInitially, their uncle (played by Isaac Muwawu) did not want them in his house because </a:t>
            </a:r>
            <a:r>
              <a:rPr lang="zh-CN" altLang="en-US" sz="1400" b="1" dirty="0"/>
              <a:t>he thought they were HIV-infected</a:t>
            </a:r>
            <a:r>
              <a:rPr lang="zh-CN" altLang="en-US" sz="1400" dirty="0"/>
              <a:t>. Derick overheard him quarrel with his </a:t>
            </a:r>
            <a:r>
              <a:rPr lang="zh-CN" altLang="en-US" sz="1400" dirty="0">
                <a:solidFill>
                  <a:srgbClr val="FF0000"/>
                </a:solidFill>
              </a:rPr>
              <a:t>aunt </a:t>
            </a:r>
            <a:r>
              <a:rPr lang="zh-CN" altLang="en-US" sz="1400" dirty="0"/>
              <a:t>at night and </a:t>
            </a:r>
            <a:r>
              <a:rPr lang="zh-CN" altLang="en-US" sz="1400" b="1" dirty="0"/>
              <a:t>shook</a:t>
            </a:r>
            <a:r>
              <a:rPr lang="zh-CN" altLang="en-US" sz="1400" dirty="0"/>
              <a:t> Margaret in themorning from another </a:t>
            </a:r>
            <a:r>
              <a:rPr lang="zh-CN" altLang="en-US" sz="1400" b="1" dirty="0"/>
              <a:t>dream</a:t>
            </a:r>
            <a:r>
              <a:rPr lang="zh-CN" altLang="en-US" sz="1400" dirty="0"/>
              <a:t> (this time beautiful, where both siblings were smiling and enjoying a picnic in a glorious garden with their </a:t>
            </a:r>
            <a:r>
              <a:rPr lang="zh-CN" altLang="en-US" sz="1400" b="1" dirty="0">
                <a:solidFill>
                  <a:srgbClr val="FF0000"/>
                </a:solidFill>
              </a:rPr>
              <a:t>aunt</a:t>
            </a:r>
            <a:r>
              <a:rPr lang="zh-CN" altLang="en-US" sz="1400" dirty="0"/>
              <a:t>, uncle, cousins, dead parents and some whites). Derick convinced her to walk away from the home with him but without a reason. ",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/>
              <a:t>qas</a:t>
            </a:r>
            <a:r>
              <a:rPr lang="zh-CN" altLang="en-US" sz="1400" dirty="0"/>
              <a:t>": [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/>
              <a:t>question</a:t>
            </a:r>
            <a:r>
              <a:rPr lang="zh-CN" altLang="en-US" sz="1400" dirty="0"/>
              <a:t>": "What's another word for the </a:t>
            </a:r>
            <a:r>
              <a:rPr lang="zh-CN" altLang="en-US" sz="1400" b="1" dirty="0">
                <a:solidFill>
                  <a:srgbClr val="00B050"/>
                </a:solidFill>
              </a:rPr>
              <a:t>human-length box</a:t>
            </a:r>
            <a:r>
              <a:rPr lang="zh-CN" altLang="en-US" sz="1400" dirty="0"/>
              <a:t> </a:t>
            </a:r>
            <a:r>
              <a:rPr lang="zh-CN" altLang="en-US" sz="1400" b="1" dirty="0">
                <a:solidFill>
                  <a:srgbClr val="00B050"/>
                </a:solidFill>
              </a:rPr>
              <a:t>with wheels </a:t>
            </a:r>
            <a:r>
              <a:rPr lang="zh-CN" altLang="en-US" sz="1400" dirty="0"/>
              <a:t>that the siblings construct?",              </a:t>
            </a:r>
            <a:br>
              <a:rPr lang="en-US" altLang="zh-CN" sz="1400" dirty="0"/>
            </a:br>
            <a:r>
              <a:rPr lang="zh-CN" altLang="en-US" sz="1400" b="1" dirty="0"/>
              <a:t>answers</a:t>
            </a:r>
            <a:r>
              <a:rPr lang="zh-CN" altLang="en-US" sz="1400" dirty="0"/>
              <a:t>": ["text": "</a:t>
            </a:r>
            <a:r>
              <a:rPr lang="zh-CN" altLang="en-US" sz="1400" b="1" dirty="0"/>
              <a:t>coffin</a:t>
            </a:r>
            <a:r>
              <a:rPr lang="zh-CN" altLang="en-US" sz="1400" dirty="0"/>
              <a:t>","answer_start": 650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>
                <a:solidFill>
                  <a:srgbClr val="FF0000"/>
                </a:solidFill>
              </a:rPr>
              <a:t>question</a:t>
            </a:r>
            <a:r>
              <a:rPr lang="zh-CN" altLang="en-US" sz="1400" dirty="0"/>
              <a:t>": "Where are Derick and Margaret going to find their </a:t>
            </a:r>
            <a:r>
              <a:rPr lang="zh-CN" altLang="en-US" sz="1400" b="1" dirty="0">
                <a:solidFill>
                  <a:srgbClr val="FF0000"/>
                </a:solidFill>
              </a:rPr>
              <a:t>aunt</a:t>
            </a:r>
            <a:r>
              <a:rPr lang="zh-CN" altLang="en-US" sz="1400" dirty="0"/>
              <a:t>?",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>
                <a:solidFill>
                  <a:srgbClr val="FF0000"/>
                </a:solidFill>
              </a:rPr>
              <a:t>answers</a:t>
            </a:r>
            <a:r>
              <a:rPr lang="zh-CN" altLang="en-US" sz="1400" dirty="0"/>
              <a:t>": ["text": "Kasangombe","answer_start": 592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/>
              <a:t>question</a:t>
            </a:r>
            <a:r>
              <a:rPr lang="zh-CN" altLang="en-US" sz="1400" dirty="0"/>
              <a:t>": "In what state was Derick's sister when he </a:t>
            </a:r>
            <a:r>
              <a:rPr lang="zh-CN" altLang="en-US" sz="1400" b="1" dirty="0"/>
              <a:t>shakes</a:t>
            </a:r>
            <a:r>
              <a:rPr lang="zh-CN" altLang="en-US" sz="1400" dirty="0"/>
              <a:t> her awake?",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/>
              <a:t>answers</a:t>
            </a:r>
            <a:r>
              <a:rPr lang="zh-CN" altLang="en-US" sz="1400" dirty="0"/>
              <a:t>": ["text": "</a:t>
            </a:r>
            <a:r>
              <a:rPr lang="zh-CN" altLang="en-US" sz="1400" b="1" dirty="0"/>
              <a:t>dream</a:t>
            </a:r>
            <a:r>
              <a:rPr lang="zh-CN" altLang="en-US" sz="1400" dirty="0"/>
              <a:t>","answer_start": 1531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>
                <a:solidFill>
                  <a:srgbClr val="FF0000"/>
                </a:solidFill>
              </a:rPr>
              <a:t>question</a:t>
            </a:r>
            <a:r>
              <a:rPr lang="zh-CN" altLang="en-US" sz="1400" dirty="0"/>
              <a:t>": "How do the pair of siblings finish the last leg of their journey?",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>
                <a:solidFill>
                  <a:srgbClr val="FF0000"/>
                </a:solidFill>
              </a:rPr>
              <a:t>answers</a:t>
            </a:r>
            <a:r>
              <a:rPr lang="zh-CN" altLang="en-US" sz="1400" dirty="0"/>
              <a:t>":  "text": "</a:t>
            </a:r>
            <a:r>
              <a:rPr lang="zh-CN" altLang="en-US" sz="1400" b="1" dirty="0"/>
              <a:t>They walk</a:t>
            </a:r>
            <a:r>
              <a:rPr lang="zh-CN" altLang="en-US" sz="1400" dirty="0"/>
              <a:t>",  "answer_start": 1274    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/>
              <a:t>question</a:t>
            </a:r>
            <a:r>
              <a:rPr lang="zh-CN" altLang="en-US" sz="1400" dirty="0"/>
              <a:t>": "Why did Derick's and Margaret's uncle argue about them living in their house?",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/>
              <a:t>answers</a:t>
            </a:r>
            <a:r>
              <a:rPr lang="zh-CN" altLang="en-US" sz="1400" dirty="0"/>
              <a:t>": "text": "</a:t>
            </a:r>
            <a:r>
              <a:rPr lang="zh-CN" altLang="en-US" sz="1400" b="1" dirty="0"/>
              <a:t>he thought they were HIV-infected</a:t>
            </a:r>
            <a:r>
              <a:rPr lang="zh-CN" altLang="en-US" sz="1400" dirty="0"/>
              <a:t>","answer_start": 1397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>
                <a:solidFill>
                  <a:srgbClr val="FF0000"/>
                </a:solidFill>
              </a:rPr>
              <a:t>question</a:t>
            </a:r>
            <a:r>
              <a:rPr lang="zh-CN" altLang="en-US" sz="1400" dirty="0"/>
              <a:t>": "In what country are the two children traveling?",              </a:t>
            </a:r>
            <a:br>
              <a:rPr lang="en-US" altLang="zh-CN" sz="1400" dirty="0"/>
            </a:br>
            <a:r>
              <a:rPr lang="zh-CN" altLang="en-US" sz="1400" dirty="0"/>
              <a:t>"</a:t>
            </a:r>
            <a:r>
              <a:rPr lang="zh-CN" altLang="en-US" sz="1400" b="1" dirty="0">
                <a:solidFill>
                  <a:srgbClr val="FF0000"/>
                </a:solidFill>
              </a:rPr>
              <a:t>answers</a:t>
            </a:r>
            <a:r>
              <a:rPr lang="zh-CN" altLang="en-US" sz="1400" dirty="0"/>
              <a:t>":  "text": "</a:t>
            </a:r>
            <a:r>
              <a:rPr lang="zh-CN" altLang="en-US" sz="1400" b="1" dirty="0"/>
              <a:t>Uganda"</a:t>
            </a:r>
            <a:r>
              <a:rPr lang="zh-CN" altLang="en-US" sz="1400" dirty="0"/>
              <a:t>,  "answer_start": 301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E911CFC-A6A4-429D-ABFF-0EBC9B3EB6AB}"/>
              </a:ext>
            </a:extLst>
          </p:cNvPr>
          <p:cNvCxnSpPr/>
          <p:nvPr/>
        </p:nvCxnSpPr>
        <p:spPr>
          <a:xfrm flipV="1">
            <a:off x="5246255" y="1034473"/>
            <a:ext cx="3066472" cy="284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CE9829-F709-4D96-967D-0A423E55DBB2}"/>
              </a:ext>
            </a:extLst>
          </p:cNvPr>
          <p:cNvCxnSpPr>
            <a:cxnSpLocks/>
          </p:cNvCxnSpPr>
          <p:nvPr/>
        </p:nvCxnSpPr>
        <p:spPr>
          <a:xfrm>
            <a:off x="7065818" y="1034473"/>
            <a:ext cx="1413164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0CD54FE-2BB2-429C-82E7-00F500A4786B}"/>
              </a:ext>
            </a:extLst>
          </p:cNvPr>
          <p:cNvSpPr txBox="1"/>
          <p:nvPr/>
        </p:nvSpPr>
        <p:spPr>
          <a:xfrm>
            <a:off x="8169564" y="3653807"/>
            <a:ext cx="3976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1. </a:t>
            </a:r>
            <a:r>
              <a:rPr lang="zh-CN" altLang="en-US" sz="1400" dirty="0"/>
              <a:t>常识可以解决，不需要文章，或者不需要共指</a:t>
            </a:r>
            <a:br>
              <a:rPr lang="en-US" altLang="zh-CN" sz="1400" dirty="0"/>
            </a:br>
            <a:r>
              <a:rPr lang="en-US" altLang="zh-CN" sz="1400" dirty="0"/>
              <a:t>2. </a:t>
            </a:r>
            <a:r>
              <a:rPr lang="zh-CN" altLang="en-US" sz="1400" dirty="0"/>
              <a:t>文章中多处给出答案，不知道最后评价时候按照字符串还是开始位置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EAD7045-3CC5-4C27-98E0-2D4858EC28DB}"/>
              </a:ext>
            </a:extLst>
          </p:cNvPr>
          <p:cNvCxnSpPr>
            <a:cxnSpLocks/>
          </p:cNvCxnSpPr>
          <p:nvPr/>
        </p:nvCxnSpPr>
        <p:spPr>
          <a:xfrm flipV="1">
            <a:off x="5246255" y="1985818"/>
            <a:ext cx="1390073" cy="233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847510-F17F-47A3-9AF4-5490BFE0199D}"/>
              </a:ext>
            </a:extLst>
          </p:cNvPr>
          <p:cNvCxnSpPr>
            <a:cxnSpLocks/>
          </p:cNvCxnSpPr>
          <p:nvPr/>
        </p:nvCxnSpPr>
        <p:spPr>
          <a:xfrm flipH="1" flipV="1">
            <a:off x="3537528" y="1205634"/>
            <a:ext cx="3001817" cy="78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3494981-61EA-4263-AA2D-E71326E54B84}"/>
              </a:ext>
            </a:extLst>
          </p:cNvPr>
          <p:cNvCxnSpPr>
            <a:cxnSpLocks/>
          </p:cNvCxnSpPr>
          <p:nvPr/>
        </p:nvCxnSpPr>
        <p:spPr>
          <a:xfrm flipH="1" flipV="1">
            <a:off x="2623128" y="1852326"/>
            <a:ext cx="3592945" cy="13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D472EF1-881E-464E-BBBD-FD5420B50D09}"/>
              </a:ext>
            </a:extLst>
          </p:cNvPr>
          <p:cNvSpPr txBox="1"/>
          <p:nvPr/>
        </p:nvSpPr>
        <p:spPr>
          <a:xfrm>
            <a:off x="5658426" y="4352021"/>
            <a:ext cx="2814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1.Aunt</a:t>
            </a:r>
            <a:r>
              <a:rPr lang="zh-CN" altLang="en-US" sz="1600" dirty="0"/>
              <a:t>的家</a:t>
            </a:r>
            <a:r>
              <a:rPr lang="en-US" altLang="zh-CN" sz="1600" dirty="0">
                <a:sym typeface="Wingdings" panose="05000000000000000000" pitchFamily="2" charset="2"/>
              </a:rPr>
              <a:t> </a:t>
            </a:r>
            <a:r>
              <a:rPr lang="zh-CN" altLang="en-US" sz="1600" dirty="0">
                <a:sym typeface="Wingdings" panose="05000000000000000000" pitchFamily="2" charset="2"/>
              </a:rPr>
              <a:t>住的地方</a:t>
            </a:r>
            <a:endParaRPr lang="zh-CN" altLang="en-US" sz="16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805E2F8-0210-47F1-8A20-508514D104CB}"/>
              </a:ext>
            </a:extLst>
          </p:cNvPr>
          <p:cNvCxnSpPr>
            <a:cxnSpLocks/>
          </p:cNvCxnSpPr>
          <p:nvPr/>
        </p:nvCxnSpPr>
        <p:spPr>
          <a:xfrm flipH="1" flipV="1">
            <a:off x="1588656" y="3154218"/>
            <a:ext cx="2974108" cy="161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8AEC7C2-E873-43DF-AE66-D6683427C0C8}"/>
              </a:ext>
            </a:extLst>
          </p:cNvPr>
          <p:cNvCxnSpPr>
            <a:cxnSpLocks/>
          </p:cNvCxnSpPr>
          <p:nvPr/>
        </p:nvCxnSpPr>
        <p:spPr>
          <a:xfrm flipV="1">
            <a:off x="4839855" y="2724482"/>
            <a:ext cx="4719781" cy="243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7AE759-39C4-4DFF-82EA-31F89CF2A994}"/>
              </a:ext>
            </a:extLst>
          </p:cNvPr>
          <p:cNvCxnSpPr>
            <a:cxnSpLocks/>
          </p:cNvCxnSpPr>
          <p:nvPr/>
        </p:nvCxnSpPr>
        <p:spPr>
          <a:xfrm flipH="1" flipV="1">
            <a:off x="3404754" y="2937163"/>
            <a:ext cx="1564410" cy="265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7C9AE51-2CFD-4B9B-BAE1-3BACA114A52F}"/>
              </a:ext>
            </a:extLst>
          </p:cNvPr>
          <p:cNvCxnSpPr>
            <a:cxnSpLocks/>
          </p:cNvCxnSpPr>
          <p:nvPr/>
        </p:nvCxnSpPr>
        <p:spPr>
          <a:xfrm flipH="1" flipV="1">
            <a:off x="2345459" y="1428806"/>
            <a:ext cx="180686" cy="459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5D5BEA3-DDF6-4C05-A6D0-E409AA9E59AA}"/>
              </a:ext>
            </a:extLst>
          </p:cNvPr>
          <p:cNvSpPr txBox="1"/>
          <p:nvPr/>
        </p:nvSpPr>
        <p:spPr>
          <a:xfrm>
            <a:off x="4186959" y="6152822"/>
            <a:ext cx="429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数据标注错误</a:t>
            </a:r>
            <a:r>
              <a:rPr lang="en-US" altLang="zh-CN" sz="1600" dirty="0"/>
              <a:t>: Ugandan </a:t>
            </a:r>
            <a:r>
              <a:rPr lang="en-US" altLang="zh-CN" sz="1600" dirty="0">
                <a:sym typeface="Wingdings" panose="05000000000000000000" pitchFamily="2" charset="2"/>
              </a:rPr>
              <a:t> Uganda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8183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200BF20-6DA3-4FFE-B8F9-4ED8386051F4}"/>
              </a:ext>
            </a:extLst>
          </p:cNvPr>
          <p:cNvSpPr txBox="1"/>
          <p:nvPr/>
        </p:nvSpPr>
        <p:spPr>
          <a:xfrm>
            <a:off x="1200727" y="600364"/>
            <a:ext cx="689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难点</a:t>
            </a:r>
            <a:r>
              <a:rPr lang="en-US" altLang="zh-CN" b="1" dirty="0"/>
              <a:t>: 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将问题中表达的内容对应到文章中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在文章中发现、识别 共指相关的表达或者</a:t>
            </a:r>
            <a:r>
              <a:rPr lang="en-US" altLang="zh-CN" dirty="0"/>
              <a:t>span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模型怎样学会去 文章中识别共指的</a:t>
            </a:r>
            <a:r>
              <a:rPr lang="en-US" altLang="zh-CN" dirty="0"/>
              <a:t>span</a:t>
            </a:r>
            <a:r>
              <a:rPr lang="zh-CN" altLang="en-US" dirty="0"/>
              <a:t>，并作答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B69DB5-BF68-44C6-B4F2-39CB25B90AF3}"/>
              </a:ext>
            </a:extLst>
          </p:cNvPr>
          <p:cNvSpPr/>
          <p:nvPr/>
        </p:nvSpPr>
        <p:spPr>
          <a:xfrm>
            <a:off x="1200727" y="24719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For pronouns, we consider two types of them following Ng (2005), i.e., </a:t>
            </a:r>
            <a:r>
              <a:rPr lang="en-US" altLang="zh-CN" b="1" dirty="0"/>
              <a:t>third personal pronoun (she, her, he, him, them, they, it) and possessive pronoun (his, hers, its, their, theirs). </a:t>
            </a:r>
            <a:br>
              <a:rPr lang="en-US" altLang="zh-CN" b="1" dirty="0"/>
            </a:br>
            <a:br>
              <a:rPr lang="en-US" altLang="zh-CN" b="1" dirty="0"/>
            </a:br>
            <a:r>
              <a:rPr lang="zh-CN" altLang="en-US" b="1" dirty="0"/>
              <a:t>实验</a:t>
            </a:r>
            <a:r>
              <a:rPr lang="en-US" altLang="zh-CN" b="1" dirty="0"/>
              <a:t>1: </a:t>
            </a:r>
            <a:r>
              <a:rPr lang="zh-CN" altLang="en-US" b="1" dirty="0"/>
              <a:t>统计 上述名词性代词在</a:t>
            </a:r>
            <a:r>
              <a:rPr lang="en-US" altLang="zh-CN" b="1" dirty="0" err="1"/>
              <a:t>quoref</a:t>
            </a:r>
            <a:r>
              <a:rPr lang="zh-CN" altLang="en-US" b="1" dirty="0"/>
              <a:t>中出现的频率，以及人工抽样，出现之后和答案相关的比例</a:t>
            </a:r>
          </a:p>
        </p:txBody>
      </p:sp>
    </p:spTree>
    <p:extLst>
      <p:ext uri="{BB962C8B-B14F-4D97-AF65-F5344CB8AC3E}">
        <p14:creationId xmlns:p14="http://schemas.microsoft.com/office/powerpoint/2010/main" val="2447284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6DE677-2C3C-49CC-B202-0ABFD28B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05600" cy="18192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30ACB4-17A1-49CB-8DE4-9E898C888D96}"/>
              </a:ext>
            </a:extLst>
          </p:cNvPr>
          <p:cNvSpPr txBox="1"/>
          <p:nvPr/>
        </p:nvSpPr>
        <p:spPr>
          <a:xfrm>
            <a:off x="184727" y="1808597"/>
            <a:ext cx="10741890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动机</a:t>
            </a:r>
            <a:r>
              <a:rPr lang="en-US" altLang="zh-CN" dirty="0"/>
              <a:t>: </a:t>
            </a:r>
            <a:r>
              <a:rPr lang="zh-CN" altLang="en-US" dirty="0"/>
              <a:t>共指过程中需要知识，结合上下文 和 外部知识 可以指导共指过程</a:t>
            </a:r>
            <a:br>
              <a:rPr lang="en-US" altLang="zh-CN" dirty="0"/>
            </a:br>
            <a:r>
              <a:rPr lang="zh-CN" altLang="en-US" dirty="0"/>
              <a:t>代词共指消解定义</a:t>
            </a:r>
            <a:r>
              <a:rPr lang="en-US" altLang="zh-CN" dirty="0"/>
              <a:t>:</a:t>
            </a:r>
            <a:r>
              <a:rPr lang="en-US" altLang="zh-CN" b="1" dirty="0"/>
              <a:t>pronoun coreference resolution </a:t>
            </a:r>
            <a:r>
              <a:rPr lang="en-US" altLang="zh-CN" dirty="0"/>
              <a:t>is to find the correct reference for a given pronominal anaphor in the context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3F5A2F-4C66-477B-AA72-DB877EBD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2" y="2986502"/>
            <a:ext cx="7518400" cy="3871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000A5A5-23DE-4F62-A227-37654A8EA40C}"/>
              </a:ext>
            </a:extLst>
          </p:cNvPr>
          <p:cNvSpPr txBox="1"/>
          <p:nvPr/>
        </p:nvSpPr>
        <p:spPr>
          <a:xfrm>
            <a:off x="73891" y="2816785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三个通过结合 外部知识 和 上下文  可以促进共指消解任务的例子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95705E-0BC1-4D16-AA47-DF1F99C3AA64}"/>
              </a:ext>
            </a:extLst>
          </p:cNvPr>
          <p:cNvSpPr txBox="1"/>
          <p:nvPr/>
        </p:nvSpPr>
        <p:spPr>
          <a:xfrm>
            <a:off x="7592291" y="3429000"/>
            <a:ext cx="3805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Task: </a:t>
            </a:r>
            <a:r>
              <a:rPr lang="zh-CN" altLang="en-US" dirty="0"/>
              <a:t>给定 </a:t>
            </a:r>
            <a:r>
              <a:rPr lang="en-US" altLang="zh-CN" b="1" dirty="0"/>
              <a:t>target</a:t>
            </a:r>
            <a:r>
              <a:rPr lang="zh-CN" altLang="en-US" b="1" dirty="0"/>
              <a:t>代词</a:t>
            </a:r>
            <a:r>
              <a:rPr lang="en-US" altLang="zh-CN" dirty="0"/>
              <a:t>(</a:t>
            </a:r>
            <a:r>
              <a:rPr lang="zh-CN" altLang="en-US" dirty="0"/>
              <a:t>需要进行消解</a:t>
            </a:r>
            <a:r>
              <a:rPr lang="en-US" altLang="zh-CN" dirty="0"/>
              <a:t>)  </a:t>
            </a:r>
            <a:r>
              <a:rPr lang="zh-CN" altLang="en-US" dirty="0"/>
              <a:t>以及 可能的</a:t>
            </a:r>
            <a:r>
              <a:rPr lang="zh-CN" altLang="en-US" b="1" dirty="0"/>
              <a:t>候选  </a:t>
            </a:r>
            <a:r>
              <a:rPr lang="en-US" altLang="zh-CN" b="1" dirty="0"/>
              <a:t>noun parse </a:t>
            </a:r>
            <a:r>
              <a:rPr lang="zh-CN" altLang="en-US" dirty="0"/>
              <a:t>，选择合适的</a:t>
            </a:r>
            <a:r>
              <a:rPr lang="zh-CN" altLang="en-US" b="1" dirty="0"/>
              <a:t>候选</a:t>
            </a:r>
            <a:r>
              <a:rPr lang="zh-CN" altLang="en-US" dirty="0"/>
              <a:t>，为 </a:t>
            </a:r>
            <a:r>
              <a:rPr lang="en-US" altLang="zh-CN" dirty="0"/>
              <a:t>target</a:t>
            </a:r>
            <a:r>
              <a:rPr lang="zh-CN" altLang="en-US" dirty="0"/>
              <a:t>代词在上下文中找到相应的</a:t>
            </a:r>
            <a:r>
              <a:rPr lang="zh-CN" altLang="en-US" b="1" dirty="0"/>
              <a:t>解析消解表达</a:t>
            </a:r>
            <a:r>
              <a:rPr lang="zh-CN" altLang="en-US" dirty="0"/>
              <a:t>。  本文为</a:t>
            </a:r>
            <a:r>
              <a:rPr lang="en-US" altLang="zh-CN" dirty="0"/>
              <a:t>3</a:t>
            </a:r>
            <a:r>
              <a:rPr lang="zh-CN" altLang="en-US" dirty="0"/>
              <a:t>句上下文中</a:t>
            </a:r>
          </a:p>
        </p:txBody>
      </p:sp>
    </p:spTree>
    <p:extLst>
      <p:ext uri="{BB962C8B-B14F-4D97-AF65-F5344CB8AC3E}">
        <p14:creationId xmlns:p14="http://schemas.microsoft.com/office/powerpoint/2010/main" val="1331109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2D86293-979A-450E-8EA2-D70DF3E0C87F}"/>
              </a:ext>
            </a:extLst>
          </p:cNvPr>
          <p:cNvSpPr txBox="1"/>
          <p:nvPr/>
        </p:nvSpPr>
        <p:spPr>
          <a:xfrm>
            <a:off x="8802" y="0"/>
            <a:ext cx="5264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知识融入的难点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1)</a:t>
            </a:r>
            <a:r>
              <a:rPr lang="zh-CN" altLang="en-US" dirty="0"/>
              <a:t> 知识的特殊性</a:t>
            </a:r>
            <a:r>
              <a:rPr lang="en-US" altLang="zh-CN" dirty="0"/>
              <a:t>: </a:t>
            </a:r>
            <a:r>
              <a:rPr lang="zh-CN" altLang="en-US" dirty="0"/>
              <a:t>针对训练中每个例子需要的知识可能不相同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需要 融入  知识具有灵活性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2)</a:t>
            </a:r>
            <a:r>
              <a:rPr lang="zh-CN" altLang="en-US" dirty="0">
                <a:sym typeface="Wingdings" panose="05000000000000000000" pitchFamily="2" charset="2"/>
              </a:rPr>
              <a:t> 知识有限性、知识噪声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增强鲁棒性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9A02D7-BABE-4D67-A9A7-D9E791D0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" y="2734148"/>
            <a:ext cx="5153025" cy="36671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247176A-D4D2-44D1-9E0C-215B3865A4C2}"/>
              </a:ext>
            </a:extLst>
          </p:cNvPr>
          <p:cNvSpPr txBox="1"/>
          <p:nvPr/>
        </p:nvSpPr>
        <p:spPr>
          <a:xfrm>
            <a:off x="738475" y="1807871"/>
            <a:ext cx="339898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Fc:</a:t>
            </a:r>
            <a:r>
              <a:rPr lang="zh-CN" altLang="en-US" dirty="0"/>
              <a:t>上下文计算</a:t>
            </a:r>
            <a:br>
              <a:rPr lang="en-US" altLang="zh-CN" dirty="0"/>
            </a:br>
            <a:r>
              <a:rPr lang="en-US" altLang="zh-CN" dirty="0" err="1"/>
              <a:t>Fk</a:t>
            </a:r>
            <a:r>
              <a:rPr lang="en-US" altLang="zh-CN" dirty="0"/>
              <a:t>: </a:t>
            </a:r>
            <a:r>
              <a:rPr lang="zh-CN" altLang="en-US" dirty="0"/>
              <a:t>知识相关计算函数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3E2AE4-7E85-4DC2-AE88-73EC819FD192}"/>
              </a:ext>
            </a:extLst>
          </p:cNvPr>
          <p:cNvSpPr txBox="1"/>
          <p:nvPr/>
        </p:nvSpPr>
        <p:spPr>
          <a:xfrm>
            <a:off x="5559857" y="148825"/>
            <a:ext cx="6632143" cy="31393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Processing External Knowledge</a:t>
            </a:r>
            <a:br>
              <a:rPr lang="en-US" altLang="zh-CN" dirty="0"/>
            </a:br>
            <a:r>
              <a:rPr lang="en-US" altLang="zh-CN" b="1" dirty="0"/>
              <a:t>1. </a:t>
            </a:r>
            <a:r>
              <a:rPr lang="zh-CN" altLang="en-US" b="1" dirty="0"/>
              <a:t>知识选择</a:t>
            </a:r>
            <a:r>
              <a:rPr lang="en-US" altLang="zh-CN" dirty="0"/>
              <a:t>: </a:t>
            </a:r>
            <a:r>
              <a:rPr lang="zh-CN" altLang="en-US" dirty="0"/>
              <a:t>都是从</a:t>
            </a:r>
            <a:r>
              <a:rPr lang="en-US" altLang="zh-CN" dirty="0" err="1"/>
              <a:t>wikipedia</a:t>
            </a:r>
            <a:r>
              <a:rPr lang="zh-CN" altLang="en-US" dirty="0"/>
              <a:t>文本中选择出来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1)</a:t>
            </a:r>
            <a:r>
              <a:rPr lang="zh-CN" altLang="en-US" dirty="0"/>
              <a:t> 复数特征</a:t>
            </a:r>
            <a:r>
              <a:rPr lang="en-US" altLang="zh-CN" dirty="0"/>
              <a:t>(plurality) 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候选的复数性质 与 </a:t>
            </a:r>
            <a:r>
              <a:rPr lang="en-US" altLang="zh-CN" dirty="0">
                <a:sym typeface="Wingdings" panose="05000000000000000000" pitchFamily="2" charset="2"/>
              </a:rPr>
              <a:t>target</a:t>
            </a:r>
            <a:r>
              <a:rPr lang="zh-CN" altLang="en-US" dirty="0">
                <a:sym typeface="Wingdings" panose="05000000000000000000" pitchFamily="2" charset="2"/>
              </a:rPr>
              <a:t>相同 </a:t>
            </a:r>
            <a:r>
              <a:rPr lang="en-US" altLang="zh-CN" dirty="0">
                <a:sym typeface="Wingdings" panose="05000000000000000000" pitchFamily="2" charset="2"/>
              </a:rPr>
              <a:t> 1 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2) AG(</a:t>
            </a:r>
            <a:r>
              <a:rPr lang="zh-CN" altLang="en-US" dirty="0">
                <a:sym typeface="Wingdings" panose="05000000000000000000" pitchFamily="2" charset="2"/>
              </a:rPr>
              <a:t>生命性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性别</a:t>
            </a:r>
            <a:r>
              <a:rPr lang="en-US" altLang="zh-CN" dirty="0">
                <a:sym typeface="Wingdings" panose="05000000000000000000" pitchFamily="2" charset="2"/>
              </a:rPr>
              <a:t>)  </a:t>
            </a:r>
            <a:r>
              <a:rPr lang="zh-CN" altLang="en-US" dirty="0">
                <a:sym typeface="Wingdings" panose="05000000000000000000" pitchFamily="2" charset="2"/>
              </a:rPr>
              <a:t>候选 </a:t>
            </a:r>
            <a:r>
              <a:rPr lang="en-US" altLang="zh-CN" dirty="0">
                <a:sym typeface="Wingdings" panose="05000000000000000000" pitchFamily="2" charset="2"/>
              </a:rPr>
              <a:t>matching  target  1 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3) SP(</a:t>
            </a:r>
            <a:r>
              <a:rPr lang="zh-CN" altLang="en-US" dirty="0">
                <a:sym typeface="Wingdings" panose="05000000000000000000" pitchFamily="2" charset="2"/>
              </a:rPr>
              <a:t>语义优选特征</a:t>
            </a:r>
            <a:r>
              <a:rPr lang="en-US" altLang="zh-CN" dirty="0">
                <a:sym typeface="Wingdings" panose="05000000000000000000" pitchFamily="2" charset="2"/>
              </a:rPr>
              <a:t>)  </a:t>
            </a:r>
            <a:r>
              <a:rPr lang="zh-CN" altLang="en-US" dirty="0">
                <a:sym typeface="Wingdings" panose="05000000000000000000" pitchFamily="2" charset="2"/>
              </a:rPr>
              <a:t>通过 </a:t>
            </a:r>
            <a:r>
              <a:rPr lang="en-US" altLang="zh-CN" dirty="0">
                <a:sym typeface="Wingdings" panose="05000000000000000000" pitchFamily="2" charset="2"/>
              </a:rPr>
              <a:t>parsing Wikipedia </a:t>
            </a:r>
            <a:r>
              <a:rPr lang="zh-CN" altLang="en-US" dirty="0">
                <a:sym typeface="Wingdings" panose="05000000000000000000" pitchFamily="2" charset="2"/>
              </a:rPr>
              <a:t>以及 </a:t>
            </a:r>
            <a:r>
              <a:rPr lang="en-US" altLang="zh-CN" dirty="0" err="1">
                <a:sym typeface="Wingdings" panose="05000000000000000000" pitchFamily="2" charset="2"/>
              </a:rPr>
              <a:t>train_sentence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进行按照数量排序选择。 如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狗想要吃毛，但是它爬树上去了 ，选择知识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狗</a:t>
            </a:r>
            <a:r>
              <a:rPr lang="en-US" altLang="zh-CN" dirty="0">
                <a:sym typeface="Wingdings" panose="05000000000000000000" pitchFamily="2" charset="2"/>
              </a:rPr>
              <a:t>-</a:t>
            </a:r>
            <a:r>
              <a:rPr lang="zh-CN" altLang="en-US" dirty="0">
                <a:sym typeface="Wingdings" panose="05000000000000000000" pitchFamily="2" charset="2"/>
              </a:rPr>
              <a:t>爬树  猫</a:t>
            </a:r>
            <a:r>
              <a:rPr lang="en-US" altLang="zh-CN" dirty="0">
                <a:sym typeface="Wingdings" panose="05000000000000000000" pitchFamily="2" charset="2"/>
              </a:rPr>
              <a:t>-</a:t>
            </a:r>
            <a:r>
              <a:rPr lang="zh-CN" altLang="en-US" dirty="0">
                <a:sym typeface="Wingdings" panose="05000000000000000000" pitchFamily="2" charset="2"/>
              </a:rPr>
              <a:t>爬树，其中猫爬树在知识库中出现次数比较多，所以认为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爬树的 它指的是猫，而不是狗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b="1" dirty="0">
                <a:sym typeface="Wingdings" panose="05000000000000000000" pitchFamily="2" charset="2"/>
              </a:rPr>
              <a:t>2. </a:t>
            </a:r>
            <a:r>
              <a:rPr lang="zh-CN" altLang="en-US" b="1" dirty="0">
                <a:sym typeface="Wingdings" panose="05000000000000000000" pitchFamily="2" charset="2"/>
              </a:rPr>
              <a:t>知识融合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zh-CN" altLang="en-US" dirty="0">
                <a:sym typeface="Wingdings" panose="05000000000000000000" pitchFamily="2" charset="2"/>
              </a:rPr>
              <a:t>针对 选择上述三种不同的知识特征使用  </a:t>
            </a:r>
            <a:r>
              <a:rPr lang="en-US" altLang="zh-CN" dirty="0">
                <a:sym typeface="Wingdings" panose="05000000000000000000" pitchFamily="2" charset="2"/>
              </a:rPr>
              <a:t>knowledge-attention </a:t>
            </a:r>
            <a:r>
              <a:rPr lang="zh-CN" altLang="en-US" dirty="0">
                <a:sym typeface="Wingdings" panose="05000000000000000000" pitchFamily="2" charset="2"/>
              </a:rPr>
              <a:t>机制使得模型自己选择那种类型的知识比较有用。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具体没仔细看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76E1DB-F906-42DD-B4BA-D77C18E73034}"/>
              </a:ext>
            </a:extLst>
          </p:cNvPr>
          <p:cNvSpPr txBox="1"/>
          <p:nvPr/>
        </p:nvSpPr>
        <p:spPr>
          <a:xfrm>
            <a:off x="5393602" y="5661681"/>
            <a:ext cx="6632143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上下文</a:t>
            </a:r>
            <a:r>
              <a:rPr lang="en-US" altLang="zh-CN" b="1" dirty="0"/>
              <a:t>span</a:t>
            </a:r>
            <a:r>
              <a:rPr lang="zh-CN" altLang="en-US" b="1" dirty="0"/>
              <a:t>编码</a:t>
            </a:r>
            <a:r>
              <a:rPr lang="en-US" altLang="zh-CN" dirty="0"/>
              <a:t>: </a:t>
            </a:r>
            <a:r>
              <a:rPr lang="en-US" altLang="zh-CN" dirty="0" err="1"/>
              <a:t>gold_span</a:t>
            </a:r>
            <a:r>
              <a:rPr lang="zh-CN" altLang="en-US" dirty="0"/>
              <a:t>已经是给出</a:t>
            </a:r>
            <a:r>
              <a:rPr lang="en-US" altLang="zh-CN" dirty="0"/>
              <a:t>,</a:t>
            </a:r>
            <a:r>
              <a:rPr lang="zh-CN" altLang="en-US" dirty="0"/>
              <a:t>只需要判断代词指代 的 候选</a:t>
            </a:r>
            <a:r>
              <a:rPr lang="en-US" altLang="zh-CN" dirty="0"/>
              <a:t>span</a:t>
            </a:r>
            <a:r>
              <a:rPr lang="zh-CN" altLang="en-US" dirty="0"/>
              <a:t>的正确性就可以，使用</a:t>
            </a:r>
            <a:r>
              <a:rPr lang="en-US" altLang="zh-CN" dirty="0" err="1"/>
              <a:t>lstm_attention</a:t>
            </a:r>
            <a:r>
              <a:rPr lang="en-US" altLang="zh-CN" dirty="0"/>
              <a:t> </a:t>
            </a:r>
            <a:r>
              <a:rPr lang="zh-CN" altLang="en-US" dirty="0"/>
              <a:t>进行</a:t>
            </a:r>
            <a:r>
              <a:rPr lang="en-US" altLang="zh-CN" dirty="0"/>
              <a:t>span</a:t>
            </a:r>
            <a:r>
              <a:rPr lang="zh-CN" altLang="en-US" dirty="0"/>
              <a:t>编码为一个 向量表示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9BFEC3-327D-4306-835C-63EE4186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403" y="3363288"/>
            <a:ext cx="2660399" cy="22836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42ACD4-B1FD-4013-85CD-B012BFEE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857" y="3294652"/>
            <a:ext cx="2912687" cy="2034729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DD4E8C-9A73-417B-A235-CE905AE656FC}"/>
              </a:ext>
            </a:extLst>
          </p:cNvPr>
          <p:cNvCxnSpPr/>
          <p:nvPr/>
        </p:nvCxnSpPr>
        <p:spPr>
          <a:xfrm flipV="1">
            <a:off x="4568500" y="341745"/>
            <a:ext cx="1065682" cy="326043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692265-2FB1-41F3-AA9A-8B7B59FA1BD3}"/>
              </a:ext>
            </a:extLst>
          </p:cNvPr>
          <p:cNvCxnSpPr>
            <a:cxnSpLocks/>
          </p:cNvCxnSpPr>
          <p:nvPr/>
        </p:nvCxnSpPr>
        <p:spPr>
          <a:xfrm>
            <a:off x="5054221" y="5329381"/>
            <a:ext cx="1134143" cy="43411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9C876C6-4CAD-425C-ABC4-5AAA446E2291}"/>
              </a:ext>
            </a:extLst>
          </p:cNvPr>
          <p:cNvSpPr txBox="1"/>
          <p:nvPr/>
        </p:nvSpPr>
        <p:spPr>
          <a:xfrm>
            <a:off x="152832" y="4358198"/>
            <a:ext cx="4503414" cy="526473"/>
          </a:xfrm>
          <a:prstGeom prst="rect">
            <a:avLst/>
          </a:prstGeom>
          <a:noFill/>
          <a:ln w="88900">
            <a:solidFill>
              <a:srgbClr val="00B050">
                <a:alpha val="74000"/>
              </a:srgbClr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47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C7FAB3-4D88-4A8D-94F0-0B85DD82D081}"/>
              </a:ext>
            </a:extLst>
          </p:cNvPr>
          <p:cNvSpPr txBox="1"/>
          <p:nvPr/>
        </p:nvSpPr>
        <p:spPr>
          <a:xfrm>
            <a:off x="295565" y="591127"/>
            <a:ext cx="5800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代词指代实验</a:t>
            </a:r>
            <a:r>
              <a:rPr lang="zh-CN" altLang="en-US" b="1" dirty="0"/>
              <a:t>代词选择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third personal pronoun (she, her, he, him, them, they, it) </a:t>
            </a:r>
            <a:br>
              <a:rPr lang="en-US" altLang="zh-CN" dirty="0"/>
            </a:br>
            <a:r>
              <a:rPr lang="en-US" altLang="zh-CN" dirty="0"/>
              <a:t>and possessive pronoun (his, hers, its, their, theirs)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C3FD9B-910E-4A4D-A125-9007F348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3983"/>
            <a:ext cx="6143625" cy="25431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4A0761-2FF2-4198-A5AB-43FE68CBB4AD}"/>
              </a:ext>
            </a:extLst>
          </p:cNvPr>
          <p:cNvSpPr txBox="1"/>
          <p:nvPr/>
        </p:nvSpPr>
        <p:spPr>
          <a:xfrm>
            <a:off x="212438" y="1634651"/>
            <a:ext cx="54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代词实验数据分布</a:t>
            </a:r>
            <a:r>
              <a:rPr lang="en-US" altLang="zh-CN" dirty="0"/>
              <a:t>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977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A927309-0E6F-446F-B439-BA36B78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" y="3655313"/>
            <a:ext cx="5143500" cy="30003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7593BB-5CB7-4564-BD3F-A87CBA536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9" y="457200"/>
            <a:ext cx="9543770" cy="26173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B420FA-7101-43F8-A547-00074A7B8CFE}"/>
              </a:ext>
            </a:extLst>
          </p:cNvPr>
          <p:cNvSpPr txBox="1"/>
          <p:nvPr/>
        </p:nvSpPr>
        <p:spPr>
          <a:xfrm>
            <a:off x="53398" y="87868"/>
            <a:ext cx="179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F62F46-F132-46E3-A0CB-DE0079DEC41E}"/>
              </a:ext>
            </a:extLst>
          </p:cNvPr>
          <p:cNvSpPr txBox="1"/>
          <p:nvPr/>
        </p:nvSpPr>
        <p:spPr>
          <a:xfrm>
            <a:off x="150669" y="3285981"/>
            <a:ext cx="179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消融实验</a:t>
            </a:r>
            <a:r>
              <a:rPr lang="en-US" altLang="zh-CN" b="1" dirty="0"/>
              <a:t>: 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840CC6-F40F-4337-869A-01398FFEBBCC}"/>
              </a:ext>
            </a:extLst>
          </p:cNvPr>
          <p:cNvSpPr txBox="1"/>
          <p:nvPr/>
        </p:nvSpPr>
        <p:spPr>
          <a:xfrm>
            <a:off x="6003637" y="4139837"/>
            <a:ext cx="5532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借鉴之处</a:t>
            </a:r>
            <a:r>
              <a:rPr lang="en-US" altLang="zh-CN" b="1" dirty="0"/>
              <a:t>: 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对于代词的识别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代词中知识类型的选择、</a:t>
            </a:r>
            <a:r>
              <a:rPr lang="en-US" altLang="zh-CN" dirty="0"/>
              <a:t>knowledge</a:t>
            </a:r>
            <a:r>
              <a:rPr lang="zh-CN" altLang="en-US" dirty="0"/>
              <a:t>的选择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zh-CN" altLang="en-US" dirty="0"/>
              <a:t>融合的方法</a:t>
            </a:r>
            <a:br>
              <a:rPr lang="en-US" altLang="zh-CN" dirty="0"/>
            </a:br>
            <a:r>
              <a:rPr lang="en-US" altLang="zh-CN" dirty="0"/>
              <a:t>4. Knowledge attention </a:t>
            </a:r>
            <a:r>
              <a:rPr lang="zh-CN" altLang="en-US" dirty="0"/>
              <a:t>机制 </a:t>
            </a:r>
            <a:br>
              <a:rPr lang="en-US" altLang="zh-CN" dirty="0"/>
            </a:br>
            <a:r>
              <a:rPr lang="en-US" altLang="zh-CN" dirty="0"/>
              <a:t>5. </a:t>
            </a:r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en-US" altLang="zh-CN" dirty="0" err="1"/>
              <a:t>purning</a:t>
            </a:r>
            <a:r>
              <a:rPr lang="zh-CN" altLang="en-US" dirty="0"/>
              <a:t>机制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14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242709-61B9-47A1-8147-C0FCEB57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7" y="0"/>
            <a:ext cx="6429375" cy="17240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4971BF-B4C6-445F-9E4F-89378343BB38}"/>
              </a:ext>
            </a:extLst>
          </p:cNvPr>
          <p:cNvSpPr txBox="1"/>
          <p:nvPr/>
        </p:nvSpPr>
        <p:spPr>
          <a:xfrm>
            <a:off x="203201" y="1724025"/>
            <a:ext cx="6871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动机</a:t>
            </a:r>
            <a:r>
              <a:rPr lang="en-US" altLang="zh-CN" dirty="0"/>
              <a:t>: explore how to leverage different types of knowledge to better resolve pronoun coreference with a neural model</a:t>
            </a:r>
            <a:r>
              <a:rPr lang="zh-CN" altLang="en-US" dirty="0"/>
              <a:t>。 </a:t>
            </a:r>
            <a:br>
              <a:rPr lang="en-US" altLang="zh-CN" dirty="0"/>
            </a:br>
            <a:r>
              <a:rPr lang="zh-CN" altLang="en-US" dirty="0"/>
              <a:t>贡献</a:t>
            </a:r>
            <a:r>
              <a:rPr lang="en-US" altLang="zh-CN" dirty="0"/>
              <a:t>: 1)</a:t>
            </a:r>
            <a:r>
              <a:rPr lang="zh-CN" altLang="en-US" dirty="0"/>
              <a:t> </a:t>
            </a:r>
            <a:r>
              <a:rPr lang="en-US" altLang="zh-CN" dirty="0"/>
              <a:t>span</a:t>
            </a:r>
            <a:r>
              <a:rPr lang="zh-CN" altLang="en-US" dirty="0"/>
              <a:t>任意而不是预先给定进行判断</a:t>
            </a:r>
            <a:br>
              <a:rPr lang="en-US" altLang="zh-CN" dirty="0"/>
            </a:br>
            <a:r>
              <a:rPr lang="en-US" altLang="zh-CN" dirty="0"/>
              <a:t>2) </a:t>
            </a:r>
            <a:r>
              <a:rPr lang="zh-CN" altLang="en-US" dirty="0"/>
              <a:t>选择不同知识库的来源，而不是简单的从文本中进行</a:t>
            </a:r>
            <a:r>
              <a:rPr lang="en-US" altLang="zh-CN" dirty="0"/>
              <a:t>parsing</a:t>
            </a:r>
            <a:br>
              <a:rPr lang="en-US" altLang="zh-CN" dirty="0"/>
            </a:br>
            <a:r>
              <a:rPr lang="en-US" altLang="zh-CN" dirty="0"/>
              <a:t>3)</a:t>
            </a:r>
            <a:r>
              <a:rPr lang="zh-CN" altLang="en-US" dirty="0"/>
              <a:t> 知识选择时候的 </a:t>
            </a:r>
            <a:r>
              <a:rPr lang="en-US" altLang="zh-CN" dirty="0"/>
              <a:t>knowledge attention </a:t>
            </a:r>
            <a:r>
              <a:rPr lang="zh-CN" altLang="en-US" dirty="0"/>
              <a:t>机制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8BF604-C7D7-4E52-A438-FC1BCCC85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6"/>
          <a:stretch/>
        </p:blipFill>
        <p:spPr>
          <a:xfrm>
            <a:off x="203201" y="3165932"/>
            <a:ext cx="5705475" cy="33581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C90F5D-A97E-40B1-B473-E32B9B6417E5}"/>
              </a:ext>
            </a:extLst>
          </p:cNvPr>
          <p:cNvSpPr txBox="1"/>
          <p:nvPr/>
        </p:nvSpPr>
        <p:spPr>
          <a:xfrm>
            <a:off x="1112618" y="6488668"/>
            <a:ext cx="43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两个代词共指解析知识增强的例子</a:t>
            </a:r>
          </a:p>
        </p:txBody>
      </p:sp>
    </p:spTree>
    <p:extLst>
      <p:ext uri="{BB962C8B-B14F-4D97-AF65-F5344CB8AC3E}">
        <p14:creationId xmlns:p14="http://schemas.microsoft.com/office/powerpoint/2010/main" val="34805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9AA5AA-3C9A-41FD-B9DB-1310C0A3CF65}"/>
              </a:ext>
            </a:extLst>
          </p:cNvPr>
          <p:cNvSpPr/>
          <p:nvPr/>
        </p:nvSpPr>
        <p:spPr>
          <a:xfrm>
            <a:off x="116730" y="128290"/>
            <a:ext cx="5910592" cy="92333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ASER: </a:t>
            </a:r>
            <a:r>
              <a:rPr lang="zh-CN" altLang="en-US" dirty="0"/>
              <a:t>主要是  两部分</a:t>
            </a:r>
            <a:r>
              <a:rPr lang="en-US" altLang="zh-CN" dirty="0"/>
              <a:t>:   </a:t>
            </a:r>
            <a:br>
              <a:rPr lang="en-US" altLang="zh-CN" dirty="0"/>
            </a:b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eventualities</a:t>
            </a:r>
            <a:r>
              <a:rPr lang="zh-CN" altLang="en-US" dirty="0"/>
              <a:t>的定义与抽取      </a:t>
            </a:r>
            <a:br>
              <a:rPr lang="en-US" altLang="zh-CN" dirty="0"/>
            </a:br>
            <a:r>
              <a:rPr lang="en-US" altLang="zh-CN" dirty="0"/>
              <a:t>2) eventuality </a:t>
            </a:r>
            <a:r>
              <a:rPr lang="zh-CN" altLang="en-US" dirty="0"/>
              <a:t>之间的关系的定义与抽取</a:t>
            </a:r>
            <a:r>
              <a:rPr lang="en-US" altLang="zh-CN" dirty="0"/>
              <a:t>: </a:t>
            </a:r>
            <a:r>
              <a:rPr lang="zh-CN" altLang="en-US" dirty="0"/>
              <a:t>预定义是用</a:t>
            </a:r>
            <a:r>
              <a:rPr lang="en-US" altLang="zh-CN" dirty="0"/>
              <a:t>PDTB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956F37F-1C26-4906-ADC6-45D9057E334D}"/>
              </a:ext>
            </a:extLst>
          </p:cNvPr>
          <p:cNvSpPr/>
          <p:nvPr/>
        </p:nvSpPr>
        <p:spPr>
          <a:xfrm>
            <a:off x="88172" y="1172792"/>
            <a:ext cx="8552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 use </a:t>
            </a:r>
            <a:r>
              <a:rPr lang="en-US" altLang="zh-CN" b="1" dirty="0"/>
              <a:t>less ambiguous connectives </a:t>
            </a:r>
            <a:r>
              <a:rPr lang="en-US" altLang="zh-CN" dirty="0"/>
              <a:t>as </a:t>
            </a:r>
            <a:r>
              <a:rPr lang="en-US" altLang="zh-CN" b="1" dirty="0"/>
              <a:t>seed connectives </a:t>
            </a:r>
            <a:r>
              <a:rPr lang="en-US" altLang="zh-CN" dirty="0"/>
              <a:t>to find </a:t>
            </a:r>
            <a:r>
              <a:rPr lang="en-US" altLang="zh-CN" b="1" dirty="0"/>
              <a:t>initial relations </a:t>
            </a:r>
            <a:br>
              <a:rPr lang="en-US" altLang="zh-CN" b="1" dirty="0"/>
            </a:br>
            <a:r>
              <a:rPr lang="en-US" altLang="zh-CN" b="1" dirty="0"/>
              <a:t>2. </a:t>
            </a:r>
            <a:r>
              <a:rPr lang="en-US" altLang="zh-CN" dirty="0"/>
              <a:t>then </a:t>
            </a:r>
            <a:r>
              <a:rPr lang="en-US" altLang="zh-CN" b="1" dirty="0"/>
              <a:t>bootstrap the eventuality relation</a:t>
            </a:r>
            <a:r>
              <a:rPr lang="en-US" altLang="zh-CN" dirty="0"/>
              <a:t> extraction using large corpora.   </a:t>
            </a:r>
            <a:br>
              <a:rPr lang="en-US" altLang="zh-CN" dirty="0"/>
            </a:br>
            <a:r>
              <a:rPr lang="zh-CN" altLang="en-US" dirty="0"/>
              <a:t>关系可以进一步按照  </a:t>
            </a:r>
            <a:r>
              <a:rPr lang="en-US" altLang="zh-CN" dirty="0" err="1"/>
              <a:t>ConceptNet</a:t>
            </a:r>
            <a:r>
              <a:rPr lang="zh-CN" altLang="en-US" dirty="0"/>
              <a:t> 中预定义种类进行分类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758858-2552-41F2-89E9-CF2A4311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56" y="2390441"/>
            <a:ext cx="8177706" cy="34041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ED5BB9-ED29-4CEA-BD2D-8A6F3E91FB43}"/>
              </a:ext>
            </a:extLst>
          </p:cNvPr>
          <p:cNvSpPr txBox="1"/>
          <p:nvPr/>
        </p:nvSpPr>
        <p:spPr>
          <a:xfrm>
            <a:off x="2250460" y="59042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ASER</a:t>
            </a:r>
            <a:r>
              <a:rPr lang="zh-CN" altLang="en-US" b="1" dirty="0"/>
              <a:t>中的一个例子</a:t>
            </a:r>
          </a:p>
        </p:txBody>
      </p:sp>
    </p:spTree>
    <p:extLst>
      <p:ext uri="{BB962C8B-B14F-4D97-AF65-F5344CB8AC3E}">
        <p14:creationId xmlns:p14="http://schemas.microsoft.com/office/powerpoint/2010/main" val="3593002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39F7C4-BBBC-4898-A138-FAAA133B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6" y="1488418"/>
            <a:ext cx="4546890" cy="33909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479774-1DC9-410C-929E-DEEE41939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006" y="1585031"/>
            <a:ext cx="3992127" cy="31976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201930-F4A6-4BC7-8517-0CCE291BB55B}"/>
              </a:ext>
            </a:extLst>
          </p:cNvPr>
          <p:cNvSpPr txBox="1"/>
          <p:nvPr/>
        </p:nvSpPr>
        <p:spPr>
          <a:xfrm>
            <a:off x="71871" y="3762762"/>
            <a:ext cx="676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检索到的知识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E91F05-7BE9-4947-9D30-4ADC95C6171A}"/>
              </a:ext>
            </a:extLst>
          </p:cNvPr>
          <p:cNvSpPr txBox="1"/>
          <p:nvPr/>
        </p:nvSpPr>
        <p:spPr>
          <a:xfrm>
            <a:off x="71870" y="2505670"/>
            <a:ext cx="676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Span</a:t>
            </a:r>
            <a:r>
              <a:rPr lang="zh-CN" altLang="en-US" dirty="0"/>
              <a:t>进行编码</a:t>
            </a:r>
          </a:p>
        </p:txBody>
      </p:sp>
    </p:spTree>
    <p:extLst>
      <p:ext uri="{BB962C8B-B14F-4D97-AF65-F5344CB8AC3E}">
        <p14:creationId xmlns:p14="http://schemas.microsoft.com/office/powerpoint/2010/main" val="1814219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3754D46-388B-468D-B5F4-F81E563E9597}"/>
              </a:ext>
            </a:extLst>
          </p:cNvPr>
          <p:cNvSpPr/>
          <p:nvPr/>
        </p:nvSpPr>
        <p:spPr>
          <a:xfrm>
            <a:off x="97854" y="11529"/>
            <a:ext cx="2941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 Knowledge Resources</a:t>
            </a:r>
            <a:endParaRPr lang="zh-CN" altLang="en-US" sz="20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902252-89D2-4808-A658-AD2234259973}"/>
              </a:ext>
            </a:extLst>
          </p:cNvPr>
          <p:cNvSpPr/>
          <p:nvPr/>
        </p:nvSpPr>
        <p:spPr>
          <a:xfrm>
            <a:off x="97854" y="427027"/>
            <a:ext cx="612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1.1. </a:t>
            </a:r>
            <a:r>
              <a:rPr lang="en-US" altLang="zh-CN" b="1" dirty="0">
                <a:sym typeface="Wingdings" panose="05000000000000000000" pitchFamily="2" charset="2"/>
              </a:rPr>
              <a:t>  </a:t>
            </a:r>
            <a:r>
              <a:rPr lang="en-US" altLang="zh-CN" b="1" dirty="0"/>
              <a:t>Commonsense knowledge graph (OMCS)   </a:t>
            </a:r>
            <a:r>
              <a:rPr lang="zh-CN" altLang="en-US" b="1" dirty="0"/>
              <a:t>常识相关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C5B395-019C-4735-8E77-19080352FB85}"/>
              </a:ext>
            </a:extLst>
          </p:cNvPr>
          <p:cNvSpPr/>
          <p:nvPr/>
        </p:nvSpPr>
        <p:spPr>
          <a:xfrm>
            <a:off x="450052" y="761922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600K crowdsourced commonsense triplets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7F948B-9A8C-452D-92D1-1BA13F51C4CB}"/>
              </a:ext>
            </a:extLst>
          </p:cNvPr>
          <p:cNvSpPr/>
          <p:nvPr/>
        </p:nvSpPr>
        <p:spPr>
          <a:xfrm>
            <a:off x="5522435" y="761922"/>
            <a:ext cx="5142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选择高置信度</a:t>
            </a:r>
            <a:r>
              <a:rPr lang="en-US" altLang="zh-CN" dirty="0"/>
              <a:t>: form the OMCS KG </a:t>
            </a:r>
            <a:r>
              <a:rPr lang="en-US" altLang="zh-CN" b="1" dirty="0"/>
              <a:t>62,730 triplets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E47358-7FA2-4CB3-BB75-3270A46CF23A}"/>
              </a:ext>
            </a:extLst>
          </p:cNvPr>
          <p:cNvSpPr/>
          <p:nvPr/>
        </p:nvSpPr>
        <p:spPr>
          <a:xfrm>
            <a:off x="97854" y="1154131"/>
            <a:ext cx="5214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1.2.   Medical concepts (Medical-KG)   </a:t>
            </a:r>
            <a:r>
              <a:rPr lang="zh-CN" altLang="en-US" b="1" dirty="0"/>
              <a:t>医疗领域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0D9F5B-C84E-45C4-8C44-79221F4EE575}"/>
              </a:ext>
            </a:extLst>
          </p:cNvPr>
          <p:cNvSpPr/>
          <p:nvPr/>
        </p:nvSpPr>
        <p:spPr>
          <a:xfrm>
            <a:off x="395942" y="1544834"/>
            <a:ext cx="1049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annotated triplets are used as the medical concept KG, which contains </a:t>
            </a:r>
            <a:r>
              <a:rPr lang="en-US" altLang="zh-CN" b="1" dirty="0"/>
              <a:t>22,234 triplets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749E98-4109-42B9-9888-8ED0BD236788}"/>
              </a:ext>
            </a:extLst>
          </p:cNvPr>
          <p:cNvSpPr/>
          <p:nvPr/>
        </p:nvSpPr>
        <p:spPr>
          <a:xfrm>
            <a:off x="119914" y="2062476"/>
            <a:ext cx="48558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1.3.  Linguist features (Ling)     </a:t>
            </a:r>
            <a:r>
              <a:rPr lang="zh-CN" altLang="en-US" b="1" dirty="0"/>
              <a:t>语言特性知识 </a:t>
            </a:r>
            <a:br>
              <a:rPr lang="en-US" altLang="zh-CN" b="1" dirty="0"/>
            </a:br>
            <a:r>
              <a:rPr lang="en-US" altLang="zh-CN" b="1" dirty="0"/>
              <a:t>1. Plurality </a:t>
            </a:r>
            <a:br>
              <a:rPr lang="en-US" altLang="zh-CN" b="1" dirty="0"/>
            </a:br>
            <a:r>
              <a:rPr lang="en-US" altLang="zh-CN" b="1" dirty="0"/>
              <a:t>2. Animacy</a:t>
            </a:r>
            <a:br>
              <a:rPr lang="en-US" altLang="zh-CN" b="1" dirty="0"/>
            </a:br>
            <a:r>
              <a:rPr lang="en-US" altLang="zh-CN" b="1" dirty="0"/>
              <a:t>3. Gender 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3F5CA8-5D9A-49B0-92FB-F875BAF218EA}"/>
              </a:ext>
            </a:extLst>
          </p:cNvPr>
          <p:cNvSpPr/>
          <p:nvPr/>
        </p:nvSpPr>
        <p:spPr>
          <a:xfrm>
            <a:off x="3153036" y="2492755"/>
            <a:ext cx="487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40,149</a:t>
            </a:r>
            <a:r>
              <a:rPr lang="en-US" altLang="zh-CN" dirty="0"/>
              <a:t> and </a:t>
            </a:r>
            <a:r>
              <a:rPr lang="en-US" altLang="zh-CN" b="1" dirty="0"/>
              <a:t>40,462 triplets </a:t>
            </a:r>
            <a:r>
              <a:rPr lang="en-US" altLang="zh-CN" dirty="0"/>
              <a:t>for plurality and AG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F0410D-9960-4BCB-96C2-0048CC3AB804}"/>
              </a:ext>
            </a:extLst>
          </p:cNvPr>
          <p:cNvSpPr/>
          <p:nvPr/>
        </p:nvSpPr>
        <p:spPr>
          <a:xfrm>
            <a:off x="97854" y="3483418"/>
            <a:ext cx="72699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1.4.  </a:t>
            </a:r>
            <a:r>
              <a:rPr lang="en-US" altLang="zh-CN" b="1" dirty="0" err="1"/>
              <a:t>Selectional</a:t>
            </a:r>
            <a:r>
              <a:rPr lang="en-US" altLang="zh-CN" b="1" dirty="0"/>
              <a:t> Preference (SP)   </a:t>
            </a:r>
            <a:r>
              <a:rPr lang="zh-CN" altLang="en-US" b="1" dirty="0"/>
              <a:t>语义优选知识</a:t>
            </a:r>
            <a:br>
              <a:rPr lang="en-US" altLang="zh-CN" b="1" dirty="0"/>
            </a:br>
            <a:r>
              <a:rPr lang="en-US" altLang="zh-CN" b="1" dirty="0"/>
              <a:t>Wikipedia </a:t>
            </a:r>
            <a:r>
              <a:rPr lang="zh-CN" altLang="en-US" b="1" dirty="0"/>
              <a:t>使用  斯坦福 </a:t>
            </a:r>
            <a:r>
              <a:rPr lang="en-US" altLang="zh-CN" b="1" dirty="0"/>
              <a:t>parsing </a:t>
            </a:r>
            <a:r>
              <a:rPr lang="zh-CN" altLang="en-US" b="1" dirty="0"/>
              <a:t>进行</a:t>
            </a:r>
            <a:r>
              <a:rPr lang="en-US" altLang="zh-CN" b="1" dirty="0"/>
              <a:t>parsing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extract all dependency edges (</a:t>
            </a:r>
            <a:r>
              <a:rPr lang="en-US" altLang="zh-CN" b="1" dirty="0"/>
              <a:t>predicate, argument, relation, number</a:t>
            </a:r>
            <a:r>
              <a:rPr lang="en-US" altLang="zh-CN" dirty="0"/>
              <a:t>)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37417E-672F-49A1-B6F5-EEA1BFA0B4CC}"/>
              </a:ext>
            </a:extLst>
          </p:cNvPr>
          <p:cNvSpPr/>
          <p:nvPr/>
        </p:nvSpPr>
        <p:spPr>
          <a:xfrm>
            <a:off x="240146" y="4424468"/>
            <a:ext cx="6816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select two SP relations, </a:t>
            </a:r>
            <a:r>
              <a:rPr lang="en-US" altLang="zh-CN" b="1" dirty="0" err="1"/>
              <a:t>nsubj</a:t>
            </a:r>
            <a:r>
              <a:rPr lang="en-US" altLang="zh-CN" dirty="0"/>
              <a:t> and </a:t>
            </a:r>
            <a:r>
              <a:rPr lang="en-US" altLang="zh-CN" b="1" dirty="0" err="1"/>
              <a:t>dobj</a:t>
            </a:r>
            <a:r>
              <a:rPr lang="en-US" altLang="zh-CN" dirty="0"/>
              <a:t>, to form the SP knowledge graph, including </a:t>
            </a:r>
            <a:r>
              <a:rPr lang="en-US" altLang="zh-CN" b="1" dirty="0"/>
              <a:t>17,074</a:t>
            </a:r>
            <a:r>
              <a:rPr lang="en-US" altLang="zh-CN" dirty="0"/>
              <a:t> and </a:t>
            </a:r>
            <a:r>
              <a:rPr lang="en-US" altLang="zh-CN" b="1" dirty="0"/>
              <a:t>4,536</a:t>
            </a:r>
            <a:r>
              <a:rPr lang="en-US" altLang="zh-CN" dirty="0"/>
              <a:t> frequent </a:t>
            </a:r>
            <a:r>
              <a:rPr lang="en-US" altLang="zh-CN" b="1" dirty="0"/>
              <a:t>predicate-argument</a:t>
            </a:r>
            <a:r>
              <a:rPr lang="en-US" altLang="zh-CN" dirty="0"/>
              <a:t> pairs for </a:t>
            </a:r>
            <a:r>
              <a:rPr lang="en-US" altLang="zh-CN" b="1" dirty="0" err="1"/>
              <a:t>nsubj</a:t>
            </a:r>
            <a:r>
              <a:rPr lang="en-US" altLang="zh-CN" dirty="0"/>
              <a:t> and </a:t>
            </a:r>
            <a:r>
              <a:rPr lang="en-US" altLang="zh-CN" b="1" dirty="0" err="1"/>
              <a:t>dobj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92DED-226D-4D25-AEA0-0683C49DC61A}"/>
              </a:ext>
            </a:extLst>
          </p:cNvPr>
          <p:cNvSpPr/>
          <p:nvPr/>
        </p:nvSpPr>
        <p:spPr>
          <a:xfrm>
            <a:off x="119914" y="5503814"/>
            <a:ext cx="36006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2. Knowledge Representation</a:t>
            </a:r>
            <a:endParaRPr lang="zh-CN" altLang="en-US" sz="2000" b="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3C7A2B-C2C7-45AB-BAE4-95F995F55C07}"/>
              </a:ext>
            </a:extLst>
          </p:cNvPr>
          <p:cNvSpPr/>
          <p:nvPr/>
        </p:nvSpPr>
        <p:spPr>
          <a:xfrm>
            <a:off x="240146" y="5999272"/>
            <a:ext cx="4084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string match </a:t>
            </a:r>
            <a:r>
              <a:rPr lang="en-US" altLang="zh-CN" dirty="0"/>
              <a:t>for knowledge extraction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236288-1898-4C97-B173-49EE56D0325A}"/>
              </a:ext>
            </a:extLst>
          </p:cNvPr>
          <p:cNvSpPr txBox="1"/>
          <p:nvPr/>
        </p:nvSpPr>
        <p:spPr>
          <a:xfrm>
            <a:off x="5533890" y="5996190"/>
            <a:ext cx="535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匹配头实体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尾实体有多个就求平均</a:t>
            </a:r>
            <a:r>
              <a:rPr lang="en-US" altLang="zh-CN" dirty="0">
                <a:sym typeface="Wingdings" panose="05000000000000000000" pitchFamily="2" charset="2"/>
              </a:rPr>
              <a:t>embedding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B50B340-FCB1-4052-89AC-5F950B4773AC}"/>
              </a:ext>
            </a:extLst>
          </p:cNvPr>
          <p:cNvSpPr/>
          <p:nvPr/>
        </p:nvSpPr>
        <p:spPr>
          <a:xfrm>
            <a:off x="4488873" y="5996190"/>
            <a:ext cx="757382" cy="434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6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4F8653-4EAC-4F6C-AA21-7F081AA7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" y="3884910"/>
            <a:ext cx="4419313" cy="26886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CB1D18-2BF9-494C-B6C3-79BA0173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" y="244365"/>
            <a:ext cx="10582275" cy="30956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AE27B9-12A5-4AFD-A3E8-1BF45378F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95625"/>
            <a:ext cx="5391150" cy="15785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ACFB2F-3ABB-407A-9DCB-C1CB49CB4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864816"/>
            <a:ext cx="5743575" cy="1944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1986AE-753A-4656-A906-CDEDE8FAAC99}"/>
              </a:ext>
            </a:extLst>
          </p:cNvPr>
          <p:cNvSpPr txBox="1"/>
          <p:nvPr/>
        </p:nvSpPr>
        <p:spPr>
          <a:xfrm>
            <a:off x="4802909" y="3583709"/>
            <a:ext cx="99752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知识源消融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15AA17-AFF6-4E15-8389-204C31DB38DB}"/>
              </a:ext>
            </a:extLst>
          </p:cNvPr>
          <p:cNvSpPr txBox="1"/>
          <p:nvPr/>
        </p:nvSpPr>
        <p:spPr>
          <a:xfrm>
            <a:off x="4645889" y="6086326"/>
            <a:ext cx="166254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Gold mention </a:t>
            </a:r>
            <a:r>
              <a:rPr lang="zh-CN" altLang="en-US" b="1" dirty="0"/>
              <a:t>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9406AB-42C1-40D4-B90C-9992EC838F2D}"/>
              </a:ext>
            </a:extLst>
          </p:cNvPr>
          <p:cNvSpPr txBox="1"/>
          <p:nvPr/>
        </p:nvSpPr>
        <p:spPr>
          <a:xfrm>
            <a:off x="146123" y="3537542"/>
            <a:ext cx="248624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数据集中  共指统计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FD955F-63CF-4334-B32E-C1AF676843BA}"/>
              </a:ext>
            </a:extLst>
          </p:cNvPr>
          <p:cNvSpPr txBox="1"/>
          <p:nvPr/>
        </p:nvSpPr>
        <p:spPr>
          <a:xfrm>
            <a:off x="568433" y="3058452"/>
            <a:ext cx="2486241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1793951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1F06A2-7A39-4887-BF64-B87CB2F487EE}"/>
              </a:ext>
            </a:extLst>
          </p:cNvPr>
          <p:cNvSpPr txBox="1"/>
          <p:nvPr/>
        </p:nvSpPr>
        <p:spPr>
          <a:xfrm>
            <a:off x="424872" y="849745"/>
            <a:ext cx="7943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总结： 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b="1" dirty="0"/>
              <a:t>多知识来源进行三元组整合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b="1" dirty="0"/>
              <a:t>考虑文本和知识库异构信心怎样融合</a:t>
            </a:r>
            <a:br>
              <a:rPr lang="en-US" altLang="zh-CN" dirty="0"/>
            </a:br>
            <a:r>
              <a:rPr lang="en-US" altLang="zh-CN" dirty="0"/>
              <a:t>3. </a:t>
            </a:r>
            <a:r>
              <a:rPr lang="en-US" altLang="zh-CN" b="1" dirty="0"/>
              <a:t>knowledge attention </a:t>
            </a:r>
            <a:r>
              <a:rPr lang="zh-CN" altLang="en-US" b="1" dirty="0"/>
              <a:t>融合机制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648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78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969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49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605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8D5062-4E35-498D-A639-D01B866DF9DE}"/>
              </a:ext>
            </a:extLst>
          </p:cNvPr>
          <p:cNvSpPr txBox="1"/>
          <p:nvPr/>
        </p:nvSpPr>
        <p:spPr>
          <a:xfrm>
            <a:off x="1343770" y="1963972"/>
            <a:ext cx="794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从预先定义好的 </a:t>
            </a:r>
            <a:r>
              <a:rPr lang="en-US" altLang="zh-CN" dirty="0"/>
              <a:t>MRC</a:t>
            </a:r>
            <a:r>
              <a:rPr lang="zh-CN" altLang="en-US" dirty="0"/>
              <a:t>所需要的能力出发，然后去对应现在已有的数据集，以及认知学角度、自然语言理解的角度对标 现在的数据集</a:t>
            </a:r>
          </a:p>
        </p:txBody>
      </p:sp>
    </p:spTree>
    <p:extLst>
      <p:ext uri="{BB962C8B-B14F-4D97-AF65-F5344CB8AC3E}">
        <p14:creationId xmlns:p14="http://schemas.microsoft.com/office/powerpoint/2010/main" val="343428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D311B0-66D1-4490-A801-B01B9C4A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6" y="934070"/>
            <a:ext cx="11706225" cy="450532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0206D83-03F4-42FD-8DFC-89C9247805C9}"/>
              </a:ext>
            </a:extLst>
          </p:cNvPr>
          <p:cNvSpPr/>
          <p:nvPr/>
        </p:nvSpPr>
        <p:spPr>
          <a:xfrm>
            <a:off x="441578" y="5805563"/>
            <a:ext cx="10751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ASER (core)</a:t>
            </a:r>
            <a:r>
              <a:rPr lang="en-US" altLang="zh-CN" dirty="0"/>
              <a:t> filters out eventualities that appear </a:t>
            </a:r>
            <a:r>
              <a:rPr lang="en-US" altLang="zh-CN" b="1" dirty="0"/>
              <a:t>only once </a:t>
            </a:r>
            <a:r>
              <a:rPr lang="en-US" altLang="zh-CN" dirty="0"/>
              <a:t>and thus has better accuracy while </a:t>
            </a:r>
            <a:r>
              <a:rPr lang="en-US" altLang="zh-CN" b="1" dirty="0"/>
              <a:t>ASER (full) </a:t>
            </a:r>
            <a:r>
              <a:rPr lang="en-US" altLang="zh-CN" dirty="0"/>
              <a:t>can cover </a:t>
            </a:r>
            <a:r>
              <a:rPr lang="en-US" altLang="zh-CN" b="1" dirty="0"/>
              <a:t>more knowledge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829B47-A6F3-4A95-9A5B-2317BBC61A8C}"/>
              </a:ext>
            </a:extLst>
          </p:cNvPr>
          <p:cNvSpPr txBox="1"/>
          <p:nvPr/>
        </p:nvSpPr>
        <p:spPr>
          <a:xfrm>
            <a:off x="242887" y="158124"/>
            <a:ext cx="7867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ASER </a:t>
            </a:r>
            <a:r>
              <a:rPr lang="zh-CN" altLang="en-US" sz="2000" b="1" dirty="0"/>
              <a:t>知识库 与 现有的事件相关的知识库之间的</a:t>
            </a:r>
            <a:r>
              <a:rPr lang="zh-CN" altLang="en-US" sz="2000" b="1" dirty="0">
                <a:solidFill>
                  <a:srgbClr val="00B050"/>
                </a:solidFill>
              </a:rPr>
              <a:t>数量比较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7CDA57-9307-4EC3-80B6-9C4AD0EDCEF6}"/>
              </a:ext>
            </a:extLst>
          </p:cNvPr>
          <p:cNvSpPr txBox="1"/>
          <p:nvPr/>
        </p:nvSpPr>
        <p:spPr>
          <a:xfrm>
            <a:off x="4176608" y="2349255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仅仅是动词之间的时序关系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5BBB2-5958-48EE-9CED-FF96CF7FA95D}"/>
              </a:ext>
            </a:extLst>
          </p:cNvPr>
          <p:cNvSpPr/>
          <p:nvPr/>
        </p:nvSpPr>
        <p:spPr>
          <a:xfrm>
            <a:off x="4209066" y="1660020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syntactic parse trees , V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309E90-0F43-42E8-8822-B7121B903765}"/>
              </a:ext>
            </a:extLst>
          </p:cNvPr>
          <p:cNvSpPr/>
          <p:nvPr/>
        </p:nvSpPr>
        <p:spPr>
          <a:xfrm>
            <a:off x="4209066" y="1990419"/>
            <a:ext cx="2911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syntactic parse trees , V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393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102B9C-1417-44E5-8A06-283EC7698EFE}"/>
              </a:ext>
            </a:extLst>
          </p:cNvPr>
          <p:cNvSpPr/>
          <p:nvPr/>
        </p:nvSpPr>
        <p:spPr>
          <a:xfrm>
            <a:off x="138545" y="119825"/>
            <a:ext cx="2529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2. Overview of ASER</a:t>
            </a:r>
            <a:endParaRPr lang="zh-CN" altLang="en-US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EECDC7-B927-4961-B910-87F2619802BA}"/>
              </a:ext>
            </a:extLst>
          </p:cNvPr>
          <p:cNvSpPr/>
          <p:nvPr/>
        </p:nvSpPr>
        <p:spPr>
          <a:xfrm>
            <a:off x="370822" y="803299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Definition 1 ASER KG</a:t>
            </a:r>
            <a:r>
              <a:rPr lang="en-US" altLang="zh-CN" dirty="0"/>
              <a:t>: </a:t>
            </a:r>
            <a:r>
              <a:rPr lang="pt-BR" altLang="zh-CN" dirty="0"/>
              <a:t>ASER KG H = {</a:t>
            </a:r>
            <a:r>
              <a:rPr lang="pt-BR" altLang="zh-CN" b="1" dirty="0"/>
              <a:t>V, E, R, T </a:t>
            </a:r>
            <a:r>
              <a:rPr lang="pt-BR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690031-45CE-4679-BCF8-F4008742F2AE}"/>
              </a:ext>
            </a:extLst>
          </p:cNvPr>
          <p:cNvSpPr/>
          <p:nvPr/>
        </p:nvSpPr>
        <p:spPr>
          <a:xfrm>
            <a:off x="468887" y="1149409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E1=(I, am, hungry)    and    E2=(I, eat, anything)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3F45FA-11CA-4031-AE49-8B5083625EE7}"/>
              </a:ext>
            </a:extLst>
          </p:cNvPr>
          <p:cNvSpPr/>
          <p:nvPr/>
        </p:nvSpPr>
        <p:spPr>
          <a:xfrm>
            <a:off x="5239462" y="1231372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R1,2=Result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972AE0-5C20-459D-A3EE-49002D5AC485}"/>
              </a:ext>
            </a:extLst>
          </p:cNvPr>
          <p:cNvSpPr txBox="1"/>
          <p:nvPr/>
        </p:nvSpPr>
        <p:spPr>
          <a:xfrm>
            <a:off x="468887" y="1495519"/>
            <a:ext cx="39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V: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am hungry …  </a:t>
            </a:r>
            <a:r>
              <a:rPr lang="zh-CN" altLang="en-US" dirty="0"/>
              <a:t>定义为词表的结合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84942C-D566-4B54-AABE-5A9252BCF71D}"/>
              </a:ext>
            </a:extLst>
          </p:cNvPr>
          <p:cNvSpPr txBox="1"/>
          <p:nvPr/>
        </p:nvSpPr>
        <p:spPr>
          <a:xfrm>
            <a:off x="5338849" y="821544"/>
            <a:ext cx="39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E:</a:t>
            </a:r>
            <a:r>
              <a:rPr lang="zh-CN" altLang="en-US" b="1" dirty="0"/>
              <a:t>代表事件</a:t>
            </a:r>
            <a:r>
              <a:rPr lang="en-US" altLang="zh-CN" b="1" dirty="0"/>
              <a:t>,V</a:t>
            </a:r>
            <a:r>
              <a:rPr lang="zh-CN" altLang="en-US" b="1" dirty="0"/>
              <a:t>和</a:t>
            </a:r>
            <a:r>
              <a:rPr lang="en-US" altLang="zh-CN" b="1" dirty="0"/>
              <a:t>E</a:t>
            </a:r>
            <a:r>
              <a:rPr lang="zh-CN" altLang="en-US" b="1" dirty="0"/>
              <a:t>之间是通过超边连接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B11755-3BBC-4797-AB0B-FD147D51682C}"/>
              </a:ext>
            </a:extLst>
          </p:cNvPr>
          <p:cNvSpPr txBox="1"/>
          <p:nvPr/>
        </p:nvSpPr>
        <p:spPr>
          <a:xfrm>
            <a:off x="4331854" y="1519711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R:</a:t>
            </a:r>
            <a:r>
              <a:rPr lang="zh-CN" altLang="en-US" b="1" dirty="0"/>
              <a:t>代表事件之间的关系      </a:t>
            </a:r>
            <a:r>
              <a:rPr lang="en-US" altLang="zh-CN" b="1" dirty="0"/>
              <a:t>T: </a:t>
            </a:r>
            <a:r>
              <a:rPr lang="zh-CN" altLang="en-US" b="1" dirty="0"/>
              <a:t>关系的类型集合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BD550A-9408-412A-8681-DF70E6A92F35}"/>
              </a:ext>
            </a:extLst>
          </p:cNvPr>
          <p:cNvSpPr/>
          <p:nvPr/>
        </p:nvSpPr>
        <p:spPr>
          <a:xfrm>
            <a:off x="148272" y="2810861"/>
            <a:ext cx="674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2.1 Eventuality</a:t>
            </a:r>
            <a:r>
              <a:rPr lang="zh-CN" altLang="en-US" b="1" dirty="0"/>
              <a:t>： 原则是</a:t>
            </a:r>
            <a:r>
              <a:rPr lang="en-US" altLang="zh-CN" b="1" dirty="0"/>
              <a:t>: </a:t>
            </a:r>
            <a:r>
              <a:rPr lang="zh-CN" altLang="en-US" b="1" dirty="0"/>
              <a:t>事件定义简单、明确无歧义、语义完整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CA2306-A9BE-4052-BC63-53A9CC496973}"/>
              </a:ext>
            </a:extLst>
          </p:cNvPr>
          <p:cNvSpPr txBox="1"/>
          <p:nvPr/>
        </p:nvSpPr>
        <p:spPr>
          <a:xfrm>
            <a:off x="249382" y="3298135"/>
            <a:ext cx="8164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/>
              <a:t>ASER</a:t>
            </a:r>
            <a:r>
              <a:rPr lang="zh-CN" altLang="en-US" dirty="0"/>
              <a:t>中</a:t>
            </a:r>
            <a:r>
              <a:rPr lang="en-US" altLang="zh-CN" dirty="0"/>
              <a:t>eventuality</a:t>
            </a:r>
            <a:r>
              <a:rPr lang="zh-CN" altLang="en-US" dirty="0"/>
              <a:t>的</a:t>
            </a:r>
            <a:r>
              <a:rPr lang="zh-CN" altLang="en-US" b="1" dirty="0"/>
              <a:t>两个语言学假设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1) </a:t>
            </a:r>
            <a:r>
              <a:rPr lang="zh-CN" altLang="en-US" dirty="0"/>
              <a:t>英语的句法模式是相对固定统一的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2) </a:t>
            </a:r>
            <a:r>
              <a:rPr lang="zh-CN" altLang="en-US" dirty="0"/>
              <a:t>事件的语义是由它包含的词语所决定的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0FB6B4-E03D-4B8B-9199-4F29AE15D120}"/>
              </a:ext>
            </a:extLst>
          </p:cNvPr>
          <p:cNvSpPr txBox="1"/>
          <p:nvPr/>
        </p:nvSpPr>
        <p:spPr>
          <a:xfrm>
            <a:off x="6096000" y="3238934"/>
            <a:ext cx="4378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</a:t>
            </a:r>
            <a:r>
              <a:rPr lang="zh-CN" altLang="en-US" b="1" dirty="0"/>
              <a:t>动词短语</a:t>
            </a:r>
            <a:r>
              <a:rPr lang="zh-CN" altLang="en-US" dirty="0"/>
              <a:t>就可以代表一个事件，但是</a:t>
            </a:r>
            <a:r>
              <a:rPr lang="en-US" altLang="zh-CN" dirty="0"/>
              <a:t>ASER</a:t>
            </a:r>
            <a:r>
              <a:rPr lang="zh-CN" altLang="en-US" dirty="0"/>
              <a:t>使用相对</a:t>
            </a:r>
            <a:r>
              <a:rPr lang="zh-CN" altLang="en-US" b="1" dirty="0"/>
              <a:t>明确的模式去过滤</a:t>
            </a:r>
            <a:r>
              <a:rPr lang="zh-CN" altLang="en-US" dirty="0"/>
              <a:t>，保证事件抽取质量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98FAC8-04B9-4B18-B226-198746CC1F0A}"/>
              </a:ext>
            </a:extLst>
          </p:cNvPr>
          <p:cNvSpPr/>
          <p:nvPr/>
        </p:nvSpPr>
        <p:spPr>
          <a:xfrm>
            <a:off x="249382" y="4466628"/>
            <a:ext cx="11185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Definition 2 </a:t>
            </a:r>
            <a:r>
              <a:rPr lang="en-US" altLang="zh-CN" b="1" dirty="0" err="1"/>
              <a:t>Evventuality</a:t>
            </a:r>
            <a:r>
              <a:rPr lang="zh-CN" altLang="en-US" b="1" dirty="0"/>
              <a:t>的定义形式</a:t>
            </a:r>
            <a:r>
              <a:rPr lang="en-US" altLang="zh-CN" b="1" dirty="0"/>
              <a:t>: </a:t>
            </a:r>
            <a:r>
              <a:rPr lang="en-US" altLang="zh-CN" dirty="0"/>
              <a:t>An eventuality </a:t>
            </a:r>
            <a:r>
              <a:rPr lang="en-US" altLang="zh-CN" dirty="0" err="1"/>
              <a:t>Ei</a:t>
            </a:r>
            <a:r>
              <a:rPr lang="en-US" altLang="zh-CN" dirty="0"/>
              <a:t> is a hyperedge linking multiple words {vi,1, . . . , </a:t>
            </a:r>
            <a:r>
              <a:rPr lang="en-US" altLang="zh-CN" dirty="0" err="1"/>
              <a:t>vi,Ni</a:t>
            </a:r>
            <a:r>
              <a:rPr lang="en-US" altLang="zh-CN" dirty="0"/>
              <a:t> }, where Ni is the number of words in eventuality </a:t>
            </a:r>
            <a:r>
              <a:rPr lang="en-US" altLang="zh-CN" dirty="0" err="1"/>
              <a:t>Ei</a:t>
            </a:r>
            <a:r>
              <a:rPr lang="en-US" altLang="zh-CN" dirty="0"/>
              <a:t>. Here, vi,1, . . . , </a:t>
            </a:r>
            <a:r>
              <a:rPr lang="en-US" altLang="zh-CN" dirty="0" err="1"/>
              <a:t>vi,Ni</a:t>
            </a:r>
            <a:r>
              <a:rPr lang="en-US" altLang="zh-CN" dirty="0"/>
              <a:t> ∈ V are all in the vocabulary. A pair of words in </a:t>
            </a:r>
            <a:r>
              <a:rPr lang="en-US" altLang="zh-CN" dirty="0" err="1"/>
              <a:t>Ei</a:t>
            </a:r>
            <a:r>
              <a:rPr lang="en-US" altLang="zh-CN" dirty="0"/>
              <a:t> (</a:t>
            </a:r>
            <a:r>
              <a:rPr lang="en-US" altLang="zh-CN" dirty="0" err="1"/>
              <a:t>vi,j</a:t>
            </a:r>
            <a:r>
              <a:rPr lang="en-US" altLang="zh-CN" dirty="0"/>
              <a:t> , </a:t>
            </a:r>
            <a:r>
              <a:rPr lang="en-US" altLang="zh-CN" dirty="0" err="1"/>
              <a:t>vi,k</a:t>
            </a:r>
            <a:r>
              <a:rPr lang="en-US" altLang="zh-CN" dirty="0"/>
              <a:t>) may follow a syntactic relation </a:t>
            </a:r>
            <a:r>
              <a:rPr lang="en-US" altLang="zh-CN" dirty="0" err="1"/>
              <a:t>ei,j,k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75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325FF2-AA82-4C34-82C6-6BC1BDD5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4" y="822615"/>
            <a:ext cx="9914554" cy="55067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88DE1F-73C9-48D6-A25F-937F1D816BC4}"/>
              </a:ext>
            </a:extLst>
          </p:cNvPr>
          <p:cNvSpPr txBox="1"/>
          <p:nvPr/>
        </p:nvSpPr>
        <p:spPr>
          <a:xfrm>
            <a:off x="1505527" y="6470134"/>
            <a:ext cx="620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ASER</a:t>
            </a:r>
            <a:r>
              <a:rPr lang="zh-CN" altLang="en-US" b="1" dirty="0"/>
              <a:t>中事件的抽取模式</a:t>
            </a:r>
            <a:r>
              <a:rPr lang="en-US" altLang="zh-CN" b="1" dirty="0"/>
              <a:t>: </a:t>
            </a:r>
            <a:r>
              <a:rPr lang="zh-CN" altLang="en-US" b="1" dirty="0"/>
              <a:t>相对简单、明确、类型相对固定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BD64E-15D7-411B-8FCC-06E455363F83}"/>
              </a:ext>
            </a:extLst>
          </p:cNvPr>
          <p:cNvSpPr txBox="1"/>
          <p:nvPr/>
        </p:nvSpPr>
        <p:spPr>
          <a:xfrm>
            <a:off x="266891" y="269212"/>
            <a:ext cx="411941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大型文本语料库</a:t>
            </a:r>
            <a:r>
              <a:rPr lang="en-US" altLang="zh-CN" dirty="0"/>
              <a:t>(large-scale corpora)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470AF4-FF88-4442-B705-614C482833FF}"/>
              </a:ext>
            </a:extLst>
          </p:cNvPr>
          <p:cNvSpPr txBox="1"/>
          <p:nvPr/>
        </p:nvSpPr>
        <p:spPr>
          <a:xfrm>
            <a:off x="5388175" y="269212"/>
            <a:ext cx="673330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召回率低，</a:t>
            </a:r>
            <a:r>
              <a:rPr lang="en-US" altLang="zh-CN" dirty="0"/>
              <a:t>P</a:t>
            </a:r>
            <a:r>
              <a:rPr lang="zh-CN" altLang="en-US" dirty="0"/>
              <a:t>高的事件，由于语料库巨大，所以事件数量也足够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C117D22-4E31-4EBF-AB06-541BF80C8F73}"/>
              </a:ext>
            </a:extLst>
          </p:cNvPr>
          <p:cNvSpPr/>
          <p:nvPr/>
        </p:nvSpPr>
        <p:spPr>
          <a:xfrm>
            <a:off x="4608945" y="269212"/>
            <a:ext cx="55940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97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2A87DD-6A63-45D9-B360-094D40B36781}"/>
              </a:ext>
            </a:extLst>
          </p:cNvPr>
          <p:cNvSpPr/>
          <p:nvPr/>
        </p:nvSpPr>
        <p:spPr>
          <a:xfrm>
            <a:off x="10639" y="33773"/>
            <a:ext cx="2917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2.2 Eventuality Relation</a:t>
            </a:r>
            <a:endParaRPr lang="zh-CN" altLang="en-US" sz="2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8D91F5-F9F3-403A-9364-605F5034435E}"/>
              </a:ext>
            </a:extLst>
          </p:cNvPr>
          <p:cNvSpPr/>
          <p:nvPr/>
        </p:nvSpPr>
        <p:spPr>
          <a:xfrm>
            <a:off x="3962318" y="786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follow </a:t>
            </a:r>
            <a:r>
              <a:rPr lang="en-US" altLang="zh-CN" b="1" dirty="0"/>
              <a:t>PDTB’s definition </a:t>
            </a:r>
            <a:r>
              <a:rPr lang="en-US" altLang="zh-CN" dirty="0"/>
              <a:t>of relations between sentences or clauses but simplify them to eventualities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26C334-0CBF-4020-9F7E-4C4D4005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71" y="761711"/>
            <a:ext cx="7721782" cy="56482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935E597-2ECC-4C6D-B24E-176B18FA08A8}"/>
              </a:ext>
            </a:extLst>
          </p:cNvPr>
          <p:cNvSpPr txBox="1"/>
          <p:nvPr/>
        </p:nvSpPr>
        <p:spPr>
          <a:xfrm>
            <a:off x="5421744" y="6409975"/>
            <a:ext cx="544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ASER</a:t>
            </a:r>
            <a:r>
              <a:rPr lang="zh-CN" altLang="en-US" b="1" dirty="0"/>
              <a:t>中事件关系类型的定义</a:t>
            </a:r>
            <a:r>
              <a:rPr lang="en-US" altLang="zh-CN" b="1" dirty="0"/>
              <a:t>: 15</a:t>
            </a:r>
            <a:r>
              <a:rPr lang="zh-CN" altLang="en-US" b="1" dirty="0"/>
              <a:t>种，</a:t>
            </a:r>
            <a:r>
              <a:rPr lang="en-US" altLang="zh-CN" b="1" dirty="0"/>
              <a:t>5</a:t>
            </a:r>
            <a:r>
              <a:rPr lang="zh-CN" altLang="en-US" b="1" dirty="0"/>
              <a:t>大类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03054A-1AA9-4D3F-894A-00AD439E6B7A}"/>
              </a:ext>
            </a:extLst>
          </p:cNvPr>
          <p:cNvSpPr txBox="1"/>
          <p:nvPr/>
        </p:nvSpPr>
        <p:spPr>
          <a:xfrm>
            <a:off x="2142837" y="1669595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Temporal </a:t>
            </a:r>
            <a:r>
              <a:rPr lang="zh-CN" altLang="en-US" b="1" dirty="0"/>
              <a:t>关系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92BABB-4698-4D03-B996-53139A946F0B}"/>
              </a:ext>
            </a:extLst>
          </p:cNvPr>
          <p:cNvSpPr/>
          <p:nvPr/>
        </p:nvSpPr>
        <p:spPr>
          <a:xfrm>
            <a:off x="2116331" y="2589193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Contingency </a:t>
            </a:r>
            <a:r>
              <a:rPr lang="zh-CN" altLang="en-US" b="1" dirty="0"/>
              <a:t>关系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7CEDCA-D9E8-4FBE-B29B-0945D94058C8}"/>
              </a:ext>
            </a:extLst>
          </p:cNvPr>
          <p:cNvSpPr/>
          <p:nvPr/>
        </p:nvSpPr>
        <p:spPr>
          <a:xfrm>
            <a:off x="2142837" y="3541689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Comparison</a:t>
            </a:r>
            <a:r>
              <a:rPr lang="zh-CN" altLang="en-US" b="1" dirty="0"/>
              <a:t>关系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C29299-A848-4846-80F5-351951A888F4}"/>
              </a:ext>
            </a:extLst>
          </p:cNvPr>
          <p:cNvSpPr/>
          <p:nvPr/>
        </p:nvSpPr>
        <p:spPr>
          <a:xfrm>
            <a:off x="1982536" y="6040643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Co-Occurrence</a:t>
            </a:r>
            <a:r>
              <a:rPr lang="zh-CN" altLang="en-US" b="1" dirty="0"/>
              <a:t>关系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D64EB-C675-4BA9-89DD-409A28FAA52A}"/>
              </a:ext>
            </a:extLst>
          </p:cNvPr>
          <p:cNvSpPr/>
          <p:nvPr/>
        </p:nvSpPr>
        <p:spPr>
          <a:xfrm>
            <a:off x="2142837" y="4718815"/>
            <a:ext cx="1709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Expansion</a:t>
            </a:r>
            <a:r>
              <a:rPr lang="zh-CN" altLang="en-US" b="1" dirty="0"/>
              <a:t>关系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27FF2D-EE8A-4980-B31D-02450514EBD0}"/>
              </a:ext>
            </a:extLst>
          </p:cNvPr>
          <p:cNvSpPr txBox="1"/>
          <p:nvPr/>
        </p:nvSpPr>
        <p:spPr>
          <a:xfrm>
            <a:off x="10639" y="2849192"/>
            <a:ext cx="2105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原先从</a:t>
            </a:r>
            <a:r>
              <a:rPr lang="en-US" altLang="zh-CN" dirty="0"/>
              <a:t>PDTB</a:t>
            </a:r>
            <a:r>
              <a:rPr lang="zh-CN" altLang="en-US" dirty="0"/>
              <a:t>中</a:t>
            </a:r>
            <a:r>
              <a:rPr lang="en-US" altLang="zh-CN" dirty="0"/>
              <a:t>follow </a:t>
            </a:r>
            <a:r>
              <a:rPr lang="en-US" altLang="zh-CN" b="1" dirty="0"/>
              <a:t>14</a:t>
            </a:r>
            <a:r>
              <a:rPr lang="zh-CN" altLang="en-US" b="1" dirty="0"/>
              <a:t>种关系</a:t>
            </a:r>
            <a:r>
              <a:rPr lang="zh-CN" altLang="en-US" dirty="0"/>
              <a:t>，然后进一步分为</a:t>
            </a:r>
            <a:r>
              <a:rPr lang="en-US" altLang="zh-CN" b="1" dirty="0"/>
              <a:t>5</a:t>
            </a:r>
            <a:r>
              <a:rPr lang="zh-CN" altLang="en-US" b="1" dirty="0"/>
              <a:t>种类型</a:t>
            </a:r>
            <a:r>
              <a:rPr lang="zh-CN" altLang="en-US" dirty="0"/>
              <a:t>，最后使用 自扩展的方式扩展这</a:t>
            </a:r>
            <a:r>
              <a:rPr lang="en-US" altLang="zh-CN" dirty="0"/>
              <a:t>5</a:t>
            </a:r>
            <a:r>
              <a:rPr lang="zh-CN" altLang="en-US" dirty="0"/>
              <a:t>种关系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578C1-DFE9-4083-B54F-BB50CC904670}"/>
              </a:ext>
            </a:extLst>
          </p:cNvPr>
          <p:cNvSpPr txBox="1"/>
          <p:nvPr/>
        </p:nvSpPr>
        <p:spPr>
          <a:xfrm>
            <a:off x="1840016" y="1121296"/>
            <a:ext cx="264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又称作</a:t>
            </a:r>
            <a:r>
              <a:rPr lang="en-US" altLang="zh-CN" b="1" dirty="0"/>
              <a:t>: seed relation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747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3D2471-E842-47DC-BF13-0BDCD8D2A81E}"/>
              </a:ext>
            </a:extLst>
          </p:cNvPr>
          <p:cNvSpPr/>
          <p:nvPr/>
        </p:nvSpPr>
        <p:spPr>
          <a:xfrm>
            <a:off x="-26779" y="1332649"/>
            <a:ext cx="3558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3. Knowledge Extraction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A2BC53-C653-437D-999A-5E108CAF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60" y="3398859"/>
            <a:ext cx="7321406" cy="32846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4B03CE-3422-41FA-805D-DDE6266400A4}"/>
              </a:ext>
            </a:extLst>
          </p:cNvPr>
          <p:cNvSpPr txBox="1"/>
          <p:nvPr/>
        </p:nvSpPr>
        <p:spPr>
          <a:xfrm>
            <a:off x="290737" y="2814628"/>
            <a:ext cx="236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Dependency parser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23B0EC-D09A-491F-AFDD-319838D6A8B3}"/>
              </a:ext>
            </a:extLst>
          </p:cNvPr>
          <p:cNvSpPr txBox="1"/>
          <p:nvPr/>
        </p:nvSpPr>
        <p:spPr>
          <a:xfrm>
            <a:off x="7541507" y="1715325"/>
            <a:ext cx="36252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Seed Relation Extraction </a:t>
            </a:r>
            <a:br>
              <a:rPr lang="en-US" altLang="zh-CN" b="1" dirty="0"/>
            </a:br>
            <a:r>
              <a:rPr lang="en-US" altLang="zh-CN" b="1" dirty="0"/>
              <a:t>less ambiguous connectives </a:t>
            </a:r>
            <a:r>
              <a:rPr lang="en-US" altLang="zh-CN" dirty="0"/>
              <a:t>obtained from PDTB</a:t>
            </a:r>
            <a:r>
              <a:rPr lang="zh-CN" altLang="en-US" b="1" dirty="0"/>
              <a:t>预定义</a:t>
            </a:r>
            <a:r>
              <a:rPr lang="en-US" altLang="zh-CN" b="1" dirty="0"/>
              <a:t>14</a:t>
            </a:r>
            <a:r>
              <a:rPr lang="zh-CN" altLang="en-US" b="1" dirty="0"/>
              <a:t>种关系</a:t>
            </a:r>
            <a:r>
              <a:rPr lang="en-US" altLang="zh-CN" b="1" dirty="0"/>
              <a:t>,</a:t>
            </a:r>
            <a:r>
              <a:rPr lang="zh-CN" altLang="en-US" b="1" dirty="0"/>
              <a:t>进一步划分为</a:t>
            </a:r>
            <a:r>
              <a:rPr lang="en-US" altLang="zh-CN" b="1" dirty="0"/>
              <a:t>5</a:t>
            </a:r>
            <a:r>
              <a:rPr lang="zh-CN" altLang="en-US" b="1" dirty="0"/>
              <a:t>种关系类型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42550D-D9F9-4B1C-9F81-7BF3D2619B77}"/>
              </a:ext>
            </a:extLst>
          </p:cNvPr>
          <p:cNvSpPr txBox="1"/>
          <p:nvPr/>
        </p:nvSpPr>
        <p:spPr>
          <a:xfrm>
            <a:off x="2376298" y="1798965"/>
            <a:ext cx="3974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Pattern Matching</a:t>
            </a:r>
            <a:br>
              <a:rPr lang="en-US" altLang="zh-CN" b="1" dirty="0"/>
            </a:br>
            <a:r>
              <a:rPr lang="en-US" altLang="zh-CN" dirty="0"/>
              <a:t>1. </a:t>
            </a:r>
            <a:r>
              <a:rPr lang="zh-CN" altLang="en-US" dirty="0"/>
              <a:t>一个句子，</a:t>
            </a:r>
            <a:r>
              <a:rPr lang="en-US" altLang="zh-CN" dirty="0"/>
              <a:t>parsing</a:t>
            </a:r>
            <a:r>
              <a:rPr lang="zh-CN" altLang="en-US" dirty="0"/>
              <a:t>之后可能包含多个</a:t>
            </a:r>
            <a:r>
              <a:rPr lang="en-US" altLang="zh-CN" dirty="0"/>
              <a:t>event,</a:t>
            </a:r>
            <a:r>
              <a:rPr lang="zh-CN" altLang="en-US" dirty="0"/>
              <a:t>然后使用预定于 </a:t>
            </a:r>
            <a:r>
              <a:rPr lang="en-US" altLang="zh-CN" dirty="0"/>
              <a:t>pattern matching 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ym typeface="Wingdings" panose="05000000000000000000" pitchFamily="2" charset="2"/>
              </a:rPr>
              <a:t>组成 </a:t>
            </a:r>
            <a:r>
              <a:rPr lang="en-US" altLang="zh-CN" dirty="0">
                <a:sym typeface="Wingdings" panose="05000000000000000000" pitchFamily="2" charset="2"/>
              </a:rPr>
              <a:t>group instance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8AAB24-FB03-49BA-90C0-42A9F832A241}"/>
              </a:ext>
            </a:extLst>
          </p:cNvPr>
          <p:cNvSpPr txBox="1"/>
          <p:nvPr/>
        </p:nvSpPr>
        <p:spPr>
          <a:xfrm>
            <a:off x="7929973" y="3842954"/>
            <a:ext cx="4217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15</a:t>
            </a:r>
            <a:r>
              <a:rPr lang="zh-CN" altLang="en-US" sz="2000" b="1" dirty="0">
                <a:solidFill>
                  <a:srgbClr val="FF0000"/>
                </a:solidFill>
              </a:rPr>
              <a:t>种关系进一步</a:t>
            </a:r>
            <a:r>
              <a:rPr lang="en-US" altLang="zh-CN" sz="2000" b="1" dirty="0">
                <a:solidFill>
                  <a:srgbClr val="FF0000"/>
                </a:solidFill>
              </a:rPr>
              <a:t>bootstrapping</a:t>
            </a:r>
            <a:br>
              <a:rPr lang="en-US" altLang="zh-CN" b="1" dirty="0"/>
            </a:br>
            <a:r>
              <a:rPr lang="zh-CN" altLang="en-US" b="1" dirty="0"/>
              <a:t>使用</a:t>
            </a:r>
            <a:r>
              <a:rPr lang="en-US" altLang="zh-CN" dirty="0"/>
              <a:t>bootstrapping process </a:t>
            </a:r>
            <a:r>
              <a:rPr lang="zh-CN" altLang="en-US" dirty="0"/>
              <a:t>进行学习</a:t>
            </a:r>
            <a:r>
              <a:rPr lang="en-US" altLang="zh-CN" dirty="0"/>
              <a:t>-</a:t>
            </a:r>
            <a:r>
              <a:rPr lang="zh-CN" altLang="en-US" dirty="0"/>
              <a:t>训练得到更多的关系</a:t>
            </a:r>
            <a:endParaRPr lang="zh-CN" altLang="en-US" b="1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A47437-44D7-40CF-91B5-0A77704DE222}"/>
              </a:ext>
            </a:extLst>
          </p:cNvPr>
          <p:cNvCxnSpPr>
            <a:cxnSpLocks/>
          </p:cNvCxnSpPr>
          <p:nvPr/>
        </p:nvCxnSpPr>
        <p:spPr>
          <a:xfrm flipV="1">
            <a:off x="1199592" y="3181707"/>
            <a:ext cx="178856" cy="33995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4665EB3-F248-4879-AADE-0BF3EE6584CB}"/>
              </a:ext>
            </a:extLst>
          </p:cNvPr>
          <p:cNvCxnSpPr>
            <a:cxnSpLocks/>
          </p:cNvCxnSpPr>
          <p:nvPr/>
        </p:nvCxnSpPr>
        <p:spPr>
          <a:xfrm flipH="1" flipV="1">
            <a:off x="2919544" y="2009213"/>
            <a:ext cx="195674" cy="153201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8D4D39-43AA-4C72-9B8F-C75EC031EFA0}"/>
              </a:ext>
            </a:extLst>
          </p:cNvPr>
          <p:cNvCxnSpPr>
            <a:cxnSpLocks/>
          </p:cNvCxnSpPr>
          <p:nvPr/>
        </p:nvCxnSpPr>
        <p:spPr>
          <a:xfrm flipV="1">
            <a:off x="7255719" y="4039263"/>
            <a:ext cx="775098" cy="65527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232A56-82E3-439A-AFB1-85A0958F1601}"/>
              </a:ext>
            </a:extLst>
          </p:cNvPr>
          <p:cNvCxnSpPr>
            <a:cxnSpLocks/>
          </p:cNvCxnSpPr>
          <p:nvPr/>
        </p:nvCxnSpPr>
        <p:spPr>
          <a:xfrm flipV="1">
            <a:off x="4560724" y="1949817"/>
            <a:ext cx="3063894" cy="221116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027EF72-3A91-4084-8CEA-605E581DDCDB}"/>
              </a:ext>
            </a:extLst>
          </p:cNvPr>
          <p:cNvSpPr/>
          <p:nvPr/>
        </p:nvSpPr>
        <p:spPr>
          <a:xfrm>
            <a:off x="0" y="0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2.3 KG Storage </a:t>
            </a:r>
            <a:endParaRPr lang="zh-CN" altLang="en-US" sz="20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295D98-79AB-4713-BF19-8BDC801299E3}"/>
              </a:ext>
            </a:extLst>
          </p:cNvPr>
          <p:cNvSpPr/>
          <p:nvPr/>
        </p:nvSpPr>
        <p:spPr>
          <a:xfrm>
            <a:off x="36423" y="375484"/>
            <a:ext cx="5717832" cy="954107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1. eventuality table</a:t>
            </a:r>
            <a:r>
              <a:rPr lang="en-US" altLang="zh-CN" sz="2000" dirty="0"/>
              <a:t>, </a:t>
            </a:r>
            <a:br>
              <a:rPr lang="en-US" altLang="zh-CN" dirty="0"/>
            </a:br>
            <a:r>
              <a:rPr lang="en-US" altLang="zh-CN" dirty="0"/>
              <a:t>we record information about </a:t>
            </a:r>
            <a:r>
              <a:rPr lang="en-US" altLang="zh-CN" b="1" dirty="0"/>
              <a:t>event ids</a:t>
            </a:r>
            <a:r>
              <a:rPr lang="en-US" altLang="zh-CN" dirty="0"/>
              <a:t>, </a:t>
            </a:r>
            <a:r>
              <a:rPr lang="en-US" altLang="zh-CN" b="1" dirty="0"/>
              <a:t>all the words</a:t>
            </a:r>
            <a:r>
              <a:rPr lang="en-US" altLang="zh-CN" dirty="0"/>
              <a:t>, </a:t>
            </a:r>
            <a:r>
              <a:rPr lang="en-US" altLang="zh-CN" b="1" dirty="0"/>
              <a:t>dependencies edges </a:t>
            </a:r>
            <a:r>
              <a:rPr lang="en-US" altLang="zh-CN" dirty="0"/>
              <a:t>between words, and </a:t>
            </a:r>
            <a:r>
              <a:rPr lang="en-US" altLang="zh-CN" b="1" dirty="0"/>
              <a:t>frequencies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3F2CEA-1DB3-400D-883C-AFCC8415DD29}"/>
              </a:ext>
            </a:extLst>
          </p:cNvPr>
          <p:cNvSpPr/>
          <p:nvPr/>
        </p:nvSpPr>
        <p:spPr>
          <a:xfrm>
            <a:off x="5754255" y="369740"/>
            <a:ext cx="6096000" cy="954107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altLang="zh-CN" sz="2000" b="1" dirty="0"/>
              <a:t>2. relation table, </a:t>
            </a:r>
            <a:br>
              <a:rPr lang="en-US" altLang="zh-CN" dirty="0"/>
            </a:br>
            <a:r>
              <a:rPr lang="en-US" altLang="zh-CN" dirty="0"/>
              <a:t>we record </a:t>
            </a:r>
            <a:r>
              <a:rPr lang="en-US" altLang="zh-CN" b="1" dirty="0"/>
              <a:t>ids of head </a:t>
            </a:r>
            <a:r>
              <a:rPr lang="en-US" altLang="zh-CN" dirty="0"/>
              <a:t>and </a:t>
            </a:r>
            <a:r>
              <a:rPr lang="en-US" altLang="zh-CN" b="1" dirty="0"/>
              <a:t>tail eventualities </a:t>
            </a:r>
            <a:r>
              <a:rPr lang="en-US" altLang="zh-CN" dirty="0"/>
              <a:t>and </a:t>
            </a:r>
            <a:r>
              <a:rPr lang="en-US" altLang="zh-CN" b="1" dirty="0"/>
              <a:t>relations </a:t>
            </a:r>
            <a:r>
              <a:rPr lang="en-US" altLang="zh-CN" dirty="0"/>
              <a:t>between them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77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4818</Words>
  <Application>Microsoft Office PowerPoint</Application>
  <PresentationFormat>宽屏</PresentationFormat>
  <Paragraphs>226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78</cp:revision>
  <dcterms:created xsi:type="dcterms:W3CDTF">2020-01-13T15:04:13Z</dcterms:created>
  <dcterms:modified xsi:type="dcterms:W3CDTF">2020-01-16T05:47:24Z</dcterms:modified>
</cp:coreProperties>
</file>