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8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898708" y="2286000"/>
            <a:ext cx="208978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3366"/>
                </a:solidFill>
              </a:defRPr>
            </a:pPr>
            <a:r>
              <a:rPr b="0" i="0" u="none">
                <a:solidFill/>
              </a:rPr>
              <a:t>年度总结报告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755" y="3840480"/>
            <a:ext cx="158369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66666"/>
                </a:solidFill>
              </a:defRPr>
            </a:pPr>
            <a:r>
              <a:rPr b="0" i="0" u="none">
                <a:solidFill/>
              </a:rPr>
              <a:t>战略发展部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04423" y="5486400"/>
            <a:ext cx="2078355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rPr b="0" i="0" u="none">
                <a:solidFill/>
              </a:rPr>
              <a:t>张经理 | 2024年12月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83134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b="0" i="0" u="none">
                <a:solidFill/>
                <a:latin typeface="Kaiti SC Regular" panose="02010600040101010101" charset="-122"/>
                <a:ea typeface="Kaiti SC Regular" panose="02010600040101010101" charset="-122"/>
              </a:rPr>
              <a:t>重要成就</a:t>
            </a:r>
            <a:endParaRPr lang="en-US" b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91135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336633"/>
                </a:solidFill>
              </a:defRPr>
            </a:pPr>
            <a:r>
              <a:rPr b="0" i="0" u="none">
                <a:solidFill/>
              </a:rPr>
              <a:t>融资成功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7124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b="0" i="0" u="none">
                <a:solidFill/>
              </a:rPr>
              <a:t>完成了A轮融资，金额超预期。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496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b="0" i="0" u="none">
                <a:solidFill/>
              </a:rPr>
              <a:t>• 获得知名投资机构青睐</a:t>
            </a:r>
          </a:p>
          <a:p>
            <a:pPr/>
            <a:r>
              <a:t>• 融资金额达5000万元</a:t>
            </a:r>
          </a:p>
          <a:p>
            <a:pPr/>
            <a:r>
              <a:t>• 将用于产品研发和市场拓展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83134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b="0" i="0" u="none">
                <a:solidFill/>
                <a:latin typeface="Kaiti SC Regular" panose="02010600040101010101" charset="-122"/>
                <a:ea typeface="Kaiti SC Regular" panose="02010600040101010101" charset="-122"/>
              </a:rPr>
              <a:t>重要成就</a:t>
            </a:r>
            <a:endParaRPr lang="en-US" b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91135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336633"/>
                </a:solidFill>
              </a:defRPr>
            </a:pPr>
            <a:r>
              <a:rPr b="0" i="0" u="none">
                <a:solidFill/>
              </a:rPr>
              <a:t>用户突破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7124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b="0" i="0" u="none">
                <a:solidFill/>
              </a:rPr>
              <a:t>核心产品用户数突破100万大关。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496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b="0" i="0" u="none">
                <a:solidFill/>
              </a:rPr>
              <a:t>• 月活跃用户增长300%</a:t>
            </a:r>
          </a:p>
          <a:p>
            <a:pPr/>
            <a:r>
              <a:t>• 用户满意度高达95%</a:t>
            </a:r>
          </a:p>
          <a:p>
            <a:pPr/>
            <a:r>
              <a:t>• 市场占有率稳步提升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83134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b="0" i="0" u="none">
                <a:solidFill/>
                <a:latin typeface="Kaiti SC Regular" panose="02010600040101010101" charset="-122"/>
                <a:ea typeface="Kaiti SC Regular" panose="02010600040101010101" charset="-122"/>
              </a:rPr>
              <a:t>重要成就</a:t>
            </a:r>
            <a:endParaRPr lang="en-US" b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91135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336633"/>
                </a:solidFill>
              </a:defRPr>
            </a:pPr>
            <a:r>
              <a:rPr b="0" i="0" u="none">
                <a:solidFill/>
              </a:rPr>
              <a:t>用户突破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7124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b="0" i="0" u="none">
                <a:solidFill/>
              </a:rPr>
              <a:t>核心产品用户数突破100万大关。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496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b="0" i="0" u="none">
                <a:solidFill/>
              </a:rPr>
              <a:t>• 月活跃用户增长300%</a:t>
            </a:r>
          </a:p>
          <a:p>
            <a:pPr/>
            <a:r>
              <a:t>• 用户满意度高达95%</a:t>
            </a:r>
          </a:p>
          <a:p>
            <a:pPr/>
            <a:r>
              <a:t>• 市场占有率稳步提升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83134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b="0" i="0" u="none">
                <a:solidFill/>
                <a:latin typeface="Kaiti SC Regular" panose="02010600040101010101" charset="-122"/>
                <a:ea typeface="Kaiti SC Regular" panose="02010600040101010101" charset="-122"/>
              </a:rPr>
              <a:t>重要成就</a:t>
            </a:r>
            <a:endParaRPr lang="en-US" b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91135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336633"/>
                </a:solidFill>
              </a:defRPr>
            </a:pPr>
            <a:r>
              <a:rPr b="0" i="0" u="none">
                <a:solidFill/>
              </a:rPr>
              <a:t>用户突破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7124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b="0" i="0" u="none">
                <a:solidFill/>
              </a:rPr>
              <a:t>核心产品用户数突破100万大关。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496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b="0" i="0" u="none">
                <a:solidFill/>
              </a:rPr>
              <a:t>• 月活跃用户增长300%</a:t>
            </a:r>
          </a:p>
          <a:p>
            <a:pPr/>
            <a:r>
              <a:t>• 用户满意度高达95%</a:t>
            </a:r>
          </a:p>
          <a:p>
            <a:pPr/>
            <a:r>
              <a:t>• 市场占有率稳步提升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831340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b="0" i="0" u="none">
                <a:solidFill/>
                <a:latin typeface="Kaiti SC Regular" panose="02010600040101010101" charset="-122"/>
                <a:ea typeface="Kaiti SC Regular" panose="02010600040101010101" charset="-122"/>
              </a:rPr>
              <a:t>重要成就</a:t>
            </a:r>
            <a:endParaRPr lang="en-US" b="0">
              <a:latin typeface="Kaiti SC Regular" panose="02010600040101010101" charset="-122"/>
              <a:ea typeface="Kaiti SC Regular" panose="02010600040101010101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91135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>
                <a:solidFill>
                  <a:srgbClr val="336633"/>
                </a:solidFill>
              </a:defRPr>
            </a:pPr>
            <a:r>
              <a:rPr b="0" i="0" u="none">
                <a:solidFill/>
              </a:rPr>
              <a:t>用户突破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7124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b="0" i="0" u="none">
                <a:solidFill/>
              </a:rPr>
              <a:t>核心产品用户数突破100万大关。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04965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b="0" i="0" u="none">
                <a:solidFill/>
              </a:rPr>
              <a:t>• 月活跃用户增长300%</a:t>
            </a:r>
          </a:p>
          <a:p>
            <a:pPr/>
            <a:r>
              <a:t>• 用户满意度高达95%</a:t>
            </a:r>
          </a:p>
          <a:p>
            <a:pPr/>
            <a:r>
              <a:t>• 市场占有率稳步提升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61226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b="0" i="0" u="none">
                <a:solidFill/>
              </a:rPr>
              <a:t>面临挑战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91135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993333"/>
                </a:solidFill>
              </a:defRPr>
            </a:pPr>
            <a:r>
              <a:rPr b="0" i="0" u="none">
                <a:solidFill/>
              </a:rPr>
              <a:t>市场竞争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926080"/>
            <a:ext cx="1071245" cy="3987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rPr b="0" i="0" u="none">
                <a:solidFill/>
              </a:rPr>
              <a:t>市场竞争加剧，需要寻找新的突破口。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1271905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b="0" i="0" u="none">
                <a:solidFill/>
              </a:rPr>
              <a:t>• 加强产品创新</a:t>
            </a:r>
          </a:p>
          <a:p>
            <a:pPr/>
            <a:r>
              <a:t>• 提升用户体验</a:t>
            </a:r>
          </a:p>
          <a:p>
            <a:pPr/>
            <a:r>
              <a:t>• 拓展新的市场领域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612265" cy="645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b="0" i="0" u="none">
                <a:solidFill/>
              </a:rPr>
              <a:t>未来计划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39700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336699"/>
                </a:solidFill>
              </a:defRPr>
            </a:pPr>
            <a:r>
              <a:rPr b="0" i="0" u="none">
                <a:solidFill/>
              </a:rPr>
              <a:t>重点投入AI驱动的新产品线研发。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190500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rPr b="0" i="0" u="none">
                <a:solidFill/>
              </a:rPr>
              <a:t>• 组建AI研发团队</a:t>
            </a:r>
          </a:p>
          <a:p>
            <a:pPr/>
            <a:r>
              <a:t>• 建立技术创新中心</a:t>
            </a:r>
          </a:p>
          <a:p>
            <a:pPr/>
            <a:r>
              <a:t>• 推出智能化产品</a:t>
            </a:r>
          </a:p>
          <a:p>
            <a:pPr/>
            <a:r>
              <a:t>• 拓展企业级市场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669280"/>
            <a:ext cx="2476500" cy="3371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66666"/>
                </a:solidFill>
              </a:defRPr>
            </a:pPr>
            <a:r>
              <a:rPr b="0" i="0" u="none">
                <a:solidFill/>
              </a:rPr>
              <a:t>投资计划: 总投资计划1.2亿元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