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71" r:id="rId3"/>
    <p:sldId id="262" r:id="rId4"/>
    <p:sldId id="263" r:id="rId5"/>
    <p:sldId id="264" r:id="rId6"/>
    <p:sldId id="265" r:id="rId7"/>
    <p:sldId id="266" r:id="rId8"/>
    <p:sldId id="267" r:id="rId9"/>
    <p:sldId id="268" r:id="rId10"/>
    <p:sldId id="269" r:id="rId11"/>
    <p:sldId id="270" r:id="rId12"/>
    <p:sldId id="257" r:id="rId13"/>
    <p:sldId id="258" r:id="rId14"/>
    <p:sldId id="259" r:id="rId15"/>
    <p:sldId id="260"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D85551C-8437-426F-92D4-0A7A575442AC}" type="datetimeFigureOut">
              <a:rPr lang="en-US" smtClean="0"/>
              <a:t>3/10/2015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3740DD-A943-4BE9-865E-CBDAC6558336}"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486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85551C-8437-426F-92D4-0A7A575442AC}" type="datetimeFigureOut">
              <a:rPr lang="en-US" smtClean="0"/>
              <a:t>3/10/2015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3740DD-A943-4BE9-865E-CBDAC6558336}" type="slidenum">
              <a:rPr lang="en-US" smtClean="0"/>
              <a:t>‹#›</a:t>
            </a:fld>
            <a:endParaRPr lang="en-US" dirty="0"/>
          </a:p>
        </p:txBody>
      </p:sp>
    </p:spTree>
    <p:extLst>
      <p:ext uri="{BB962C8B-B14F-4D97-AF65-F5344CB8AC3E}">
        <p14:creationId xmlns:p14="http://schemas.microsoft.com/office/powerpoint/2010/main" val="3575970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85551C-8437-426F-92D4-0A7A575442AC}" type="datetimeFigureOut">
              <a:rPr lang="en-US" smtClean="0"/>
              <a:t>3/10/2015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3740DD-A943-4BE9-865E-CBDAC6558336}" type="slidenum">
              <a:rPr lang="en-US" smtClean="0"/>
              <a:t>‹#›</a:t>
            </a:fld>
            <a:endParaRPr lang="en-US" dirty="0"/>
          </a:p>
        </p:txBody>
      </p:sp>
    </p:spTree>
    <p:extLst>
      <p:ext uri="{BB962C8B-B14F-4D97-AF65-F5344CB8AC3E}">
        <p14:creationId xmlns:p14="http://schemas.microsoft.com/office/powerpoint/2010/main" val="1574048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85551C-8437-426F-92D4-0A7A575442AC}" type="datetimeFigureOut">
              <a:rPr lang="en-US" smtClean="0"/>
              <a:t>3/10/2015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3740DD-A943-4BE9-865E-CBDAC6558336}" type="slidenum">
              <a:rPr lang="en-US" smtClean="0"/>
              <a:t>‹#›</a:t>
            </a:fld>
            <a:endParaRPr lang="en-US" dirty="0"/>
          </a:p>
        </p:txBody>
      </p:sp>
    </p:spTree>
    <p:extLst>
      <p:ext uri="{BB962C8B-B14F-4D97-AF65-F5344CB8AC3E}">
        <p14:creationId xmlns:p14="http://schemas.microsoft.com/office/powerpoint/2010/main" val="301718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85551C-8437-426F-92D4-0A7A575442AC}" type="datetimeFigureOut">
              <a:rPr lang="en-US" smtClean="0"/>
              <a:t>3/10/2015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3740DD-A943-4BE9-865E-CBDAC6558336}"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151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D85551C-8437-426F-92D4-0A7A575442AC}" type="datetimeFigureOut">
              <a:rPr lang="en-US" smtClean="0"/>
              <a:t>3/10/2015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3740DD-A943-4BE9-865E-CBDAC6558336}" type="slidenum">
              <a:rPr lang="en-US" smtClean="0"/>
              <a:t>‹#›</a:t>
            </a:fld>
            <a:endParaRPr lang="en-US" dirty="0"/>
          </a:p>
        </p:txBody>
      </p:sp>
    </p:spTree>
    <p:extLst>
      <p:ext uri="{BB962C8B-B14F-4D97-AF65-F5344CB8AC3E}">
        <p14:creationId xmlns:p14="http://schemas.microsoft.com/office/powerpoint/2010/main" val="1914677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D85551C-8437-426F-92D4-0A7A575442AC}" type="datetimeFigureOut">
              <a:rPr lang="en-US" smtClean="0"/>
              <a:t>3/10/2015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E3740DD-A943-4BE9-865E-CBDAC6558336}" type="slidenum">
              <a:rPr lang="en-US" smtClean="0"/>
              <a:t>‹#›</a:t>
            </a:fld>
            <a:endParaRPr lang="en-US" dirty="0"/>
          </a:p>
        </p:txBody>
      </p:sp>
    </p:spTree>
    <p:extLst>
      <p:ext uri="{BB962C8B-B14F-4D97-AF65-F5344CB8AC3E}">
        <p14:creationId xmlns:p14="http://schemas.microsoft.com/office/powerpoint/2010/main" val="1972543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D85551C-8437-426F-92D4-0A7A575442AC}" type="datetimeFigureOut">
              <a:rPr lang="en-US" smtClean="0"/>
              <a:t>3/10/2015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E3740DD-A943-4BE9-865E-CBDAC6558336}" type="slidenum">
              <a:rPr lang="en-US" smtClean="0"/>
              <a:t>‹#›</a:t>
            </a:fld>
            <a:endParaRPr lang="en-US" dirty="0"/>
          </a:p>
        </p:txBody>
      </p:sp>
    </p:spTree>
    <p:extLst>
      <p:ext uri="{BB962C8B-B14F-4D97-AF65-F5344CB8AC3E}">
        <p14:creationId xmlns:p14="http://schemas.microsoft.com/office/powerpoint/2010/main" val="1673268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85551C-8437-426F-92D4-0A7A575442AC}" type="datetimeFigureOut">
              <a:rPr lang="en-US" smtClean="0"/>
              <a:t>3/10/2015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EE3740DD-A943-4BE9-865E-CBDAC6558336}" type="slidenum">
              <a:rPr lang="en-US" smtClean="0"/>
              <a:t>‹#›</a:t>
            </a:fld>
            <a:endParaRPr lang="en-US" dirty="0"/>
          </a:p>
        </p:txBody>
      </p:sp>
    </p:spTree>
    <p:extLst>
      <p:ext uri="{BB962C8B-B14F-4D97-AF65-F5344CB8AC3E}">
        <p14:creationId xmlns:p14="http://schemas.microsoft.com/office/powerpoint/2010/main" val="992282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D85551C-8437-426F-92D4-0A7A575442AC}" type="datetimeFigureOut">
              <a:rPr lang="en-US" smtClean="0"/>
              <a:t>3/10/2015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E3740DD-A943-4BE9-865E-CBDAC6558336}" type="slidenum">
              <a:rPr lang="en-US" smtClean="0"/>
              <a:t>‹#›</a:t>
            </a:fld>
            <a:endParaRPr lang="en-US" dirty="0"/>
          </a:p>
        </p:txBody>
      </p:sp>
    </p:spTree>
    <p:extLst>
      <p:ext uri="{BB962C8B-B14F-4D97-AF65-F5344CB8AC3E}">
        <p14:creationId xmlns:p14="http://schemas.microsoft.com/office/powerpoint/2010/main" val="43867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85551C-8437-426F-92D4-0A7A575442AC}" type="datetimeFigureOut">
              <a:rPr lang="en-US" smtClean="0"/>
              <a:t>3/10/2015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3740DD-A943-4BE9-865E-CBDAC6558336}" type="slidenum">
              <a:rPr lang="en-US" smtClean="0"/>
              <a:t>‹#›</a:t>
            </a:fld>
            <a:endParaRPr lang="en-US" dirty="0"/>
          </a:p>
        </p:txBody>
      </p:sp>
    </p:spTree>
    <p:extLst>
      <p:ext uri="{BB962C8B-B14F-4D97-AF65-F5344CB8AC3E}">
        <p14:creationId xmlns:p14="http://schemas.microsoft.com/office/powerpoint/2010/main" val="560173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D85551C-8437-426F-92D4-0A7A575442AC}" type="datetimeFigureOut">
              <a:rPr lang="en-US" smtClean="0"/>
              <a:t>3/10/2015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E3740DD-A943-4BE9-865E-CBDAC6558336}"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97082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PID TUNING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29798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6680" y="365125"/>
            <a:ext cx="6537960" cy="5263057"/>
          </a:xfrm>
        </p:spPr>
      </p:pic>
      <p:sp>
        <p:nvSpPr>
          <p:cNvPr id="5" name="TextBox 4"/>
          <p:cNvSpPr txBox="1"/>
          <p:nvPr/>
        </p:nvSpPr>
        <p:spPr>
          <a:xfrm>
            <a:off x="838200" y="5588000"/>
            <a:ext cx="9951720" cy="707886"/>
          </a:xfrm>
          <a:prstGeom prst="rect">
            <a:avLst/>
          </a:prstGeom>
          <a:noFill/>
        </p:spPr>
        <p:txBody>
          <a:bodyPr wrap="square" rtlCol="0">
            <a:spAutoFit/>
          </a:bodyPr>
          <a:lstStyle/>
          <a:p>
            <a:r>
              <a:rPr lang="en-US" sz="2000" dirty="0"/>
              <a:t>Using both integral and derivative control (PID) has removed steady-state error and decreased system settling times while maintaining a reasonable transient response. </a:t>
            </a:r>
          </a:p>
        </p:txBody>
      </p:sp>
    </p:spTree>
    <p:extLst>
      <p:ext uri="{BB962C8B-B14F-4D97-AF65-F5344CB8AC3E}">
        <p14:creationId xmlns:p14="http://schemas.microsoft.com/office/powerpoint/2010/main" val="4238636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PI, PD, PID Summery Characteristics</a:t>
            </a:r>
            <a:endParaRPr lang="en-US" dirty="0"/>
          </a:p>
        </p:txBody>
      </p:sp>
      <p:sp>
        <p:nvSpPr>
          <p:cNvPr id="3" name="Content Placeholder 2"/>
          <p:cNvSpPr>
            <a:spLocks noGrp="1"/>
          </p:cNvSpPr>
          <p:nvPr>
            <p:ph idx="1"/>
          </p:nvPr>
        </p:nvSpPr>
        <p:spPr>
          <a:xfrm>
            <a:off x="838200" y="1690688"/>
            <a:ext cx="10515600" cy="4542687"/>
          </a:xfrm>
        </p:spPr>
        <p:txBody>
          <a:bodyPr>
            <a:normAutofit fontScale="92500" lnSpcReduction="10000"/>
          </a:bodyPr>
          <a:lstStyle/>
          <a:p>
            <a:pPr marL="0" indent="0">
              <a:buNone/>
            </a:pPr>
            <a:r>
              <a:rPr lang="en-US" sz="1800" b="1" dirty="0"/>
              <a:t>PD</a:t>
            </a:r>
            <a:r>
              <a:rPr lang="en-US" sz="1800" dirty="0" smtClean="0"/>
              <a:t/>
            </a:r>
            <a:br>
              <a:rPr lang="en-US" sz="1800" dirty="0" smtClean="0"/>
            </a:br>
            <a:r>
              <a:rPr lang="en-US" sz="1800" dirty="0" smtClean="0"/>
              <a:t>&gt;&gt; Compensator </a:t>
            </a:r>
            <a:r>
              <a:rPr lang="en-US" sz="1800" dirty="0"/>
              <a:t>is anticipatory; it responds to the error and its derivative.</a:t>
            </a:r>
            <a:r>
              <a:rPr lang="en-US" sz="1800" dirty="0" smtClean="0"/>
              <a:t/>
            </a:r>
            <a:br>
              <a:rPr lang="en-US" sz="1800" dirty="0" smtClean="0"/>
            </a:br>
            <a:r>
              <a:rPr lang="en-US" sz="1800" dirty="0" smtClean="0"/>
              <a:t>&gt;&gt; Phase </a:t>
            </a:r>
            <a:r>
              <a:rPr lang="en-US" sz="1800" dirty="0"/>
              <a:t>lead is provided starting one decade below the zero.</a:t>
            </a:r>
            <a:r>
              <a:rPr lang="en-US" sz="1800" dirty="0" smtClean="0"/>
              <a:t/>
            </a:r>
            <a:br>
              <a:rPr lang="en-US" sz="1800" dirty="0" smtClean="0"/>
            </a:br>
            <a:r>
              <a:rPr lang="en-US" sz="1800" dirty="0" smtClean="0"/>
              <a:t>&gt;&gt; Generally</a:t>
            </a:r>
            <a:r>
              <a:rPr lang="en-US" sz="1800" dirty="0"/>
              <a:t>, increases damping and reduces %</a:t>
            </a:r>
            <a:r>
              <a:rPr lang="en-US" sz="1800" dirty="0" smtClean="0"/>
              <a:t>OS.</a:t>
            </a:r>
            <a:br>
              <a:rPr lang="en-US" sz="1800" dirty="0" smtClean="0"/>
            </a:br>
            <a:r>
              <a:rPr lang="en-US" sz="1800" dirty="0" smtClean="0"/>
              <a:t>&gt;&gt; Generally</a:t>
            </a:r>
            <a:r>
              <a:rPr lang="en-US" sz="1800" dirty="0"/>
              <a:t>, reduces rise and settling times.</a:t>
            </a:r>
            <a:r>
              <a:rPr lang="en-US" sz="1800" dirty="0" smtClean="0"/>
              <a:t/>
            </a:r>
            <a:br>
              <a:rPr lang="en-US" sz="1800" dirty="0" smtClean="0"/>
            </a:br>
            <a:r>
              <a:rPr lang="en-US" sz="1800" dirty="0" smtClean="0"/>
              <a:t>&gt;&gt; Increases </a:t>
            </a:r>
            <a:r>
              <a:rPr lang="en-US" sz="1800" dirty="0"/>
              <a:t>bandwidth.</a:t>
            </a:r>
            <a:r>
              <a:rPr lang="en-US" sz="1800" dirty="0" smtClean="0"/>
              <a:t/>
            </a:r>
            <a:br>
              <a:rPr lang="en-US" sz="1800" dirty="0" smtClean="0"/>
            </a:br>
            <a:r>
              <a:rPr lang="en-US" sz="1800" dirty="0" smtClean="0"/>
              <a:t>&gt;&gt; Increases </a:t>
            </a:r>
            <a:r>
              <a:rPr lang="en-US" sz="1800" dirty="0"/>
              <a:t>phase and gain margins.</a:t>
            </a:r>
            <a:r>
              <a:rPr lang="en-US" sz="1800" dirty="0" smtClean="0"/>
              <a:t/>
            </a:r>
            <a:br>
              <a:rPr lang="en-US" sz="1800" dirty="0" smtClean="0"/>
            </a:br>
            <a:r>
              <a:rPr lang="en-US" sz="1800" dirty="0" smtClean="0"/>
              <a:t>&gt;&gt; May </a:t>
            </a:r>
            <a:r>
              <a:rPr lang="en-US" sz="1800" dirty="0"/>
              <a:t>render a system susceptible to high frequency noise.</a:t>
            </a:r>
            <a:r>
              <a:rPr lang="en-US" sz="1800" dirty="0" smtClean="0"/>
              <a:t/>
            </a:r>
            <a:br>
              <a:rPr lang="en-US" sz="1800" dirty="0" smtClean="0"/>
            </a:br>
            <a:r>
              <a:rPr lang="en-US" sz="1800" dirty="0" smtClean="0"/>
              <a:t>&gt;&gt; Acts </a:t>
            </a:r>
            <a:r>
              <a:rPr lang="en-US" sz="1800" dirty="0"/>
              <a:t>as a high-pass filter.</a:t>
            </a:r>
            <a:r>
              <a:rPr lang="en-US" sz="1800" dirty="0" smtClean="0"/>
              <a:t/>
            </a:r>
            <a:br>
              <a:rPr lang="en-US" sz="1800" dirty="0" smtClean="0"/>
            </a:br>
            <a:r>
              <a:rPr lang="en-US" sz="1800" dirty="0" smtClean="0"/>
              <a:t/>
            </a:r>
            <a:br>
              <a:rPr lang="en-US" sz="1800" dirty="0" smtClean="0"/>
            </a:br>
            <a:r>
              <a:rPr lang="en-US" sz="1800" b="1" dirty="0"/>
              <a:t>PI</a:t>
            </a:r>
            <a:r>
              <a:rPr lang="en-US" sz="1800" dirty="0" smtClean="0"/>
              <a:t/>
            </a:r>
            <a:br>
              <a:rPr lang="en-US" sz="1800" dirty="0" smtClean="0"/>
            </a:br>
            <a:r>
              <a:rPr lang="en-US" sz="1800" dirty="0"/>
              <a:t>&gt;&gt; Compensator increases the system type by one, which helps with error control.</a:t>
            </a:r>
            <a:r>
              <a:rPr lang="en-US" sz="1800" dirty="0" smtClean="0"/>
              <a:t/>
            </a:r>
            <a:br>
              <a:rPr lang="en-US" sz="1800" dirty="0" smtClean="0"/>
            </a:br>
            <a:r>
              <a:rPr lang="en-US" sz="1800" dirty="0"/>
              <a:t>&gt;&gt; Increases phase-lag at low frequencies.</a:t>
            </a:r>
            <a:r>
              <a:rPr lang="en-US" sz="1800" dirty="0" smtClean="0"/>
              <a:t/>
            </a:r>
            <a:br>
              <a:rPr lang="en-US" sz="1800" dirty="0" smtClean="0"/>
            </a:br>
            <a:r>
              <a:rPr lang="en-US" sz="1800" dirty="0"/>
              <a:t>&gt;&gt; Generally, increases damping, rise times, and settling times and reduces overshoot.</a:t>
            </a:r>
            <a:r>
              <a:rPr lang="en-US" sz="1800" dirty="0" smtClean="0"/>
              <a:t/>
            </a:r>
            <a:br>
              <a:rPr lang="en-US" sz="1800" dirty="0" smtClean="0"/>
            </a:br>
            <a:r>
              <a:rPr lang="en-US" sz="1800" dirty="0"/>
              <a:t>&gt;&gt; Decreases bandwidth.</a:t>
            </a:r>
            <a:r>
              <a:rPr lang="en-US" sz="1800" dirty="0" smtClean="0"/>
              <a:t/>
            </a:r>
            <a:br>
              <a:rPr lang="en-US" sz="1800" dirty="0" smtClean="0"/>
            </a:br>
            <a:r>
              <a:rPr lang="en-US" sz="1800" dirty="0"/>
              <a:t>&gt;&gt; Not sensitive to high frequency noise.</a:t>
            </a:r>
            <a:r>
              <a:rPr lang="en-US" sz="1800" dirty="0" smtClean="0"/>
              <a:t/>
            </a:r>
            <a:br>
              <a:rPr lang="en-US" sz="1800" dirty="0" smtClean="0"/>
            </a:br>
            <a:r>
              <a:rPr lang="en-US" sz="1800" dirty="0"/>
              <a:t>&gt;&gt; Acts as a low-pass filter.</a:t>
            </a:r>
            <a:r>
              <a:rPr lang="en-US" sz="1800" dirty="0" smtClean="0"/>
              <a:t/>
            </a:r>
            <a:br>
              <a:rPr lang="en-US" sz="1800" dirty="0" smtClean="0"/>
            </a:br>
            <a:r>
              <a:rPr lang="en-US" sz="1800" dirty="0" smtClean="0"/>
              <a:t/>
            </a:r>
            <a:br>
              <a:rPr lang="en-US" sz="1800" dirty="0" smtClean="0"/>
            </a:br>
            <a:r>
              <a:rPr lang="en-US" sz="1800" b="1" dirty="0"/>
              <a:t>PID</a:t>
            </a:r>
            <a:r>
              <a:rPr lang="en-US" sz="1800" dirty="0" smtClean="0"/>
              <a:t/>
            </a:r>
            <a:br>
              <a:rPr lang="en-US" sz="1800" dirty="0" smtClean="0"/>
            </a:br>
            <a:r>
              <a:rPr lang="en-US" sz="1800" dirty="0"/>
              <a:t>&gt;&gt; Combined effects of PI and PD compensation.</a:t>
            </a:r>
            <a:r>
              <a:rPr lang="en-US" sz="1800" dirty="0" smtClean="0"/>
              <a:t/>
            </a:r>
            <a:br>
              <a:rPr lang="en-US" sz="1800" dirty="0" smtClean="0"/>
            </a:br>
            <a:r>
              <a:rPr lang="en-US" sz="1800" dirty="0"/>
              <a:t>&gt;&gt; Cascade of a PI and PD compensator.</a:t>
            </a:r>
          </a:p>
        </p:txBody>
      </p:sp>
    </p:spTree>
    <p:extLst>
      <p:ext uri="{BB962C8B-B14F-4D97-AF65-F5344CB8AC3E}">
        <p14:creationId xmlns:p14="http://schemas.microsoft.com/office/powerpoint/2010/main" val="134212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There are number of ways/methods for PID </a:t>
            </a:r>
            <a:r>
              <a:rPr lang="en-US" dirty="0" smtClean="0"/>
              <a:t>tuning. The </a:t>
            </a:r>
            <a:r>
              <a:rPr lang="en-US" dirty="0" smtClean="0"/>
              <a:t>simplest among them(which I also used) is-</a:t>
            </a:r>
          </a:p>
          <a:p>
            <a:endParaRPr lang="en-US" dirty="0" smtClean="0"/>
          </a:p>
          <a:p>
            <a:pPr marL="514350" indent="-514350">
              <a:buFont typeface="+mj-lt"/>
              <a:buAutoNum type="arabicPeriod"/>
            </a:pPr>
            <a:r>
              <a:rPr lang="en-US" dirty="0"/>
              <a:t>Set </a:t>
            </a:r>
            <a:r>
              <a:rPr lang="en-US" i="1" dirty="0"/>
              <a:t>I</a:t>
            </a:r>
            <a:r>
              <a:rPr lang="en-US" dirty="0"/>
              <a:t> and </a:t>
            </a:r>
            <a:r>
              <a:rPr lang="en-US" i="1" dirty="0"/>
              <a:t>D</a:t>
            </a:r>
            <a:r>
              <a:rPr lang="en-US" dirty="0"/>
              <a:t> term to 0, and adjust </a:t>
            </a:r>
            <a:r>
              <a:rPr lang="en-US" i="1" dirty="0"/>
              <a:t>P</a:t>
            </a:r>
            <a:r>
              <a:rPr lang="en-US" dirty="0"/>
              <a:t> so that the robot starts to oscillate (move back and forth) about the balance position. </a:t>
            </a:r>
            <a:r>
              <a:rPr lang="en-US" i="1" dirty="0"/>
              <a:t>P</a:t>
            </a:r>
            <a:r>
              <a:rPr lang="en-US" dirty="0"/>
              <a:t> should be large enough for the robot to move but not too large otherwise the movement would not be smooth.</a:t>
            </a:r>
          </a:p>
          <a:p>
            <a:pPr marL="514350" indent="-514350">
              <a:buFont typeface="+mj-lt"/>
              <a:buAutoNum type="arabicPeriod"/>
            </a:pPr>
            <a:r>
              <a:rPr lang="en-US" dirty="0"/>
              <a:t>With </a:t>
            </a:r>
            <a:r>
              <a:rPr lang="en-US" i="1" dirty="0"/>
              <a:t>P</a:t>
            </a:r>
            <a:r>
              <a:rPr lang="en-US" dirty="0"/>
              <a:t> set, increase </a:t>
            </a:r>
            <a:r>
              <a:rPr lang="en-US" i="1" dirty="0"/>
              <a:t>I</a:t>
            </a:r>
            <a:r>
              <a:rPr lang="en-US" dirty="0"/>
              <a:t> so that the robot accelerates faster when off balance. With </a:t>
            </a:r>
            <a:r>
              <a:rPr lang="en-US" i="1" dirty="0"/>
              <a:t>P</a:t>
            </a:r>
            <a:r>
              <a:rPr lang="en-US" dirty="0"/>
              <a:t> and </a:t>
            </a:r>
            <a:r>
              <a:rPr lang="en-US" i="1" dirty="0"/>
              <a:t>I</a:t>
            </a:r>
            <a:r>
              <a:rPr lang="en-US" dirty="0"/>
              <a:t> properly tuned, the robot should be able to self-balance for at least a few seconds.</a:t>
            </a:r>
          </a:p>
          <a:p>
            <a:pPr marL="514350" indent="-514350">
              <a:buFont typeface="+mj-lt"/>
              <a:buAutoNum type="arabicPeriod"/>
            </a:pPr>
            <a:r>
              <a:rPr lang="en-US" dirty="0"/>
              <a:t>Finally, increase </a:t>
            </a:r>
            <a:r>
              <a:rPr lang="en-US" i="1" dirty="0"/>
              <a:t>D</a:t>
            </a:r>
            <a:r>
              <a:rPr lang="en-US" dirty="0"/>
              <a:t> so that the robot would move about its balanced position more gentle, and there shouldn’t be any significant overshoots.</a:t>
            </a:r>
          </a:p>
          <a:p>
            <a:endParaRPr lang="en-US" dirty="0"/>
          </a:p>
        </p:txBody>
      </p:sp>
    </p:spTree>
    <p:extLst>
      <p:ext uri="{BB962C8B-B14F-4D97-AF65-F5344CB8AC3E}">
        <p14:creationId xmlns:p14="http://schemas.microsoft.com/office/powerpoint/2010/main" val="2904319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75201" y="2271858"/>
            <a:ext cx="8946541" cy="3871363"/>
          </a:xfrm>
        </p:spPr>
        <p:txBody>
          <a:bodyPr>
            <a:normAutofit/>
          </a:bodyPr>
          <a:lstStyle/>
          <a:p>
            <a:pPr>
              <a:buFont typeface="Arial" panose="020B0604020202020204" pitchFamily="34" charset="0"/>
              <a:buChar char="•"/>
            </a:pPr>
            <a:r>
              <a:rPr lang="en-US" dirty="0" smtClean="0"/>
              <a:t>If first attempt doesn’t give the satisfying results , reset PID values and start over again with different value of P.</a:t>
            </a:r>
          </a:p>
          <a:p>
            <a:pPr>
              <a:buFont typeface="Arial" panose="020B0604020202020204" pitchFamily="34" charset="0"/>
              <a:buChar char="•"/>
            </a:pPr>
            <a:r>
              <a:rPr lang="en-US" dirty="0" smtClean="0"/>
              <a:t>Repeat the steps until you find a certain PID value which gives the satisfactory results.</a:t>
            </a:r>
          </a:p>
          <a:p>
            <a:pPr>
              <a:buFont typeface="Arial" panose="020B0604020202020204" pitchFamily="34" charset="0"/>
              <a:buChar char="•"/>
            </a:pPr>
            <a:r>
              <a:rPr lang="en-US" dirty="0" smtClean="0"/>
              <a:t>A fine tuning can be done to further increase the performance of PID system.</a:t>
            </a:r>
          </a:p>
          <a:p>
            <a:pPr>
              <a:buFont typeface="Arial" panose="020B0604020202020204" pitchFamily="34" charset="0"/>
              <a:buChar char="•"/>
            </a:pPr>
            <a:r>
              <a:rPr lang="en-US" dirty="0" smtClean="0"/>
              <a:t>In fine tuning, PID values are restricted to neighboring values and effects are observed in practical situations.</a:t>
            </a:r>
            <a:endParaRPr lang="en-US" dirty="0"/>
          </a:p>
        </p:txBody>
      </p:sp>
    </p:spTree>
    <p:extLst>
      <p:ext uri="{BB962C8B-B14F-4D97-AF65-F5344CB8AC3E}">
        <p14:creationId xmlns:p14="http://schemas.microsoft.com/office/powerpoint/2010/main" val="33691746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Points</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There is no clear boundary for taking P,I or D values and is mostly taken based on experience.</a:t>
            </a:r>
          </a:p>
          <a:p>
            <a:pPr>
              <a:buFont typeface="Arial" panose="020B0604020202020204" pitchFamily="34" charset="0"/>
              <a:buChar char="•"/>
            </a:pPr>
            <a:r>
              <a:rPr lang="en-US" dirty="0" smtClean="0"/>
              <a:t>Theorotically,PID</a:t>
            </a:r>
            <a:r>
              <a:rPr lang="en-US" dirty="0" smtClean="0"/>
              <a:t> values depends on the state of the </a:t>
            </a:r>
            <a:r>
              <a:rPr lang="en-US" dirty="0" smtClean="0"/>
              <a:t>system.Ex</a:t>
            </a:r>
            <a:r>
              <a:rPr lang="en-US" dirty="0" smtClean="0"/>
              <a:t>. Mechanical </a:t>
            </a:r>
            <a:r>
              <a:rPr lang="en-US" dirty="0" smtClean="0"/>
              <a:t>Structure, Physical properties, Electrical </a:t>
            </a:r>
            <a:r>
              <a:rPr lang="en-US" dirty="0" smtClean="0"/>
              <a:t>properties(if any)etc.</a:t>
            </a:r>
          </a:p>
          <a:p>
            <a:pPr>
              <a:buFont typeface="Arial" panose="020B0604020202020204" pitchFamily="34" charset="0"/>
              <a:buChar char="•"/>
            </a:pPr>
            <a:r>
              <a:rPr lang="en-US" dirty="0" smtClean="0"/>
              <a:t>But </a:t>
            </a:r>
            <a:r>
              <a:rPr lang="en-US" dirty="0" smtClean="0"/>
              <a:t>practically, it </a:t>
            </a:r>
            <a:r>
              <a:rPr lang="en-US" dirty="0" smtClean="0"/>
              <a:t>also depends on the external </a:t>
            </a:r>
            <a:r>
              <a:rPr lang="en-US" dirty="0" smtClean="0"/>
              <a:t>conditions.Ex</a:t>
            </a:r>
            <a:r>
              <a:rPr lang="en-US" dirty="0" smtClean="0"/>
              <a:t>. Atmospheric conditions etc.</a:t>
            </a:r>
          </a:p>
          <a:p>
            <a:pPr>
              <a:buFont typeface="Arial" panose="020B0604020202020204" pitchFamily="34" charset="0"/>
              <a:buChar char="•"/>
            </a:pPr>
            <a:r>
              <a:rPr lang="en-US" dirty="0" smtClean="0"/>
              <a:t>PID values and method of choosing PID values depends largely on the characteristics of </a:t>
            </a:r>
            <a:r>
              <a:rPr lang="en-US" dirty="0" smtClean="0"/>
              <a:t>system. A </a:t>
            </a:r>
            <a:r>
              <a:rPr lang="en-US" dirty="0" smtClean="0"/>
              <a:t>method producing good result for a system may not work at all for another system with different </a:t>
            </a:r>
            <a:r>
              <a:rPr lang="en-US" dirty="0" smtClean="0"/>
              <a:t>characteristics.</a:t>
            </a:r>
            <a:endParaRPr lang="en-US" dirty="0"/>
          </a:p>
        </p:txBody>
      </p:sp>
    </p:spTree>
    <p:extLst>
      <p:ext uri="{BB962C8B-B14F-4D97-AF65-F5344CB8AC3E}">
        <p14:creationId xmlns:p14="http://schemas.microsoft.com/office/powerpoint/2010/main" val="24606421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P,I &amp; D values means practically</a:t>
            </a:r>
            <a:endParaRPr lang="en-US" dirty="0"/>
          </a:p>
        </p:txBody>
      </p:sp>
      <p:sp>
        <p:nvSpPr>
          <p:cNvPr id="3" name="Content Placeholder 2"/>
          <p:cNvSpPr>
            <a:spLocks noGrp="1"/>
          </p:cNvSpPr>
          <p:nvPr>
            <p:ph idx="1"/>
          </p:nvPr>
        </p:nvSpPr>
        <p:spPr/>
        <p:txBody>
          <a:bodyPr/>
          <a:lstStyle/>
          <a:p>
            <a:r>
              <a:rPr lang="en-US" dirty="0" smtClean="0"/>
              <a:t>In case of Self-Balancing Robot-</a:t>
            </a:r>
          </a:p>
          <a:p>
            <a:r>
              <a:rPr lang="en-US" b="1" dirty="0" smtClean="0"/>
              <a:t>P-</a:t>
            </a:r>
            <a:r>
              <a:rPr lang="en-US" dirty="0" smtClean="0"/>
              <a:t>P determines the force with which the robot will correct </a:t>
            </a:r>
            <a:r>
              <a:rPr lang="en-US" dirty="0" smtClean="0"/>
              <a:t>itself. A </a:t>
            </a:r>
            <a:r>
              <a:rPr lang="en-US" dirty="0" smtClean="0"/>
              <a:t>lower P shows robot’s inability to balance itself and a higher P will shows the violent behavior.</a:t>
            </a:r>
          </a:p>
          <a:p>
            <a:r>
              <a:rPr lang="en-US" b="1" dirty="0" smtClean="0"/>
              <a:t>I-</a:t>
            </a:r>
            <a:r>
              <a:rPr lang="en-US" dirty="0" smtClean="0"/>
              <a:t>I determines the response time of robot for correcting </a:t>
            </a:r>
            <a:r>
              <a:rPr lang="en-US" dirty="0" smtClean="0"/>
              <a:t>itself. Higher </a:t>
            </a:r>
            <a:r>
              <a:rPr lang="en-US" dirty="0" smtClean="0"/>
              <a:t>the </a:t>
            </a:r>
            <a:r>
              <a:rPr lang="en-US" dirty="0" smtClean="0"/>
              <a:t>P, Faster </a:t>
            </a:r>
            <a:r>
              <a:rPr lang="en-US" dirty="0" smtClean="0"/>
              <a:t>it will response.</a:t>
            </a:r>
          </a:p>
          <a:p>
            <a:r>
              <a:rPr lang="en-US" b="1" dirty="0" smtClean="0"/>
              <a:t>D-</a:t>
            </a:r>
            <a:r>
              <a:rPr lang="en-US" dirty="0" smtClean="0"/>
              <a:t> D determines the sensitivity of robot to the error in its </a:t>
            </a:r>
            <a:r>
              <a:rPr lang="en-US" dirty="0" smtClean="0"/>
              <a:t>state. It </a:t>
            </a:r>
            <a:r>
              <a:rPr lang="en-US" dirty="0" smtClean="0"/>
              <a:t>is used to smoothen/depress the robot </a:t>
            </a:r>
            <a:r>
              <a:rPr lang="en-US" dirty="0" smtClean="0"/>
              <a:t>oscillations. A </a:t>
            </a:r>
            <a:r>
              <a:rPr lang="en-US" dirty="0" smtClean="0"/>
              <a:t>lower D is unable to remove oscillations and a higher D will cause violent vibrations.</a:t>
            </a:r>
            <a:endParaRPr lang="en-US" dirty="0"/>
          </a:p>
        </p:txBody>
      </p:sp>
    </p:spTree>
    <p:extLst>
      <p:ext uri="{BB962C8B-B14F-4D97-AF65-F5344CB8AC3E}">
        <p14:creationId xmlns:p14="http://schemas.microsoft.com/office/powerpoint/2010/main" val="2945269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Self-Balance robot PID vs Quadcopter PID</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b="1" dirty="0" smtClean="0"/>
              <a:t>PID </a:t>
            </a:r>
            <a:r>
              <a:rPr lang="en-US" b="1" dirty="0" smtClean="0"/>
              <a:t>method- </a:t>
            </a:r>
            <a:r>
              <a:rPr lang="en-US" dirty="0" smtClean="0"/>
              <a:t>A tuning method that works on quadcopter may not work on self balancing robot and vice versa.</a:t>
            </a:r>
          </a:p>
          <a:p>
            <a:pPr marL="457200" indent="-457200">
              <a:buFont typeface="+mj-lt"/>
              <a:buAutoNum type="arabicPeriod"/>
            </a:pPr>
            <a:r>
              <a:rPr lang="en-US" b="1" dirty="0" smtClean="0"/>
              <a:t>I</a:t>
            </a:r>
            <a:r>
              <a:rPr lang="en-US" dirty="0" smtClean="0"/>
              <a:t>- </a:t>
            </a:r>
            <a:r>
              <a:rPr lang="en-US" dirty="0" smtClean="0"/>
              <a:t>Self balance robot require a very high I(~4xP in our case) where as in quadcopter, I is moderate(~P).</a:t>
            </a:r>
          </a:p>
          <a:p>
            <a:pPr marL="457200" indent="-457200">
              <a:buFont typeface="+mj-lt"/>
              <a:buAutoNum type="arabicPeriod"/>
            </a:pPr>
            <a:r>
              <a:rPr lang="en-US" dirty="0" smtClean="0"/>
              <a:t>Mechanism </a:t>
            </a:r>
            <a:r>
              <a:rPr lang="en-US" dirty="0" smtClean="0"/>
              <a:t>to correct its position is different in both </a:t>
            </a:r>
            <a:r>
              <a:rPr lang="en-US" dirty="0" smtClean="0"/>
              <a:t>cases.Therefore,P,I</a:t>
            </a:r>
            <a:r>
              <a:rPr lang="en-US" dirty="0" smtClean="0"/>
              <a:t> or D may mean different in above cases.</a:t>
            </a:r>
            <a:endParaRPr lang="en-US" dirty="0"/>
          </a:p>
        </p:txBody>
      </p:sp>
    </p:spTree>
    <p:extLst>
      <p:ext uri="{BB962C8B-B14F-4D97-AF65-F5344CB8AC3E}">
        <p14:creationId xmlns:p14="http://schemas.microsoft.com/office/powerpoint/2010/main" val="3806960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Theory-</a:t>
            </a:r>
          </a:p>
          <a:p>
            <a:pPr marL="578358" lvl="1" indent="-285750">
              <a:buFont typeface="Arial" panose="020B0604020202020204" pitchFamily="34" charset="0"/>
              <a:buChar char="•"/>
            </a:pPr>
            <a:r>
              <a:rPr lang="en-US" dirty="0" smtClean="0"/>
              <a:t>P Controller</a:t>
            </a:r>
          </a:p>
          <a:p>
            <a:pPr marL="578358" lvl="1" indent="-285750">
              <a:buFont typeface="Arial" panose="020B0604020202020204" pitchFamily="34" charset="0"/>
              <a:buChar char="•"/>
            </a:pPr>
            <a:r>
              <a:rPr lang="en-US" dirty="0" smtClean="0"/>
              <a:t>PI Controller</a:t>
            </a:r>
          </a:p>
          <a:p>
            <a:pPr marL="578358" lvl="1" indent="-285750">
              <a:buFont typeface="Arial" panose="020B0604020202020204" pitchFamily="34" charset="0"/>
              <a:buChar char="•"/>
            </a:pPr>
            <a:r>
              <a:rPr lang="en-US" dirty="0" smtClean="0"/>
              <a:t>PD Controller</a:t>
            </a:r>
          </a:p>
          <a:p>
            <a:pPr marL="578358" lvl="1" indent="-285750">
              <a:buFont typeface="Arial" panose="020B0604020202020204" pitchFamily="34" charset="0"/>
              <a:buChar char="•"/>
            </a:pPr>
            <a:r>
              <a:rPr lang="en-US" dirty="0" smtClean="0"/>
              <a:t>PID Controller</a:t>
            </a:r>
          </a:p>
          <a:p>
            <a:pPr marL="457200" indent="-457200">
              <a:buFont typeface="+mj-lt"/>
              <a:buAutoNum type="arabicPeriod"/>
            </a:pPr>
            <a:r>
              <a:rPr lang="en-US" dirty="0" smtClean="0"/>
              <a:t>PID Procedure</a:t>
            </a:r>
          </a:p>
          <a:p>
            <a:pPr marL="457200" indent="-457200">
              <a:buFont typeface="+mj-lt"/>
              <a:buAutoNum type="arabicPeriod"/>
            </a:pPr>
            <a:r>
              <a:rPr lang="en-US" dirty="0" smtClean="0"/>
              <a:t>Important points</a:t>
            </a:r>
          </a:p>
          <a:p>
            <a:pPr marL="457200" indent="-457200">
              <a:buFont typeface="+mj-lt"/>
              <a:buAutoNum type="arabicPeriod"/>
            </a:pPr>
            <a:r>
              <a:rPr lang="en-US" dirty="0" smtClean="0"/>
              <a:t>What </a:t>
            </a:r>
            <a:r>
              <a:rPr lang="en-US" dirty="0"/>
              <a:t>P,I &amp; D values means </a:t>
            </a:r>
            <a:r>
              <a:rPr lang="en-US" dirty="0" smtClean="0"/>
              <a:t>practically</a:t>
            </a:r>
          </a:p>
          <a:p>
            <a:pPr marL="457200" indent="-457200">
              <a:buFont typeface="+mj-lt"/>
              <a:buAutoNum type="arabicPeriod"/>
            </a:pPr>
            <a:r>
              <a:rPr lang="en-US" dirty="0" smtClean="0"/>
              <a:t>Self-Balance </a:t>
            </a:r>
            <a:r>
              <a:rPr lang="en-US" dirty="0"/>
              <a:t>robot PID vs Quadcopter PID</a:t>
            </a:r>
            <a:endParaRPr lang="en-US" dirty="0" smtClean="0"/>
          </a:p>
          <a:p>
            <a:endParaRPr lang="en-US" dirty="0"/>
          </a:p>
        </p:txBody>
      </p:sp>
    </p:spTree>
    <p:extLst>
      <p:ext uri="{BB962C8B-B14F-4D97-AF65-F5344CB8AC3E}">
        <p14:creationId xmlns:p14="http://schemas.microsoft.com/office/powerpoint/2010/main" val="1172770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 Controller</a:t>
            </a:r>
            <a:endParaRPr lang="en-US" dirty="0"/>
          </a:p>
        </p:txBody>
      </p:sp>
      <p:sp>
        <p:nvSpPr>
          <p:cNvPr id="3" name="Content Placeholder 2"/>
          <p:cNvSpPr>
            <a:spLocks noGrp="1"/>
          </p:cNvSpPr>
          <p:nvPr>
            <p:ph idx="1"/>
          </p:nvPr>
        </p:nvSpPr>
        <p:spPr/>
        <p:txBody>
          <a:bodyPr/>
          <a:lstStyle/>
          <a:p>
            <a:r>
              <a:rPr lang="en-US" dirty="0" smtClean="0"/>
              <a:t>In </a:t>
            </a:r>
            <a:r>
              <a:rPr lang="en-US" dirty="0"/>
              <a:t>Proportional Only mode, the controller simply multiplies the Error by the Proportional Gain (Kp) to get the controller </a:t>
            </a:r>
            <a:r>
              <a:rPr lang="en-US" dirty="0" smtClean="0"/>
              <a:t>output.</a:t>
            </a:r>
            <a:endParaRPr lang="en-US" dirty="0"/>
          </a:p>
          <a:p>
            <a:r>
              <a:rPr lang="en-US" dirty="0" smtClean="0"/>
              <a:t>Small </a:t>
            </a:r>
            <a:r>
              <a:rPr lang="en-US" dirty="0"/>
              <a:t>proportional gain (Kp) is the safest way to get to setpoint, but your controller performance will be slow. If the Kp is increased, Overshoot in the signal will be present.</a:t>
            </a:r>
          </a:p>
        </p:txBody>
      </p:sp>
    </p:spTree>
    <p:extLst>
      <p:ext uri="{BB962C8B-B14F-4D97-AF65-F5344CB8AC3E}">
        <p14:creationId xmlns:p14="http://schemas.microsoft.com/office/powerpoint/2010/main" val="823846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3280" y="365125"/>
            <a:ext cx="6299200" cy="5039360"/>
          </a:xfrm>
        </p:spPr>
      </p:pic>
      <p:sp>
        <p:nvSpPr>
          <p:cNvPr id="5" name="TextBox 4"/>
          <p:cNvSpPr txBox="1"/>
          <p:nvPr/>
        </p:nvSpPr>
        <p:spPr>
          <a:xfrm>
            <a:off x="227097" y="5404485"/>
            <a:ext cx="11798765" cy="1015663"/>
          </a:xfrm>
          <a:prstGeom prst="rect">
            <a:avLst/>
          </a:prstGeom>
          <a:noFill/>
        </p:spPr>
        <p:txBody>
          <a:bodyPr wrap="square" rtlCol="0">
            <a:spAutoFit/>
          </a:bodyPr>
          <a:lstStyle/>
          <a:p>
            <a:r>
              <a:rPr lang="en-US" sz="2000" dirty="0"/>
              <a:t>Clearly, it is not possible to achieve low steady state error and good transient response using only proportional control. As the gain is increased, the response becomes faster, but it has a lower phase margin. To remove the steady-state error and have better response, integral and/or derivative  terms must be included in the controller.</a:t>
            </a:r>
          </a:p>
        </p:txBody>
      </p:sp>
    </p:spTree>
    <p:extLst>
      <p:ext uri="{BB962C8B-B14F-4D97-AF65-F5344CB8AC3E}">
        <p14:creationId xmlns:p14="http://schemas.microsoft.com/office/powerpoint/2010/main" val="951291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PI Controller</a:t>
            </a:r>
            <a:endParaRPr lang="en-US" dirty="0"/>
          </a:p>
        </p:txBody>
      </p:sp>
      <p:sp>
        <p:nvSpPr>
          <p:cNvPr id="3" name="Content Placeholder 2"/>
          <p:cNvSpPr>
            <a:spLocks noGrp="1"/>
          </p:cNvSpPr>
          <p:nvPr>
            <p:ph idx="1"/>
          </p:nvPr>
        </p:nvSpPr>
        <p:spPr/>
        <p:txBody>
          <a:bodyPr>
            <a:normAutofit/>
          </a:bodyPr>
          <a:lstStyle/>
          <a:p>
            <a:r>
              <a:rPr lang="en-US" dirty="0"/>
              <a:t>In Proportional Integral mode, the controller make the following: </a:t>
            </a:r>
            <a:r>
              <a:rPr lang="en-US" dirty="0" smtClean="0"/>
              <a:t/>
            </a:r>
            <a:br>
              <a:rPr lang="en-US" dirty="0" smtClean="0"/>
            </a:br>
            <a:r>
              <a:rPr lang="en-US" dirty="0"/>
              <a:t>Multiplies the Error by the Proportional Gain (Kp) and Added to the Integral error multiplied by Ki, to get the controller output. In the next figure we show an example of a P controller with different Proportional Gains.</a:t>
            </a:r>
            <a:r>
              <a:rPr lang="en-US" dirty="0" smtClean="0"/>
              <a:t/>
            </a:r>
            <a:br>
              <a:rPr lang="en-US" dirty="0" smtClean="0"/>
            </a:br>
            <a:endParaRPr lang="en-US" dirty="0" smtClean="0"/>
          </a:p>
          <a:p>
            <a:r>
              <a:rPr lang="en-US" dirty="0" smtClean="0"/>
              <a:t>The </a:t>
            </a:r>
            <a:r>
              <a:rPr lang="en-US" dirty="0"/>
              <a:t>integral term (when added to the proportional term) accelerates the movement of the process towards setpoint and eliminates the residual  steady-state error that occurs with a proportional only controller. </a:t>
            </a:r>
            <a:endParaRPr lang="en-US" dirty="0" smtClean="0"/>
          </a:p>
          <a:p>
            <a:r>
              <a:rPr lang="en-US" dirty="0" smtClean="0"/>
              <a:t>However</a:t>
            </a:r>
            <a:r>
              <a:rPr lang="en-US" dirty="0"/>
              <a:t>, since the integral term is responding to accumulated errors from the past, it can cause the present value to overshoot the setpoint value (cross over the setpoint and then create a deviation in the other direction). </a:t>
            </a:r>
            <a:r>
              <a:rPr lang="en-US" dirty="0" smtClean="0"/>
              <a:t/>
            </a:r>
            <a:br>
              <a:rPr lang="en-US" dirty="0" smtClean="0"/>
            </a:br>
            <a:endParaRPr lang="en-US" dirty="0"/>
          </a:p>
        </p:txBody>
      </p:sp>
    </p:spTree>
    <p:extLst>
      <p:ext uri="{BB962C8B-B14F-4D97-AF65-F5344CB8AC3E}">
        <p14:creationId xmlns:p14="http://schemas.microsoft.com/office/powerpoint/2010/main" val="3966524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365125"/>
            <a:ext cx="6329680" cy="4858029"/>
          </a:xfrm>
        </p:spPr>
      </p:pic>
      <p:sp>
        <p:nvSpPr>
          <p:cNvPr id="5" name="TextBox 4"/>
          <p:cNvSpPr txBox="1"/>
          <p:nvPr/>
        </p:nvSpPr>
        <p:spPr>
          <a:xfrm>
            <a:off x="670560" y="5223154"/>
            <a:ext cx="10683240" cy="1015663"/>
          </a:xfrm>
          <a:prstGeom prst="rect">
            <a:avLst/>
          </a:prstGeom>
          <a:noFill/>
        </p:spPr>
        <p:txBody>
          <a:bodyPr wrap="square" rtlCol="0">
            <a:spAutoFit/>
          </a:bodyPr>
          <a:lstStyle/>
          <a:p>
            <a:r>
              <a:rPr lang="en-US" sz="2000" dirty="0"/>
              <a:t>Integral control has removed the steady-state error and improved the transient response, but it has also increased the system settling time. Settling times can be lowered by increasing the gain. This will increase the system bandwidth, but it will also decrease the stability margin. </a:t>
            </a:r>
          </a:p>
        </p:txBody>
      </p:sp>
    </p:spTree>
    <p:extLst>
      <p:ext uri="{BB962C8B-B14F-4D97-AF65-F5344CB8AC3E}">
        <p14:creationId xmlns:p14="http://schemas.microsoft.com/office/powerpoint/2010/main" val="2595094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PD Controller</a:t>
            </a:r>
            <a:endParaRPr lang="en-US" dirty="0"/>
          </a:p>
        </p:txBody>
      </p:sp>
      <p:sp>
        <p:nvSpPr>
          <p:cNvPr id="3" name="Content Placeholder 2"/>
          <p:cNvSpPr>
            <a:spLocks noGrp="1"/>
          </p:cNvSpPr>
          <p:nvPr>
            <p:ph idx="1"/>
          </p:nvPr>
        </p:nvSpPr>
        <p:spPr/>
        <p:txBody>
          <a:bodyPr>
            <a:normAutofit/>
          </a:bodyPr>
          <a:lstStyle/>
          <a:p>
            <a:r>
              <a:rPr lang="en-US" dirty="0"/>
              <a:t>In Proportional Derivative mode, the controller make the following:</a:t>
            </a:r>
            <a:r>
              <a:rPr lang="en-US" dirty="0" smtClean="0"/>
              <a:t/>
            </a:r>
            <a:br>
              <a:rPr lang="en-US" dirty="0" smtClean="0"/>
            </a:br>
            <a:r>
              <a:rPr lang="en-US" dirty="0"/>
              <a:t>Multiplies the Error by the Proportional Gain (Kp) and Added to the Derivative error multiplied by Kd, to get the controller output. In the next figure we show an example of a P controller with different Proportional </a:t>
            </a:r>
            <a:r>
              <a:rPr lang="en-US" dirty="0" smtClean="0"/>
              <a:t>Gains.</a:t>
            </a:r>
            <a:endParaRPr lang="en-US" dirty="0"/>
          </a:p>
          <a:p>
            <a:r>
              <a:rPr lang="en-US" dirty="0" smtClean="0"/>
              <a:t>The</a:t>
            </a:r>
            <a:r>
              <a:rPr lang="en-US" dirty="0"/>
              <a:t> derivative term slows the rate of change of the controller output and this effect is most noticeable close to the controller setpoint. </a:t>
            </a:r>
            <a:endParaRPr lang="en-US" dirty="0" smtClean="0"/>
          </a:p>
          <a:p>
            <a:r>
              <a:rPr lang="en-US" dirty="0" smtClean="0"/>
              <a:t>Hence</a:t>
            </a:r>
            <a:r>
              <a:rPr lang="en-US" dirty="0"/>
              <a:t>, derivative control is used to reduce the magnitude of the overshoot produced by the integral component and improve the stability. </a:t>
            </a:r>
            <a:endParaRPr lang="en-US" dirty="0" smtClean="0"/>
          </a:p>
          <a:p>
            <a:r>
              <a:rPr lang="en-US" dirty="0" smtClean="0"/>
              <a:t>However</a:t>
            </a:r>
            <a:r>
              <a:rPr lang="en-US" dirty="0"/>
              <a:t>, differentiation of a signal amplifies noise and thus this is highly sensitive to noise in the error term, and can cause a process to become unstable. </a:t>
            </a:r>
          </a:p>
        </p:txBody>
      </p:sp>
    </p:spTree>
    <p:extLst>
      <p:ext uri="{BB962C8B-B14F-4D97-AF65-F5344CB8AC3E}">
        <p14:creationId xmlns:p14="http://schemas.microsoft.com/office/powerpoint/2010/main" val="2932616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8600" y="365125"/>
            <a:ext cx="6314440" cy="5004194"/>
          </a:xfrm>
        </p:spPr>
      </p:pic>
      <p:sp>
        <p:nvSpPr>
          <p:cNvPr id="5" name="TextBox 4"/>
          <p:cNvSpPr txBox="1"/>
          <p:nvPr/>
        </p:nvSpPr>
        <p:spPr>
          <a:xfrm>
            <a:off x="304800" y="5369319"/>
            <a:ext cx="11236960" cy="1015663"/>
          </a:xfrm>
          <a:prstGeom prst="rect">
            <a:avLst/>
          </a:prstGeom>
          <a:noFill/>
        </p:spPr>
        <p:txBody>
          <a:bodyPr wrap="square" rtlCol="0">
            <a:spAutoFit/>
          </a:bodyPr>
          <a:lstStyle/>
          <a:p>
            <a:r>
              <a:rPr lang="en-US" sz="2000" dirty="0"/>
              <a:t>The PD controller has decreased the system settling time considerably; however, to control the steady-state error, the derivative gain KD must be high. This will decrease the response times and increase the bandwidth of the system and may make it susceptible to noise. </a:t>
            </a:r>
          </a:p>
        </p:txBody>
      </p:sp>
    </p:spTree>
    <p:extLst>
      <p:ext uri="{BB962C8B-B14F-4D97-AF65-F5344CB8AC3E}">
        <p14:creationId xmlns:p14="http://schemas.microsoft.com/office/powerpoint/2010/main" val="3191085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PID Controller</a:t>
            </a:r>
            <a:endParaRPr lang="en-US" dirty="0"/>
          </a:p>
        </p:txBody>
      </p:sp>
      <p:sp>
        <p:nvSpPr>
          <p:cNvPr id="3" name="Content Placeholder 2"/>
          <p:cNvSpPr>
            <a:spLocks noGrp="1"/>
          </p:cNvSpPr>
          <p:nvPr>
            <p:ph idx="1"/>
          </p:nvPr>
        </p:nvSpPr>
        <p:spPr/>
        <p:txBody>
          <a:bodyPr/>
          <a:lstStyle/>
          <a:p>
            <a:pPr marL="0" indent="0">
              <a:buNone/>
            </a:pPr>
            <a:r>
              <a:rPr lang="en-US" dirty="0"/>
              <a:t>In Proportional Derivative Integral mode, the controller make the following</a:t>
            </a:r>
            <a:r>
              <a:rPr lang="en-US" dirty="0" smtClean="0"/>
              <a:t>:</a:t>
            </a:r>
          </a:p>
          <a:p>
            <a:r>
              <a:rPr lang="en-US" dirty="0" smtClean="0"/>
              <a:t>Multiplies </a:t>
            </a:r>
            <a:r>
              <a:rPr lang="en-US" dirty="0"/>
              <a:t>the Error by the Proportional Gain (Kp), Added </a:t>
            </a:r>
            <a:r>
              <a:rPr lang="en-US" dirty="0" smtClean="0"/>
              <a:t>to the</a:t>
            </a:r>
            <a:r>
              <a:rPr lang="en-US" dirty="0"/>
              <a:t> Derivative error multiplied by Kd and Added to the Integral </a:t>
            </a:r>
            <a:r>
              <a:rPr lang="en-US" dirty="0" smtClean="0"/>
              <a:t>error multiplied </a:t>
            </a:r>
            <a:r>
              <a:rPr lang="en-US" dirty="0"/>
              <a:t>by Ki, to get the controller output. </a:t>
            </a:r>
            <a:r>
              <a:rPr lang="en-US" dirty="0" smtClean="0"/>
              <a:t/>
            </a:r>
            <a:br>
              <a:rPr lang="en-US" dirty="0" smtClean="0"/>
            </a:br>
            <a:endParaRPr lang="en-US" dirty="0"/>
          </a:p>
        </p:txBody>
      </p:sp>
    </p:spTree>
    <p:extLst>
      <p:ext uri="{BB962C8B-B14F-4D97-AF65-F5344CB8AC3E}">
        <p14:creationId xmlns:p14="http://schemas.microsoft.com/office/powerpoint/2010/main" val="487070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134</TotalTime>
  <Words>605</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Retrospect</vt:lpstr>
      <vt:lpstr>PID TUNING</vt:lpstr>
      <vt:lpstr>INDEX</vt:lpstr>
      <vt:lpstr>P Controller</vt:lpstr>
      <vt:lpstr>PowerPoint Presentation</vt:lpstr>
      <vt:lpstr>PI Controller</vt:lpstr>
      <vt:lpstr>PowerPoint Presentation</vt:lpstr>
      <vt:lpstr>PD Controller</vt:lpstr>
      <vt:lpstr>PowerPoint Presentation</vt:lpstr>
      <vt:lpstr>PID Controller</vt:lpstr>
      <vt:lpstr>PowerPoint Presentation</vt:lpstr>
      <vt:lpstr>PI, PD, PID Summery Characteristics</vt:lpstr>
      <vt:lpstr>Procedure</vt:lpstr>
      <vt:lpstr>PowerPoint Presentation</vt:lpstr>
      <vt:lpstr>Important Points</vt:lpstr>
      <vt:lpstr>What P,I &amp; D values means practically</vt:lpstr>
      <vt:lpstr>Self-Balance robot PID vs Quadcopter PID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PID TUNING</dc:title>
  <dc:creator>MPS</dc:creator>
  <cp:lastModifiedBy>MPS</cp:lastModifiedBy>
  <cp:revision>11</cp:revision>
  <dcterms:created xsi:type="dcterms:W3CDTF">2015-03-09T08:26:37Z</dcterms:created>
  <dcterms:modified xsi:type="dcterms:W3CDTF">2015-03-10T10:04:29Z</dcterms:modified>
</cp:coreProperties>
</file>