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-DE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-DE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-DE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744200" y="2477150"/>
            <a:ext cx="5655600" cy="9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>
              <a:spcBef>
                <a:spcPts val="0"/>
              </a:spcBef>
              <a:buClr>
                <a:srgbClr val="0B5394"/>
              </a:buClr>
              <a:buSzPct val="100000"/>
              <a:buNone/>
              <a:defRPr b="1" i="0" sz="3000" u="none" cap="none" strike="noStrike">
                <a:solidFill>
                  <a:srgbClr val="0B5394"/>
                </a:solidFill>
              </a:defRPr>
            </a:lvl1pPr>
            <a:lvl2pPr indent="0" lvl="1" marL="0" marR="0" rtl="0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1744200" y="4019950"/>
            <a:ext cx="5778900" cy="11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0066CC"/>
              </a:buClr>
              <a:buNone/>
              <a:defRPr b="1" i="0" sz="1800" u="none" cap="none" strike="noStrike">
                <a:solidFill>
                  <a:srgbClr val="0066CC"/>
                </a:solidFill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pic>
        <p:nvPicPr>
          <p:cNvPr id="53" name="Shape 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23825" y="46100"/>
            <a:ext cx="2559424" cy="67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252000" y="905040"/>
            <a:ext cx="86436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003366"/>
              </a:buClr>
              <a:buSzPct val="100000"/>
              <a:buNone/>
              <a:defRPr b="1" i="0" sz="2400" u="none" cap="none" strike="noStrike">
                <a:solidFill>
                  <a:srgbClr val="003366"/>
                </a:solidFill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252000" y="1620000"/>
            <a:ext cx="8643600" cy="39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434343"/>
              </a:buClr>
              <a:buNone/>
              <a:defRPr b="0" i="0" sz="1800" u="none" cap="none" strike="noStrike">
                <a:solidFill>
                  <a:srgbClr val="434343"/>
                </a:solidFill>
              </a:defRPr>
            </a:lvl1pPr>
            <a:lvl2pPr indent="0" lvl="1" marL="457200" marR="0" rtl="0" algn="l">
              <a:spcBef>
                <a:spcPts val="0"/>
              </a:spcBef>
              <a:buClr>
                <a:srgbClr val="434343"/>
              </a:buClr>
              <a:buNone/>
              <a:defRPr b="0" i="0" sz="1800" u="none" cap="none" strike="noStrike">
                <a:solidFill>
                  <a:srgbClr val="434343"/>
                </a:solidFill>
              </a:defRPr>
            </a:lvl2pPr>
            <a:lvl3pPr indent="0" lvl="2" marL="914400" marR="0" rtl="0" algn="l">
              <a:spcBef>
                <a:spcPts val="0"/>
              </a:spcBef>
              <a:buClr>
                <a:srgbClr val="434343"/>
              </a:buClr>
              <a:buNone/>
              <a:defRPr b="0" i="0" sz="1800" u="none" cap="none" strike="noStrike">
                <a:solidFill>
                  <a:srgbClr val="434343"/>
                </a:solidFill>
              </a:defRPr>
            </a:lvl3pPr>
            <a:lvl4pPr indent="0" lvl="3" marL="1371600" marR="0" rtl="0" algn="l">
              <a:spcBef>
                <a:spcPts val="0"/>
              </a:spcBef>
              <a:buClr>
                <a:srgbClr val="434343"/>
              </a:buClr>
              <a:buNone/>
              <a:defRPr b="0" i="0" sz="1800" u="none" cap="none" strike="noStrike">
                <a:solidFill>
                  <a:srgbClr val="434343"/>
                </a:solidFill>
              </a:defRPr>
            </a:lvl4pPr>
            <a:lvl5pPr indent="0" lvl="4" marL="1828800" marR="0" rtl="0" algn="l">
              <a:spcBef>
                <a:spcPts val="0"/>
              </a:spcBef>
              <a:buClr>
                <a:srgbClr val="434343"/>
              </a:buClr>
              <a:buNone/>
              <a:defRPr b="0" i="0" sz="1800" u="none" cap="none" strike="noStrike">
                <a:solidFill>
                  <a:srgbClr val="434343"/>
                </a:solidFill>
              </a:defRPr>
            </a:lvl5pPr>
            <a:lvl6pPr indent="0" lvl="5" marL="2286000" marR="0" rtl="0" algn="l">
              <a:spcBef>
                <a:spcPts val="0"/>
              </a:spcBef>
              <a:buClr>
                <a:srgbClr val="434343"/>
              </a:buClr>
              <a:buNone/>
              <a:defRPr b="0" i="0" sz="1800" u="none" cap="none" strike="noStrike">
                <a:solidFill>
                  <a:srgbClr val="434343"/>
                </a:solidFill>
              </a:defRPr>
            </a:lvl6pPr>
            <a:lvl7pPr indent="0" lvl="6" marL="2743200" marR="0" rtl="0" algn="l">
              <a:spcBef>
                <a:spcPts val="0"/>
              </a:spcBef>
              <a:buClr>
                <a:srgbClr val="434343"/>
              </a:buClr>
              <a:buNone/>
              <a:defRPr b="0" i="0" sz="1800" u="none" cap="none" strike="noStrike">
                <a:solidFill>
                  <a:srgbClr val="434343"/>
                </a:solidFill>
              </a:defRPr>
            </a:lvl7pPr>
            <a:lvl8pPr indent="0" lvl="7" marL="3200400" marR="0" rtl="0" algn="l">
              <a:spcBef>
                <a:spcPts val="0"/>
              </a:spcBef>
              <a:buClr>
                <a:srgbClr val="434343"/>
              </a:buClr>
              <a:buNone/>
              <a:defRPr b="0" i="0" sz="1800" u="none" cap="none" strike="noStrike">
                <a:solidFill>
                  <a:srgbClr val="434343"/>
                </a:solidFill>
              </a:defRPr>
            </a:lvl8pPr>
            <a:lvl9pPr indent="0" lvl="8" marL="3657600" marR="0" rtl="0" algn="l">
              <a:spcBef>
                <a:spcPts val="0"/>
              </a:spcBef>
              <a:buClr>
                <a:srgbClr val="434343"/>
              </a:buClr>
              <a:buNone/>
              <a:defRPr b="0" i="0" sz="1800" u="none" cap="none" strike="noStrike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-DE" sz="1300"/>
              <a:t>‹#›</a:t>
            </a:fld>
          </a:p>
        </p:txBody>
      </p:sp>
      <p:pic>
        <p:nvPicPr>
          <p:cNvPr id="58" name="Shape 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23825" y="46100"/>
            <a:ext cx="2559424" cy="67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-DE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-DE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-DE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-DE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-DE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-DE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-DE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-DE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de-DE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youtu.be/0CsSok3QgZk?t=53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neumann89/ros_hello_world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1744200" y="2477150"/>
            <a:ext cx="5655600" cy="948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de-DE" sz="3600">
                <a:solidFill>
                  <a:srgbClr val="003366"/>
                </a:solidFill>
              </a:rPr>
              <a:t>ROS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744200" y="4019950"/>
            <a:ext cx="5778900" cy="1114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de-DE" sz="1820">
                <a:solidFill>
                  <a:srgbClr val="0066CC"/>
                </a:solidFill>
              </a:rPr>
              <a:t>Robot Operating System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1775" y="2082027"/>
            <a:ext cx="2941824" cy="8454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>
            <p:ph type="title"/>
          </p:nvPr>
        </p:nvSpPr>
        <p:spPr>
          <a:xfrm>
            <a:off x="289150" y="909052"/>
            <a:ext cx="8643600" cy="447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de-DE" sz="3000">
                <a:solidFill>
                  <a:srgbClr val="003366"/>
                </a:solidFill>
              </a:rPr>
              <a:t>ROS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250200" y="1545700"/>
            <a:ext cx="8643600" cy="4725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de-DE">
                <a:solidFill>
                  <a:schemeClr val="dk1"/>
                </a:solidFill>
              </a:rPr>
              <a:t>- software framework for robot applications (initial release 2007, first version Box Turtle 2010)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de-DE">
                <a:solidFill>
                  <a:schemeClr val="dk1"/>
                </a:solidFill>
              </a:rPr>
              <a:t>- programming languages:</a:t>
            </a:r>
          </a:p>
          <a:p>
            <a:pPr indent="-698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de-DE">
                <a:solidFill>
                  <a:schemeClr val="dk1"/>
                </a:solidFill>
              </a:rPr>
              <a:t>- mainly C++, Python, LISP</a:t>
            </a:r>
          </a:p>
          <a:p>
            <a:pPr indent="-698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de-DE">
                <a:solidFill>
                  <a:schemeClr val="dk1"/>
                </a:solidFill>
              </a:rPr>
              <a:t>- experimental Java, C#, Ruby, R, Lua, Go etc.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de-DE">
                <a:solidFill>
                  <a:schemeClr val="dk1"/>
                </a:solidFill>
              </a:rPr>
              <a:t>- package management (over 3000 packages available)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de-DE">
                <a:solidFill>
                  <a:schemeClr val="dk1"/>
                </a:solidFill>
              </a:rPr>
              <a:t>- powerful build system on top of CMake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de-DE">
                <a:solidFill>
                  <a:schemeClr val="dk1"/>
                </a:solidFill>
              </a:rPr>
              <a:t>- message passing:</a:t>
            </a:r>
          </a:p>
          <a:p>
            <a:pPr indent="-698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de-DE">
                <a:solidFill>
                  <a:schemeClr val="dk1"/>
                </a:solidFill>
              </a:rPr>
              <a:t>- easy de-/serialization</a:t>
            </a:r>
          </a:p>
          <a:p>
            <a:pPr indent="-698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de-DE">
                <a:solidFill>
                  <a:schemeClr val="dk1"/>
                </a:solidFill>
              </a:rPr>
              <a:t>- Publisher/Subscriber or Service invocation concept</a:t>
            </a:r>
          </a:p>
          <a:p>
            <a:pPr indent="-698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de-DE">
                <a:solidFill>
                  <a:schemeClr val="dk1"/>
                </a:solidFill>
              </a:rPr>
              <a:t>- big community, developed and documented by thousands of contributors</a:t>
            </a:r>
          </a:p>
          <a:p>
            <a:pPr indent="-698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/>
        </p:nvSpPr>
        <p:spPr>
          <a:xfrm>
            <a:off x="252000" y="909000"/>
            <a:ext cx="86436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de-DE" sz="3000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ROS</a:t>
            </a:r>
          </a:p>
        </p:txBody>
      </p:sp>
      <p:sp>
        <p:nvSpPr>
          <p:cNvPr id="77" name="Shape 77"/>
          <p:cNvSpPr txBox="1"/>
          <p:nvPr>
            <p:ph type="title"/>
          </p:nvPr>
        </p:nvSpPr>
        <p:spPr>
          <a:xfrm>
            <a:off x="252000" y="905040"/>
            <a:ext cx="8643600" cy="447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250200" y="1657125"/>
            <a:ext cx="8643600" cy="397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de-DE">
                <a:solidFill>
                  <a:schemeClr val="dk1"/>
                </a:solidFill>
              </a:rPr>
              <a:t>- many libraries and tools, for example:</a:t>
            </a:r>
          </a:p>
          <a:p>
            <a:pPr indent="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de-DE">
                <a:solidFill>
                  <a:schemeClr val="dk1"/>
                </a:solidFill>
              </a:rPr>
              <a:t>- motion planning</a:t>
            </a:r>
          </a:p>
          <a:p>
            <a:pPr indent="-698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de-DE">
                <a:solidFill>
                  <a:schemeClr val="dk1"/>
                </a:solidFill>
              </a:rPr>
              <a:t>- object recognition</a:t>
            </a:r>
          </a:p>
          <a:p>
            <a:pPr indent="-698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de-DE">
                <a:solidFill>
                  <a:schemeClr val="dk1"/>
                </a:solidFill>
              </a:rPr>
              <a:t>- hardware interfaces</a:t>
            </a:r>
          </a:p>
          <a:p>
            <a:pPr indent="-698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de-DE">
                <a:solidFill>
                  <a:schemeClr val="dk1"/>
                </a:solidFill>
              </a:rPr>
              <a:t>- plotting</a:t>
            </a:r>
          </a:p>
          <a:p>
            <a:pPr indent="-69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de-DE">
                <a:solidFill>
                  <a:schemeClr val="dk1"/>
                </a:solidFill>
              </a:rPr>
              <a:t>- 3D visualization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dk1"/>
                </a:solidFill>
              </a:rPr>
              <a:t>- </a:t>
            </a:r>
            <a:r>
              <a:rPr lang="de-DE" u="sng">
                <a:solidFill>
                  <a:schemeClr val="hlink"/>
                </a:solidFill>
                <a:hlinkClick r:id="rId3"/>
              </a:rPr>
              <a:t>https://youtu.be/0CsSok3QgZk?t=53s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dk1"/>
                </a:solidFill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252000" y="909000"/>
            <a:ext cx="86436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de-DE" sz="3000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ROS - Installation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252000" y="1620000"/>
            <a:ext cx="8643600" cy="48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de-DE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OS: Ubun</a:t>
            </a:r>
            <a:r>
              <a:rPr lang="de-DE" sz="1800"/>
              <a:t>tu 14.04 Trusty Tahr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800"/>
              <a:t>- ROS: Indigo version</a:t>
            </a:r>
          </a:p>
          <a:p>
            <a:pPr indent="0" lvl="0" marL="457200" marR="0" rtl="0" algn="l">
              <a:spcBef>
                <a:spcPts val="0"/>
              </a:spcBef>
              <a:buSzPct val="25000"/>
              <a:buNone/>
            </a:pPr>
            <a:r>
              <a:rPr b="1" lang="de-DE" sz="1800"/>
              <a:t>$ sudo apt-get install ros-indigo-desktop-full</a:t>
            </a:r>
          </a:p>
          <a:p>
            <a:pPr indent="0" lvl="0" marL="457200" marR="0" rtl="0" algn="l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lvl="0" marR="0" rtl="0" algn="l">
              <a:spcBef>
                <a:spcPts val="0"/>
              </a:spcBef>
              <a:buNone/>
            </a:pPr>
            <a:r>
              <a:rPr lang="de-DE" sz="1800"/>
              <a:t>- add this line to your ~/.bashrc file:</a:t>
            </a:r>
          </a:p>
          <a:p>
            <a:pPr indent="0" lvl="0" marL="457200" marR="0" rtl="0" algn="l">
              <a:spcBef>
                <a:spcPts val="0"/>
              </a:spcBef>
              <a:buNone/>
            </a:pPr>
            <a:r>
              <a:rPr b="1" lang="de-DE" sz="1800"/>
              <a:t>source /opt/ros/indigo/setup.bash</a:t>
            </a:r>
          </a:p>
          <a:p>
            <a:pPr indent="0" lvl="0" marL="457200" marR="0" rtl="0" algn="l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lvl="0" marR="0" rtl="0" algn="l">
              <a:spcBef>
                <a:spcPts val="0"/>
              </a:spcBef>
              <a:buSzPct val="25000"/>
              <a:buNone/>
            </a:pPr>
            <a:r>
              <a:rPr lang="de-DE" sz="1800"/>
              <a:t>- for Ubuntu 16.04 you could use a docker container (untested!)</a:t>
            </a:r>
          </a:p>
          <a:p>
            <a:pPr lvl="0" marR="0" rtl="0" algn="l">
              <a:spcBef>
                <a:spcPts val="0"/>
              </a:spcBef>
              <a:buSzPct val="25000"/>
              <a:buNone/>
            </a:pPr>
            <a:r>
              <a:rPr lang="de-DE" sz="1800"/>
              <a:t>	</a:t>
            </a:r>
            <a:r>
              <a:rPr b="1" lang="de-DE" sz="1800"/>
              <a:t>https://github.com/jbohren/rosdocked</a:t>
            </a:r>
          </a:p>
        </p:txBody>
      </p:sp>
      <p:sp>
        <p:nvSpPr>
          <p:cNvPr id="85" name="Shape 85"/>
          <p:cNvSpPr txBox="1"/>
          <p:nvPr>
            <p:ph type="title"/>
          </p:nvPr>
        </p:nvSpPr>
        <p:spPr>
          <a:xfrm>
            <a:off x="252000" y="905040"/>
            <a:ext cx="8643600" cy="447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252000" y="1620000"/>
            <a:ext cx="8643600" cy="397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/>
        </p:nvSpPr>
        <p:spPr>
          <a:xfrm>
            <a:off x="252000" y="909000"/>
            <a:ext cx="86436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de-DE" sz="3000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ROS - </a:t>
            </a:r>
            <a:r>
              <a:rPr b="1" lang="de-DE" sz="3000">
                <a:solidFill>
                  <a:srgbClr val="003366"/>
                </a:solidFill>
              </a:rPr>
              <a:t>System Architecture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252000" y="1620000"/>
            <a:ext cx="4295100" cy="48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de-DE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modu</a:t>
            </a:r>
            <a:r>
              <a:rPr lang="de-DE" sz="1800"/>
              <a:t>lar node concept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800"/>
              <a:t>- node runs a specific computation and share data with the network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800"/>
              <a:t>- nodes can be added, removed while ROS is running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1800"/>
              <a:t>- can run on different machines too (distributed system)</a:t>
            </a:r>
          </a:p>
        </p:txBody>
      </p:sp>
      <p:sp>
        <p:nvSpPr>
          <p:cNvPr id="93" name="Shape 93"/>
          <p:cNvSpPr/>
          <p:nvPr/>
        </p:nvSpPr>
        <p:spPr>
          <a:xfrm>
            <a:off x="6504217" y="2067432"/>
            <a:ext cx="1886400" cy="8451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de-DE">
                <a:solidFill>
                  <a:srgbClr val="EFEFEF"/>
                </a:solidFill>
              </a:rPr>
              <a:t>Node A</a:t>
            </a:r>
          </a:p>
        </p:txBody>
      </p:sp>
      <p:sp>
        <p:nvSpPr>
          <p:cNvPr id="94" name="Shape 94"/>
          <p:cNvSpPr/>
          <p:nvPr/>
        </p:nvSpPr>
        <p:spPr>
          <a:xfrm>
            <a:off x="6461743" y="5203154"/>
            <a:ext cx="1886399" cy="8451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-DE"/>
              <a:t>Node C</a:t>
            </a:r>
          </a:p>
        </p:txBody>
      </p:sp>
      <p:sp>
        <p:nvSpPr>
          <p:cNvPr id="95" name="Shape 95"/>
          <p:cNvSpPr/>
          <p:nvPr/>
        </p:nvSpPr>
        <p:spPr>
          <a:xfrm>
            <a:off x="4324325" y="3712884"/>
            <a:ext cx="1886400" cy="8451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-DE"/>
              <a:t>Node B</a:t>
            </a:r>
          </a:p>
        </p:txBody>
      </p:sp>
      <p:cxnSp>
        <p:nvCxnSpPr>
          <p:cNvPr id="96" name="Shape 96"/>
          <p:cNvCxnSpPr>
            <a:endCxn id="95" idx="7"/>
          </p:cNvCxnSpPr>
          <p:nvPr/>
        </p:nvCxnSpPr>
        <p:spPr>
          <a:xfrm flipH="1">
            <a:off x="5934468" y="2788746"/>
            <a:ext cx="846000" cy="1047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7" name="Shape 97"/>
          <p:cNvCxnSpPr>
            <a:stCxn id="95" idx="5"/>
            <a:endCxn id="94" idx="1"/>
          </p:cNvCxnSpPr>
          <p:nvPr/>
        </p:nvCxnSpPr>
        <p:spPr>
          <a:xfrm>
            <a:off x="5934468" y="4434222"/>
            <a:ext cx="803399" cy="892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8" name="Shape 98"/>
          <p:cNvCxnSpPr>
            <a:stCxn id="94" idx="0"/>
            <a:endCxn id="93" idx="4"/>
          </p:cNvCxnSpPr>
          <p:nvPr/>
        </p:nvCxnSpPr>
        <p:spPr>
          <a:xfrm flipH="1" rot="10800000">
            <a:off x="7404943" y="2912654"/>
            <a:ext cx="42600" cy="229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9" name="Shape 99"/>
          <p:cNvSpPr/>
          <p:nvPr/>
        </p:nvSpPr>
        <p:spPr>
          <a:xfrm>
            <a:off x="7812831" y="1834675"/>
            <a:ext cx="917700" cy="431100"/>
          </a:xfrm>
          <a:prstGeom prst="wedgeRoundRectCallout">
            <a:avLst>
              <a:gd fmla="val -20368" name="adj1"/>
              <a:gd fmla="val 89963" name="adj2"/>
              <a:gd fmla="val 0" name="adj3"/>
            </a:avLst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de-DE"/>
              <a:t>zzZ</a:t>
            </a:r>
          </a:p>
        </p:txBody>
      </p:sp>
      <p:sp>
        <p:nvSpPr>
          <p:cNvPr id="100" name="Shape 100"/>
          <p:cNvSpPr txBox="1"/>
          <p:nvPr>
            <p:ph type="title"/>
          </p:nvPr>
        </p:nvSpPr>
        <p:spPr>
          <a:xfrm>
            <a:off x="252000" y="905040"/>
            <a:ext cx="8643600" cy="447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252000" y="1620000"/>
            <a:ext cx="8643600" cy="397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>
            <a:off x="5640750" y="1136850"/>
            <a:ext cx="2861700" cy="2474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/>
        </p:nvSpPr>
        <p:spPr>
          <a:xfrm>
            <a:off x="252000" y="909000"/>
            <a:ext cx="86436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de-DE" sz="3000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ROS - </a:t>
            </a:r>
            <a:r>
              <a:rPr b="1" lang="de-DE" sz="3000">
                <a:solidFill>
                  <a:srgbClr val="003366"/>
                </a:solidFill>
              </a:rPr>
              <a:t>System Architecture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252000" y="1620000"/>
            <a:ext cx="4897200" cy="48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de-DE" sz="1800">
                <a:solidFill>
                  <a:schemeClr val="dk1"/>
                </a:solidFill>
              </a:rPr>
              <a:t>roscore: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de-DE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de-DE" sz="1800"/>
              <a:t>one </a:t>
            </a:r>
            <a:r>
              <a:rPr b="1" lang="de-DE" sz="1800"/>
              <a:t>master</a:t>
            </a:r>
            <a:r>
              <a:rPr lang="de-DE" sz="1800"/>
              <a:t> node:</a:t>
            </a:r>
          </a:p>
          <a:p>
            <a:pPr indent="0" lvl="0" marL="457200" marR="0" rtl="0" algn="l">
              <a:spcBef>
                <a:spcPts val="0"/>
              </a:spcBef>
              <a:buNone/>
            </a:pPr>
            <a:r>
              <a:rPr lang="de-DE" sz="1800"/>
              <a:t>- tracks publishers / subscribers</a:t>
            </a:r>
          </a:p>
          <a:p>
            <a:pPr indent="0" lvl="0" marL="457200" marR="0" rtl="0" algn="l">
              <a:spcBef>
                <a:spcPts val="0"/>
              </a:spcBef>
              <a:buNone/>
            </a:pPr>
            <a:r>
              <a:rPr lang="de-DE" sz="1800"/>
              <a:t>- enables peer-to-peer connectections between nodes</a:t>
            </a:r>
          </a:p>
          <a:p>
            <a:pPr indent="0" lvl="0" marL="45720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marR="0" rtl="0" algn="l">
              <a:spcBef>
                <a:spcPts val="0"/>
              </a:spcBef>
              <a:buNone/>
            </a:pPr>
            <a:r>
              <a:rPr lang="de-DE" sz="1800"/>
              <a:t>- </a:t>
            </a:r>
            <a:r>
              <a:rPr b="1" lang="de-DE" sz="1800"/>
              <a:t>parameter</a:t>
            </a:r>
            <a:r>
              <a:rPr lang="de-DE" sz="1800"/>
              <a:t> server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marR="0" rtl="0" algn="l">
              <a:spcBef>
                <a:spcPts val="0"/>
              </a:spcBef>
              <a:buNone/>
            </a:pPr>
            <a:r>
              <a:rPr lang="de-DE" sz="1800"/>
              <a:t>- logging node </a:t>
            </a:r>
            <a:r>
              <a:rPr b="1" lang="de-DE" sz="1800"/>
              <a:t>rosout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lvl="0" marR="0" rtl="0" algn="l">
              <a:spcBef>
                <a:spcPts val="0"/>
              </a:spcBef>
              <a:buNone/>
            </a:pPr>
            <a:r>
              <a:rPr lang="de-DE" sz="1800"/>
              <a:t>- run it by: </a:t>
            </a:r>
          </a:p>
          <a:p>
            <a:pPr indent="0" lvl="0" marL="457200" marR="0" rtl="0" algn="l">
              <a:spcBef>
                <a:spcPts val="0"/>
              </a:spcBef>
              <a:buNone/>
            </a:pPr>
            <a:r>
              <a:rPr b="1" lang="de-DE" sz="1800"/>
              <a:t>$ roscore</a:t>
            </a:r>
          </a:p>
        </p:txBody>
      </p:sp>
      <p:sp>
        <p:nvSpPr>
          <p:cNvPr id="109" name="Shape 109"/>
          <p:cNvSpPr/>
          <p:nvPr/>
        </p:nvSpPr>
        <p:spPr>
          <a:xfrm>
            <a:off x="6098092" y="2557832"/>
            <a:ext cx="1886400" cy="845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-DE"/>
              <a:t>Master A</a:t>
            </a:r>
          </a:p>
        </p:txBody>
      </p:sp>
      <p:sp>
        <p:nvSpPr>
          <p:cNvPr id="110" name="Shape 110"/>
          <p:cNvSpPr/>
          <p:nvPr/>
        </p:nvSpPr>
        <p:spPr>
          <a:xfrm>
            <a:off x="6937293" y="4604754"/>
            <a:ext cx="1886400" cy="8451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-DE"/>
              <a:t>Node C</a:t>
            </a:r>
          </a:p>
        </p:txBody>
      </p:sp>
      <p:sp>
        <p:nvSpPr>
          <p:cNvPr id="111" name="Shape 111"/>
          <p:cNvSpPr/>
          <p:nvPr/>
        </p:nvSpPr>
        <p:spPr>
          <a:xfrm>
            <a:off x="3628800" y="3802034"/>
            <a:ext cx="1886400" cy="8451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-DE"/>
              <a:t>Node B</a:t>
            </a:r>
          </a:p>
        </p:txBody>
      </p:sp>
      <p:cxnSp>
        <p:nvCxnSpPr>
          <p:cNvPr id="112" name="Shape 112"/>
          <p:cNvCxnSpPr>
            <a:stCxn id="109" idx="3"/>
            <a:endCxn id="111" idx="7"/>
          </p:cNvCxnSpPr>
          <p:nvPr/>
        </p:nvCxnSpPr>
        <p:spPr>
          <a:xfrm flipH="1">
            <a:off x="5238849" y="3279170"/>
            <a:ext cx="1135500" cy="64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3" name="Shape 113"/>
          <p:cNvCxnSpPr>
            <a:stCxn id="111" idx="5"/>
            <a:endCxn id="110" idx="1"/>
          </p:cNvCxnSpPr>
          <p:nvPr/>
        </p:nvCxnSpPr>
        <p:spPr>
          <a:xfrm>
            <a:off x="5238943" y="4523372"/>
            <a:ext cx="1974599" cy="205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4" name="Shape 114"/>
          <p:cNvCxnSpPr>
            <a:stCxn id="110" idx="0"/>
            <a:endCxn id="109" idx="5"/>
          </p:cNvCxnSpPr>
          <p:nvPr/>
        </p:nvCxnSpPr>
        <p:spPr>
          <a:xfrm rot="10800000">
            <a:off x="7708293" y="3279054"/>
            <a:ext cx="172200" cy="1325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5" name="Shape 115"/>
          <p:cNvSpPr/>
          <p:nvPr/>
        </p:nvSpPr>
        <p:spPr>
          <a:xfrm>
            <a:off x="6853149" y="1687675"/>
            <a:ext cx="1542900" cy="5757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-DE"/>
              <a:t>Parameter Server</a:t>
            </a:r>
          </a:p>
        </p:txBody>
      </p:sp>
      <p:sp>
        <p:nvSpPr>
          <p:cNvPr id="116" name="Shape 116"/>
          <p:cNvSpPr/>
          <p:nvPr/>
        </p:nvSpPr>
        <p:spPr>
          <a:xfrm>
            <a:off x="5774674" y="1181575"/>
            <a:ext cx="1542900" cy="5757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-DE"/>
              <a:t>rosout</a:t>
            </a:r>
          </a:p>
        </p:txBody>
      </p:sp>
      <p:cxnSp>
        <p:nvCxnSpPr>
          <p:cNvPr id="117" name="Shape 117"/>
          <p:cNvCxnSpPr>
            <a:stCxn id="109" idx="0"/>
            <a:endCxn id="115" idx="4"/>
          </p:cNvCxnSpPr>
          <p:nvPr/>
        </p:nvCxnSpPr>
        <p:spPr>
          <a:xfrm flipH="1" rot="10800000">
            <a:off x="7041292" y="2263232"/>
            <a:ext cx="583200" cy="29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8" name="Shape 118"/>
          <p:cNvCxnSpPr>
            <a:stCxn id="116" idx="4"/>
            <a:endCxn id="109" idx="0"/>
          </p:cNvCxnSpPr>
          <p:nvPr/>
        </p:nvCxnSpPr>
        <p:spPr>
          <a:xfrm>
            <a:off x="6546124" y="1757275"/>
            <a:ext cx="495300" cy="8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9" name="Shape 119"/>
          <p:cNvSpPr txBox="1"/>
          <p:nvPr/>
        </p:nvSpPr>
        <p:spPr>
          <a:xfrm>
            <a:off x="7708200" y="1108500"/>
            <a:ext cx="9957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de-DE"/>
              <a:t>roscore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8075" y="4855047"/>
            <a:ext cx="2861700" cy="178640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>
            <p:ph type="title"/>
          </p:nvPr>
        </p:nvSpPr>
        <p:spPr>
          <a:xfrm>
            <a:off x="252000" y="905040"/>
            <a:ext cx="8643600" cy="447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252000" y="1620000"/>
            <a:ext cx="8643600" cy="397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/>
        </p:nvSpPr>
        <p:spPr>
          <a:xfrm>
            <a:off x="252000" y="909000"/>
            <a:ext cx="86436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de-DE" sz="3000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ROS - </a:t>
            </a:r>
            <a:r>
              <a:rPr b="1" lang="de-DE" sz="3000">
                <a:solidFill>
                  <a:srgbClr val="003366"/>
                </a:solidFill>
              </a:rPr>
              <a:t>Message passing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252000" y="1620000"/>
            <a:ext cx="4897200" cy="48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lang="de-DE" sz="1800"/>
              <a:t>- default by TCP, but UDP possible too</a:t>
            </a:r>
          </a:p>
          <a:p>
            <a:pPr indent="0" lvl="0" marL="45720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marR="0" rtl="0" algn="l">
              <a:spcBef>
                <a:spcPts val="0"/>
              </a:spcBef>
              <a:buNone/>
            </a:pPr>
            <a:r>
              <a:rPr lang="de-DE" sz="1800"/>
              <a:t>- Publish/Subscribe model:</a:t>
            </a:r>
          </a:p>
          <a:p>
            <a:pPr indent="0" lvl="0" marL="457200" marR="0" rtl="0" algn="l">
              <a:spcBef>
                <a:spcPts val="0"/>
              </a:spcBef>
              <a:buNone/>
            </a:pPr>
            <a:r>
              <a:rPr lang="de-DE" sz="1800"/>
              <a:t>- </a:t>
            </a:r>
            <a:r>
              <a:rPr lang="de-DE" sz="1800"/>
              <a:t>data is sent by defined message type </a:t>
            </a:r>
            <a:r>
              <a:rPr b="1" lang="de-DE" sz="1800"/>
              <a:t>(Topic)</a:t>
            </a:r>
          </a:p>
          <a:p>
            <a:pPr indent="0" lvl="0" marL="457200" marR="0" rtl="0" algn="l">
              <a:spcBef>
                <a:spcPts val="0"/>
              </a:spcBef>
              <a:buNone/>
            </a:pPr>
            <a:r>
              <a:rPr lang="de-DE" sz="1800"/>
              <a:t>- receiver gets only messages of subscribed topics </a:t>
            </a:r>
          </a:p>
          <a:p>
            <a:pPr indent="0" lvl="0" marL="457200" marR="0" rtl="0" algn="l">
              <a:spcBef>
                <a:spcPts val="0"/>
              </a:spcBef>
              <a:buNone/>
            </a:pPr>
            <a:r>
              <a:rPr lang="de-DE" sz="1800"/>
              <a:t>- anonymous, receiver and sender doesn’t know of each other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lvl="0" marR="0" rtl="0" algn="l">
              <a:spcBef>
                <a:spcPts val="0"/>
              </a:spcBef>
              <a:buNone/>
            </a:pPr>
            <a:r>
              <a:rPr lang="de-DE" sz="1800"/>
              <a:t>- Service model:</a:t>
            </a:r>
          </a:p>
          <a:p>
            <a:pPr indent="0" lvl="0" marL="457200" marR="0" rtl="0" algn="l">
              <a:spcBef>
                <a:spcPts val="0"/>
              </a:spcBef>
              <a:buNone/>
            </a:pPr>
            <a:r>
              <a:rPr lang="de-DE" sz="1800"/>
              <a:t>- </a:t>
            </a:r>
            <a:r>
              <a:rPr b="1" lang="de-DE" sz="1800"/>
              <a:t>service type</a:t>
            </a:r>
            <a:r>
              <a:rPr lang="de-DE" sz="1800"/>
              <a:t> definitions (contains request and response topics)</a:t>
            </a:r>
          </a:p>
          <a:p>
            <a:pPr indent="0" lvl="0" marL="457200" marR="0" rtl="0" algn="l">
              <a:spcBef>
                <a:spcPts val="0"/>
              </a:spcBef>
              <a:buNone/>
            </a:pPr>
            <a:r>
              <a:rPr lang="de-DE" sz="1800"/>
              <a:t>- server/client semantic: </a:t>
            </a:r>
          </a:p>
          <a:p>
            <a:pPr indent="0" lvl="0" marL="457200" marR="0" rtl="0" algn="l">
              <a:spcBef>
                <a:spcPts val="0"/>
              </a:spcBef>
              <a:buNone/>
            </a:pPr>
            <a:r>
              <a:rPr lang="de-DE" sz="1800"/>
              <a:t>server waits for client calls on specific service name and then sends response</a:t>
            </a:r>
          </a:p>
        </p:txBody>
      </p:sp>
      <p:sp>
        <p:nvSpPr>
          <p:cNvPr id="129" name="Shape 129"/>
          <p:cNvSpPr/>
          <p:nvPr/>
        </p:nvSpPr>
        <p:spPr>
          <a:xfrm>
            <a:off x="5305918" y="5167254"/>
            <a:ext cx="1886399" cy="8451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-DE"/>
              <a:t>Node B</a:t>
            </a:r>
          </a:p>
        </p:txBody>
      </p:sp>
      <p:sp>
        <p:nvSpPr>
          <p:cNvPr id="130" name="Shape 130"/>
          <p:cNvSpPr/>
          <p:nvPr/>
        </p:nvSpPr>
        <p:spPr>
          <a:xfrm>
            <a:off x="6389875" y="2308584"/>
            <a:ext cx="1886400" cy="8451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-DE"/>
              <a:t>Node A</a:t>
            </a:r>
          </a:p>
        </p:txBody>
      </p:sp>
      <p:cxnSp>
        <p:nvCxnSpPr>
          <p:cNvPr id="131" name="Shape 131"/>
          <p:cNvCxnSpPr>
            <a:stCxn id="130" idx="4"/>
            <a:endCxn id="129" idx="0"/>
          </p:cNvCxnSpPr>
          <p:nvPr/>
        </p:nvCxnSpPr>
        <p:spPr>
          <a:xfrm flipH="1">
            <a:off x="6249175" y="3153684"/>
            <a:ext cx="1083900" cy="20135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2" name="Shape 132"/>
          <p:cNvSpPr txBox="1"/>
          <p:nvPr/>
        </p:nvSpPr>
        <p:spPr>
          <a:xfrm>
            <a:off x="6830100" y="3965075"/>
            <a:ext cx="20655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/>
              <a:t>Message /topic-name</a:t>
            </a:r>
          </a:p>
        </p:txBody>
      </p:sp>
      <p:sp>
        <p:nvSpPr>
          <p:cNvPr id="133" name="Shape 133"/>
          <p:cNvSpPr txBox="1"/>
          <p:nvPr>
            <p:ph type="title"/>
          </p:nvPr>
        </p:nvSpPr>
        <p:spPr>
          <a:xfrm>
            <a:off x="252000" y="905040"/>
            <a:ext cx="8643600" cy="447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252000" y="1620000"/>
            <a:ext cx="8643600" cy="397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/>
        </p:nvSpPr>
        <p:spPr>
          <a:xfrm>
            <a:off x="252000" y="909000"/>
            <a:ext cx="86436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de-DE" sz="3000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ROS - </a:t>
            </a:r>
            <a:r>
              <a:rPr b="1" lang="de-DE" sz="3000">
                <a:solidFill>
                  <a:srgbClr val="003366"/>
                </a:solidFill>
              </a:rPr>
              <a:t>Hello World Example</a:t>
            </a:r>
          </a:p>
        </p:txBody>
      </p:sp>
      <p:sp>
        <p:nvSpPr>
          <p:cNvPr id="140" name="Shape 140"/>
          <p:cNvSpPr txBox="1"/>
          <p:nvPr>
            <p:ph type="title"/>
          </p:nvPr>
        </p:nvSpPr>
        <p:spPr>
          <a:xfrm>
            <a:off x="252000" y="905040"/>
            <a:ext cx="8643600" cy="447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252000" y="1612575"/>
            <a:ext cx="8643600" cy="397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de-DE">
                <a:solidFill>
                  <a:schemeClr val="dk1"/>
                </a:solidFill>
              </a:rPr>
              <a:t>- install build tool:</a:t>
            </a:r>
          </a:p>
          <a:p>
            <a:pPr indent="-698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de-DE">
                <a:solidFill>
                  <a:schemeClr val="dk1"/>
                </a:solidFill>
              </a:rPr>
              <a:t>$ sudo apt-get install python-catkin-tools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de-DE">
                <a:solidFill>
                  <a:schemeClr val="dk1"/>
                </a:solidFill>
              </a:rPr>
              <a:t>- look at: </a:t>
            </a:r>
            <a:r>
              <a:rPr b="1" lang="de-DE" u="sng">
                <a:solidFill>
                  <a:schemeClr val="accent5"/>
                </a:solidFill>
                <a:hlinkClick r:id="rId3"/>
              </a:rPr>
              <a:t>https://github.com/neumann89/ros_hello_world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de-DE">
                <a:solidFill>
                  <a:schemeClr val="dk1"/>
                </a:solidFill>
              </a:rPr>
              <a:t>- don’t forget to source catkin workspace (add this line in ~/.bashrc):</a:t>
            </a:r>
          </a:p>
          <a:p>
            <a:pPr indent="-698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de-DE">
                <a:solidFill>
                  <a:schemeClr val="dk1"/>
                </a:solidFill>
              </a:rPr>
              <a:t>source /path/to/your/catkin-workspace/</a:t>
            </a:r>
          </a:p>
          <a:p>
            <a:pPr indent="-698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