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5" r:id="rId3"/>
    <p:sldId id="267" r:id="rId4"/>
    <p:sldId id="268" r:id="rId5"/>
    <p:sldId id="266" r:id="rId6"/>
    <p:sldId id="269" r:id="rId7"/>
    <p:sldId id="270" r:id="rId8"/>
    <p:sldId id="271" r:id="rId9"/>
    <p:sldId id="272" r:id="rId10"/>
    <p:sldId id="273"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98" autoAdjust="0"/>
  </p:normalViewPr>
  <p:slideViewPr>
    <p:cSldViewPr snapToGrid="0">
      <p:cViewPr>
        <p:scale>
          <a:sx n="80" d="100"/>
          <a:sy n="80" d="100"/>
        </p:scale>
        <p:origin x="48" y="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36E406-58CB-4AA3-8282-7BB0E56BC61D}" type="datetimeFigureOut">
              <a:rPr lang="en-IN" smtClean="0"/>
              <a:t>06-02-2022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rIns="45720"/>
          <a:lstStyle/>
          <a:p>
            <a:fld id="{ADB3400C-B422-46DE-8A40-ADE7A9A9A0C5}" type="slidenum">
              <a:rPr lang="en-IN" smtClean="0"/>
              <a:t>‹#›</a:t>
            </a:fld>
            <a:endParaRPr lang="en-IN"/>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8919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36E406-58CB-4AA3-8282-7BB0E56BC61D}" type="datetimeFigureOut">
              <a:rPr lang="en-IN" smtClean="0"/>
              <a:t>06-02-2022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B3400C-B422-46DE-8A40-ADE7A9A9A0C5}" type="slidenum">
              <a:rPr lang="en-IN" smtClean="0"/>
              <a:t>‹#›</a:t>
            </a:fld>
            <a:endParaRPr lang="en-IN"/>
          </a:p>
        </p:txBody>
      </p:sp>
    </p:spTree>
    <p:extLst>
      <p:ext uri="{BB962C8B-B14F-4D97-AF65-F5344CB8AC3E}">
        <p14:creationId xmlns:p14="http://schemas.microsoft.com/office/powerpoint/2010/main" val="1038639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36E406-58CB-4AA3-8282-7BB0E56BC61D}" type="datetimeFigureOut">
              <a:rPr lang="en-IN" smtClean="0"/>
              <a:t>06-02-2022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B3400C-B422-46DE-8A40-ADE7A9A9A0C5}" type="slidenum">
              <a:rPr lang="en-IN" smtClean="0"/>
              <a:t>‹#›</a:t>
            </a:fld>
            <a:endParaRPr lang="en-IN"/>
          </a:p>
        </p:txBody>
      </p:sp>
    </p:spTree>
    <p:extLst>
      <p:ext uri="{BB962C8B-B14F-4D97-AF65-F5344CB8AC3E}">
        <p14:creationId xmlns:p14="http://schemas.microsoft.com/office/powerpoint/2010/main" val="80832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36E406-58CB-4AA3-8282-7BB0E56BC61D}" type="datetimeFigureOut">
              <a:rPr lang="en-IN" smtClean="0"/>
              <a:t>06-02-2022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B3400C-B422-46DE-8A40-ADE7A9A9A0C5}" type="slidenum">
              <a:rPr lang="en-IN" smtClean="0"/>
              <a:t>‹#›</a:t>
            </a:fld>
            <a:endParaRPr lang="en-IN"/>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96060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36E406-58CB-4AA3-8282-7BB0E56BC61D}" type="datetimeFigureOut">
              <a:rPr lang="en-IN" smtClean="0"/>
              <a:t>06-02-2022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B3400C-B422-46DE-8A40-ADE7A9A9A0C5}" type="slidenum">
              <a:rPr lang="en-IN" smtClean="0"/>
              <a:t>‹#›</a:t>
            </a:fld>
            <a:endParaRPr lang="en-IN"/>
          </a:p>
        </p:txBody>
      </p:sp>
    </p:spTree>
    <p:extLst>
      <p:ext uri="{BB962C8B-B14F-4D97-AF65-F5344CB8AC3E}">
        <p14:creationId xmlns:p14="http://schemas.microsoft.com/office/powerpoint/2010/main" val="327808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36E406-58CB-4AA3-8282-7BB0E56BC61D}" type="datetimeFigureOut">
              <a:rPr lang="en-IN" smtClean="0"/>
              <a:t>06-02-2022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B3400C-B422-46DE-8A40-ADE7A9A9A0C5}" type="slidenum">
              <a:rPr lang="en-IN" smtClean="0"/>
              <a:t>‹#›</a:t>
            </a:fld>
            <a:endParaRPr lang="en-IN"/>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029815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36E406-58CB-4AA3-8282-7BB0E56BC61D}" type="datetimeFigureOut">
              <a:rPr lang="en-IN" smtClean="0"/>
              <a:t>06-02-2022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B3400C-B422-46DE-8A40-ADE7A9A9A0C5}" type="slidenum">
              <a:rPr lang="en-IN" smtClean="0"/>
              <a:t>‹#›</a:t>
            </a:fld>
            <a:endParaRPr lang="en-IN"/>
          </a:p>
        </p:txBody>
      </p:sp>
    </p:spTree>
    <p:extLst>
      <p:ext uri="{BB962C8B-B14F-4D97-AF65-F5344CB8AC3E}">
        <p14:creationId xmlns:p14="http://schemas.microsoft.com/office/powerpoint/2010/main" val="1021770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36E406-58CB-4AA3-8282-7BB0E56BC61D}" type="datetimeFigureOut">
              <a:rPr lang="en-IN" smtClean="0"/>
              <a:t>06-02-2022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B3400C-B422-46DE-8A40-ADE7A9A9A0C5}" type="slidenum">
              <a:rPr lang="en-IN" smtClean="0"/>
              <a:t>‹#›</a:t>
            </a:fld>
            <a:endParaRPr lang="en-IN"/>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459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B36E406-58CB-4AA3-8282-7BB0E56BC61D}" type="datetimeFigureOut">
              <a:rPr lang="en-IN" smtClean="0"/>
              <a:t>06-02-2022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B3400C-B422-46DE-8A40-ADE7A9A9A0C5}" type="slidenum">
              <a:rPr lang="en-IN" smtClean="0"/>
              <a:t>‹#›</a:t>
            </a:fld>
            <a:endParaRPr lang="en-IN"/>
          </a:p>
        </p:txBody>
      </p:sp>
    </p:spTree>
    <p:extLst>
      <p:ext uri="{BB962C8B-B14F-4D97-AF65-F5344CB8AC3E}">
        <p14:creationId xmlns:p14="http://schemas.microsoft.com/office/powerpoint/2010/main" val="2825857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36E406-58CB-4AA3-8282-7BB0E56BC61D}" type="datetimeFigureOut">
              <a:rPr lang="en-IN" smtClean="0"/>
              <a:t>06-02-2022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B3400C-B422-46DE-8A40-ADE7A9A9A0C5}" type="slidenum">
              <a:rPr lang="en-IN" smtClean="0"/>
              <a:t>‹#›</a:t>
            </a:fld>
            <a:endParaRPr lang="en-IN"/>
          </a:p>
        </p:txBody>
      </p:sp>
    </p:spTree>
    <p:extLst>
      <p:ext uri="{BB962C8B-B14F-4D97-AF65-F5344CB8AC3E}">
        <p14:creationId xmlns:p14="http://schemas.microsoft.com/office/powerpoint/2010/main" val="4220721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36E406-58CB-4AA3-8282-7BB0E56BC61D}" type="datetimeFigureOut">
              <a:rPr lang="en-IN" smtClean="0"/>
              <a:t>06-02-2022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B3400C-B422-46DE-8A40-ADE7A9A9A0C5}" type="slidenum">
              <a:rPr lang="en-IN" smtClean="0"/>
              <a:t>‹#›</a:t>
            </a:fld>
            <a:endParaRPr lang="en-IN"/>
          </a:p>
        </p:txBody>
      </p:sp>
    </p:spTree>
    <p:extLst>
      <p:ext uri="{BB962C8B-B14F-4D97-AF65-F5344CB8AC3E}">
        <p14:creationId xmlns:p14="http://schemas.microsoft.com/office/powerpoint/2010/main" val="2799239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B36E406-58CB-4AA3-8282-7BB0E56BC61D}" type="datetimeFigureOut">
              <a:rPr lang="en-IN" smtClean="0"/>
              <a:t>06-02-2022</a:t>
            </a:fld>
            <a:endParaRPr lang="en-IN"/>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ADB3400C-B422-46DE-8A40-ADE7A9A9A0C5}" type="slidenum">
              <a:rPr lang="en-IN" smtClean="0"/>
              <a:t>‹#›</a:t>
            </a:fld>
            <a:endParaRPr lang="en-IN"/>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593161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4E314C-839D-4CE5-86C2-136DB2E5F6F4}"/>
              </a:ext>
            </a:extLst>
          </p:cNvPr>
          <p:cNvPicPr>
            <a:picLocks noChangeAspect="1"/>
          </p:cNvPicPr>
          <p:nvPr/>
        </p:nvPicPr>
        <p:blipFill>
          <a:blip r:embed="rId2"/>
          <a:stretch>
            <a:fillRect/>
          </a:stretch>
        </p:blipFill>
        <p:spPr>
          <a:xfrm>
            <a:off x="565604" y="1813361"/>
            <a:ext cx="10661474" cy="2485262"/>
          </a:xfrm>
          <a:prstGeom prst="rect">
            <a:avLst/>
          </a:prstGeom>
          <a:effectLst>
            <a:softEdge rad="127000"/>
          </a:effectLst>
        </p:spPr>
      </p:pic>
    </p:spTree>
    <p:extLst>
      <p:ext uri="{BB962C8B-B14F-4D97-AF65-F5344CB8AC3E}">
        <p14:creationId xmlns:p14="http://schemas.microsoft.com/office/powerpoint/2010/main" val="679381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223FAB-4F05-48A0-B3E3-7462BA84CC2E}"/>
              </a:ext>
            </a:extLst>
          </p:cNvPr>
          <p:cNvPicPr>
            <a:picLocks noChangeAspect="1"/>
          </p:cNvPicPr>
          <p:nvPr/>
        </p:nvPicPr>
        <p:blipFill>
          <a:blip r:embed="rId2"/>
          <a:stretch>
            <a:fillRect/>
          </a:stretch>
        </p:blipFill>
        <p:spPr>
          <a:xfrm>
            <a:off x="10124387" y="6376026"/>
            <a:ext cx="2067613" cy="48197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30813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223FAB-4F05-48A0-B3E3-7462BA84CC2E}"/>
              </a:ext>
            </a:extLst>
          </p:cNvPr>
          <p:cNvPicPr>
            <a:picLocks noChangeAspect="1"/>
          </p:cNvPicPr>
          <p:nvPr/>
        </p:nvPicPr>
        <p:blipFill>
          <a:blip r:embed="rId2"/>
          <a:stretch>
            <a:fillRect/>
          </a:stretch>
        </p:blipFill>
        <p:spPr>
          <a:xfrm>
            <a:off x="10124387" y="6376026"/>
            <a:ext cx="2067613" cy="48197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9900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223FAB-4F05-48A0-B3E3-7462BA84CC2E}"/>
              </a:ext>
            </a:extLst>
          </p:cNvPr>
          <p:cNvPicPr>
            <a:picLocks noChangeAspect="1"/>
          </p:cNvPicPr>
          <p:nvPr/>
        </p:nvPicPr>
        <p:blipFill>
          <a:blip r:embed="rId2"/>
          <a:stretch>
            <a:fillRect/>
          </a:stretch>
        </p:blipFill>
        <p:spPr>
          <a:xfrm>
            <a:off x="10124387" y="6376026"/>
            <a:ext cx="2067613" cy="481974"/>
          </a:xfrm>
          <a:prstGeom prst="rect">
            <a:avLst/>
          </a:prstGeom>
          <a:ln>
            <a:noFill/>
          </a:ln>
          <a:effectLst>
            <a:outerShdw blurRad="190500" algn="tl" rotWithShape="0">
              <a:srgbClr val="000000">
                <a:alpha val="70000"/>
              </a:srgbClr>
            </a:outerShdw>
          </a:effectLst>
        </p:spPr>
      </p:pic>
      <p:sp>
        <p:nvSpPr>
          <p:cNvPr id="3" name="TextBox 2">
            <a:extLst>
              <a:ext uri="{FF2B5EF4-FFF2-40B4-BE49-F238E27FC236}">
                <a16:creationId xmlns:a16="http://schemas.microsoft.com/office/drawing/2014/main" id="{6531FB68-0E4E-4D9D-A05C-6E161E3BA25B}"/>
              </a:ext>
            </a:extLst>
          </p:cNvPr>
          <p:cNvSpPr txBox="1"/>
          <p:nvPr/>
        </p:nvSpPr>
        <p:spPr>
          <a:xfrm>
            <a:off x="1003953" y="1168907"/>
            <a:ext cx="10327065" cy="4832092"/>
          </a:xfrm>
          <a:prstGeom prst="rect">
            <a:avLst/>
          </a:prstGeom>
          <a:noFill/>
        </p:spPr>
        <p:txBody>
          <a:bodyPr wrap="square">
            <a:spAutoFit/>
          </a:bodyPr>
          <a:lstStyle/>
          <a:p>
            <a:r>
              <a:rPr lang="en-IN" sz="1400" b="1" dirty="0">
                <a:effectLst/>
                <a:latin typeface="Calibri" panose="020F0502020204030204" pitchFamily="34" charset="0"/>
                <a:ea typeface="Calibri" panose="020F0502020204030204" pitchFamily="34" charset="0"/>
                <a:cs typeface="Times New Roman" panose="02020603050405020304" pitchFamily="18" charset="0"/>
              </a:rPr>
              <a:t>----------------------------------------------------------------------------------------------------------------------------</a:t>
            </a:r>
          </a:p>
          <a:p>
            <a:r>
              <a:rPr lang="en-IN" sz="1400" b="1" dirty="0">
                <a:effectLst/>
                <a:latin typeface="Calibri" panose="020F0502020204030204" pitchFamily="34" charset="0"/>
                <a:ea typeface="Calibri" panose="020F0502020204030204" pitchFamily="34" charset="0"/>
                <a:cs typeface="Times New Roman" panose="02020603050405020304" pitchFamily="18" charset="0"/>
              </a:rPr>
              <a:t>Automotive Electronics: Beginner to intermediate  (Duration:1hr)</a:t>
            </a:r>
            <a:br>
              <a:rPr lang="en-IN" sz="1400" b="1" dirty="0">
                <a:effectLst/>
                <a:latin typeface="Calibri" panose="020F0502020204030204" pitchFamily="34" charset="0"/>
                <a:ea typeface="Calibri" panose="020F0502020204030204" pitchFamily="34" charset="0"/>
                <a:cs typeface="Times New Roman" panose="02020603050405020304" pitchFamily="18" charset="0"/>
              </a:rPr>
            </a:br>
            <a:r>
              <a:rPr lang="en-IN" sz="1400" b="1" dirty="0">
                <a:effectLst/>
                <a:latin typeface="Calibri" panose="020F0502020204030204" pitchFamily="34" charset="0"/>
                <a:ea typeface="Calibri" panose="020F0502020204030204" pitchFamily="34" charset="0"/>
                <a:cs typeface="Times New Roman" panose="02020603050405020304" pitchFamily="18" charset="0"/>
              </a:rPr>
              <a:t>-----------------------------------------------------------------------------------------------------------------------------</a:t>
            </a:r>
            <a:br>
              <a:rPr lang="en-IN" sz="1400" b="1" dirty="0">
                <a:effectLst/>
                <a:latin typeface="Calibri" panose="020F0502020204030204" pitchFamily="34" charset="0"/>
                <a:ea typeface="Calibri" panose="020F0502020204030204" pitchFamily="34" charset="0"/>
                <a:cs typeface="Times New Roman" panose="02020603050405020304" pitchFamily="18" charset="0"/>
              </a:rPr>
            </a:br>
            <a:r>
              <a:rPr lang="en-IN" sz="1400" b="1" dirty="0">
                <a:effectLst/>
                <a:latin typeface="Calibri" panose="020F0502020204030204" pitchFamily="34" charset="0"/>
                <a:ea typeface="Calibri" panose="020F0502020204030204" pitchFamily="34" charset="0"/>
                <a:cs typeface="Times New Roman" panose="02020603050405020304" pitchFamily="18" charset="0"/>
              </a:rPr>
              <a:t>   1.  Evolution of automotive (</a:t>
            </a:r>
            <a:r>
              <a:rPr lang="en-IN" sz="1400" b="1" dirty="0">
                <a:solidFill>
                  <a:srgbClr val="C0504D"/>
                </a:solidFill>
                <a:effectLst/>
                <a:latin typeface="Calibri" panose="020F0502020204030204" pitchFamily="34" charset="0"/>
                <a:ea typeface="Calibri" panose="020F0502020204030204" pitchFamily="34" charset="0"/>
                <a:cs typeface="Times New Roman" panose="02020603050405020304" pitchFamily="18" charset="0"/>
              </a:rPr>
              <a:t>5 min </a:t>
            </a:r>
            <a:r>
              <a:rPr lang="en-IN" sz="1400" b="1" dirty="0">
                <a:effectLst/>
                <a:latin typeface="Calibri" panose="020F0502020204030204" pitchFamily="34" charset="0"/>
                <a:ea typeface="Calibri" panose="020F0502020204030204" pitchFamily="34" charset="0"/>
                <a:cs typeface="Times New Roman" panose="02020603050405020304" pitchFamily="18" charset="0"/>
              </a:rPr>
              <a:t>) – To be discussed - Amarnath</a:t>
            </a:r>
          </a:p>
          <a:p>
            <a:r>
              <a:rPr lang="en-IN" sz="1400" b="1" dirty="0">
                <a:latin typeface="Calibri" panose="020F0502020204030204" pitchFamily="34" charset="0"/>
                <a:ea typeface="Calibri" panose="020F0502020204030204" pitchFamily="34" charset="0"/>
                <a:cs typeface="Times New Roman" panose="02020603050405020304" pitchFamily="18" charset="0"/>
              </a:rPr>
              <a:t>         Vehicle at beginning- first vehicle (world Automotive day)</a:t>
            </a:r>
          </a:p>
          <a:p>
            <a:r>
              <a:rPr lang="en-IN" sz="1400" b="1" dirty="0">
                <a:latin typeface="Calibri" panose="020F0502020204030204" pitchFamily="34" charset="0"/>
                <a:ea typeface="Calibri" panose="020F0502020204030204" pitchFamily="34" charset="0"/>
                <a:cs typeface="Times New Roman" panose="02020603050405020304" pitchFamily="18" charset="0"/>
              </a:rPr>
              <a:t>         Control unit (Embedded system) introduction</a:t>
            </a:r>
          </a:p>
          <a:p>
            <a:r>
              <a:rPr lang="en-IN" sz="1400" b="1" dirty="0">
                <a:latin typeface="Calibri" panose="020F0502020204030204" pitchFamily="34" charset="0"/>
                <a:ea typeface="Calibri" panose="020F0502020204030204" pitchFamily="34" charset="0"/>
                <a:cs typeface="Times New Roman" panose="02020603050405020304" pitchFamily="18" charset="0"/>
              </a:rPr>
              <a:t>         Latest cars –with max features</a:t>
            </a:r>
          </a:p>
          <a:p>
            <a:r>
              <a:rPr lang="en-IN" sz="1400" b="1" dirty="0">
                <a:latin typeface="Calibri" panose="020F0502020204030204" pitchFamily="34" charset="0"/>
                <a:ea typeface="Calibri" panose="020F0502020204030204" pitchFamily="34" charset="0"/>
                <a:cs typeface="Times New Roman" panose="02020603050405020304" pitchFamily="18" charset="0"/>
              </a:rPr>
              <a:t>         why electronics in Automotive is so important ??</a:t>
            </a:r>
          </a:p>
          <a:p>
            <a:r>
              <a:rPr lang="en-IN" sz="1400" b="1" dirty="0">
                <a:latin typeface="Calibri" panose="020F0502020204030204" pitchFamily="34" charset="0"/>
                <a:ea typeface="Calibri" panose="020F0502020204030204" pitchFamily="34" charset="0"/>
                <a:cs typeface="Times New Roman" panose="02020603050405020304" pitchFamily="18" charset="0"/>
              </a:rPr>
              <a:t>         </a:t>
            </a:r>
          </a:p>
          <a:p>
            <a:br>
              <a:rPr lang="en-IN" sz="1400" b="1" dirty="0">
                <a:effectLst/>
                <a:latin typeface="Calibri" panose="020F0502020204030204" pitchFamily="34" charset="0"/>
                <a:ea typeface="Calibri" panose="020F0502020204030204" pitchFamily="34" charset="0"/>
                <a:cs typeface="Times New Roman" panose="02020603050405020304" pitchFamily="18" charset="0"/>
              </a:rPr>
            </a:br>
            <a:r>
              <a:rPr lang="en-IN" sz="1400" b="1" dirty="0">
                <a:effectLst/>
                <a:latin typeface="Calibri" panose="020F0502020204030204" pitchFamily="34" charset="0"/>
                <a:ea typeface="Calibri" panose="020F0502020204030204" pitchFamily="34" charset="0"/>
                <a:cs typeface="Times New Roman" panose="02020603050405020304" pitchFamily="18" charset="0"/>
              </a:rPr>
              <a:t>   2. Domains in Automotive (</a:t>
            </a:r>
            <a:r>
              <a:rPr lang="en-IN" sz="1400" b="1" dirty="0">
                <a:solidFill>
                  <a:srgbClr val="C0504D"/>
                </a:solidFill>
                <a:effectLst/>
                <a:latin typeface="Calibri" panose="020F0502020204030204" pitchFamily="34" charset="0"/>
                <a:ea typeface="Calibri" panose="020F0502020204030204" pitchFamily="34" charset="0"/>
                <a:cs typeface="Times New Roman" panose="02020603050405020304" pitchFamily="18" charset="0"/>
              </a:rPr>
              <a:t>10 min</a:t>
            </a:r>
            <a:r>
              <a:rPr lang="en-IN" sz="1400" b="1" dirty="0">
                <a:effectLst/>
                <a:latin typeface="Calibri" panose="020F0502020204030204" pitchFamily="34" charset="0"/>
                <a:ea typeface="Calibri" panose="020F0502020204030204" pitchFamily="34" charset="0"/>
                <a:cs typeface="Times New Roman" panose="02020603050405020304" pitchFamily="18" charset="0"/>
              </a:rPr>
              <a:t>) – (</a:t>
            </a:r>
            <a:r>
              <a:rPr lang="en-IN" sz="1200" b="1" i="1" dirty="0">
                <a:effectLst/>
                <a:latin typeface="Calibri" panose="020F0502020204030204" pitchFamily="34" charset="0"/>
                <a:ea typeface="Calibri" panose="020F0502020204030204" pitchFamily="34" charset="0"/>
                <a:cs typeface="Times New Roman" panose="02020603050405020304" pitchFamily="18" charset="0"/>
              </a:rPr>
              <a:t>Amarnath.K /Joined discussion is needed</a:t>
            </a:r>
            <a:r>
              <a:rPr lang="en-IN" sz="1400" b="1" dirty="0">
                <a:effectLst/>
                <a:latin typeface="Calibri" panose="020F0502020204030204" pitchFamily="34" charset="0"/>
                <a:ea typeface="Calibri" panose="020F0502020204030204" pitchFamily="34" charset="0"/>
                <a:cs typeface="Times New Roman" panose="02020603050405020304" pitchFamily="18" charset="0"/>
              </a:rPr>
              <a:t>)</a:t>
            </a:r>
          </a:p>
          <a:p>
            <a:r>
              <a:rPr lang="en-IN" sz="1400" b="1" dirty="0">
                <a:latin typeface="Calibri" panose="020F0502020204030204" pitchFamily="34" charset="0"/>
                <a:ea typeface="Calibri" panose="020F0502020204030204" pitchFamily="34" charset="0"/>
                <a:cs typeface="Times New Roman" panose="02020603050405020304" pitchFamily="18" charset="0"/>
              </a:rPr>
              <a:t>        Animation to classify different domains</a:t>
            </a:r>
            <a:br>
              <a:rPr lang="en-IN" sz="1400" b="1" dirty="0">
                <a:effectLst/>
                <a:latin typeface="Calibri" panose="020F0502020204030204" pitchFamily="34" charset="0"/>
                <a:ea typeface="Calibri" panose="020F0502020204030204" pitchFamily="34" charset="0"/>
                <a:cs typeface="Times New Roman" panose="02020603050405020304" pitchFamily="18" charset="0"/>
              </a:rPr>
            </a:br>
            <a:r>
              <a:rPr lang="en-IN" sz="1400" b="1" dirty="0">
                <a:effectLst/>
                <a:latin typeface="Calibri" panose="020F0502020204030204" pitchFamily="34" charset="0"/>
                <a:ea typeface="Calibri" panose="020F0502020204030204" pitchFamily="34" charset="0"/>
                <a:cs typeface="Times New Roman" panose="02020603050405020304" pitchFamily="18" charset="0"/>
              </a:rPr>
              <a:t>         - Power train  - 2 slide ( Engine, To discuss about Diesel, Petrol, EV)</a:t>
            </a:r>
            <a:br>
              <a:rPr lang="en-IN" sz="1400" b="1" dirty="0">
                <a:effectLst/>
                <a:latin typeface="Calibri" panose="020F0502020204030204" pitchFamily="34" charset="0"/>
                <a:ea typeface="Calibri" panose="020F0502020204030204" pitchFamily="34" charset="0"/>
                <a:cs typeface="Times New Roman" panose="02020603050405020304" pitchFamily="18" charset="0"/>
              </a:rPr>
            </a:br>
            <a:r>
              <a:rPr lang="en-IN" sz="1400" b="1" dirty="0">
                <a:effectLst/>
                <a:latin typeface="Calibri" panose="020F0502020204030204" pitchFamily="34" charset="0"/>
                <a:ea typeface="Calibri" panose="020F0502020204030204" pitchFamily="34" charset="0"/>
                <a:cs typeface="Times New Roman" panose="02020603050405020304" pitchFamily="18" charset="0"/>
              </a:rPr>
              <a:t>         - Chassis – 2 slide ( Transmission, Torque vectoring Differential, 4X4, Steering)</a:t>
            </a:r>
            <a:br>
              <a:rPr lang="en-IN" sz="1400" b="1" dirty="0">
                <a:effectLst/>
                <a:latin typeface="Calibri" panose="020F0502020204030204" pitchFamily="34" charset="0"/>
                <a:ea typeface="Calibri" panose="020F0502020204030204" pitchFamily="34" charset="0"/>
                <a:cs typeface="Times New Roman" panose="02020603050405020304" pitchFamily="18" charset="0"/>
              </a:rPr>
            </a:br>
            <a:r>
              <a:rPr lang="en-IN" sz="1400" b="1" dirty="0">
                <a:effectLst/>
                <a:latin typeface="Calibri" panose="020F0502020204030204" pitchFamily="34" charset="0"/>
                <a:ea typeface="Calibri" panose="020F0502020204030204" pitchFamily="34" charset="0"/>
                <a:cs typeface="Times New Roman" panose="02020603050405020304" pitchFamily="18" charset="0"/>
              </a:rPr>
              <a:t>         - Vehicle dynamics – 2 Slide ( what is vehicle dynamics,  Antilock braking, EPS, wheel alignment) </a:t>
            </a:r>
            <a:br>
              <a:rPr lang="en-IN" sz="1400" b="1" dirty="0">
                <a:effectLst/>
                <a:latin typeface="Calibri" panose="020F0502020204030204" pitchFamily="34" charset="0"/>
                <a:ea typeface="Calibri" panose="020F0502020204030204" pitchFamily="34" charset="0"/>
                <a:cs typeface="Times New Roman" panose="02020603050405020304" pitchFamily="18" charset="0"/>
              </a:rPr>
            </a:br>
            <a:r>
              <a:rPr lang="en-IN" sz="1400" b="1" dirty="0">
                <a:effectLst/>
                <a:latin typeface="Calibri" panose="020F0502020204030204" pitchFamily="34" charset="0"/>
                <a:ea typeface="Calibri" panose="020F0502020204030204" pitchFamily="34" charset="0"/>
                <a:cs typeface="Times New Roman" panose="02020603050405020304" pitchFamily="18" charset="0"/>
              </a:rPr>
              <a:t>        - Comfort and safety – 2 Slide ( Airbag, suspension control, HVAC, remote contro</a:t>
            </a:r>
            <a:r>
              <a:rPr lang="en-IN" sz="1400" b="1" dirty="0">
                <a:latin typeface="Calibri" panose="020F0502020204030204" pitchFamily="34" charset="0"/>
                <a:ea typeface="Calibri" panose="020F0502020204030204" pitchFamily="34" charset="0"/>
                <a:cs typeface="Times New Roman" panose="02020603050405020304" pitchFamily="18" charset="0"/>
              </a:rPr>
              <a:t>l Keys, Steering lock Add-ons)</a:t>
            </a:r>
            <a:br>
              <a:rPr lang="en-IN" sz="1400" b="1" dirty="0">
                <a:effectLst/>
                <a:latin typeface="Calibri" panose="020F0502020204030204" pitchFamily="34" charset="0"/>
                <a:ea typeface="Calibri" panose="020F0502020204030204" pitchFamily="34" charset="0"/>
                <a:cs typeface="Times New Roman" panose="02020603050405020304" pitchFamily="18" charset="0"/>
              </a:rPr>
            </a:br>
            <a:r>
              <a:rPr lang="en-IN" sz="1400" b="1" dirty="0">
                <a:effectLst/>
                <a:latin typeface="Calibri" panose="020F0502020204030204" pitchFamily="34" charset="0"/>
                <a:ea typeface="Calibri" panose="020F0502020204030204" pitchFamily="34" charset="0"/>
                <a:cs typeface="Times New Roman" panose="02020603050405020304" pitchFamily="18" charset="0"/>
              </a:rPr>
              <a:t>        - Infotainment  - 3 Slide ( Infotainment ecu( Not only media support - it also control the vehicle on certain aspects like routines  ,  Over the air updates, Head up display, rear seat entertainment).</a:t>
            </a:r>
          </a:p>
          <a:p>
            <a:br>
              <a:rPr lang="en-IN" sz="1400" b="1" dirty="0">
                <a:effectLst/>
                <a:latin typeface="Calibri" panose="020F0502020204030204" pitchFamily="34" charset="0"/>
                <a:ea typeface="Calibri" panose="020F0502020204030204" pitchFamily="34" charset="0"/>
                <a:cs typeface="Times New Roman" panose="02020603050405020304" pitchFamily="18" charset="0"/>
              </a:rPr>
            </a:br>
            <a:br>
              <a:rPr lang="en-IN" sz="1400" b="1" dirty="0">
                <a:effectLst/>
                <a:latin typeface="Calibri" panose="020F0502020204030204" pitchFamily="34" charset="0"/>
                <a:ea typeface="Calibri" panose="020F0502020204030204" pitchFamily="34" charset="0"/>
                <a:cs typeface="Times New Roman" panose="02020603050405020304" pitchFamily="18" charset="0"/>
              </a:rPr>
            </a:br>
            <a:br>
              <a:rPr lang="en-IN" sz="1400" b="1" dirty="0">
                <a:effectLst/>
                <a:latin typeface="Calibri" panose="020F0502020204030204" pitchFamily="34" charset="0"/>
                <a:ea typeface="Calibri" panose="020F0502020204030204" pitchFamily="34" charset="0"/>
                <a:cs typeface="Times New Roman" panose="02020603050405020304" pitchFamily="18" charset="0"/>
              </a:rPr>
            </a:br>
            <a:endParaRPr lang="en-IN" sz="1400" dirty="0"/>
          </a:p>
        </p:txBody>
      </p:sp>
    </p:spTree>
    <p:extLst>
      <p:ext uri="{BB962C8B-B14F-4D97-AF65-F5344CB8AC3E}">
        <p14:creationId xmlns:p14="http://schemas.microsoft.com/office/powerpoint/2010/main" val="1454412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223FAB-4F05-48A0-B3E3-7462BA84CC2E}"/>
              </a:ext>
            </a:extLst>
          </p:cNvPr>
          <p:cNvPicPr>
            <a:picLocks noChangeAspect="1"/>
          </p:cNvPicPr>
          <p:nvPr/>
        </p:nvPicPr>
        <p:blipFill>
          <a:blip r:embed="rId2"/>
          <a:stretch>
            <a:fillRect/>
          </a:stretch>
        </p:blipFill>
        <p:spPr>
          <a:xfrm>
            <a:off x="10124387" y="6376026"/>
            <a:ext cx="2067613" cy="481974"/>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15AF7D10-AA7F-42F7-B6AD-AC8C46600C40}"/>
              </a:ext>
            </a:extLst>
          </p:cNvPr>
          <p:cNvSpPr txBox="1"/>
          <p:nvPr/>
        </p:nvSpPr>
        <p:spPr>
          <a:xfrm>
            <a:off x="1183063" y="1224667"/>
            <a:ext cx="10364771" cy="4524315"/>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 3. Deep dive into Automotive electronics (</a:t>
            </a:r>
            <a:r>
              <a:rPr lang="en-IN" sz="1800" b="1" dirty="0">
                <a:solidFill>
                  <a:srgbClr val="C0504D"/>
                </a:solidFill>
                <a:effectLst/>
                <a:latin typeface="Calibri" panose="020F0502020204030204" pitchFamily="34" charset="0"/>
                <a:ea typeface="Calibri" panose="020F0502020204030204" pitchFamily="34" charset="0"/>
                <a:cs typeface="Times New Roman" panose="02020603050405020304" pitchFamily="18" charset="0"/>
              </a:rPr>
              <a:t>15 min</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 Amarnath </a:t>
            </a:r>
          </a:p>
          <a:p>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 Sensor – ( Basic sensors Fluid sensors, engine sensors, crash sensors, vehicle speed &amp; wheel speed sensors, Parking sensors </a:t>
            </a:r>
            <a:r>
              <a:rPr lang="en-IN" sz="1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RADAR, LIDAR</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Camera) – 3 slide</a:t>
            </a:r>
          </a:p>
          <a:p>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 Actuators – All motors – ABS, EPS, Steering lock, Airbag – 3 slides</a:t>
            </a:r>
          </a:p>
          <a:p>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 ECU – Architectures based on domains – ( car classification into domin and controllers) – 2 slides</a:t>
            </a:r>
          </a:p>
          <a:p>
            <a:endParaRPr lang="en-IN" b="1" dirty="0">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latin typeface="Calibri" panose="020F0502020204030204" pitchFamily="34" charset="0"/>
                <a:ea typeface="Calibri" panose="020F0502020204030204" pitchFamily="34" charset="0"/>
                <a:cs typeface="Times New Roman" panose="02020603050405020304" pitchFamily="18" charset="0"/>
              </a:rPr>
              <a:t>            (CAN1 &amp; CAN2) –Interior, Exterior</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 Harness (wiring) – Why harness important, fuses, power distribution, connectors, main branch and sub branch, additional plugging’s – 2 slides </a:t>
            </a:r>
          </a:p>
          <a:p>
            <a:br>
              <a:rPr lang="en-IN" sz="1800" b="1"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643294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223FAB-4F05-48A0-B3E3-7462BA84CC2E}"/>
              </a:ext>
            </a:extLst>
          </p:cNvPr>
          <p:cNvPicPr>
            <a:picLocks noChangeAspect="1"/>
          </p:cNvPicPr>
          <p:nvPr/>
        </p:nvPicPr>
        <p:blipFill>
          <a:blip r:embed="rId2"/>
          <a:stretch>
            <a:fillRect/>
          </a:stretch>
        </p:blipFill>
        <p:spPr>
          <a:xfrm>
            <a:off x="10124387" y="6376026"/>
            <a:ext cx="2067613" cy="481974"/>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FAF7E9F2-2AA1-427E-BFB4-3B03476CB685}"/>
              </a:ext>
            </a:extLst>
          </p:cNvPr>
          <p:cNvSpPr txBox="1"/>
          <p:nvPr/>
        </p:nvSpPr>
        <p:spPr>
          <a:xfrm>
            <a:off x="1428160" y="671691"/>
            <a:ext cx="9214701" cy="5909310"/>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 4. Communication protocols  (</a:t>
            </a:r>
            <a:r>
              <a:rPr lang="en-IN" sz="1800" b="1" dirty="0">
                <a:solidFill>
                  <a:srgbClr val="C0504D"/>
                </a:solidFill>
                <a:effectLst/>
                <a:latin typeface="Calibri" panose="020F0502020204030204" pitchFamily="34" charset="0"/>
                <a:ea typeface="Calibri" panose="020F0502020204030204" pitchFamily="34" charset="0"/>
                <a:cs typeface="Times New Roman" panose="02020603050405020304" pitchFamily="18" charset="0"/>
              </a:rPr>
              <a:t>20 min</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 Guna </a:t>
            </a:r>
          </a:p>
          <a:p>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How ECU’s communicate  - Why communication is needed. – 1 slides</a:t>
            </a: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    Traditional wiring vs CAN – Difference and benefits – 1 slide</a:t>
            </a:r>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CAN  - 5 slide</a:t>
            </a: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Introduction, </a:t>
            </a:r>
          </a:p>
          <a:p>
            <a:pPr marL="285750" indent="-285750">
              <a:buFont typeface="Wingdings" panose="05000000000000000000" pitchFamily="2" charset="2"/>
              <a:buChar char="Ø"/>
            </a:pPr>
            <a:r>
              <a:rPr lang="en-IN" sz="1800" b="1" dirty="0">
                <a:effectLst/>
                <a:latin typeface="Calibri" panose="020F0502020204030204" pitchFamily="34" charset="0"/>
                <a:ea typeface="Calibri" panose="020F0502020204030204" pitchFamily="34" charset="0"/>
                <a:cs typeface="Times New Roman" panose="02020603050405020304" pitchFamily="18" charset="0"/>
              </a:rPr>
              <a:t>how messages are sent in terms of electric signals,</a:t>
            </a:r>
          </a:p>
          <a:p>
            <a:pPr marL="285750" indent="-285750">
              <a:buFont typeface="Wingdings" panose="05000000000000000000" pitchFamily="2" charset="2"/>
              <a:buChar char="Ø"/>
            </a:pPr>
            <a:r>
              <a:rPr lang="en-IN" sz="1800" b="1" dirty="0">
                <a:effectLst/>
                <a:latin typeface="Calibri" panose="020F0502020204030204" pitchFamily="34" charset="0"/>
                <a:ea typeface="Calibri" panose="020F0502020204030204" pitchFamily="34" charset="0"/>
                <a:cs typeface="Times New Roman" panose="02020603050405020304" pitchFamily="18" charset="0"/>
              </a:rPr>
              <a:t>how it is understood by the ECU’s, </a:t>
            </a:r>
          </a:p>
          <a:p>
            <a:pPr marL="285750" indent="-285750">
              <a:buFont typeface="Wingdings" panose="05000000000000000000" pitchFamily="2" charset="2"/>
              <a:buChar char="Ø"/>
            </a:pPr>
            <a:r>
              <a:rPr lang="en-IN" sz="1800" b="1" dirty="0">
                <a:effectLst/>
                <a:latin typeface="Calibri" panose="020F0502020204030204" pitchFamily="34" charset="0"/>
                <a:ea typeface="Calibri" panose="020F0502020204030204" pitchFamily="34" charset="0"/>
                <a:cs typeface="Times New Roman" panose="02020603050405020304" pitchFamily="18" charset="0"/>
              </a:rPr>
              <a:t>what is the need for this mechanics</a:t>
            </a:r>
          </a:p>
          <a:p>
            <a:pPr marL="285750" indent="-285750">
              <a:buFont typeface="Wingdings" panose="05000000000000000000" pitchFamily="2" charset="2"/>
              <a:buChar char="Ø"/>
            </a:pPr>
            <a:r>
              <a:rPr lang="en-IN" b="1" dirty="0">
                <a:latin typeface="Calibri" panose="020F0502020204030204" pitchFamily="34" charset="0"/>
                <a:ea typeface="Calibri" panose="020F0502020204030204" pitchFamily="34" charset="0"/>
                <a:cs typeface="Times New Roman" panose="02020603050405020304" pitchFamily="18" charset="0"/>
              </a:rPr>
              <a:t>A message and Signal  - Pictorial view, CAN message format</a:t>
            </a:r>
          </a:p>
          <a:p>
            <a:pPr marL="285750" indent="-285750">
              <a:buFont typeface="Wingdings" panose="05000000000000000000" pitchFamily="2" charset="2"/>
              <a:buChar char="Ø"/>
            </a:pPr>
            <a:r>
              <a:rPr lang="en-IN" sz="1800" b="1" dirty="0">
                <a:effectLst/>
                <a:latin typeface="Calibri" panose="020F0502020204030204" pitchFamily="34" charset="0"/>
                <a:ea typeface="Calibri" panose="020F0502020204030204" pitchFamily="34" charset="0"/>
                <a:cs typeface="Times New Roman" panose="02020603050405020304" pitchFamily="18" charset="0"/>
              </a:rPr>
              <a:t>Merits and Demerits</a:t>
            </a:r>
          </a:p>
          <a:p>
            <a:endParaRPr lang="en-IN" b="1" dirty="0">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          - Diagnostics ( glimpse on OBD , UDS ) - Praveen</a:t>
            </a: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800" b="1" dirty="0">
                <a:effectLst/>
                <a:latin typeface="Calibri" panose="020F0502020204030204" pitchFamily="34" charset="0"/>
                <a:ea typeface="Calibri" panose="020F0502020204030204" pitchFamily="34" charset="0"/>
                <a:cs typeface="Times New Roman" panose="02020603050405020304" pitchFamily="18" charset="0"/>
              </a:rPr>
              <a:t>Why OBD is introduced</a:t>
            </a:r>
          </a:p>
          <a:p>
            <a:pPr marL="285750" indent="-285750">
              <a:buFont typeface="Wingdings" panose="05000000000000000000" pitchFamily="2" charset="2"/>
              <a:buChar char="Ø"/>
            </a:pPr>
            <a:r>
              <a:rPr lang="en-IN" b="1" dirty="0">
                <a:latin typeface="Calibri" panose="020F0502020204030204" pitchFamily="34" charset="0"/>
                <a:ea typeface="Calibri" panose="020F0502020204030204" pitchFamily="34" charset="0"/>
                <a:cs typeface="Times New Roman" panose="02020603050405020304" pitchFamily="18" charset="0"/>
              </a:rPr>
              <a:t> On board diagnostics &amp; off board diagnostics – Placement of OBD in cars</a:t>
            </a:r>
          </a:p>
          <a:p>
            <a:pPr marL="285750" indent="-285750">
              <a:buFont typeface="Wingdings" panose="05000000000000000000" pitchFamily="2" charset="2"/>
              <a:buChar char="Ø"/>
            </a:pPr>
            <a:r>
              <a:rPr lang="en-IN" b="1" dirty="0">
                <a:latin typeface="Calibri" panose="020F0502020204030204" pitchFamily="34" charset="0"/>
                <a:ea typeface="Calibri" panose="020F0502020204030204" pitchFamily="34" charset="0"/>
                <a:cs typeface="Times New Roman" panose="02020603050405020304" pitchFamily="18" charset="0"/>
              </a:rPr>
              <a:t>UDS- what it is – How it is beneficial for service line , tuning (Programming)</a:t>
            </a:r>
          </a:p>
          <a:p>
            <a:pPr marL="285750" indent="-285750">
              <a:buFont typeface="Wingdings" panose="05000000000000000000" pitchFamily="2" charset="2"/>
              <a:buChar char="Ø"/>
            </a:pPr>
            <a:r>
              <a:rPr lang="en-IN" b="1" dirty="0">
                <a:latin typeface="Calibri" panose="020F0502020204030204" pitchFamily="34" charset="0"/>
                <a:ea typeface="Calibri" panose="020F0502020204030204" pitchFamily="34" charset="0"/>
                <a:cs typeface="Times New Roman" panose="02020603050405020304" pitchFamily="18" charset="0"/>
              </a:rPr>
              <a:t>Over the air updates</a:t>
            </a:r>
          </a:p>
          <a:p>
            <a:br>
              <a:rPr lang="en-IN" sz="1800" b="1"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4066813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223FAB-4F05-48A0-B3E3-7462BA84CC2E}"/>
              </a:ext>
            </a:extLst>
          </p:cNvPr>
          <p:cNvPicPr>
            <a:picLocks noChangeAspect="1"/>
          </p:cNvPicPr>
          <p:nvPr/>
        </p:nvPicPr>
        <p:blipFill>
          <a:blip r:embed="rId2"/>
          <a:stretch>
            <a:fillRect/>
          </a:stretch>
        </p:blipFill>
        <p:spPr>
          <a:xfrm>
            <a:off x="10124387" y="6376026"/>
            <a:ext cx="2067613" cy="481974"/>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DF90E442-851A-4103-AD05-4CA65F6E6AF2}"/>
              </a:ext>
            </a:extLst>
          </p:cNvPr>
          <p:cNvSpPr txBox="1"/>
          <p:nvPr/>
        </p:nvSpPr>
        <p:spPr>
          <a:xfrm>
            <a:off x="1135929" y="459659"/>
            <a:ext cx="10006553" cy="4801314"/>
          </a:xfrm>
          <a:prstGeom prst="rect">
            <a:avLst/>
          </a:prstGeom>
          <a:noFill/>
        </p:spPr>
        <p:txBody>
          <a:bodyPr wrap="square">
            <a:spAutoFit/>
          </a:bodyPr>
          <a:lstStyle/>
          <a:p>
            <a:endParaRPr lang="en-IN" b="1" dirty="0">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 5. Future Trends(</a:t>
            </a:r>
            <a:r>
              <a:rPr lang="en-IN" sz="1800" b="1" dirty="0">
                <a:solidFill>
                  <a:srgbClr val="C0504D"/>
                </a:solidFill>
                <a:effectLst/>
                <a:latin typeface="Calibri" panose="020F0502020204030204" pitchFamily="34" charset="0"/>
                <a:ea typeface="Calibri" panose="020F0502020204030204" pitchFamily="34" charset="0"/>
                <a:cs typeface="Times New Roman" panose="02020603050405020304" pitchFamily="18" charset="0"/>
              </a:rPr>
              <a:t>10 min</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 Praveen </a:t>
            </a:r>
          </a:p>
          <a:p>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EV </a:t>
            </a:r>
          </a:p>
          <a:p>
            <a:pPr marL="285750" indent="-285750">
              <a:buFont typeface="Wingdings" panose="05000000000000000000" pitchFamily="2" charset="2"/>
              <a:buChar char="Ø"/>
            </a:pPr>
            <a:r>
              <a:rPr lang="en-IN" b="1" dirty="0">
                <a:latin typeface="Calibri" panose="020F0502020204030204" pitchFamily="34" charset="0"/>
                <a:ea typeface="Calibri" panose="020F0502020204030204" pitchFamily="34" charset="0"/>
                <a:cs typeface="Times New Roman" panose="02020603050405020304" pitchFamily="18" charset="0"/>
              </a:rPr>
              <a:t>          Difference between diesel and EV</a:t>
            </a:r>
          </a:p>
          <a:p>
            <a:pPr marL="285750" indent="-285750">
              <a:buFont typeface="Wingdings" panose="05000000000000000000" pitchFamily="2" charset="2"/>
              <a:buChar char="Ø"/>
            </a:pPr>
            <a:r>
              <a:rPr lang="en-IN" b="1" dirty="0">
                <a:latin typeface="Calibri" panose="020F0502020204030204" pitchFamily="34" charset="0"/>
                <a:ea typeface="Calibri" panose="020F0502020204030204" pitchFamily="34" charset="0"/>
                <a:cs typeface="Times New Roman" panose="02020603050405020304" pitchFamily="18" charset="0"/>
              </a:rPr>
              <a:t>          what is needed for the conversion</a:t>
            </a:r>
          </a:p>
          <a:p>
            <a:pPr marL="285750" indent="-285750">
              <a:buFont typeface="Wingdings" panose="05000000000000000000" pitchFamily="2" charset="2"/>
              <a:buChar char="Ø"/>
            </a:pPr>
            <a:r>
              <a:rPr lang="en-IN" b="1" dirty="0">
                <a:latin typeface="Calibri" panose="020F0502020204030204" pitchFamily="34" charset="0"/>
                <a:ea typeface="Calibri" panose="020F0502020204030204" pitchFamily="34" charset="0"/>
                <a:cs typeface="Times New Roman" panose="02020603050405020304" pitchFamily="18" charset="0"/>
              </a:rPr>
              <a:t>          Power distribution</a:t>
            </a:r>
          </a:p>
          <a:p>
            <a:pPr marL="285750" indent="-285750">
              <a:buFont typeface="Wingdings" panose="05000000000000000000" pitchFamily="2" charset="2"/>
              <a:buChar char="Ø"/>
            </a:pPr>
            <a:r>
              <a:rPr lang="en-IN" b="1" dirty="0">
                <a:latin typeface="Calibri" panose="020F0502020204030204" pitchFamily="34" charset="0"/>
                <a:ea typeface="Calibri" panose="020F0502020204030204" pitchFamily="34" charset="0"/>
                <a:cs typeface="Times New Roman" panose="02020603050405020304" pitchFamily="18" charset="0"/>
              </a:rPr>
              <a:t>          Risks and challenges</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buFont typeface="Wingdings" panose="05000000000000000000" pitchFamily="2" charset="2"/>
              <a:buChar char="Ø"/>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 ADAS</a:t>
            </a:r>
          </a:p>
          <a:p>
            <a:pPr marL="285750" indent="-285750">
              <a:buFont typeface="Wingdings" panose="05000000000000000000" pitchFamily="2" charset="2"/>
              <a:buChar char="Ø"/>
            </a:pPr>
            <a:r>
              <a:rPr lang="en-IN" b="1" dirty="0">
                <a:latin typeface="Calibri" panose="020F0502020204030204" pitchFamily="34" charset="0"/>
                <a:ea typeface="Calibri" panose="020F0502020204030204" pitchFamily="34" charset="0"/>
                <a:cs typeface="Times New Roman" panose="02020603050405020304" pitchFamily="18" charset="0"/>
              </a:rPr>
              <a:t>          Futures &amp; Sensor </a:t>
            </a:r>
          </a:p>
          <a:p>
            <a:pPr marL="285750" indent="-285750">
              <a:buFont typeface="Wingdings" panose="05000000000000000000" pitchFamily="2" charset="2"/>
              <a:buChar char="Ø"/>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SAE Level – What is needed for each levels</a:t>
            </a:r>
          </a:p>
          <a:p>
            <a:pPr marL="285750" indent="-285750">
              <a:buFont typeface="Wingdings" panose="05000000000000000000" pitchFamily="2" charset="2"/>
              <a:buChar char="Ø"/>
            </a:pPr>
            <a:r>
              <a:rPr lang="en-IN" b="1" dirty="0">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Connected Car  ( V2V, V2X, associated ecu’s, OTA)</a:t>
            </a:r>
          </a:p>
          <a:p>
            <a:pPr marL="285750" indent="-285750">
              <a:buFont typeface="Wingdings" panose="05000000000000000000" pitchFamily="2" charset="2"/>
              <a:buChar char="Ø"/>
            </a:pPr>
            <a:r>
              <a:rPr lang="en-IN" b="1" dirty="0">
                <a:latin typeface="Calibri" panose="020F0502020204030204" pitchFamily="34" charset="0"/>
                <a:ea typeface="Calibri" panose="020F0502020204030204" pitchFamily="34" charset="0"/>
                <a:cs typeface="Times New Roman" panose="02020603050405020304" pitchFamily="18" charset="0"/>
              </a:rPr>
              <a:t>          Constrains and Complications</a:t>
            </a: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7065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223FAB-4F05-48A0-B3E3-7462BA84CC2E}"/>
              </a:ext>
            </a:extLst>
          </p:cNvPr>
          <p:cNvPicPr>
            <a:picLocks noChangeAspect="1"/>
          </p:cNvPicPr>
          <p:nvPr/>
        </p:nvPicPr>
        <p:blipFill>
          <a:blip r:embed="rId2"/>
          <a:stretch>
            <a:fillRect/>
          </a:stretch>
        </p:blipFill>
        <p:spPr>
          <a:xfrm>
            <a:off x="10124387" y="6376026"/>
            <a:ext cx="2067613" cy="481974"/>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2243B10F-2D9F-4E64-80AA-DDBAD9D40AD9}"/>
              </a:ext>
            </a:extLst>
          </p:cNvPr>
          <p:cNvSpPr txBox="1"/>
          <p:nvPr/>
        </p:nvSpPr>
        <p:spPr>
          <a:xfrm>
            <a:off x="1211343" y="1106460"/>
            <a:ext cx="9884005" cy="2031325"/>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Milestone:</a:t>
            </a:r>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1. Topic finalization(31.01.22) - </a:t>
            </a:r>
            <a:r>
              <a:rPr lang="en-IN" sz="18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Completed</a:t>
            </a:r>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2. Account creation Udemy , </a:t>
            </a:r>
            <a:r>
              <a:rPr lang="en-IN" sz="1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YouTube</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  website(on hold)   - (06.02.22)</a:t>
            </a:r>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3. Content and slide preparation(20.02.22)</a:t>
            </a:r>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4. Animation  and video preparation for identified topics (27.02.22)</a:t>
            </a:r>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5. Final presentation and review (06.03.22)</a:t>
            </a:r>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6 . Uploading to YouTube and Udemy (13.03.22)</a:t>
            </a:r>
            <a:endParaRPr lang="en-IN" dirty="0"/>
          </a:p>
        </p:txBody>
      </p:sp>
    </p:spTree>
    <p:extLst>
      <p:ext uri="{BB962C8B-B14F-4D97-AF65-F5344CB8AC3E}">
        <p14:creationId xmlns:p14="http://schemas.microsoft.com/office/powerpoint/2010/main" val="1446734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223FAB-4F05-48A0-B3E3-7462BA84CC2E}"/>
              </a:ext>
            </a:extLst>
          </p:cNvPr>
          <p:cNvPicPr>
            <a:picLocks noChangeAspect="1"/>
          </p:cNvPicPr>
          <p:nvPr/>
        </p:nvPicPr>
        <p:blipFill>
          <a:blip r:embed="rId2"/>
          <a:stretch>
            <a:fillRect/>
          </a:stretch>
        </p:blipFill>
        <p:spPr>
          <a:xfrm>
            <a:off x="10124387" y="6376026"/>
            <a:ext cx="2067613" cy="481974"/>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35B14735-182E-4FEC-B333-0A3EFA05E6C4}"/>
              </a:ext>
            </a:extLst>
          </p:cNvPr>
          <p:cNvSpPr txBox="1"/>
          <p:nvPr/>
        </p:nvSpPr>
        <p:spPr>
          <a:xfrm>
            <a:off x="5480901" y="5063430"/>
            <a:ext cx="3872649" cy="1077218"/>
          </a:xfrm>
          <a:prstGeom prst="rect">
            <a:avLst/>
          </a:prstGeom>
          <a:noFill/>
        </p:spPr>
        <p:txBody>
          <a:bodyPr wrap="square">
            <a:spAutoFit/>
          </a:bodyPr>
          <a:lstStyle>
            <a:defPPr>
              <a:defRPr lang="en-US"/>
            </a:defPPr>
            <a:lvl1pPr>
              <a:defRPr sz="1600" b="1">
                <a:latin typeface="Calibri" panose="020F0502020204030204" pitchFamily="34" charset="0"/>
                <a:ea typeface="Calibri" panose="020F0502020204030204" pitchFamily="34" charset="0"/>
                <a:cs typeface="Times New Roman" panose="02020603050405020304" pitchFamily="18" charset="0"/>
              </a:defRPr>
            </a:lvl1pPr>
          </a:lstStyle>
          <a:p>
            <a:endParaRPr lang="en-IN" dirty="0"/>
          </a:p>
          <a:p>
            <a:endParaRPr lang="en-US" dirty="0"/>
          </a:p>
          <a:p>
            <a:endParaRPr lang="en-IN" dirty="0"/>
          </a:p>
          <a:p>
            <a:r>
              <a:rPr lang="en-IN" dirty="0"/>
              <a:t>         </a:t>
            </a:r>
          </a:p>
        </p:txBody>
      </p:sp>
      <p:sp>
        <p:nvSpPr>
          <p:cNvPr id="5" name="TextBox 4">
            <a:extLst>
              <a:ext uri="{FF2B5EF4-FFF2-40B4-BE49-F238E27FC236}">
                <a16:creationId xmlns:a16="http://schemas.microsoft.com/office/drawing/2014/main" id="{FACDF0B8-5446-4B7A-963A-93AAF613238B}"/>
              </a:ext>
            </a:extLst>
          </p:cNvPr>
          <p:cNvSpPr txBox="1"/>
          <p:nvPr/>
        </p:nvSpPr>
        <p:spPr>
          <a:xfrm>
            <a:off x="1206631" y="273377"/>
            <a:ext cx="7541443" cy="523220"/>
          </a:xfrm>
          <a:prstGeom prst="rect">
            <a:avLst/>
          </a:prstGeom>
          <a:noFill/>
        </p:spPr>
        <p:txBody>
          <a:bodyPr wrap="square" rtlCol="0">
            <a:spAutoFit/>
          </a:bodyPr>
          <a:lstStyle/>
          <a:p>
            <a:r>
              <a:rPr lang="en-IN" sz="2800" b="1" dirty="0">
                <a:effectLst/>
                <a:latin typeface="Calibri" panose="020F0502020204030204" pitchFamily="34" charset="0"/>
                <a:ea typeface="Calibri" panose="020F0502020204030204" pitchFamily="34" charset="0"/>
                <a:cs typeface="Times New Roman" panose="02020603050405020304" pitchFamily="18" charset="0"/>
              </a:rPr>
              <a:t> Evolution of automotive:</a:t>
            </a:r>
          </a:p>
        </p:txBody>
      </p:sp>
      <p:pic>
        <p:nvPicPr>
          <p:cNvPr id="7" name="Picture 6">
            <a:extLst>
              <a:ext uri="{FF2B5EF4-FFF2-40B4-BE49-F238E27FC236}">
                <a16:creationId xmlns:a16="http://schemas.microsoft.com/office/drawing/2014/main" id="{BA5C7957-B2C3-43D2-902F-386BD71C4574}"/>
              </a:ext>
            </a:extLst>
          </p:cNvPr>
          <p:cNvPicPr>
            <a:picLocks noChangeAspect="1"/>
          </p:cNvPicPr>
          <p:nvPr/>
        </p:nvPicPr>
        <p:blipFill>
          <a:blip r:embed="rId3"/>
          <a:stretch>
            <a:fillRect/>
          </a:stretch>
        </p:blipFill>
        <p:spPr>
          <a:xfrm>
            <a:off x="565528" y="1000124"/>
            <a:ext cx="2279056" cy="1666876"/>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C5E3BC55-B76A-4263-9A97-5D8FDB9081D7}"/>
              </a:ext>
            </a:extLst>
          </p:cNvPr>
          <p:cNvPicPr>
            <a:picLocks noChangeAspect="1"/>
          </p:cNvPicPr>
          <p:nvPr/>
        </p:nvPicPr>
        <p:blipFill rotWithShape="1">
          <a:blip r:embed="rId4"/>
          <a:srcRect b="33884"/>
          <a:stretch/>
        </p:blipFill>
        <p:spPr>
          <a:xfrm>
            <a:off x="3176587" y="1019175"/>
            <a:ext cx="2309813" cy="1581150"/>
          </a:xfrm>
          <a:prstGeom prst="rect">
            <a:avLst/>
          </a:prstGeom>
        </p:spPr>
      </p:pic>
      <p:sp>
        <p:nvSpPr>
          <p:cNvPr id="13" name="TextBox 12">
            <a:extLst>
              <a:ext uri="{FF2B5EF4-FFF2-40B4-BE49-F238E27FC236}">
                <a16:creationId xmlns:a16="http://schemas.microsoft.com/office/drawing/2014/main" id="{510CA195-BBC0-450A-B363-9BD63308C900}"/>
              </a:ext>
            </a:extLst>
          </p:cNvPr>
          <p:cNvSpPr txBox="1"/>
          <p:nvPr/>
        </p:nvSpPr>
        <p:spPr>
          <a:xfrm>
            <a:off x="3095626" y="2648636"/>
            <a:ext cx="2857500" cy="646331"/>
          </a:xfrm>
          <a:prstGeom prst="rect">
            <a:avLst/>
          </a:prstGeom>
          <a:noFill/>
        </p:spPr>
        <p:txBody>
          <a:bodyPr wrap="square">
            <a:spAutoFit/>
          </a:bodyPr>
          <a:lstStyle/>
          <a:p>
            <a:r>
              <a:rPr lang="fr-FR" sz="1200" dirty="0" err="1"/>
              <a:t>Cugnot's</a:t>
            </a:r>
            <a:r>
              <a:rPr lang="fr-FR" sz="1200" dirty="0"/>
              <a:t> 1771 fardier à vapeur, as </a:t>
            </a:r>
            <a:r>
              <a:rPr lang="fr-FR" sz="1200" dirty="0" err="1"/>
              <a:t>preserved</a:t>
            </a:r>
            <a:r>
              <a:rPr lang="fr-FR" sz="1200" dirty="0"/>
              <a:t> at the Musée des Arts et Métiers, Paris, France</a:t>
            </a:r>
            <a:endParaRPr lang="en-IN" sz="1200" dirty="0"/>
          </a:p>
        </p:txBody>
      </p:sp>
      <p:sp>
        <p:nvSpPr>
          <p:cNvPr id="15" name="TextBox 14">
            <a:extLst>
              <a:ext uri="{FF2B5EF4-FFF2-40B4-BE49-F238E27FC236}">
                <a16:creationId xmlns:a16="http://schemas.microsoft.com/office/drawing/2014/main" id="{CD7F97A6-DBEC-4DF0-8D85-06DB25A5ED42}"/>
              </a:ext>
            </a:extLst>
          </p:cNvPr>
          <p:cNvSpPr txBox="1"/>
          <p:nvPr/>
        </p:nvSpPr>
        <p:spPr>
          <a:xfrm>
            <a:off x="552450" y="2758559"/>
            <a:ext cx="2238375" cy="461665"/>
          </a:xfrm>
          <a:prstGeom prst="rect">
            <a:avLst/>
          </a:prstGeom>
          <a:noFill/>
        </p:spPr>
        <p:txBody>
          <a:bodyPr wrap="square">
            <a:spAutoFit/>
          </a:bodyPr>
          <a:lstStyle/>
          <a:p>
            <a:r>
              <a:rPr lang="de-DE" sz="1200" dirty="0">
                <a:latin typeface="Calibri" panose="020F0502020204030204" pitchFamily="34" charset="0"/>
                <a:ea typeface="Calibri" panose="020F0502020204030204" pitchFamily="34" charset="0"/>
                <a:cs typeface="Times New Roman" panose="02020603050405020304" pitchFamily="18" charset="0"/>
              </a:rPr>
              <a:t>Steam Machine Of Verbiest, In 1678. (Ferdinand Verbiest)</a:t>
            </a:r>
          </a:p>
        </p:txBody>
      </p:sp>
      <p:pic>
        <p:nvPicPr>
          <p:cNvPr id="17" name="Picture 16">
            <a:extLst>
              <a:ext uri="{FF2B5EF4-FFF2-40B4-BE49-F238E27FC236}">
                <a16:creationId xmlns:a16="http://schemas.microsoft.com/office/drawing/2014/main" id="{8E5A3B77-5781-436F-829B-ABFEDBCC22F8}"/>
              </a:ext>
            </a:extLst>
          </p:cNvPr>
          <p:cNvPicPr>
            <a:picLocks noChangeAspect="1"/>
          </p:cNvPicPr>
          <p:nvPr/>
        </p:nvPicPr>
        <p:blipFill>
          <a:blip r:embed="rId5"/>
          <a:stretch>
            <a:fillRect/>
          </a:stretch>
        </p:blipFill>
        <p:spPr>
          <a:xfrm>
            <a:off x="5995988" y="981075"/>
            <a:ext cx="2224088" cy="1562100"/>
          </a:xfrm>
          <a:prstGeom prst="rect">
            <a:avLst/>
          </a:prstGeom>
        </p:spPr>
      </p:pic>
      <p:sp>
        <p:nvSpPr>
          <p:cNvPr id="21" name="TextBox 20">
            <a:extLst>
              <a:ext uri="{FF2B5EF4-FFF2-40B4-BE49-F238E27FC236}">
                <a16:creationId xmlns:a16="http://schemas.microsoft.com/office/drawing/2014/main" id="{412499B5-C022-40FC-B7D6-E669DB32BF4D}"/>
              </a:ext>
            </a:extLst>
          </p:cNvPr>
          <p:cNvSpPr txBox="1"/>
          <p:nvPr/>
        </p:nvSpPr>
        <p:spPr>
          <a:xfrm>
            <a:off x="5953125" y="2658160"/>
            <a:ext cx="2524125" cy="646331"/>
          </a:xfrm>
          <a:prstGeom prst="rect">
            <a:avLst/>
          </a:prstGeom>
          <a:noFill/>
        </p:spPr>
        <p:txBody>
          <a:bodyPr wrap="square">
            <a:spAutoFit/>
          </a:bodyPr>
          <a:lstStyle/>
          <a:p>
            <a:r>
              <a:rPr lang="en-US" sz="1200" dirty="0"/>
              <a:t>Gustave </a:t>
            </a:r>
            <a:r>
              <a:rPr lang="en-US" sz="1200" dirty="0" err="1"/>
              <a:t>Trouvé's</a:t>
            </a:r>
            <a:r>
              <a:rPr lang="en-US" sz="1200" dirty="0"/>
              <a:t> tricycle, the first ever electric automobile to be shown in public</a:t>
            </a:r>
            <a:endParaRPr lang="en-IN" sz="1200" dirty="0"/>
          </a:p>
        </p:txBody>
      </p:sp>
      <p:sp>
        <p:nvSpPr>
          <p:cNvPr id="27" name="TextBox 26">
            <a:extLst>
              <a:ext uri="{FF2B5EF4-FFF2-40B4-BE49-F238E27FC236}">
                <a16:creationId xmlns:a16="http://schemas.microsoft.com/office/drawing/2014/main" id="{84316075-D7F1-42CE-9322-86D243BEA6E3}"/>
              </a:ext>
            </a:extLst>
          </p:cNvPr>
          <p:cNvSpPr txBox="1"/>
          <p:nvPr/>
        </p:nvSpPr>
        <p:spPr>
          <a:xfrm>
            <a:off x="8686800" y="2667685"/>
            <a:ext cx="2609850" cy="646331"/>
          </a:xfrm>
          <a:prstGeom prst="rect">
            <a:avLst/>
          </a:prstGeom>
          <a:noFill/>
        </p:spPr>
        <p:txBody>
          <a:bodyPr wrap="square">
            <a:spAutoFit/>
          </a:bodyPr>
          <a:lstStyle/>
          <a:p>
            <a:r>
              <a:rPr lang="en-US" sz="1200" dirty="0"/>
              <a:t>The original Benz Patent-Motorwagen, first built in 1885 and awarded the patent for the concept</a:t>
            </a:r>
            <a:endParaRPr lang="en-IN" sz="1200" dirty="0"/>
          </a:p>
        </p:txBody>
      </p:sp>
      <p:sp>
        <p:nvSpPr>
          <p:cNvPr id="33" name="TextBox 32">
            <a:extLst>
              <a:ext uri="{FF2B5EF4-FFF2-40B4-BE49-F238E27FC236}">
                <a16:creationId xmlns:a16="http://schemas.microsoft.com/office/drawing/2014/main" id="{4316DA00-AD74-43A4-846B-E30446BD61D8}"/>
              </a:ext>
            </a:extLst>
          </p:cNvPr>
          <p:cNvSpPr txBox="1"/>
          <p:nvPr/>
        </p:nvSpPr>
        <p:spPr>
          <a:xfrm>
            <a:off x="4257675" y="3425309"/>
            <a:ext cx="6743700" cy="2800767"/>
          </a:xfrm>
          <a:prstGeom prst="rect">
            <a:avLst/>
          </a:prstGeom>
          <a:noFill/>
        </p:spPr>
        <p:txBody>
          <a:bodyPr wrap="square">
            <a:spAutoFit/>
          </a:bodyPr>
          <a:lstStyle>
            <a:defPPr>
              <a:defRPr lang="en-US"/>
            </a:defPPr>
            <a:lvl1pPr>
              <a:defRPr sz="1200" b="1">
                <a:latin typeface="Calibri" panose="020F0502020204030204" pitchFamily="34" charset="0"/>
                <a:ea typeface="Calibri" panose="020F0502020204030204" pitchFamily="34" charset="0"/>
                <a:cs typeface="Times New Roman" panose="02020603050405020304" pitchFamily="18" charset="0"/>
              </a:defRPr>
            </a:lvl1pPr>
          </a:lstStyle>
          <a:p>
            <a:r>
              <a:rPr lang="en-US" sz="1600" dirty="0"/>
              <a:t>In 1885, Karl Benz invented a car that is credited as the first car in the world to be powered by fuel. The complete structure of the car was created in accordance with the dimensions of the internal machinery. Benz’s car became the model for the cars made after it.</a:t>
            </a:r>
          </a:p>
          <a:p>
            <a:endParaRPr lang="en-US" sz="1600" dirty="0"/>
          </a:p>
          <a:p>
            <a:r>
              <a:rPr lang="en-US" sz="1600" dirty="0"/>
              <a:t>Cars became widely available in the early </a:t>
            </a:r>
          </a:p>
          <a:p>
            <a:r>
              <a:rPr lang="en-US" sz="1600" dirty="0"/>
              <a:t>20th century. One of the first cars accessible</a:t>
            </a:r>
          </a:p>
          <a:p>
            <a:r>
              <a:rPr lang="en-US" sz="1600" dirty="0"/>
              <a:t> to the masses was the 1908 Model T,</a:t>
            </a:r>
          </a:p>
          <a:p>
            <a:r>
              <a:rPr lang="en-US" sz="1600" dirty="0"/>
              <a:t> an American car manufactured by the </a:t>
            </a:r>
          </a:p>
          <a:p>
            <a:r>
              <a:rPr lang="en-US" sz="1600" dirty="0"/>
              <a:t>Ford Motor Company.</a:t>
            </a:r>
          </a:p>
          <a:p>
            <a:endParaRPr lang="en-IN" sz="1600" dirty="0"/>
          </a:p>
        </p:txBody>
      </p:sp>
      <p:pic>
        <p:nvPicPr>
          <p:cNvPr id="41" name="Picture 40">
            <a:extLst>
              <a:ext uri="{FF2B5EF4-FFF2-40B4-BE49-F238E27FC236}">
                <a16:creationId xmlns:a16="http://schemas.microsoft.com/office/drawing/2014/main" id="{D4165C36-7BDF-4BFB-ADC6-9CADC61DB187}"/>
              </a:ext>
            </a:extLst>
          </p:cNvPr>
          <p:cNvPicPr>
            <a:picLocks noChangeAspect="1"/>
          </p:cNvPicPr>
          <p:nvPr/>
        </p:nvPicPr>
        <p:blipFill>
          <a:blip r:embed="rId6"/>
          <a:stretch>
            <a:fillRect/>
          </a:stretch>
        </p:blipFill>
        <p:spPr>
          <a:xfrm>
            <a:off x="8810626" y="1085850"/>
            <a:ext cx="2224698" cy="1547812"/>
          </a:xfrm>
          <a:prstGeom prst="rect">
            <a:avLst/>
          </a:prstGeom>
        </p:spPr>
      </p:pic>
      <p:pic>
        <p:nvPicPr>
          <p:cNvPr id="43" name="Picture 42">
            <a:extLst>
              <a:ext uri="{FF2B5EF4-FFF2-40B4-BE49-F238E27FC236}">
                <a16:creationId xmlns:a16="http://schemas.microsoft.com/office/drawing/2014/main" id="{539E7DC3-0BC0-4FAE-8313-03F3935FF815}"/>
              </a:ext>
            </a:extLst>
          </p:cNvPr>
          <p:cNvPicPr>
            <a:picLocks noChangeAspect="1"/>
          </p:cNvPicPr>
          <p:nvPr/>
        </p:nvPicPr>
        <p:blipFill>
          <a:blip r:embed="rId7"/>
          <a:stretch>
            <a:fillRect/>
          </a:stretch>
        </p:blipFill>
        <p:spPr>
          <a:xfrm>
            <a:off x="495301" y="3502975"/>
            <a:ext cx="3771900" cy="3116899"/>
          </a:xfrm>
          <a:prstGeom prst="rect">
            <a:avLst/>
          </a:prstGeom>
        </p:spPr>
      </p:pic>
      <p:pic>
        <p:nvPicPr>
          <p:cNvPr id="45" name="Picture 44">
            <a:extLst>
              <a:ext uri="{FF2B5EF4-FFF2-40B4-BE49-F238E27FC236}">
                <a16:creationId xmlns:a16="http://schemas.microsoft.com/office/drawing/2014/main" id="{2404AA2B-48B3-45EB-81B1-D848E67F5448}"/>
              </a:ext>
            </a:extLst>
          </p:cNvPr>
          <p:cNvPicPr>
            <a:picLocks noChangeAspect="1"/>
          </p:cNvPicPr>
          <p:nvPr/>
        </p:nvPicPr>
        <p:blipFill>
          <a:blip r:embed="rId8"/>
          <a:stretch>
            <a:fillRect/>
          </a:stretch>
        </p:blipFill>
        <p:spPr>
          <a:xfrm>
            <a:off x="8402642" y="4286250"/>
            <a:ext cx="2646358" cy="2062162"/>
          </a:xfrm>
          <a:prstGeom prst="rect">
            <a:avLst/>
          </a:prstGeom>
        </p:spPr>
      </p:pic>
      <p:sp>
        <p:nvSpPr>
          <p:cNvPr id="47" name="TextBox 46">
            <a:extLst>
              <a:ext uri="{FF2B5EF4-FFF2-40B4-BE49-F238E27FC236}">
                <a16:creationId xmlns:a16="http://schemas.microsoft.com/office/drawing/2014/main" id="{53BD262F-25C6-4B49-811B-F44DE17FEAC6}"/>
              </a:ext>
            </a:extLst>
          </p:cNvPr>
          <p:cNvSpPr txBox="1"/>
          <p:nvPr/>
        </p:nvSpPr>
        <p:spPr>
          <a:xfrm>
            <a:off x="9305925" y="4406384"/>
            <a:ext cx="6191250" cy="307777"/>
          </a:xfrm>
          <a:prstGeom prst="rect">
            <a:avLst/>
          </a:prstGeom>
          <a:noFill/>
        </p:spPr>
        <p:txBody>
          <a:bodyPr wrap="square">
            <a:spAutoFit/>
          </a:bodyPr>
          <a:lstStyle/>
          <a:p>
            <a:r>
              <a:rPr lang="en-US" sz="1400" dirty="0"/>
              <a:t>1908 Model T</a:t>
            </a:r>
            <a:endParaRPr lang="en-IN" sz="1400" dirty="0"/>
          </a:p>
        </p:txBody>
      </p:sp>
    </p:spTree>
    <p:extLst>
      <p:ext uri="{BB962C8B-B14F-4D97-AF65-F5344CB8AC3E}">
        <p14:creationId xmlns:p14="http://schemas.microsoft.com/office/powerpoint/2010/main" val="198585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randombar(horizont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randombar(horizontal)">
                                      <p:cBhvr>
                                        <p:cTn id="23" dur="500"/>
                                        <p:tgtEl>
                                          <p:spTgt spid="17"/>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randombar(horizontal)">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randombar(horizontal)">
                                      <p:cBhvr>
                                        <p:cTn id="31" dur="500"/>
                                        <p:tgtEl>
                                          <p:spTgt spid="41"/>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randombar(horizontal)">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randombar(horizontal)">
                                      <p:cBhvr>
                                        <p:cTn id="39" dur="500"/>
                                        <p:tgtEl>
                                          <p:spTgt spid="43"/>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randombar(horizontal)">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randombar(horizontal)">
                                      <p:cBhvr>
                                        <p:cTn id="49" dur="500"/>
                                        <p:tgtEl>
                                          <p:spTgt spid="45"/>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randombar(horizontal)">
                                      <p:cBhvr>
                                        <p:cTn id="5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21" grpId="0"/>
      <p:bldP spid="27" grpId="0"/>
      <p:bldP spid="33" grpId="0"/>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223FAB-4F05-48A0-B3E3-7462BA84CC2E}"/>
              </a:ext>
            </a:extLst>
          </p:cNvPr>
          <p:cNvPicPr>
            <a:picLocks noChangeAspect="1"/>
          </p:cNvPicPr>
          <p:nvPr/>
        </p:nvPicPr>
        <p:blipFill>
          <a:blip r:embed="rId2"/>
          <a:stretch>
            <a:fillRect/>
          </a:stretch>
        </p:blipFill>
        <p:spPr>
          <a:xfrm>
            <a:off x="10124387" y="6376026"/>
            <a:ext cx="2067613" cy="481974"/>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392EC4F8-F4AF-48DF-BAEE-345F269E801E}"/>
              </a:ext>
            </a:extLst>
          </p:cNvPr>
          <p:cNvSpPr txBox="1"/>
          <p:nvPr/>
        </p:nvSpPr>
        <p:spPr>
          <a:xfrm>
            <a:off x="1771650" y="4119860"/>
            <a:ext cx="6191250" cy="923330"/>
          </a:xfrm>
          <a:prstGeom prst="rect">
            <a:avLst/>
          </a:prstGeom>
          <a:noFill/>
        </p:spPr>
        <p:txBody>
          <a:bodyPr wrap="square">
            <a:spAutoFit/>
          </a:bodyPr>
          <a:lstStyle/>
          <a:p>
            <a:r>
              <a:rPr lang="en-IN" sz="1800" b="1" dirty="0">
                <a:latin typeface="Calibri" panose="020F0502020204030204" pitchFamily="34" charset="0"/>
                <a:ea typeface="Calibri" panose="020F0502020204030204" pitchFamily="34" charset="0"/>
                <a:cs typeface="Times New Roman" panose="02020603050405020304" pitchFamily="18" charset="0"/>
              </a:rPr>
              <a:t>Control unit (Embedded system) introduction</a:t>
            </a:r>
          </a:p>
          <a:p>
            <a:r>
              <a:rPr lang="en-IN" sz="1800" b="1" dirty="0">
                <a:latin typeface="Calibri" panose="020F0502020204030204" pitchFamily="34" charset="0"/>
                <a:ea typeface="Calibri" panose="020F0502020204030204" pitchFamily="34" charset="0"/>
                <a:cs typeface="Times New Roman" panose="02020603050405020304" pitchFamily="18" charset="0"/>
              </a:rPr>
              <a:t>         Latest cars –with max features</a:t>
            </a:r>
          </a:p>
          <a:p>
            <a:r>
              <a:rPr lang="en-IN" sz="1800" b="1" dirty="0">
                <a:latin typeface="Calibri" panose="020F0502020204030204" pitchFamily="34" charset="0"/>
                <a:ea typeface="Calibri" panose="020F0502020204030204" pitchFamily="34" charset="0"/>
                <a:cs typeface="Times New Roman" panose="02020603050405020304" pitchFamily="18" charset="0"/>
              </a:rPr>
              <a:t>         why electronics in Automotive is so important ??</a:t>
            </a:r>
            <a:endParaRPr lang="en-IN" sz="1800" dirty="0"/>
          </a:p>
        </p:txBody>
      </p:sp>
      <p:pic>
        <p:nvPicPr>
          <p:cNvPr id="5" name="Picture 4">
            <a:extLst>
              <a:ext uri="{FF2B5EF4-FFF2-40B4-BE49-F238E27FC236}">
                <a16:creationId xmlns:a16="http://schemas.microsoft.com/office/drawing/2014/main" id="{E83F0C2B-E8FB-432F-BC69-0B8A264914E6}"/>
              </a:ext>
            </a:extLst>
          </p:cNvPr>
          <p:cNvPicPr>
            <a:picLocks noChangeAspect="1"/>
          </p:cNvPicPr>
          <p:nvPr/>
        </p:nvPicPr>
        <p:blipFill>
          <a:blip r:embed="rId3"/>
          <a:stretch>
            <a:fillRect/>
          </a:stretch>
        </p:blipFill>
        <p:spPr>
          <a:xfrm>
            <a:off x="1162326" y="381000"/>
            <a:ext cx="4028799" cy="3317125"/>
          </a:xfrm>
          <a:prstGeom prst="rect">
            <a:avLst/>
          </a:prstGeom>
        </p:spPr>
      </p:pic>
      <p:sp>
        <p:nvSpPr>
          <p:cNvPr id="6" name="TextBox 5">
            <a:extLst>
              <a:ext uri="{FF2B5EF4-FFF2-40B4-BE49-F238E27FC236}">
                <a16:creationId xmlns:a16="http://schemas.microsoft.com/office/drawing/2014/main" id="{3BD6D0C9-D471-4AC2-B273-74C2189EB40E}"/>
              </a:ext>
            </a:extLst>
          </p:cNvPr>
          <p:cNvSpPr txBox="1"/>
          <p:nvPr/>
        </p:nvSpPr>
        <p:spPr>
          <a:xfrm>
            <a:off x="2162175" y="3787260"/>
            <a:ext cx="2447925" cy="276999"/>
          </a:xfrm>
          <a:prstGeom prst="rect">
            <a:avLst/>
          </a:prstGeom>
          <a:noFill/>
        </p:spPr>
        <p:txBody>
          <a:bodyPr wrap="square">
            <a:spAutoFit/>
          </a:bodyPr>
          <a:lstStyle/>
          <a:p>
            <a:r>
              <a:rPr lang="en-US" sz="1200" dirty="0"/>
              <a:t>1927 Ford Model T</a:t>
            </a:r>
            <a:endParaRPr lang="en-IN" sz="1200" dirty="0"/>
          </a:p>
        </p:txBody>
      </p:sp>
    </p:spTree>
    <p:extLst>
      <p:ext uri="{BB962C8B-B14F-4D97-AF65-F5344CB8AC3E}">
        <p14:creationId xmlns:p14="http://schemas.microsoft.com/office/powerpoint/2010/main" val="1462873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223FAB-4F05-48A0-B3E3-7462BA84CC2E}"/>
              </a:ext>
            </a:extLst>
          </p:cNvPr>
          <p:cNvPicPr>
            <a:picLocks noChangeAspect="1"/>
          </p:cNvPicPr>
          <p:nvPr/>
        </p:nvPicPr>
        <p:blipFill>
          <a:blip r:embed="rId2"/>
          <a:stretch>
            <a:fillRect/>
          </a:stretch>
        </p:blipFill>
        <p:spPr>
          <a:xfrm>
            <a:off x="10124387" y="6376026"/>
            <a:ext cx="2067613" cy="48197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97871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1522</TotalTime>
  <Words>825</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MS Shell Dlg 2</vt:lpstr>
      <vt:lpstr>Wingdings</vt:lpstr>
      <vt:lpstr>Wingdings 3</vt:lpstr>
      <vt:lpstr>Madison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Kannadhasan, Amarnath</dc:creator>
  <cp:lastModifiedBy>Kannadhasan, Amarnath</cp:lastModifiedBy>
  <cp:revision>50</cp:revision>
  <dcterms:created xsi:type="dcterms:W3CDTF">2021-07-06T14:38:08Z</dcterms:created>
  <dcterms:modified xsi:type="dcterms:W3CDTF">2022-02-06T16:11:45Z</dcterms:modified>
</cp:coreProperties>
</file>