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7" r:id="rId4"/>
    <p:sldId id="268" r:id="rId5"/>
    <p:sldId id="266" r:id="rId6"/>
    <p:sldId id="269" r:id="rId7"/>
    <p:sldId id="270" r:id="rId8"/>
    <p:sldId id="271" r:id="rId9"/>
    <p:sldId id="272"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p:scale>
          <a:sx n="80" d="100"/>
          <a:sy n="80" d="100"/>
        </p:scale>
        <p:origin x="782"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ADB3400C-B422-46DE-8A40-ADE7A9A9A0C5}"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8919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10386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80832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6060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327808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98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6E406-58CB-4AA3-8282-7BB0E56BC61D}" type="datetimeFigureOut">
              <a:rPr lang="en-IN" smtClean="0"/>
              <a:t>06-02-2022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102177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6E406-58CB-4AA3-8282-7BB0E56BC61D}" type="datetimeFigureOut">
              <a:rPr lang="en-IN" smtClean="0"/>
              <a:t>06-02-2022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B3400C-B422-46DE-8A40-ADE7A9A9A0C5}"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45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B36E406-58CB-4AA3-8282-7BB0E56BC61D}" type="datetimeFigureOut">
              <a:rPr lang="en-IN" smtClean="0"/>
              <a:t>06-02-2022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282585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422072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279923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B36E406-58CB-4AA3-8282-7BB0E56BC61D}" type="datetimeFigureOut">
              <a:rPr lang="en-IN" smtClean="0"/>
              <a:t>06-02-2022</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DB3400C-B422-46DE-8A40-ADE7A9A9A0C5}"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316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4E314C-839D-4CE5-86C2-136DB2E5F6F4}"/>
              </a:ext>
            </a:extLst>
          </p:cNvPr>
          <p:cNvPicPr>
            <a:picLocks noChangeAspect="1"/>
          </p:cNvPicPr>
          <p:nvPr/>
        </p:nvPicPr>
        <p:blipFill>
          <a:blip r:embed="rId2"/>
          <a:stretch>
            <a:fillRect/>
          </a:stretch>
        </p:blipFill>
        <p:spPr>
          <a:xfrm>
            <a:off x="565604" y="1813361"/>
            <a:ext cx="10661474" cy="2485262"/>
          </a:xfrm>
          <a:prstGeom prst="rect">
            <a:avLst/>
          </a:prstGeom>
          <a:effectLst>
            <a:softEdge rad="127000"/>
          </a:effectLst>
        </p:spPr>
      </p:pic>
    </p:spTree>
    <p:extLst>
      <p:ext uri="{BB962C8B-B14F-4D97-AF65-F5344CB8AC3E}">
        <p14:creationId xmlns:p14="http://schemas.microsoft.com/office/powerpoint/2010/main" val="67938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F967ECC5-6D39-430A-BAAA-281FD863D45A}"/>
              </a:ext>
            </a:extLst>
          </p:cNvPr>
          <p:cNvSpPr txBox="1"/>
          <p:nvPr/>
        </p:nvSpPr>
        <p:spPr>
          <a:xfrm>
            <a:off x="981074" y="253484"/>
            <a:ext cx="9210675" cy="523220"/>
          </a:xfrm>
          <a:prstGeom prst="rect">
            <a:avLst/>
          </a:prstGeom>
          <a:noFill/>
        </p:spPr>
        <p:txBody>
          <a:bodyPr wrap="square" rtlCol="0">
            <a:spAutoFit/>
          </a:bodyPr>
          <a:lstStyle>
            <a:defPPr>
              <a:defRPr lang="en-US"/>
            </a:defPPr>
            <a:lvl1pPr>
              <a:defRPr sz="2800" b="1">
                <a:effectLst/>
                <a:latin typeface="Calibri" panose="020F0502020204030204" pitchFamily="34" charset="0"/>
                <a:ea typeface="Calibri" panose="020F0502020204030204" pitchFamily="34" charset="0"/>
                <a:cs typeface="Times New Roman" panose="02020603050405020304" pitchFamily="18" charset="0"/>
              </a:defRPr>
            </a:lvl1pPr>
          </a:lstStyle>
          <a:p>
            <a:r>
              <a:rPr lang="en-IN" dirty="0"/>
              <a:t>why electronics in Automotive is so important ?</a:t>
            </a:r>
          </a:p>
        </p:txBody>
      </p:sp>
      <p:pic>
        <p:nvPicPr>
          <p:cNvPr id="6" name="Picture 5">
            <a:extLst>
              <a:ext uri="{FF2B5EF4-FFF2-40B4-BE49-F238E27FC236}">
                <a16:creationId xmlns:a16="http://schemas.microsoft.com/office/drawing/2014/main" id="{C1AF1BA3-7CA7-43B2-9990-9190D075AD94}"/>
              </a:ext>
            </a:extLst>
          </p:cNvPr>
          <p:cNvPicPr>
            <a:picLocks noChangeAspect="1"/>
          </p:cNvPicPr>
          <p:nvPr/>
        </p:nvPicPr>
        <p:blipFill>
          <a:blip r:embed="rId3"/>
          <a:stretch>
            <a:fillRect/>
          </a:stretch>
        </p:blipFill>
        <p:spPr>
          <a:xfrm>
            <a:off x="9617768" y="1095375"/>
            <a:ext cx="2332468" cy="1733550"/>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4FA51727-168D-4219-94F9-E76BA8046097}"/>
              </a:ext>
            </a:extLst>
          </p:cNvPr>
          <p:cNvSpPr txBox="1"/>
          <p:nvPr/>
        </p:nvSpPr>
        <p:spPr>
          <a:xfrm>
            <a:off x="971550" y="948690"/>
            <a:ext cx="8410575" cy="5909310"/>
          </a:xfrm>
          <a:prstGeom prst="rect">
            <a:avLst/>
          </a:prstGeom>
          <a:noFill/>
        </p:spPr>
        <p:txBody>
          <a:bodyPr wrap="square">
            <a:spAutoFit/>
          </a:bodyPr>
          <a:lstStyle/>
          <a:p>
            <a:r>
              <a:rPr lang="en-US" sz="1400" dirty="0"/>
              <a:t>It is an electronic device which has base numbers and parameters filled in its memory. With multiple sensors around a vehicle feeding the ECU data it can manage and control the electronic systems efficiently by giving orders to improve their output.</a:t>
            </a:r>
          </a:p>
          <a:p>
            <a:endParaRPr lang="en-US" sz="1400" dirty="0"/>
          </a:p>
          <a:p>
            <a:r>
              <a:rPr lang="en-US" sz="1400" dirty="0"/>
              <a:t>Let’s take an example of how ECU controls something by looking at how airbags are deployed during an accident.</a:t>
            </a:r>
          </a:p>
          <a:p>
            <a:endParaRPr lang="en-US" sz="1400" dirty="0"/>
          </a:p>
          <a:p>
            <a:r>
              <a:rPr lang="en-US" sz="1400" dirty="0"/>
              <a:t>The car has sensors located around itself called the crash sensors which inform the ECU when a crash has occurred. The ECU then measures the speed of the vehicle when it undergoes accident and then using its onboard memory compares the data of whether it should launch the airbags or not. If the data provides enough reason the ECU deploys the airbags. Note that all this happens in mere milliseconds.</a:t>
            </a:r>
          </a:p>
          <a:p>
            <a:endParaRPr lang="en-US" sz="1400" dirty="0"/>
          </a:p>
          <a:p>
            <a:r>
              <a:rPr lang="en-US" sz="1400" dirty="0"/>
              <a:t>That covers how an ECU works let us take a look at what happens if it is faulty and even worse when it breaks down.</a:t>
            </a:r>
          </a:p>
          <a:p>
            <a:endParaRPr lang="en-US" sz="1400" dirty="0"/>
          </a:p>
          <a:p>
            <a:r>
              <a:rPr lang="en-US" sz="1400" dirty="0"/>
              <a:t>A faulty ECU is probably the worst thing for a car. It’ll work but its performance will be heavily affected. You’ll notice sudden drops in fuel economy and jerky gear shifts. The check engine light staying on might mean a lot of possible errors but an ECU fault is one of the major ones.</a:t>
            </a:r>
          </a:p>
          <a:p>
            <a:endParaRPr lang="en-US" sz="1400" dirty="0"/>
          </a:p>
          <a:p>
            <a:r>
              <a:rPr lang="en-US" sz="1400" b="1" dirty="0"/>
              <a:t>What Happens If An ECU Is Dead?</a:t>
            </a:r>
          </a:p>
          <a:p>
            <a:endParaRPr lang="en-US" sz="1400" b="1" dirty="0"/>
          </a:p>
          <a:p>
            <a:r>
              <a:rPr lang="en-US" sz="1400" dirty="0"/>
              <a:t>The car won’t start at all. The ECU controls the engine ignition so a dead one will not start the car at all. Other features will not work as well but frankly if the engine is dead other features don’t really matter that much.</a:t>
            </a:r>
          </a:p>
          <a:p>
            <a:endParaRPr lang="en-US" sz="1400" dirty="0"/>
          </a:p>
          <a:p>
            <a:r>
              <a:rPr lang="en-US" sz="1400" dirty="0"/>
              <a:t>That covers the brief explanation of the Electronic Control Unit.</a:t>
            </a:r>
          </a:p>
        </p:txBody>
      </p:sp>
      <p:pic>
        <p:nvPicPr>
          <p:cNvPr id="12" name="Picture 11">
            <a:extLst>
              <a:ext uri="{FF2B5EF4-FFF2-40B4-BE49-F238E27FC236}">
                <a16:creationId xmlns:a16="http://schemas.microsoft.com/office/drawing/2014/main" id="{9337DBB7-F176-4B66-B340-0BD164338962}"/>
              </a:ext>
            </a:extLst>
          </p:cNvPr>
          <p:cNvPicPr>
            <a:picLocks noChangeAspect="1"/>
          </p:cNvPicPr>
          <p:nvPr/>
        </p:nvPicPr>
        <p:blipFill>
          <a:blip r:embed="rId4"/>
          <a:stretch>
            <a:fillRect/>
          </a:stretch>
        </p:blipFill>
        <p:spPr>
          <a:xfrm>
            <a:off x="9610724" y="3676651"/>
            <a:ext cx="2344527" cy="2081210"/>
          </a:xfrm>
          <a:prstGeom prst="rect">
            <a:avLst/>
          </a:prstGeom>
          <a:ln w="2286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1360B4D6-B0F4-430C-89BE-03FFB8E1AF9B}"/>
              </a:ext>
            </a:extLst>
          </p:cNvPr>
          <p:cNvSpPr txBox="1"/>
          <p:nvPr/>
        </p:nvSpPr>
        <p:spPr>
          <a:xfrm>
            <a:off x="10201275" y="3038475"/>
            <a:ext cx="2428875" cy="338554"/>
          </a:xfrm>
          <a:prstGeom prst="rect">
            <a:avLst/>
          </a:prstGeom>
          <a:noFill/>
        </p:spPr>
        <p:txBody>
          <a:bodyPr wrap="square" rtlCol="0">
            <a:spAutoFit/>
          </a:bodyPr>
          <a:lstStyle/>
          <a:p>
            <a:r>
              <a:rPr lang="en-IN" sz="1600" dirty="0"/>
              <a:t>An ECU </a:t>
            </a:r>
          </a:p>
        </p:txBody>
      </p:sp>
      <p:sp>
        <p:nvSpPr>
          <p:cNvPr id="14" name="TextBox 13">
            <a:extLst>
              <a:ext uri="{FF2B5EF4-FFF2-40B4-BE49-F238E27FC236}">
                <a16:creationId xmlns:a16="http://schemas.microsoft.com/office/drawing/2014/main" id="{7948E896-682B-4E9F-8863-4706EA9766F2}"/>
              </a:ext>
            </a:extLst>
          </p:cNvPr>
          <p:cNvSpPr txBox="1"/>
          <p:nvPr/>
        </p:nvSpPr>
        <p:spPr>
          <a:xfrm>
            <a:off x="9763125" y="5962650"/>
            <a:ext cx="2428875" cy="338554"/>
          </a:xfrm>
          <a:prstGeom prst="rect">
            <a:avLst/>
          </a:prstGeom>
          <a:noFill/>
        </p:spPr>
        <p:txBody>
          <a:bodyPr wrap="square" rtlCol="0">
            <a:spAutoFit/>
          </a:bodyPr>
          <a:lstStyle/>
          <a:p>
            <a:r>
              <a:rPr lang="en-IN" sz="1600" dirty="0"/>
              <a:t> Inside ECU</a:t>
            </a:r>
          </a:p>
        </p:txBody>
      </p:sp>
    </p:spTree>
    <p:extLst>
      <p:ext uri="{BB962C8B-B14F-4D97-AF65-F5344CB8AC3E}">
        <p14:creationId xmlns:p14="http://schemas.microsoft.com/office/powerpoint/2010/main" val="353081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9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531FB68-0E4E-4D9D-A05C-6E161E3BA25B}"/>
              </a:ext>
            </a:extLst>
          </p:cNvPr>
          <p:cNvSpPr txBox="1"/>
          <p:nvPr/>
        </p:nvSpPr>
        <p:spPr>
          <a:xfrm>
            <a:off x="1003953" y="1168907"/>
            <a:ext cx="10327065" cy="4832092"/>
          </a:xfrm>
          <a:prstGeom prst="rect">
            <a:avLst/>
          </a:prstGeom>
          <a:noFill/>
        </p:spPr>
        <p:txBody>
          <a:bodyPr wrap="square">
            <a:spAutoFit/>
          </a:bodyPr>
          <a:lstStyle/>
          <a:p>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p>
          <a:p>
            <a:r>
              <a:rPr lang="en-IN" sz="1400" b="1" dirty="0">
                <a:effectLst/>
                <a:latin typeface="Calibri" panose="020F0502020204030204" pitchFamily="34" charset="0"/>
                <a:ea typeface="Calibri" panose="020F0502020204030204" pitchFamily="34" charset="0"/>
                <a:cs typeface="Times New Roman" panose="02020603050405020304" pitchFamily="18" charset="0"/>
              </a:rPr>
              <a:t>Automotive Electronics: Beginner to intermediate  (Duration:1hr)</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1.  Evolution of automotive (</a:t>
            </a:r>
            <a:r>
              <a:rPr lang="en-IN" sz="14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5 min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 To be discussed - Amarnath</a:t>
            </a:r>
          </a:p>
          <a:p>
            <a:r>
              <a:rPr lang="en-IN" sz="1400" b="1" dirty="0">
                <a:latin typeface="Calibri" panose="020F0502020204030204" pitchFamily="34" charset="0"/>
                <a:ea typeface="Calibri" panose="020F0502020204030204" pitchFamily="34" charset="0"/>
                <a:cs typeface="Times New Roman" panose="02020603050405020304" pitchFamily="18" charset="0"/>
              </a:rPr>
              <a:t>         Vehicle at beginning- first vehicle (world Automotive day)</a:t>
            </a:r>
          </a:p>
          <a:p>
            <a:r>
              <a:rPr lang="en-IN" sz="1400" b="1" dirty="0">
                <a:latin typeface="Calibri" panose="020F0502020204030204" pitchFamily="34" charset="0"/>
                <a:ea typeface="Calibri" panose="020F0502020204030204" pitchFamily="34" charset="0"/>
                <a:cs typeface="Times New Roman" panose="02020603050405020304" pitchFamily="18" charset="0"/>
              </a:rPr>
              <a:t>         Control unit (Embedded system) introduction</a:t>
            </a:r>
          </a:p>
          <a:p>
            <a:r>
              <a:rPr lang="en-IN" sz="1400" b="1" dirty="0">
                <a:latin typeface="Calibri" panose="020F0502020204030204" pitchFamily="34" charset="0"/>
                <a:ea typeface="Calibri" panose="020F0502020204030204" pitchFamily="34" charset="0"/>
                <a:cs typeface="Times New Roman" panose="02020603050405020304" pitchFamily="18" charset="0"/>
              </a:rPr>
              <a:t>         Latest cars –with max features</a:t>
            </a:r>
          </a:p>
          <a:p>
            <a:r>
              <a:rPr lang="en-IN" sz="1400" b="1" dirty="0">
                <a:latin typeface="Calibri" panose="020F0502020204030204" pitchFamily="34" charset="0"/>
                <a:ea typeface="Calibri" panose="020F0502020204030204" pitchFamily="34" charset="0"/>
                <a:cs typeface="Times New Roman" panose="02020603050405020304" pitchFamily="18" charset="0"/>
              </a:rPr>
              <a:t>         why electronics in Automotive is so important ??</a:t>
            </a:r>
          </a:p>
          <a:p>
            <a:r>
              <a:rPr lang="en-IN" sz="1400" b="1" dirty="0">
                <a:latin typeface="Calibri" panose="020F0502020204030204" pitchFamily="34" charset="0"/>
                <a:ea typeface="Calibri" panose="020F0502020204030204" pitchFamily="34" charset="0"/>
                <a:cs typeface="Times New Roman" panose="02020603050405020304" pitchFamily="18" charset="0"/>
              </a:rPr>
              <a:t>         </a:t>
            </a:r>
          </a:p>
          <a:p>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2. Domains in Automotive (</a:t>
            </a:r>
            <a:r>
              <a:rPr lang="en-IN" sz="14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10 min</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i="1" dirty="0">
                <a:effectLst/>
                <a:latin typeface="Calibri" panose="020F0502020204030204" pitchFamily="34" charset="0"/>
                <a:ea typeface="Calibri" panose="020F0502020204030204" pitchFamily="34" charset="0"/>
                <a:cs typeface="Times New Roman" panose="02020603050405020304" pitchFamily="18" charset="0"/>
              </a:rPr>
              <a:t>Amarnath.K /Joined discussion is needed</a:t>
            </a:r>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p>
          <a:p>
            <a:r>
              <a:rPr lang="en-IN" sz="1400" b="1" dirty="0">
                <a:latin typeface="Calibri" panose="020F0502020204030204" pitchFamily="34" charset="0"/>
                <a:ea typeface="Calibri" panose="020F0502020204030204" pitchFamily="34" charset="0"/>
                <a:cs typeface="Times New Roman" panose="02020603050405020304" pitchFamily="18" charset="0"/>
              </a:rPr>
              <a:t>        Animation to classify different domains</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Power train  - 2 slide ( Engine, To discuss about Diesel, Petrol, EV)</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Chassis – 2 slide ( Transmission, Torque vectoring Differential, 4X4, Steering)</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Vehicle dynamics – 2 Slide ( what is vehicle dynamics,  Antilock braking, EPS, wheel alignment) </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Comfort and safety – 2 Slide ( Airbag, suspension control, HVAC, remote contro</a:t>
            </a:r>
            <a:r>
              <a:rPr lang="en-IN" sz="1400" b="1" dirty="0">
                <a:latin typeface="Calibri" panose="020F0502020204030204" pitchFamily="34" charset="0"/>
                <a:ea typeface="Calibri" panose="020F0502020204030204" pitchFamily="34" charset="0"/>
                <a:cs typeface="Times New Roman" panose="02020603050405020304" pitchFamily="18" charset="0"/>
              </a:rPr>
              <a:t>l Keys, Steering lock Add-ons)</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Infotainment  - 3 Slide ( Infotainment ecu( Not only media support - it also control the vehicle on certain aspects like routines  ,  Over the air updates, Head up display, rear seat entertainment).</a:t>
            </a:r>
          </a:p>
          <a:p>
            <a:br>
              <a:rPr lang="en-IN" sz="1400" b="1" dirty="0">
                <a:effectLst/>
                <a:latin typeface="Calibri" panose="020F0502020204030204" pitchFamily="34" charset="0"/>
                <a:ea typeface="Calibri" panose="020F0502020204030204" pitchFamily="34" charset="0"/>
                <a:cs typeface="Times New Roman" panose="02020603050405020304" pitchFamily="18" charset="0"/>
              </a:rPr>
            </a:br>
            <a:br>
              <a:rPr lang="en-IN" sz="1400" b="1" dirty="0">
                <a:effectLst/>
                <a:latin typeface="Calibri" panose="020F0502020204030204" pitchFamily="34" charset="0"/>
                <a:ea typeface="Calibri" panose="020F0502020204030204" pitchFamily="34" charset="0"/>
                <a:cs typeface="Times New Roman" panose="02020603050405020304" pitchFamily="18" charset="0"/>
              </a:rPr>
            </a:br>
            <a:br>
              <a:rPr lang="en-IN" sz="1400" b="1"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Tree>
    <p:extLst>
      <p:ext uri="{BB962C8B-B14F-4D97-AF65-F5344CB8AC3E}">
        <p14:creationId xmlns:p14="http://schemas.microsoft.com/office/powerpoint/2010/main" val="145441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15AF7D10-AA7F-42F7-B6AD-AC8C46600C40}"/>
              </a:ext>
            </a:extLst>
          </p:cNvPr>
          <p:cNvSpPr txBox="1"/>
          <p:nvPr/>
        </p:nvSpPr>
        <p:spPr>
          <a:xfrm>
            <a:off x="1183063" y="1224667"/>
            <a:ext cx="10364771" cy="4524315"/>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3. Deep dive into Automotive electronics (</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15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Amarnath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Sensor – ( Basic sensors Fluid sensors, engine sensors, crash sensors, vehicle speed &amp; wheel speed sensors, Parking sensors </a:t>
            </a: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RADAR, LIDAR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Camera) – 3 slide</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Actuators – All motors – ABS, EPS, Steering lock, Airbag – 3 slides</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ECU – Architectures based on domains – ( car classification into domin and controllers) – 2 slides</a:t>
            </a:r>
          </a:p>
          <a:p>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latin typeface="Calibri" panose="020F0502020204030204" pitchFamily="34" charset="0"/>
                <a:ea typeface="Calibri" panose="020F0502020204030204" pitchFamily="34" charset="0"/>
                <a:cs typeface="Times New Roman" panose="02020603050405020304" pitchFamily="18" charset="0"/>
              </a:rPr>
              <a:t>            (CAN1 &amp; CAN2) –Interior, Exterior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Harness (wiring) – Why harness important, fuses, power distribution, connectors, main branch and sub branch, additional plugging’s – 2 slides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64329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FAF7E9F2-2AA1-427E-BFB4-3B03476CB685}"/>
              </a:ext>
            </a:extLst>
          </p:cNvPr>
          <p:cNvSpPr txBox="1"/>
          <p:nvPr/>
        </p:nvSpPr>
        <p:spPr>
          <a:xfrm>
            <a:off x="1428160" y="671691"/>
            <a:ext cx="9214701" cy="5909310"/>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4. Communication protocols  (</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20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Guna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How ECU’s communicate  - Why communication is needed. – 1 slides</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Traditional wiring vs CAN – Difference and benefits – 1 slide</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CAN  - 5 slide</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how messages are sent in terms of electric signals,</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how it is understood by the ECU’s,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the need for this mechanics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A message and Signal  - Pictorial view, CAN message format</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Merits and Demerits</a:t>
            </a:r>
          </a:p>
          <a:p>
            <a:endParaRPr lang="en-IN"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 Diagnostics ( glimpse on OBD , UDS ) - Praveen</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Why OBD is introduced</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On board diagnostics &amp; off board diagnostics – Placement of OBD in cars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UDS- what it is – How it is beneficial for service line , tuning (Programming)</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Over the air updates</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6681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F90E442-851A-4103-AD05-4CA65F6E6AF2}"/>
              </a:ext>
            </a:extLst>
          </p:cNvPr>
          <p:cNvSpPr txBox="1"/>
          <p:nvPr/>
        </p:nvSpPr>
        <p:spPr>
          <a:xfrm>
            <a:off x="1135929" y="459659"/>
            <a:ext cx="10006553" cy="4801314"/>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5. Future Trends(</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10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Praveen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EV </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Difference between diesel and EV</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what is needed for the conversion</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Power distribution</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Risks and challenges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ADAS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Futures &amp; Sensor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SAE Level – What is needed for each levels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Connected Car  ( V2V, V2X, associated ecu’s, OTA)</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Constrains and Complications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06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243B10F-2D9F-4E64-80AA-DDBAD9D40AD9}"/>
              </a:ext>
            </a:extLst>
          </p:cNvPr>
          <p:cNvSpPr txBox="1"/>
          <p:nvPr/>
        </p:nvSpPr>
        <p:spPr>
          <a:xfrm>
            <a:off x="1211343" y="1106460"/>
            <a:ext cx="9884005" cy="2031325"/>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Milestone:</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1. Topic finalization(31.01.22) - </a:t>
            </a:r>
            <a:r>
              <a:rPr lang="en-IN" sz="18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Completed</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2. Account creation Udemy , </a:t>
            </a: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YouTube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website(on hold)   - (06.02.22)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3. Content and slide preparation(20.02.22)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4. Animation  and video preparation for identified topics (27.02.22)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5. Final presentation and review (06.03.22)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6 . Uploading to YouTube and Udemy (13.03.22)</a:t>
            </a:r>
            <a:endParaRPr lang="en-IN" dirty="0"/>
          </a:p>
        </p:txBody>
      </p:sp>
    </p:spTree>
    <p:extLst>
      <p:ext uri="{BB962C8B-B14F-4D97-AF65-F5344CB8AC3E}">
        <p14:creationId xmlns:p14="http://schemas.microsoft.com/office/powerpoint/2010/main" val="144673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35B14735-182E-4FEC-B333-0A3EFA05E6C4}"/>
              </a:ext>
            </a:extLst>
          </p:cNvPr>
          <p:cNvSpPr txBox="1"/>
          <p:nvPr/>
        </p:nvSpPr>
        <p:spPr>
          <a:xfrm>
            <a:off x="5480901" y="5063430"/>
            <a:ext cx="3872649" cy="1077218"/>
          </a:xfrm>
          <a:prstGeom prst="rect">
            <a:avLst/>
          </a:prstGeom>
          <a:noFill/>
        </p:spPr>
        <p:txBody>
          <a:bodyPr wrap="square">
            <a:spAutoFit/>
          </a:bodyPr>
          <a:lstStyle>
            <a:defPPr>
              <a:defRPr lang="en-US"/>
            </a:defPPr>
            <a:lvl1pPr>
              <a:defRPr sz="1600" b="1">
                <a:latin typeface="Calibri" panose="020F0502020204030204" pitchFamily="34" charset="0"/>
                <a:ea typeface="Calibri" panose="020F0502020204030204" pitchFamily="34" charset="0"/>
                <a:cs typeface="Times New Roman" panose="02020603050405020304" pitchFamily="18" charset="0"/>
              </a:defRPr>
            </a:lvl1pPr>
          </a:lstStyle>
          <a:p>
            <a:endParaRPr lang="en-IN" dirty="0"/>
          </a:p>
          <a:p>
            <a:endParaRPr lang="en-US" dirty="0"/>
          </a:p>
          <a:p>
            <a:endParaRPr lang="en-IN" dirty="0"/>
          </a:p>
          <a:p>
            <a:r>
              <a:rPr lang="en-IN" dirty="0"/>
              <a:t>         </a:t>
            </a:r>
          </a:p>
        </p:txBody>
      </p:sp>
      <p:sp>
        <p:nvSpPr>
          <p:cNvPr id="5" name="TextBox 4">
            <a:extLst>
              <a:ext uri="{FF2B5EF4-FFF2-40B4-BE49-F238E27FC236}">
                <a16:creationId xmlns:a16="http://schemas.microsoft.com/office/drawing/2014/main" id="{FACDF0B8-5446-4B7A-963A-93AAF613238B}"/>
              </a:ext>
            </a:extLst>
          </p:cNvPr>
          <p:cNvSpPr txBox="1"/>
          <p:nvPr/>
        </p:nvSpPr>
        <p:spPr>
          <a:xfrm>
            <a:off x="1206631" y="273377"/>
            <a:ext cx="7541443" cy="523220"/>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 Evolution of automotive:</a:t>
            </a:r>
          </a:p>
        </p:txBody>
      </p:sp>
      <p:pic>
        <p:nvPicPr>
          <p:cNvPr id="7" name="Picture 6">
            <a:extLst>
              <a:ext uri="{FF2B5EF4-FFF2-40B4-BE49-F238E27FC236}">
                <a16:creationId xmlns:a16="http://schemas.microsoft.com/office/drawing/2014/main" id="{BA5C7957-B2C3-43D2-902F-386BD71C4574}"/>
              </a:ext>
            </a:extLst>
          </p:cNvPr>
          <p:cNvPicPr>
            <a:picLocks noChangeAspect="1"/>
          </p:cNvPicPr>
          <p:nvPr/>
        </p:nvPicPr>
        <p:blipFill>
          <a:blip r:embed="rId3"/>
          <a:stretch>
            <a:fillRect/>
          </a:stretch>
        </p:blipFill>
        <p:spPr>
          <a:xfrm>
            <a:off x="565528" y="1000124"/>
            <a:ext cx="2279056" cy="166687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5E3BC55-B76A-4263-9A97-5D8FDB9081D7}"/>
              </a:ext>
            </a:extLst>
          </p:cNvPr>
          <p:cNvPicPr>
            <a:picLocks noChangeAspect="1"/>
          </p:cNvPicPr>
          <p:nvPr/>
        </p:nvPicPr>
        <p:blipFill rotWithShape="1">
          <a:blip r:embed="rId4"/>
          <a:srcRect b="33884"/>
          <a:stretch/>
        </p:blipFill>
        <p:spPr>
          <a:xfrm>
            <a:off x="3176587" y="1019175"/>
            <a:ext cx="2309813" cy="1581150"/>
          </a:xfrm>
          <a:prstGeom prst="rect">
            <a:avLst/>
          </a:prstGeom>
        </p:spPr>
      </p:pic>
      <p:sp>
        <p:nvSpPr>
          <p:cNvPr id="13" name="TextBox 12">
            <a:extLst>
              <a:ext uri="{FF2B5EF4-FFF2-40B4-BE49-F238E27FC236}">
                <a16:creationId xmlns:a16="http://schemas.microsoft.com/office/drawing/2014/main" id="{510CA195-BBC0-450A-B363-9BD63308C900}"/>
              </a:ext>
            </a:extLst>
          </p:cNvPr>
          <p:cNvSpPr txBox="1"/>
          <p:nvPr/>
        </p:nvSpPr>
        <p:spPr>
          <a:xfrm>
            <a:off x="3095626" y="2648636"/>
            <a:ext cx="2857500" cy="646331"/>
          </a:xfrm>
          <a:prstGeom prst="rect">
            <a:avLst/>
          </a:prstGeom>
          <a:noFill/>
        </p:spPr>
        <p:txBody>
          <a:bodyPr wrap="square">
            <a:spAutoFit/>
          </a:bodyPr>
          <a:lstStyle/>
          <a:p>
            <a:r>
              <a:rPr lang="fr-FR" sz="1200" dirty="0" err="1"/>
              <a:t>Cugnot's</a:t>
            </a:r>
            <a:r>
              <a:rPr lang="fr-FR" sz="1200" dirty="0"/>
              <a:t> 1771 fardier à vapeur, as </a:t>
            </a:r>
            <a:r>
              <a:rPr lang="fr-FR" sz="1200" dirty="0" err="1"/>
              <a:t>preserved</a:t>
            </a:r>
            <a:r>
              <a:rPr lang="fr-FR" sz="1200" dirty="0"/>
              <a:t> at the Musée des Arts et Métiers, Paris, France</a:t>
            </a:r>
            <a:endParaRPr lang="en-IN" sz="1200" dirty="0"/>
          </a:p>
        </p:txBody>
      </p:sp>
      <p:sp>
        <p:nvSpPr>
          <p:cNvPr id="15" name="TextBox 14">
            <a:extLst>
              <a:ext uri="{FF2B5EF4-FFF2-40B4-BE49-F238E27FC236}">
                <a16:creationId xmlns:a16="http://schemas.microsoft.com/office/drawing/2014/main" id="{CD7F97A6-DBEC-4DF0-8D85-06DB25A5ED42}"/>
              </a:ext>
            </a:extLst>
          </p:cNvPr>
          <p:cNvSpPr txBox="1"/>
          <p:nvPr/>
        </p:nvSpPr>
        <p:spPr>
          <a:xfrm>
            <a:off x="552450" y="2758559"/>
            <a:ext cx="2238375" cy="461665"/>
          </a:xfrm>
          <a:prstGeom prst="rect">
            <a:avLst/>
          </a:prstGeom>
          <a:noFill/>
        </p:spPr>
        <p:txBody>
          <a:bodyPr wrap="square">
            <a:spAutoFit/>
          </a:bodyPr>
          <a:lstStyle/>
          <a:p>
            <a:r>
              <a:rPr lang="de-DE" sz="1200" dirty="0">
                <a:latin typeface="Calibri" panose="020F0502020204030204" pitchFamily="34" charset="0"/>
                <a:ea typeface="Calibri" panose="020F0502020204030204" pitchFamily="34" charset="0"/>
                <a:cs typeface="Times New Roman" panose="02020603050405020304" pitchFamily="18" charset="0"/>
              </a:rPr>
              <a:t>Steam Machine Of Verbiest, In 1678. (Ferdinand Verbiest)</a:t>
            </a:r>
          </a:p>
        </p:txBody>
      </p:sp>
      <p:pic>
        <p:nvPicPr>
          <p:cNvPr id="17" name="Picture 16">
            <a:extLst>
              <a:ext uri="{FF2B5EF4-FFF2-40B4-BE49-F238E27FC236}">
                <a16:creationId xmlns:a16="http://schemas.microsoft.com/office/drawing/2014/main" id="{8E5A3B77-5781-436F-829B-ABFEDBCC22F8}"/>
              </a:ext>
            </a:extLst>
          </p:cNvPr>
          <p:cNvPicPr>
            <a:picLocks noChangeAspect="1"/>
          </p:cNvPicPr>
          <p:nvPr/>
        </p:nvPicPr>
        <p:blipFill>
          <a:blip r:embed="rId5"/>
          <a:stretch>
            <a:fillRect/>
          </a:stretch>
        </p:blipFill>
        <p:spPr>
          <a:xfrm>
            <a:off x="5995988" y="981075"/>
            <a:ext cx="2224088" cy="1562100"/>
          </a:xfrm>
          <a:prstGeom prst="rect">
            <a:avLst/>
          </a:prstGeom>
        </p:spPr>
      </p:pic>
      <p:sp>
        <p:nvSpPr>
          <p:cNvPr id="21" name="TextBox 20">
            <a:extLst>
              <a:ext uri="{FF2B5EF4-FFF2-40B4-BE49-F238E27FC236}">
                <a16:creationId xmlns:a16="http://schemas.microsoft.com/office/drawing/2014/main" id="{412499B5-C022-40FC-B7D6-E669DB32BF4D}"/>
              </a:ext>
            </a:extLst>
          </p:cNvPr>
          <p:cNvSpPr txBox="1"/>
          <p:nvPr/>
        </p:nvSpPr>
        <p:spPr>
          <a:xfrm>
            <a:off x="5953125" y="2658160"/>
            <a:ext cx="2524125" cy="646331"/>
          </a:xfrm>
          <a:prstGeom prst="rect">
            <a:avLst/>
          </a:prstGeom>
          <a:noFill/>
        </p:spPr>
        <p:txBody>
          <a:bodyPr wrap="square">
            <a:spAutoFit/>
          </a:bodyPr>
          <a:lstStyle/>
          <a:p>
            <a:r>
              <a:rPr lang="en-US" sz="1200" dirty="0"/>
              <a:t>Gustave </a:t>
            </a:r>
            <a:r>
              <a:rPr lang="en-US" sz="1200" dirty="0" err="1"/>
              <a:t>Trouvé's</a:t>
            </a:r>
            <a:r>
              <a:rPr lang="en-US" sz="1200" dirty="0"/>
              <a:t> tricycle, the first ever electric automobile to be shown in public</a:t>
            </a:r>
            <a:endParaRPr lang="en-IN" sz="1200" dirty="0"/>
          </a:p>
        </p:txBody>
      </p:sp>
      <p:sp>
        <p:nvSpPr>
          <p:cNvPr id="27" name="TextBox 26">
            <a:extLst>
              <a:ext uri="{FF2B5EF4-FFF2-40B4-BE49-F238E27FC236}">
                <a16:creationId xmlns:a16="http://schemas.microsoft.com/office/drawing/2014/main" id="{84316075-D7F1-42CE-9322-86D243BEA6E3}"/>
              </a:ext>
            </a:extLst>
          </p:cNvPr>
          <p:cNvSpPr txBox="1"/>
          <p:nvPr/>
        </p:nvSpPr>
        <p:spPr>
          <a:xfrm>
            <a:off x="8686800" y="2667685"/>
            <a:ext cx="2609850" cy="646331"/>
          </a:xfrm>
          <a:prstGeom prst="rect">
            <a:avLst/>
          </a:prstGeom>
          <a:noFill/>
        </p:spPr>
        <p:txBody>
          <a:bodyPr wrap="square">
            <a:spAutoFit/>
          </a:bodyPr>
          <a:lstStyle/>
          <a:p>
            <a:r>
              <a:rPr lang="en-US" sz="1200" dirty="0"/>
              <a:t>The original Benz Patent-Motorwagen, first built in 1885 and awarded the patent for the concept</a:t>
            </a:r>
            <a:endParaRPr lang="en-IN" sz="1200" dirty="0"/>
          </a:p>
        </p:txBody>
      </p:sp>
      <p:sp>
        <p:nvSpPr>
          <p:cNvPr id="33" name="TextBox 32">
            <a:extLst>
              <a:ext uri="{FF2B5EF4-FFF2-40B4-BE49-F238E27FC236}">
                <a16:creationId xmlns:a16="http://schemas.microsoft.com/office/drawing/2014/main" id="{4316DA00-AD74-43A4-846B-E30446BD61D8}"/>
              </a:ext>
            </a:extLst>
          </p:cNvPr>
          <p:cNvSpPr txBox="1"/>
          <p:nvPr/>
        </p:nvSpPr>
        <p:spPr>
          <a:xfrm>
            <a:off x="4257675" y="3425309"/>
            <a:ext cx="6743700" cy="2800767"/>
          </a:xfrm>
          <a:prstGeom prst="rect">
            <a:avLst/>
          </a:prstGeom>
          <a:noFill/>
        </p:spPr>
        <p:txBody>
          <a:bodyPr wrap="square">
            <a:spAutoFit/>
          </a:bodyPr>
          <a:lstStyle>
            <a:defPPr>
              <a:defRPr lang="en-US"/>
            </a:defPPr>
            <a:lvl1pPr>
              <a:defRPr sz="1200" b="1">
                <a:latin typeface="Calibri" panose="020F0502020204030204" pitchFamily="34" charset="0"/>
                <a:ea typeface="Calibri" panose="020F0502020204030204" pitchFamily="34" charset="0"/>
                <a:cs typeface="Times New Roman" panose="02020603050405020304" pitchFamily="18" charset="0"/>
              </a:defRPr>
            </a:lvl1pPr>
          </a:lstStyle>
          <a:p>
            <a:r>
              <a:rPr lang="en-US" sz="1600" dirty="0"/>
              <a:t>In 1885, Karl Benz invented a car that is credited as the first car in the world to be powered by fuel. The complete structure of the car was created in accordance with the dimensions of the internal machinery. Benz’s car became the model for the cars made after it.</a:t>
            </a:r>
          </a:p>
          <a:p>
            <a:endParaRPr lang="en-US" sz="1600" dirty="0"/>
          </a:p>
          <a:p>
            <a:r>
              <a:rPr lang="en-US" sz="1600" dirty="0"/>
              <a:t>Cars became widely available in the early </a:t>
            </a:r>
          </a:p>
          <a:p>
            <a:r>
              <a:rPr lang="en-US" sz="1600" dirty="0"/>
              <a:t>20th century. One of the first cars accessible</a:t>
            </a:r>
          </a:p>
          <a:p>
            <a:r>
              <a:rPr lang="en-US" sz="1600" dirty="0"/>
              <a:t> to the masses was the 1908 Model T,</a:t>
            </a:r>
          </a:p>
          <a:p>
            <a:r>
              <a:rPr lang="en-US" sz="1600" dirty="0"/>
              <a:t> an American car manufactured by the </a:t>
            </a:r>
          </a:p>
          <a:p>
            <a:r>
              <a:rPr lang="en-US" sz="1600" dirty="0"/>
              <a:t>Ford Motor Company.</a:t>
            </a:r>
          </a:p>
          <a:p>
            <a:endParaRPr lang="en-IN" sz="1600" dirty="0"/>
          </a:p>
        </p:txBody>
      </p:sp>
      <p:pic>
        <p:nvPicPr>
          <p:cNvPr id="41" name="Picture 40">
            <a:extLst>
              <a:ext uri="{FF2B5EF4-FFF2-40B4-BE49-F238E27FC236}">
                <a16:creationId xmlns:a16="http://schemas.microsoft.com/office/drawing/2014/main" id="{D4165C36-7BDF-4BFB-ADC6-9CADC61DB187}"/>
              </a:ext>
            </a:extLst>
          </p:cNvPr>
          <p:cNvPicPr>
            <a:picLocks noChangeAspect="1"/>
          </p:cNvPicPr>
          <p:nvPr/>
        </p:nvPicPr>
        <p:blipFill>
          <a:blip r:embed="rId6"/>
          <a:stretch>
            <a:fillRect/>
          </a:stretch>
        </p:blipFill>
        <p:spPr>
          <a:xfrm>
            <a:off x="8810626" y="1085850"/>
            <a:ext cx="2224698" cy="1547812"/>
          </a:xfrm>
          <a:prstGeom prst="rect">
            <a:avLst/>
          </a:prstGeom>
        </p:spPr>
      </p:pic>
      <p:pic>
        <p:nvPicPr>
          <p:cNvPr id="43" name="Picture 42">
            <a:extLst>
              <a:ext uri="{FF2B5EF4-FFF2-40B4-BE49-F238E27FC236}">
                <a16:creationId xmlns:a16="http://schemas.microsoft.com/office/drawing/2014/main" id="{539E7DC3-0BC0-4FAE-8313-03F3935FF815}"/>
              </a:ext>
            </a:extLst>
          </p:cNvPr>
          <p:cNvPicPr>
            <a:picLocks noChangeAspect="1"/>
          </p:cNvPicPr>
          <p:nvPr/>
        </p:nvPicPr>
        <p:blipFill>
          <a:blip r:embed="rId7"/>
          <a:stretch>
            <a:fillRect/>
          </a:stretch>
        </p:blipFill>
        <p:spPr>
          <a:xfrm>
            <a:off x="495301" y="3502975"/>
            <a:ext cx="3771900" cy="3116899"/>
          </a:xfrm>
          <a:prstGeom prst="rect">
            <a:avLst/>
          </a:prstGeom>
        </p:spPr>
      </p:pic>
      <p:pic>
        <p:nvPicPr>
          <p:cNvPr id="45" name="Picture 44">
            <a:extLst>
              <a:ext uri="{FF2B5EF4-FFF2-40B4-BE49-F238E27FC236}">
                <a16:creationId xmlns:a16="http://schemas.microsoft.com/office/drawing/2014/main" id="{2404AA2B-48B3-45EB-81B1-D848E67F5448}"/>
              </a:ext>
            </a:extLst>
          </p:cNvPr>
          <p:cNvPicPr>
            <a:picLocks noChangeAspect="1"/>
          </p:cNvPicPr>
          <p:nvPr/>
        </p:nvPicPr>
        <p:blipFill>
          <a:blip r:embed="rId8"/>
          <a:stretch>
            <a:fillRect/>
          </a:stretch>
        </p:blipFill>
        <p:spPr>
          <a:xfrm>
            <a:off x="8402642" y="4286250"/>
            <a:ext cx="2646358" cy="2062162"/>
          </a:xfrm>
          <a:prstGeom prst="rect">
            <a:avLst/>
          </a:prstGeom>
        </p:spPr>
      </p:pic>
      <p:sp>
        <p:nvSpPr>
          <p:cNvPr id="47" name="TextBox 46">
            <a:extLst>
              <a:ext uri="{FF2B5EF4-FFF2-40B4-BE49-F238E27FC236}">
                <a16:creationId xmlns:a16="http://schemas.microsoft.com/office/drawing/2014/main" id="{53BD262F-25C6-4B49-811B-F44DE17FEAC6}"/>
              </a:ext>
            </a:extLst>
          </p:cNvPr>
          <p:cNvSpPr txBox="1"/>
          <p:nvPr/>
        </p:nvSpPr>
        <p:spPr>
          <a:xfrm>
            <a:off x="9305925" y="4406384"/>
            <a:ext cx="6191250" cy="307777"/>
          </a:xfrm>
          <a:prstGeom prst="rect">
            <a:avLst/>
          </a:prstGeom>
          <a:noFill/>
        </p:spPr>
        <p:txBody>
          <a:bodyPr wrap="square">
            <a:spAutoFit/>
          </a:bodyPr>
          <a:lstStyle/>
          <a:p>
            <a:r>
              <a:rPr lang="en-US" sz="1400" dirty="0"/>
              <a:t>1908 Model T</a:t>
            </a:r>
            <a:endParaRPr lang="en-IN" sz="1400" dirty="0"/>
          </a:p>
        </p:txBody>
      </p:sp>
    </p:spTree>
    <p:extLst>
      <p:ext uri="{BB962C8B-B14F-4D97-AF65-F5344CB8AC3E}">
        <p14:creationId xmlns:p14="http://schemas.microsoft.com/office/powerpoint/2010/main" val="19858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randombar(horizontal)">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randombar(horizontal)">
                                      <p:cBhvr>
                                        <p:cTn id="49" dur="500"/>
                                        <p:tgtEl>
                                          <p:spTgt spid="4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1" grpId="0"/>
      <p:bldP spid="27" grpId="0"/>
      <p:bldP spid="33"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C62A1B3C-EC2F-4CF5-8D77-9223533AA066}"/>
              </a:ext>
            </a:extLst>
          </p:cNvPr>
          <p:cNvSpPr txBox="1"/>
          <p:nvPr/>
        </p:nvSpPr>
        <p:spPr>
          <a:xfrm>
            <a:off x="1009650" y="139184"/>
            <a:ext cx="7905750" cy="523220"/>
          </a:xfrm>
          <a:prstGeom prst="rect">
            <a:avLst/>
          </a:prstGeom>
          <a:noFill/>
        </p:spPr>
        <p:txBody>
          <a:bodyPr wrap="square" rtlCol="0">
            <a:spAutoFit/>
          </a:bodyPr>
          <a:lstStyle>
            <a:defPPr>
              <a:defRPr lang="en-US"/>
            </a:defPPr>
            <a:lvl1pPr>
              <a:defRPr sz="2800" b="1">
                <a:effectLst/>
                <a:latin typeface="Calibri" panose="020F0502020204030204" pitchFamily="34" charset="0"/>
                <a:ea typeface="Calibri" panose="020F0502020204030204" pitchFamily="34" charset="0"/>
                <a:cs typeface="Times New Roman" panose="02020603050405020304" pitchFamily="18" charset="0"/>
              </a:defRPr>
            </a:lvl1pPr>
          </a:lstStyle>
          <a:p>
            <a:r>
              <a:rPr lang="en-IN" dirty="0"/>
              <a:t>Electronic Control Unit (Embedded system) in Car ?</a:t>
            </a:r>
          </a:p>
        </p:txBody>
      </p:sp>
      <p:pic>
        <p:nvPicPr>
          <p:cNvPr id="10" name="Picture 9">
            <a:extLst>
              <a:ext uri="{FF2B5EF4-FFF2-40B4-BE49-F238E27FC236}">
                <a16:creationId xmlns:a16="http://schemas.microsoft.com/office/drawing/2014/main" id="{9BEF2E04-D6CF-422B-B65F-CCEE024C8CDC}"/>
              </a:ext>
            </a:extLst>
          </p:cNvPr>
          <p:cNvPicPr>
            <a:picLocks noChangeAspect="1"/>
          </p:cNvPicPr>
          <p:nvPr/>
        </p:nvPicPr>
        <p:blipFill>
          <a:blip r:embed="rId3"/>
          <a:stretch>
            <a:fillRect/>
          </a:stretch>
        </p:blipFill>
        <p:spPr>
          <a:xfrm>
            <a:off x="1627359" y="1885949"/>
            <a:ext cx="8605352" cy="47529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633C5CEE-F47A-4D09-BD47-B365D054C93B}"/>
              </a:ext>
            </a:extLst>
          </p:cNvPr>
          <p:cNvSpPr txBox="1"/>
          <p:nvPr/>
        </p:nvSpPr>
        <p:spPr>
          <a:xfrm>
            <a:off x="1304924" y="961936"/>
            <a:ext cx="8810625" cy="584775"/>
          </a:xfrm>
          <a:prstGeom prst="rect">
            <a:avLst/>
          </a:prstGeom>
          <a:noFill/>
        </p:spPr>
        <p:txBody>
          <a:bodyPr wrap="square">
            <a:spAutoFit/>
          </a:bodyPr>
          <a:lstStyle/>
          <a:p>
            <a:r>
              <a:rPr lang="en-US" sz="1600" dirty="0"/>
              <a:t>General Motors' (GM) first ECUs had a small application of hybrid digital ECUs as a pilot program in 1979, but by 1980, all active programs were using microprocessor-based systems.</a:t>
            </a:r>
            <a:endParaRPr lang="en-IN" sz="1600" dirty="0"/>
          </a:p>
        </p:txBody>
      </p:sp>
      <p:sp>
        <p:nvSpPr>
          <p:cNvPr id="16" name="TextBox 15">
            <a:extLst>
              <a:ext uri="{FF2B5EF4-FFF2-40B4-BE49-F238E27FC236}">
                <a16:creationId xmlns:a16="http://schemas.microsoft.com/office/drawing/2014/main" id="{411D4DBF-7D0B-4C06-9508-121D0F1DB740}"/>
              </a:ext>
            </a:extLst>
          </p:cNvPr>
          <p:cNvSpPr txBox="1"/>
          <p:nvPr/>
        </p:nvSpPr>
        <p:spPr>
          <a:xfrm>
            <a:off x="1066800" y="3387715"/>
            <a:ext cx="10334625" cy="2031325"/>
          </a:xfrm>
          <a:prstGeom prst="rect">
            <a:avLst/>
          </a:prstGeom>
          <a:noFill/>
        </p:spPr>
        <p:txBody>
          <a:bodyPr wrap="square">
            <a:spAutoFit/>
          </a:bodyPr>
          <a:lstStyle>
            <a:defPPr>
              <a:defRPr lang="en-US"/>
            </a:defPPr>
          </a:lstStyle>
          <a:p>
            <a:r>
              <a:rPr lang="en-US" dirty="0"/>
              <a:t>Modern ECUs use a microprocessor which can process the inputs from the engine sensors in real-time. An electronic control unit contains the hardware and software (firmware). The hardware consists of electronic components on a printed circuit board (PCB), ceramic substrate or a thin laminate substrate. The main component on this circuit board is a microcontroller chip (MCU). The software is stored in the microcontroller or other chips on the PCB., typically in EPROMs or flash memory so the CPU can be re-programmed by uploading updated code or replacing chips. This is also referred to as an (electronic) Engine Management System (EMS).</a:t>
            </a:r>
            <a:endParaRPr lang="en-IN" dirty="0"/>
          </a:p>
        </p:txBody>
      </p:sp>
      <p:grpSp>
        <p:nvGrpSpPr>
          <p:cNvPr id="21" name="Group 20">
            <a:extLst>
              <a:ext uri="{FF2B5EF4-FFF2-40B4-BE49-F238E27FC236}">
                <a16:creationId xmlns:a16="http://schemas.microsoft.com/office/drawing/2014/main" id="{03468235-B54E-4707-9484-D87965382EB1}"/>
              </a:ext>
            </a:extLst>
          </p:cNvPr>
          <p:cNvGrpSpPr/>
          <p:nvPr/>
        </p:nvGrpSpPr>
        <p:grpSpPr>
          <a:xfrm>
            <a:off x="1095374" y="714375"/>
            <a:ext cx="10210801" cy="5714117"/>
            <a:chOff x="542924" y="3915658"/>
            <a:chExt cx="10477501" cy="5884685"/>
          </a:xfrm>
        </p:grpSpPr>
        <p:pic>
          <p:nvPicPr>
            <p:cNvPr id="18" name="Picture 17">
              <a:extLst>
                <a:ext uri="{FF2B5EF4-FFF2-40B4-BE49-F238E27FC236}">
                  <a16:creationId xmlns:a16="http://schemas.microsoft.com/office/drawing/2014/main" id="{9C19A594-21A6-473C-A28C-41B83CE8C87E}"/>
                </a:ext>
              </a:extLst>
            </p:cNvPr>
            <p:cNvPicPr>
              <a:picLocks noChangeAspect="1"/>
            </p:cNvPicPr>
            <p:nvPr/>
          </p:nvPicPr>
          <p:blipFill>
            <a:blip r:embed="rId4"/>
            <a:stretch>
              <a:fillRect/>
            </a:stretch>
          </p:blipFill>
          <p:spPr>
            <a:xfrm>
              <a:off x="542924" y="3915658"/>
              <a:ext cx="10477501" cy="5884685"/>
            </a:xfrm>
            <a:prstGeom prst="rect">
              <a:avLst/>
            </a:prstGeom>
          </p:spPr>
        </p:pic>
        <p:sp>
          <p:nvSpPr>
            <p:cNvPr id="19" name="Rectangle 18">
              <a:extLst>
                <a:ext uri="{FF2B5EF4-FFF2-40B4-BE49-F238E27FC236}">
                  <a16:creationId xmlns:a16="http://schemas.microsoft.com/office/drawing/2014/main" id="{AAABDCD8-1FD9-4268-BBF5-92314C967614}"/>
                </a:ext>
              </a:extLst>
            </p:cNvPr>
            <p:cNvSpPr/>
            <p:nvPr/>
          </p:nvSpPr>
          <p:spPr>
            <a:xfrm>
              <a:off x="702485" y="4121524"/>
              <a:ext cx="2879455" cy="1413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An Example System</a:t>
              </a:r>
            </a:p>
          </p:txBody>
        </p:sp>
      </p:grpSp>
    </p:spTree>
    <p:extLst>
      <p:ext uri="{BB962C8B-B14F-4D97-AF65-F5344CB8AC3E}">
        <p14:creationId xmlns:p14="http://schemas.microsoft.com/office/powerpoint/2010/main" val="14628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grpId="1" nodeType="clickEffect">
                                  <p:stCondLst>
                                    <p:cond delay="0"/>
                                  </p:stCondLst>
                                  <p:childTnLst>
                                    <p:animEffect transition="out" filter="wipe(down)">
                                      <p:cBhvr>
                                        <p:cTn id="26" dur="180" accel="50000">
                                          <p:stCondLst>
                                            <p:cond delay="1820"/>
                                          </p:stCondLst>
                                        </p:cTn>
                                        <p:tgtEl>
                                          <p:spTgt spid="16"/>
                                        </p:tgtEl>
                                      </p:cBhvr>
                                    </p:animEffect>
                                    <p:anim calcmode="lin" valueType="num">
                                      <p:cBhvr>
                                        <p:cTn id="27" dur="1822" tmFilter="0,0; 0.14,0.31; 0.43,0.73; 0.71,0.91; 1.0,1.0">
                                          <p:stCondLst>
                                            <p:cond delay="0"/>
                                          </p:stCondLst>
                                        </p:cTn>
                                        <p:tgtEl>
                                          <p:spTgt spid="16"/>
                                        </p:tgtEl>
                                        <p:attrNameLst>
                                          <p:attrName>ppt_x</p:attrName>
                                        </p:attrNameLst>
                                      </p:cBhvr>
                                      <p:tavLst>
                                        <p:tav tm="0">
                                          <p:val>
                                            <p:strVal val="ppt_x"/>
                                          </p:val>
                                        </p:tav>
                                        <p:tav tm="100000">
                                          <p:val>
                                            <p:strVal val="#ppt_x+0.25"/>
                                          </p:val>
                                        </p:tav>
                                      </p:tavLst>
                                    </p:anim>
                                    <p:anim calcmode="lin" valueType="num">
                                      <p:cBhvr>
                                        <p:cTn id="28" dur="178">
                                          <p:stCondLst>
                                            <p:cond delay="1822"/>
                                          </p:stCondLst>
                                        </p:cTn>
                                        <p:tgtEl>
                                          <p:spTgt spid="16"/>
                                        </p:tgtEl>
                                        <p:attrNameLst>
                                          <p:attrName>ppt_x</p:attrName>
                                        </p:attrNameLst>
                                      </p:cBhvr>
                                      <p:tavLst>
                                        <p:tav tm="0">
                                          <p:val>
                                            <p:strVal val="ppt_x"/>
                                          </p:val>
                                        </p:tav>
                                        <p:tav tm="100000">
                                          <p:val>
                                            <p:strVal val="ppt_x"/>
                                          </p:val>
                                        </p:tav>
                                      </p:tavLst>
                                    </p:anim>
                                    <p:anim calcmode="lin" valueType="num">
                                      <p:cBhvr>
                                        <p:cTn id="29" dur="664" tmFilter="0.0,0.0;0.25,0.07;0.50,0.2;0.75,0.467;1.0,1.0">
                                          <p:stCondLst>
                                            <p:cond delay="0"/>
                                          </p:stCondLst>
                                        </p:cTn>
                                        <p:tgtEl>
                                          <p:spTgt spid="1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664" tmFilter="0, 0; 0.125,0.2665; 0.25,0.4; 0.375,0.465; 0.5,0.5;  0.625,0.535; 0.75,0.6; 0.875,0.7335; 1,1">
                                          <p:stCondLst>
                                            <p:cond delay="664"/>
                                          </p:stCondLst>
                                        </p:cTn>
                                        <p:tgtEl>
                                          <p:spTgt spid="1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332" tmFilter="0, 0; 0.125,0.2665; 0.25,0.4; 0.375,0.465; 0.5,0.5;  0.625,0.535; 0.75,0.6; 0.875,0.7335; 1,1">
                                          <p:stCondLst>
                                            <p:cond delay="1324"/>
                                          </p:stCondLst>
                                        </p:cTn>
                                        <p:tgtEl>
                                          <p:spTgt spid="1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164" tmFilter="0, 0; 0.125,0.2665; 0.25,0.4; 0.375,0.465; 0.5,0.5;  0.625,0.535; 0.75,0.6; 0.875,0.7335; 1,1">
                                          <p:stCondLst>
                                            <p:cond delay="1656"/>
                                          </p:stCondLst>
                                        </p:cTn>
                                        <p:tgtEl>
                                          <p:spTgt spid="1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180" accel="50000">
                                          <p:stCondLst>
                                            <p:cond delay="1820"/>
                                          </p:stCondLst>
                                        </p:cTn>
                                        <p:tgtEl>
                                          <p:spTgt spid="16"/>
                                        </p:tgtEl>
                                        <p:attrNameLst>
                                          <p:attrName>ppt_y</p:attrName>
                                        </p:attrNameLst>
                                      </p:cBhvr>
                                      <p:tavLst>
                                        <p:tav tm="0">
                                          <p:val>
                                            <p:strVal val="ppt_y"/>
                                          </p:val>
                                        </p:tav>
                                        <p:tav tm="100000">
                                          <p:val>
                                            <p:strVal val="ppt_y+ppt_h"/>
                                          </p:val>
                                        </p:tav>
                                      </p:tavLst>
                                    </p:anim>
                                    <p:animScale>
                                      <p:cBhvr>
                                        <p:cTn id="34" dur="26">
                                          <p:stCondLst>
                                            <p:cond delay="620"/>
                                          </p:stCondLst>
                                        </p:cTn>
                                        <p:tgtEl>
                                          <p:spTgt spid="16"/>
                                        </p:tgtEl>
                                      </p:cBhvr>
                                      <p:to x="100000" y="60000"/>
                                    </p:animScale>
                                    <p:animScale>
                                      <p:cBhvr>
                                        <p:cTn id="35" dur="166" decel="50000">
                                          <p:stCondLst>
                                            <p:cond delay="646"/>
                                          </p:stCondLst>
                                        </p:cTn>
                                        <p:tgtEl>
                                          <p:spTgt spid="16"/>
                                        </p:tgtEl>
                                      </p:cBhvr>
                                      <p:to x="100000" y="100000"/>
                                    </p:animScale>
                                    <p:animScale>
                                      <p:cBhvr>
                                        <p:cTn id="36" dur="26">
                                          <p:stCondLst>
                                            <p:cond delay="1312"/>
                                          </p:stCondLst>
                                        </p:cTn>
                                        <p:tgtEl>
                                          <p:spTgt spid="16"/>
                                        </p:tgtEl>
                                      </p:cBhvr>
                                      <p:to x="100000" y="80000"/>
                                    </p:animScale>
                                    <p:animScale>
                                      <p:cBhvr>
                                        <p:cTn id="37" dur="166" decel="50000">
                                          <p:stCondLst>
                                            <p:cond delay="1338"/>
                                          </p:stCondLst>
                                        </p:cTn>
                                        <p:tgtEl>
                                          <p:spTgt spid="16"/>
                                        </p:tgtEl>
                                      </p:cBhvr>
                                      <p:to x="100000" y="100000"/>
                                    </p:animScale>
                                    <p:animScale>
                                      <p:cBhvr>
                                        <p:cTn id="38" dur="26">
                                          <p:stCondLst>
                                            <p:cond delay="1642"/>
                                          </p:stCondLst>
                                        </p:cTn>
                                        <p:tgtEl>
                                          <p:spTgt spid="16"/>
                                        </p:tgtEl>
                                      </p:cBhvr>
                                      <p:to x="100000" y="90000"/>
                                    </p:animScale>
                                    <p:animScale>
                                      <p:cBhvr>
                                        <p:cTn id="39" dur="166" decel="50000">
                                          <p:stCondLst>
                                            <p:cond delay="1668"/>
                                          </p:stCondLst>
                                        </p:cTn>
                                        <p:tgtEl>
                                          <p:spTgt spid="16"/>
                                        </p:tgtEl>
                                      </p:cBhvr>
                                      <p:to x="100000" y="100000"/>
                                    </p:animScale>
                                    <p:animScale>
                                      <p:cBhvr>
                                        <p:cTn id="40" dur="26">
                                          <p:stCondLst>
                                            <p:cond delay="1808"/>
                                          </p:stCondLst>
                                        </p:cTn>
                                        <p:tgtEl>
                                          <p:spTgt spid="16"/>
                                        </p:tgtEl>
                                      </p:cBhvr>
                                      <p:to x="100000" y="95000"/>
                                    </p:animScale>
                                    <p:animScale>
                                      <p:cBhvr>
                                        <p:cTn id="41" dur="166" decel="50000">
                                          <p:stCondLst>
                                            <p:cond delay="1834"/>
                                          </p:stCondLst>
                                        </p:cTn>
                                        <p:tgtEl>
                                          <p:spTgt spid="16"/>
                                        </p:tgtEl>
                                      </p:cBhvr>
                                      <p:to x="100000" y="100000"/>
                                    </p:animScale>
                                    <p:set>
                                      <p:cBhvr>
                                        <p:cTn id="42" dur="1" fill="hold">
                                          <p:stCondLst>
                                            <p:cond delay="19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21"/>
                                        </p:tgtEl>
                                        <p:attrNameLst>
                                          <p:attrName>ppt_x</p:attrName>
                                        </p:attrNameLst>
                                      </p:cBhvr>
                                      <p:tavLst>
                                        <p:tav tm="0">
                                          <p:val>
                                            <p:strVal val="ppt_x"/>
                                          </p:val>
                                        </p:tav>
                                        <p:tav tm="100000">
                                          <p:val>
                                            <p:strVal val="ppt_x"/>
                                          </p:val>
                                        </p:tav>
                                      </p:tavLst>
                                    </p:anim>
                                    <p:anim calcmode="lin" valueType="num">
                                      <p:cBhvr additive="base">
                                        <p:cTn id="52" dur="500"/>
                                        <p:tgtEl>
                                          <p:spTgt spid="21"/>
                                        </p:tgtEl>
                                        <p:attrNameLst>
                                          <p:attrName>ppt_y</p:attrName>
                                        </p:attrNameLst>
                                      </p:cBhvr>
                                      <p:tavLst>
                                        <p:tav tm="0">
                                          <p:val>
                                            <p:strVal val="ppt_y"/>
                                          </p:val>
                                        </p:tav>
                                        <p:tav tm="100000">
                                          <p:val>
                                            <p:strVal val="1+ppt_h/2"/>
                                          </p:val>
                                        </p:tav>
                                      </p:tavLst>
                                    </p:anim>
                                    <p:set>
                                      <p:cBhvr>
                                        <p:cTn id="5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CE5E67F-EB08-4881-8B41-0618959B7619}"/>
              </a:ext>
            </a:extLst>
          </p:cNvPr>
          <p:cNvSpPr txBox="1"/>
          <p:nvPr/>
        </p:nvSpPr>
        <p:spPr>
          <a:xfrm>
            <a:off x="1085849" y="348734"/>
            <a:ext cx="8639175" cy="523220"/>
          </a:xfrm>
          <a:prstGeom prst="rect">
            <a:avLst/>
          </a:prstGeom>
          <a:noFill/>
        </p:spPr>
        <p:txBody>
          <a:bodyPr wrap="square" rtlCol="0">
            <a:spAutoFit/>
          </a:bodyPr>
          <a:lstStyle>
            <a:defPPr>
              <a:defRPr lang="en-US"/>
            </a:defPPr>
            <a:lvl1pPr>
              <a:defRPr sz="2800" b="1">
                <a:effectLst/>
                <a:latin typeface="Calibri" panose="020F0502020204030204" pitchFamily="34" charset="0"/>
                <a:ea typeface="Calibri" panose="020F0502020204030204" pitchFamily="34" charset="0"/>
                <a:cs typeface="Times New Roman" panose="02020603050405020304" pitchFamily="18" charset="0"/>
              </a:defRPr>
            </a:lvl1pPr>
          </a:lstStyle>
          <a:p>
            <a:r>
              <a:rPr lang="en-IN" dirty="0"/>
              <a:t>Growth of Electronic system in Automobile</a:t>
            </a:r>
          </a:p>
        </p:txBody>
      </p:sp>
      <p:sp>
        <p:nvSpPr>
          <p:cNvPr id="10" name="TextBox 9">
            <a:extLst>
              <a:ext uri="{FF2B5EF4-FFF2-40B4-BE49-F238E27FC236}">
                <a16:creationId xmlns:a16="http://schemas.microsoft.com/office/drawing/2014/main" id="{3FAFE652-283B-4511-B078-871B947BCAD0}"/>
              </a:ext>
            </a:extLst>
          </p:cNvPr>
          <p:cNvSpPr txBox="1"/>
          <p:nvPr/>
        </p:nvSpPr>
        <p:spPr>
          <a:xfrm>
            <a:off x="1200150" y="1217563"/>
            <a:ext cx="10077450" cy="923330"/>
          </a:xfrm>
          <a:prstGeom prst="rect">
            <a:avLst/>
          </a:prstGeom>
          <a:noFill/>
        </p:spPr>
        <p:txBody>
          <a:bodyPr wrap="square">
            <a:spAutoFit/>
          </a:bodyPr>
          <a:lstStyle/>
          <a:p>
            <a:r>
              <a:rPr lang="en-US" dirty="0"/>
              <a:t>Electronic systems have become an increasingly large component of the cost of an automobile, from only around 1% of its value in 1950 to around 30% in 2010.Modern electric cars rely on power electronics for the main propulsion motor control, as well as managing the battery system. </a:t>
            </a:r>
            <a:endParaRPr lang="en-IN" dirty="0"/>
          </a:p>
        </p:txBody>
      </p:sp>
      <p:pic>
        <p:nvPicPr>
          <p:cNvPr id="12" name="Picture 11">
            <a:extLst>
              <a:ext uri="{FF2B5EF4-FFF2-40B4-BE49-F238E27FC236}">
                <a16:creationId xmlns:a16="http://schemas.microsoft.com/office/drawing/2014/main" id="{2CBAB5C3-2DC4-4497-B073-2E10F9F147F0}"/>
              </a:ext>
            </a:extLst>
          </p:cNvPr>
          <p:cNvPicPr>
            <a:picLocks noChangeAspect="1"/>
          </p:cNvPicPr>
          <p:nvPr/>
        </p:nvPicPr>
        <p:blipFill>
          <a:blip r:embed="rId3"/>
          <a:stretch>
            <a:fillRect/>
          </a:stretch>
        </p:blipFill>
        <p:spPr>
          <a:xfrm>
            <a:off x="1104900" y="2422286"/>
            <a:ext cx="4943475" cy="2825990"/>
          </a:xfrm>
          <a:prstGeom prst="rect">
            <a:avLst/>
          </a:prstGeom>
        </p:spPr>
      </p:pic>
      <p:pic>
        <p:nvPicPr>
          <p:cNvPr id="14" name="Picture 13">
            <a:extLst>
              <a:ext uri="{FF2B5EF4-FFF2-40B4-BE49-F238E27FC236}">
                <a16:creationId xmlns:a16="http://schemas.microsoft.com/office/drawing/2014/main" id="{4FF270B0-9D1F-428B-89B3-B283112E0EFC}"/>
              </a:ext>
            </a:extLst>
          </p:cNvPr>
          <p:cNvPicPr>
            <a:picLocks noChangeAspect="1"/>
          </p:cNvPicPr>
          <p:nvPr/>
        </p:nvPicPr>
        <p:blipFill>
          <a:blip r:embed="rId4"/>
          <a:stretch>
            <a:fillRect/>
          </a:stretch>
        </p:blipFill>
        <p:spPr>
          <a:xfrm>
            <a:off x="6124575" y="2362200"/>
            <a:ext cx="5158035" cy="2819400"/>
          </a:xfrm>
          <a:prstGeom prst="rect">
            <a:avLst/>
          </a:prstGeom>
        </p:spPr>
      </p:pic>
      <p:sp>
        <p:nvSpPr>
          <p:cNvPr id="16" name="TextBox 15">
            <a:extLst>
              <a:ext uri="{FF2B5EF4-FFF2-40B4-BE49-F238E27FC236}">
                <a16:creationId xmlns:a16="http://schemas.microsoft.com/office/drawing/2014/main" id="{8992B821-AC1C-4B94-9214-759B4209C170}"/>
              </a:ext>
            </a:extLst>
          </p:cNvPr>
          <p:cNvSpPr txBox="1"/>
          <p:nvPr/>
        </p:nvSpPr>
        <p:spPr>
          <a:xfrm>
            <a:off x="1047750" y="5634335"/>
            <a:ext cx="9467850" cy="646331"/>
          </a:xfrm>
          <a:prstGeom prst="rect">
            <a:avLst/>
          </a:prstGeom>
          <a:noFill/>
        </p:spPr>
        <p:txBody>
          <a:bodyPr wrap="square">
            <a:spAutoFit/>
          </a:bodyPr>
          <a:lstStyle/>
          <a:p>
            <a:r>
              <a:rPr lang="en-US" dirty="0"/>
              <a:t>Future autonomous cars will rely on powerful computer systems, an array of sensors, networking, and satellite navigation, all of which will require electronics</a:t>
            </a:r>
            <a:endParaRPr lang="en-IN" dirty="0"/>
          </a:p>
        </p:txBody>
      </p:sp>
      <p:sp>
        <p:nvSpPr>
          <p:cNvPr id="17" name="TextBox 16">
            <a:extLst>
              <a:ext uri="{FF2B5EF4-FFF2-40B4-BE49-F238E27FC236}">
                <a16:creationId xmlns:a16="http://schemas.microsoft.com/office/drawing/2014/main" id="{64404CD3-1CC2-4206-8C7C-4D5FB3B50456}"/>
              </a:ext>
            </a:extLst>
          </p:cNvPr>
          <p:cNvSpPr txBox="1"/>
          <p:nvPr/>
        </p:nvSpPr>
        <p:spPr>
          <a:xfrm>
            <a:off x="1038225" y="6504801"/>
            <a:ext cx="3733800" cy="276999"/>
          </a:xfrm>
          <a:prstGeom prst="rect">
            <a:avLst/>
          </a:prstGeom>
          <a:noFill/>
        </p:spPr>
        <p:txBody>
          <a:bodyPr wrap="square" rtlCol="0">
            <a:spAutoFit/>
          </a:bodyPr>
          <a:lstStyle/>
          <a:p>
            <a:r>
              <a:rPr lang="en-IN" sz="1200" b="1" dirty="0"/>
              <a:t>* Reference data at 2022</a:t>
            </a:r>
          </a:p>
        </p:txBody>
      </p:sp>
    </p:spTree>
    <p:extLst>
      <p:ext uri="{BB962C8B-B14F-4D97-AF65-F5344CB8AC3E}">
        <p14:creationId xmlns:p14="http://schemas.microsoft.com/office/powerpoint/2010/main" val="797871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1565</TotalTime>
  <Words>1353</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Kannadhasan, Amarnath</dc:creator>
  <cp:lastModifiedBy>Kannadhasan, Amarnath</cp:lastModifiedBy>
  <cp:revision>57</cp:revision>
  <dcterms:created xsi:type="dcterms:W3CDTF">2021-07-06T14:38:08Z</dcterms:created>
  <dcterms:modified xsi:type="dcterms:W3CDTF">2022-02-06T16:53:52Z</dcterms:modified>
</cp:coreProperties>
</file>