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28.png" ContentType="image/png"/>
  <Override PartName="/ppt/media/image22.png" ContentType="image/png"/>
  <Override PartName="/ppt/media/image21.png" ContentType="image/png"/>
  <Override PartName="/ppt/media/image19.wmf" ContentType="image/x-wmf"/>
  <Override PartName="/ppt/media/image27.png" ContentType="image/png"/>
  <Override PartName="/ppt/media/image32.png" ContentType="image/png"/>
  <Override PartName="/ppt/media/image12.wmf" ContentType="image/x-wmf"/>
  <Override PartName="/ppt/media/image26.png" ContentType="image/png"/>
  <Override PartName="/ppt/media/image31.png" ContentType="image/png"/>
  <Override PartName="/ppt/media/image11.wmf" ContentType="image/x-wmf"/>
  <Override PartName="/ppt/media/image13.jpeg" ContentType="image/jpeg"/>
  <Override PartName="/ppt/media/image25.png" ContentType="image/png"/>
  <Override PartName="/ppt/media/image30.png" ContentType="image/png"/>
  <Override PartName="/ppt/media/image10.wmf" ContentType="image/x-wmf"/>
  <Override PartName="/ppt/media/image17.wmf" ContentType="image/x-wmf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18.wmf" ContentType="image/x-wmf"/>
  <Override PartName="/ppt/media/image5.jpeg" ContentType="image/jpeg"/>
  <Override PartName="/ppt/media/image16.png" ContentType="image/png"/>
  <Override PartName="/ppt/media/image23.png" ContentType="image/png"/>
  <Override PartName="/ppt/media/image20.jpeg" ContentType="image/jpeg"/>
  <Override PartName="/ppt/media/image4.wmf" ContentType="image/x-wmf"/>
  <Override PartName="/ppt/media/image14.png" ContentType="image/png"/>
  <Override PartName="/ppt/media/image2.wmf" ContentType="image/x-wmf"/>
  <Override PartName="/ppt/media/image15.png" ContentType="image/png"/>
  <Override PartName="/ppt/media/image3.wmf" ContentType="image/x-wmf"/>
  <Override PartName="/ppt/media/image24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1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2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3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720" y="0"/>
            <a:ext cx="9141480" cy="5142600"/>
          </a:xfrm>
          <a:prstGeom prst="rect">
            <a:avLst/>
          </a:prstGeom>
          <a:solidFill>
            <a:srgbClr val="ff7500"/>
          </a:solidFill>
          <a:ln w="25560">
            <a:noFill/>
          </a:ln>
        </p:spPr>
      </p:sp>
      <p:sp>
        <p:nvSpPr>
          <p:cNvPr id="6" name="CustomShape 2"/>
          <p:cNvSpPr/>
          <p:nvPr/>
        </p:nvSpPr>
        <p:spPr>
          <a:xfrm flipV="1">
            <a:off x="0" y="2570040"/>
            <a:ext cx="8674560" cy="2105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7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074000" y="2733840"/>
            <a:ext cx="1385280" cy="50112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477720" y="2708280"/>
            <a:ext cx="1597680" cy="1670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GB" sz="1100">
                <a:solidFill>
                  <a:srgbClr val="4b4c4d"/>
                </a:solidFill>
                <a:latin typeface="Verdana"/>
              </a:rPr>
              <a:t>www.autoscout24.com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46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47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48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87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88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89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9141480" cy="5142600"/>
          </a:xfrm>
          <a:prstGeom prst="rect">
            <a:avLst/>
          </a:prstGeom>
          <a:solidFill>
            <a:srgbClr val="b6b7b8"/>
          </a:solidFill>
          <a:ln w="25560">
            <a:noFill/>
          </a:ln>
        </p:spPr>
      </p:sp>
      <p:sp>
        <p:nvSpPr>
          <p:cNvPr id="92" name="CustomShape 2"/>
          <p:cNvSpPr/>
          <p:nvPr/>
        </p:nvSpPr>
        <p:spPr>
          <a:xfrm flipV="1">
            <a:off x="720" y="653040"/>
            <a:ext cx="5146200" cy="1159920"/>
          </a:xfrm>
          <a:prstGeom prst="round1Rect">
            <a:avLst>
              <a:gd name="adj" fmla="val 23540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93" name="Grafik 1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111840"/>
            <a:ext cx="6118560" cy="97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18000" anchor="b"/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Scala School – Filters &amp; Action Composition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68360" y="4191840"/>
            <a:ext cx="611856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 anchor="b"/>
          <a:p>
            <a:pPr>
              <a:lnSpc>
                <a:spcPct val="100000"/>
              </a:lnSpc>
            </a:pPr>
            <a:r>
              <a:rPr lang="en-GB" sz="1500">
                <a:solidFill>
                  <a:srgbClr val="4b4c4d"/>
                </a:solidFill>
                <a:latin typeface="Verdana"/>
              </a:rPr>
              <a:t>02.02.2016 Matthew Lloyd, Alexey Gravanov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GB" sz="2200">
                <a:solidFill>
                  <a:srgbClr val="4b4c4d"/>
                </a:solidFill>
                <a:latin typeface="Verdana"/>
              </a:rPr>
              <a:t>A Login Action – Implementation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885DD8A5-9EE2-4325-8F70-762FD1605A99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7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656000"/>
            <a:ext cx="8736480" cy="18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Login Action - Usage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15C1995-36D0-4EF9-9610-BFEE09AFF12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3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584000"/>
            <a:ext cx="6526800" cy="14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Advanced Login Action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319BDAA8-2642-41DD-81A2-9F4023D8105E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F9EC371-4325-4332-8547-562D8B98FC4F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3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want to be able to access our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 once logged in.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need to pass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 through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Request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Let's use a </a:t>
            </a:r>
            <a:r>
              <a:rPr lang="en-GB">
                <a:solidFill>
                  <a:srgbClr val="4b4c4d"/>
                </a:solidFill>
                <a:latin typeface="Courier New"/>
              </a:rPr>
              <a:t>WrappedRequest</a:t>
            </a:r>
            <a:r>
              <a:rPr lang="en-GB">
                <a:solidFill>
                  <a:srgbClr val="4b4c4d"/>
                </a:solidFill>
                <a:latin typeface="Verdana"/>
              </a:rPr>
              <a:t> to include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– Custom Request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F42DF25-00C6-46ED-A9DA-6C3757A22292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117520"/>
            <a:ext cx="8408880" cy="5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- Implementation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6EFCAB7-105C-4235-8302-6AA95B151D7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160" y="1224000"/>
            <a:ext cx="8352720" cy="27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- Usage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DD35CA1D-DEBF-40D4-B637-A0B01A135602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889640"/>
            <a:ext cx="8273520" cy="12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 it all together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A138AA47-106B-466E-9B39-F9D7AF07AF2A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</a:t>
            </a:r>
            <a:r>
              <a:rPr b="1" lang="en-GB" sz="2200">
                <a:solidFill>
                  <a:srgbClr val="4b4c4d"/>
                </a:solidFill>
                <a:latin typeface="Verdana"/>
              </a:rPr>
              <a:t> it all together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D8BD013-B318-465B-B666-611FFD3D928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Courier New"/>
              </a:rPr>
              <a:t>ActionBuilder</a:t>
            </a:r>
            <a:r>
              <a:rPr lang="en-GB">
                <a:solidFill>
                  <a:srgbClr val="4b4c4d"/>
                </a:solidFill>
                <a:latin typeface="Verdana"/>
              </a:rPr>
              <a:t> allows us to easily compose multiple Actions.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You can build up Actions to perform specific tasks.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Then compose them together when using them.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</a:t>
            </a:r>
            <a:r>
              <a:rPr b="1" lang="en-GB" sz="2200">
                <a:solidFill>
                  <a:srgbClr val="4b4c4d"/>
                </a:solidFill>
                <a:latin typeface="Verdana"/>
              </a:rPr>
              <a:t> it all together – Action Composition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29EB7F92-49E1-4C2C-A776-4C25C666911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5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872000"/>
            <a:ext cx="8429040" cy="114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Actions?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7289EA7B-376D-4F44-818E-C817F33F1BB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The standard way of handling requests in Play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accept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Request[A]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return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Result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Asynchronous by default (they return in a </a:t>
            </a:r>
            <a:r>
              <a:rPr lang="en-GB">
                <a:solidFill>
                  <a:srgbClr val="4b4c4d"/>
                </a:solidFill>
                <a:latin typeface="Courier New"/>
              </a:rPr>
              <a:t>Future[Result]</a:t>
            </a:r>
            <a:r>
              <a:rPr lang="en-GB">
                <a:solidFill>
                  <a:srgbClr val="4b4c4d"/>
                </a:solidFill>
                <a:latin typeface="Verdana"/>
              </a:rPr>
              <a:t>)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Utilise BodyParsers to parse request bodies.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6600" y="1728000"/>
            <a:ext cx="7441200" cy="9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Filters &amp; Actions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Filters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0A1AE28E-0F95-47E5-B04A-C4792240DA28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Filters?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04C2C78F-2768-44C2-8556-9F29AD80257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5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 way of applying logic to all requests.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will apply to all requests.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can be used similarly to Action Composition.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Good for Timing, Logging, Gzip etc...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Timing Filter – Implementation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4BAA899D-EF1A-4714-8BDE-4E219626068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200" y="722880"/>
            <a:ext cx="765108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HTTP Auth Filter – Implementation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15890559-098B-43B9-A945-B16F3CC814C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678600"/>
            <a:ext cx="6983280" cy="38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Filters - Usage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8EF5EF7C-80DA-4C30-9EC5-B98068372228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2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560" y="936000"/>
            <a:ext cx="6476040" cy="18658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7040" y="3549960"/>
            <a:ext cx="5574240" cy="4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Anything else to know?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1B636B7-30E0-4D13-AE82-C2B4393D9BC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9" name="CustomShape 5"/>
          <p:cNvSpPr/>
          <p:nvPr/>
        </p:nvSpPr>
        <p:spPr>
          <a:xfrm>
            <a:off x="694080" y="82008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are executed in a chain one by one.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can modify both requests and results.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are executed AFTER routing but BEFORE actions.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This means they have access to the routing info from the 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Request header.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When to use Filters vs Action Composition?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32E0FA7-EE01-4B49-80E3-60CBC164695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4" name="CustomShape 5"/>
          <p:cNvSpPr/>
          <p:nvPr/>
        </p:nvSpPr>
        <p:spPr>
          <a:xfrm>
            <a:off x="694080" y="82008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Filters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Only to be used for global cross cutting concerns.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When you need to affect ALL routes at once.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Action Composition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For specific concerns for certain endpoints.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When you need access to Route Parameters.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Should only really be used for sub set of endpoints.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Timing Action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F9804F2C-DE48-4BBC-8F44-A72D4F1E913F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96C24B2-20E8-421E-8019-344581185E8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We can do more with Actions by creating custom actions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Let's make a simple action that will calculate how long 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our service takes to respond.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need to be able to wrap an existing </a:t>
            </a:r>
            <a:r>
              <a:rPr lang="en-GB">
                <a:solidFill>
                  <a:srgbClr val="4b4c4d"/>
                </a:solidFill>
                <a:latin typeface="Courier New"/>
              </a:rPr>
              <a:t>Action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Calculate the time it's taken.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And modify it's response by adding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Response-Time</a:t>
            </a:r>
            <a:r>
              <a:rPr lang="en-GB">
                <a:solidFill>
                  <a:srgbClr val="4b4c4d"/>
                </a:solidFill>
                <a:latin typeface="Verdana"/>
              </a:rPr>
              <a:t> Header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 - Implementation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1E16E5A1-9432-4883-8AE7-BB5933EC977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1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735840"/>
            <a:ext cx="7492680" cy="358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48915151-AA9C-4BDE-AE61-A7926546538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7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What's this doing?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Wrap the existing action in the constructor.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Implement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apply</a:t>
            </a:r>
            <a:r>
              <a:rPr lang="en-GB">
                <a:solidFill>
                  <a:srgbClr val="4b4c4d"/>
                </a:solidFill>
                <a:latin typeface="Verdana"/>
              </a:rPr>
              <a:t> method.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Call the wrapped action.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Map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Future[Result]</a:t>
            </a:r>
            <a:r>
              <a:rPr lang="en-GB">
                <a:solidFill>
                  <a:srgbClr val="4b4c4d"/>
                </a:solidFill>
                <a:latin typeface="Verdana"/>
              </a:rPr>
              <a:t> and add the Header.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Ensure we carry across any existing BodyParsers.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 – Usage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5138BD87-CD6F-4B18-91E3-832D25848422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5080" y="1042560"/>
            <a:ext cx="6488640" cy="21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Login Action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FA3100DD-9BB9-45DC-BB83-015AF302D194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Login Action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EE7D59A5-7A84-40C3-950C-A05173F63CD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2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Let's make a simple action that will accept a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UserID</a:t>
            </a:r>
            <a:r>
              <a:rPr lang="en-GB">
                <a:solidFill>
                  <a:srgbClr val="4b4c4d"/>
                </a:solidFill>
                <a:latin typeface="Verdana"/>
              </a:rPr>
              <a:t> and </a:t>
            </a:r>
            <a:r>
              <a:rPr lang="en-GB">
                <a:solidFill>
                  <a:srgbClr val="4b4c4d"/>
                </a:solidFill>
                <a:latin typeface="Courier New"/>
              </a:rPr>
              <a:t>Pass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Arial"/>
              </a:rPr>
              <a:t>Lookup the User from the ID.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Compare the password.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And either allow access to the resource or return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lang="en-GB">
                <a:solidFill>
                  <a:srgbClr val="4b4c4d"/>
                </a:solidFill>
                <a:latin typeface="Courier New"/>
              </a:rPr>
              <a:t>Forbidden.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