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28.png" ContentType="image/png"/>
  <Override PartName="/ppt/media/image22.png" ContentType="image/png"/>
  <Override PartName="/ppt/media/image21.png" ContentType="image/png"/>
  <Override PartName="/ppt/media/image19.wmf" ContentType="image/x-wmf"/>
  <Override PartName="/ppt/media/image27.png" ContentType="image/png"/>
  <Override PartName="/ppt/media/image32.png" ContentType="image/png"/>
  <Override PartName="/ppt/media/image12.wmf" ContentType="image/x-wmf"/>
  <Override PartName="/ppt/media/image26.png" ContentType="image/png"/>
  <Override PartName="/ppt/media/image31.png" ContentType="image/png"/>
  <Override PartName="/ppt/media/image11.wmf" ContentType="image/x-wmf"/>
  <Override PartName="/ppt/media/image13.jpeg" ContentType="image/jpeg"/>
  <Override PartName="/ppt/media/image25.png" ContentType="image/png"/>
  <Override PartName="/ppt/media/image30.png" ContentType="image/png"/>
  <Override PartName="/ppt/media/image10.wmf" ContentType="image/x-wmf"/>
  <Override PartName="/ppt/media/image17.wmf" ContentType="image/x-wmf"/>
  <Override PartName="/ppt/media/image9.png" ContentType="image/png"/>
  <Override PartName="/ppt/media/image8.png" ContentType="image/png"/>
  <Override PartName="/ppt/media/image7.png" ContentType="image/png"/>
  <Override PartName="/ppt/media/image29.png" ContentType="image/png"/>
  <Override PartName="/ppt/media/image6.png" ContentType="image/png"/>
  <Override PartName="/ppt/media/image18.wmf" ContentType="image/x-wmf"/>
  <Override PartName="/ppt/media/image5.jpeg" ContentType="image/jpeg"/>
  <Override PartName="/ppt/media/image16.png" ContentType="image/png"/>
  <Override PartName="/ppt/media/image23.png" ContentType="image/png"/>
  <Override PartName="/ppt/media/image20.jpeg" ContentType="image/jpeg"/>
  <Override PartName="/ppt/media/image4.wmf" ContentType="image/x-wmf"/>
  <Override PartName="/ppt/media/image14.png" ContentType="image/png"/>
  <Override PartName="/ppt/media/image2.wmf" ContentType="image/x-wmf"/>
  <Override PartName="/ppt/media/image15.png" ContentType="image/png"/>
  <Override PartName="/ppt/media/image3.wmf" ContentType="image/x-wmf"/>
  <Override PartName="/ppt/media/image24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68360" y="3111840"/>
            <a:ext cx="6118560" cy="45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68360" y="3111840"/>
            <a:ext cx="6118560" cy="45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1440" y="1203480"/>
            <a:ext cx="374004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68360" y="3111840"/>
            <a:ext cx="6118560" cy="4505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image" Target="../media/image3.wmf"/><Relationship Id="rId5" Type="http://schemas.openxmlformats.org/officeDocument/2006/relationships/image" Target="../media/image4.wmf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9.png"/><Relationship Id="rId3" Type="http://schemas.openxmlformats.org/officeDocument/2006/relationships/image" Target="../media/image10.wmf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jpeg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6.png"/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jpeg"/><Relationship Id="rId7" Type="http://schemas.openxmlformats.org/officeDocument/2006/relationships/image" Target="../media/image21.pn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17920" y="4592160"/>
            <a:ext cx="664200" cy="248400"/>
          </a:xfrm>
          <a:prstGeom prst="rect">
            <a:avLst/>
          </a:prstGeom>
          <a:ln>
            <a:noFill/>
          </a:ln>
        </p:spPr>
      </p:pic>
      <p:pic>
        <p:nvPicPr>
          <p:cNvPr id="1" name="Bild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2736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2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99048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3" name="Bild 1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437600" y="4731840"/>
            <a:ext cx="286920" cy="142920"/>
          </a:xfrm>
          <a:prstGeom prst="rect">
            <a:avLst/>
          </a:prstGeom>
          <a:ln>
            <a:noFill/>
          </a:ln>
        </p:spPr>
      </p:pic>
      <p:pic>
        <p:nvPicPr>
          <p:cNvPr id="4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733520" y="4746600"/>
            <a:ext cx="123840" cy="92880"/>
          </a:xfrm>
          <a:prstGeom prst="rect">
            <a:avLst/>
          </a:prstGeom>
          <a:ln w="9360">
            <a:noFill/>
          </a:ln>
        </p:spPr>
      </p:pic>
      <p:sp>
        <p:nvSpPr>
          <p:cNvPr id="5" name="CustomShape 1"/>
          <p:cNvSpPr/>
          <p:nvPr/>
        </p:nvSpPr>
        <p:spPr>
          <a:xfrm>
            <a:off x="720" y="0"/>
            <a:ext cx="9141480" cy="5142600"/>
          </a:xfrm>
          <a:prstGeom prst="rect">
            <a:avLst/>
          </a:prstGeom>
          <a:solidFill>
            <a:srgbClr val="ff7500"/>
          </a:solidFill>
          <a:ln w="25560">
            <a:noFill/>
          </a:ln>
        </p:spPr>
      </p:sp>
      <p:sp>
        <p:nvSpPr>
          <p:cNvPr id="6" name="CustomShape 2"/>
          <p:cNvSpPr/>
          <p:nvPr/>
        </p:nvSpPr>
        <p:spPr>
          <a:xfrm flipV="1">
            <a:off x="0" y="2570040"/>
            <a:ext cx="8674560" cy="210528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 w="1440">
            <a:noFill/>
          </a:ln>
        </p:spPr>
      </p:sp>
      <p:pic>
        <p:nvPicPr>
          <p:cNvPr id="7" name="Picture 7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7074000" y="2733840"/>
            <a:ext cx="1385280" cy="501120"/>
          </a:xfrm>
          <a:prstGeom prst="rect">
            <a:avLst/>
          </a:prstGeom>
          <a:ln>
            <a:noFill/>
          </a:ln>
        </p:spPr>
      </p:pic>
      <p:sp>
        <p:nvSpPr>
          <p:cNvPr id="8" name="CustomShape 3"/>
          <p:cNvSpPr/>
          <p:nvPr/>
        </p:nvSpPr>
        <p:spPr>
          <a:xfrm>
            <a:off x="477720" y="2708280"/>
            <a:ext cx="1597680" cy="1670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00000"/>
              </a:lnSpc>
            </a:pPr>
            <a:r>
              <a:rPr lang="en-GB" sz="1100">
                <a:solidFill>
                  <a:srgbClr val="4b4c4d"/>
                </a:solidFill>
                <a:latin typeface="Verdana"/>
              </a:rPr>
              <a:t>www.autoscout24.com</a:t>
            </a:r>
            <a:endParaRPr/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1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fik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17920" y="4592160"/>
            <a:ext cx="664200" cy="248400"/>
          </a:xfrm>
          <a:prstGeom prst="rect">
            <a:avLst/>
          </a:prstGeom>
          <a:ln>
            <a:noFill/>
          </a:ln>
        </p:spPr>
      </p:pic>
      <p:pic>
        <p:nvPicPr>
          <p:cNvPr id="46" name="Bild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2736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47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99048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48" name="Bild 1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437600" y="4731840"/>
            <a:ext cx="286920" cy="142920"/>
          </a:xfrm>
          <a:prstGeom prst="rect">
            <a:avLst/>
          </a:prstGeom>
          <a:ln>
            <a:noFill/>
          </a:ln>
        </p:spPr>
      </p:pic>
      <p:pic>
        <p:nvPicPr>
          <p:cNvPr id="49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733520" y="4746600"/>
            <a:ext cx="123840" cy="92880"/>
          </a:xfrm>
          <a:prstGeom prst="rect">
            <a:avLst/>
          </a:prstGeom>
          <a:ln w="936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8360" y="3111840"/>
            <a:ext cx="6118560" cy="971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rafik 7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017920" y="4592160"/>
            <a:ext cx="664200" cy="248400"/>
          </a:xfrm>
          <a:prstGeom prst="rect">
            <a:avLst/>
          </a:prstGeom>
          <a:ln>
            <a:noFill/>
          </a:ln>
        </p:spPr>
      </p:pic>
      <p:pic>
        <p:nvPicPr>
          <p:cNvPr id="87" name="Bild 1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22736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88" name="Bild 1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990480" y="4741200"/>
            <a:ext cx="268920" cy="133920"/>
          </a:xfrm>
          <a:prstGeom prst="rect">
            <a:avLst/>
          </a:prstGeom>
          <a:ln>
            <a:noFill/>
          </a:ln>
        </p:spPr>
      </p:pic>
      <p:pic>
        <p:nvPicPr>
          <p:cNvPr id="89" name="Bild 1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437600" y="4731840"/>
            <a:ext cx="286920" cy="142920"/>
          </a:xfrm>
          <a:prstGeom prst="rect">
            <a:avLst/>
          </a:prstGeom>
          <a:ln>
            <a:noFill/>
          </a:ln>
        </p:spPr>
      </p:pic>
      <p:pic>
        <p:nvPicPr>
          <p:cNvPr id="90" name="Picture 2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7733520" y="4746600"/>
            <a:ext cx="123840" cy="92880"/>
          </a:xfrm>
          <a:prstGeom prst="rect">
            <a:avLst/>
          </a:prstGeom>
          <a:ln w="9360"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0" y="0"/>
            <a:ext cx="9141480" cy="5142600"/>
          </a:xfrm>
          <a:prstGeom prst="rect">
            <a:avLst/>
          </a:prstGeom>
          <a:solidFill>
            <a:srgbClr val="b6b7b8"/>
          </a:solidFill>
          <a:ln w="25560">
            <a:noFill/>
          </a:ln>
        </p:spPr>
      </p:sp>
      <p:sp>
        <p:nvSpPr>
          <p:cNvPr id="92" name="CustomShape 2"/>
          <p:cNvSpPr/>
          <p:nvPr/>
        </p:nvSpPr>
        <p:spPr>
          <a:xfrm flipV="1">
            <a:off x="720" y="653040"/>
            <a:ext cx="5146200" cy="1159920"/>
          </a:xfrm>
          <a:prstGeom prst="round1Rect">
            <a:avLst>
              <a:gd name="adj" fmla="val 23540"/>
            </a:avLst>
          </a:prstGeom>
          <a:solidFill>
            <a:srgbClr val="ffffff"/>
          </a:solidFill>
          <a:ln w="1440">
            <a:noFill/>
          </a:ln>
        </p:spPr>
      </p:sp>
      <p:pic>
        <p:nvPicPr>
          <p:cNvPr id="93" name="Grafik 10" descr=""/>
          <p:cNvPicPr/>
          <p:nvPr/>
        </p:nvPicPr>
        <p:blipFill>
          <a:blip r:embed="rId7"/>
          <a:stretch>
            <a:fillRect/>
          </a:stretch>
        </p:blipFill>
        <p:spPr>
          <a:xfrm>
            <a:off x="8017920" y="4592160"/>
            <a:ext cx="664200" cy="248400"/>
          </a:xfrm>
          <a:prstGeom prst="rect">
            <a:avLst/>
          </a:prstGeom>
          <a:ln>
            <a:noFill/>
          </a:ln>
        </p:spPr>
      </p:pic>
      <p:sp>
        <p:nvSpPr>
          <p:cNvPr id="9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68360" y="3111840"/>
            <a:ext cx="6118560" cy="970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18000" anchor="b"/>
          <a:p>
            <a:pPr>
              <a:lnSpc>
                <a:spcPct val="114000"/>
              </a:lnSpc>
            </a:pPr>
            <a:r>
              <a:rPr b="1" lang="en-GB" sz="3000">
                <a:solidFill>
                  <a:srgbClr val="4b4c4d"/>
                </a:solidFill>
                <a:latin typeface="Verdana"/>
              </a:rPr>
              <a:t>Scala School – Filters &amp; Action Composition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468360" y="4191840"/>
            <a:ext cx="6118560" cy="322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36000" anchor="b"/>
          <a:p>
            <a:pPr>
              <a:lnSpc>
                <a:spcPct val="100000"/>
              </a:lnSpc>
            </a:pPr>
            <a:r>
              <a:rPr lang="en-GB" sz="1500">
                <a:solidFill>
                  <a:srgbClr val="4b4c4d"/>
                </a:solidFill>
                <a:latin typeface="Verdana"/>
              </a:rPr>
              <a:t>02.02.2016 Matthew Lloyd, Alexey Gravanov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1" lang="en-GB" sz="2200">
                <a:solidFill>
                  <a:srgbClr val="4b4c4d"/>
                </a:solidFill>
                <a:latin typeface="Verdana"/>
              </a:rPr>
              <a:t>A Login Action – Implementation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75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D3C51E2D-1113-4FC1-B244-3E1FD3A9B2EE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76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77" name="CustomShape 5"/>
          <p:cNvSpPr/>
          <p:nvPr/>
        </p:nvSpPr>
        <p:spPr>
          <a:xfrm>
            <a:off x="755640" y="789120"/>
            <a:ext cx="5075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656000"/>
            <a:ext cx="8736480" cy="1885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Login Action - Usage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F82396E9-F18E-4631-8FB2-E307DEC64F3D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82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83" name="CustomShape 5"/>
          <p:cNvSpPr/>
          <p:nvPr/>
        </p:nvSpPr>
        <p:spPr>
          <a:xfrm>
            <a:off x="755640" y="789120"/>
            <a:ext cx="5075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96000" y="1584000"/>
            <a:ext cx="6526800" cy="1446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68360" y="735120"/>
            <a:ext cx="4462560" cy="3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Custom Actions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68360" y="1113480"/>
            <a:ext cx="446256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Advanced Login Action</a:t>
            </a:r>
            <a:endParaRPr/>
          </a:p>
        </p:txBody>
      </p:sp>
      <p:sp>
        <p:nvSpPr>
          <p:cNvPr id="187" name="CustomShape 3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88" name="CustomShape 4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Seite </a:t>
            </a:r>
            <a:fld id="{0D18AF4B-9C3E-4FF5-BDE7-610BAC5DBF69}" type="slidenum">
              <a:rPr lang="en-GB" sz="900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An Advanced Login Action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3C5FD4A7-77B0-48E6-AC61-F1842B891FCC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92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3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We want to be able to access our </a:t>
            </a:r>
            <a:r>
              <a:rPr lang="en-GB">
                <a:solidFill>
                  <a:srgbClr val="4b4c4d"/>
                </a:solidFill>
                <a:latin typeface="Courier New"/>
              </a:rPr>
              <a:t>User</a:t>
            </a:r>
            <a:r>
              <a:rPr lang="en-GB">
                <a:solidFill>
                  <a:srgbClr val="4b4c4d"/>
                </a:solidFill>
                <a:latin typeface="Verdana"/>
              </a:rPr>
              <a:t> Data once logged in.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We need to pass the </a:t>
            </a:r>
            <a:r>
              <a:rPr lang="en-GB">
                <a:solidFill>
                  <a:srgbClr val="4b4c4d"/>
                </a:solidFill>
                <a:latin typeface="Courier New"/>
              </a:rPr>
              <a:t>User</a:t>
            </a:r>
            <a:r>
              <a:rPr lang="en-GB">
                <a:solidFill>
                  <a:srgbClr val="4b4c4d"/>
                </a:solidFill>
                <a:latin typeface="Verdana"/>
              </a:rPr>
              <a:t> data through the </a:t>
            </a:r>
            <a:r>
              <a:rPr lang="en-GB">
                <a:solidFill>
                  <a:srgbClr val="4b4c4d"/>
                </a:solidFill>
                <a:latin typeface="Courier New"/>
              </a:rPr>
              <a:t>Request</a:t>
            </a:r>
            <a:r>
              <a:rPr lang="en-GB">
                <a:solidFill>
                  <a:srgbClr val="4b4c4d"/>
                </a:solidFill>
                <a:latin typeface="Verdana"/>
              </a:rPr>
              <a:t>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Let's use a </a:t>
            </a:r>
            <a:r>
              <a:rPr lang="en-GB">
                <a:solidFill>
                  <a:srgbClr val="4b4c4d"/>
                </a:solidFill>
                <a:latin typeface="Courier New"/>
              </a:rPr>
              <a:t>WrappedRequest</a:t>
            </a:r>
            <a:r>
              <a:rPr lang="en-GB">
                <a:solidFill>
                  <a:srgbClr val="4b4c4d"/>
                </a:solidFill>
                <a:latin typeface="Verdana"/>
              </a:rPr>
              <a:t> to include </a:t>
            </a:r>
            <a:r>
              <a:rPr lang="en-GB">
                <a:solidFill>
                  <a:srgbClr val="4b4c4d"/>
                </a:solidFill>
                <a:latin typeface="Courier New"/>
              </a:rPr>
              <a:t>User</a:t>
            </a:r>
            <a:r>
              <a:rPr lang="en-GB">
                <a:solidFill>
                  <a:srgbClr val="4b4c4d"/>
                </a:solidFill>
                <a:latin typeface="Verdana"/>
              </a:rPr>
              <a:t> Data.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An Advanced Login Action – Custom Request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D37C2944-DA11-4AE9-836F-A6D01C31252A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97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0000" y="2117520"/>
            <a:ext cx="8408880" cy="54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An Advanced Login Action - Implementation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CB105285-2152-4701-A843-5889940F3BA4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4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0160" y="1224000"/>
            <a:ext cx="8352720" cy="275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An Advanced Login Action - Usage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F0F824F0-6664-4D64-9944-AEED76C89018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09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10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1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00" y="1889640"/>
            <a:ext cx="8273520" cy="128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468360" y="735120"/>
            <a:ext cx="4462560" cy="3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Custom Actions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468360" y="1113480"/>
            <a:ext cx="446256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Putting it all together</a:t>
            </a:r>
            <a:endParaRPr/>
          </a:p>
        </p:txBody>
      </p:sp>
      <p:sp>
        <p:nvSpPr>
          <p:cNvPr id="214" name="CustomShape 3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15" name="CustomShape 4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Seite </a:t>
            </a:r>
            <a:fld id="{3156E37C-246C-41F5-9E98-69C6E47B0A22}" type="slidenum">
              <a:rPr lang="en-GB" sz="900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Putting it all together</a:t>
            </a:r>
            <a:endParaRPr/>
          </a:p>
        </p:txBody>
      </p:sp>
      <p:sp>
        <p:nvSpPr>
          <p:cNvPr id="217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B7F3927E-3A5F-48A7-B816-9ED142A26881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19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0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Courier New"/>
              </a:rPr>
              <a:t>ActionBuilder</a:t>
            </a:r>
            <a:r>
              <a:rPr lang="en-GB">
                <a:solidFill>
                  <a:srgbClr val="4b4c4d"/>
                </a:solidFill>
                <a:latin typeface="Verdana"/>
              </a:rPr>
              <a:t> allows us to easily compose multiple Actions.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You can build up Actions to perform specific tasks.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Then compose them together when using them.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Putting</a:t>
            </a:r>
            <a:r>
              <a:rPr b="1" lang="en-GB" sz="2200">
                <a:solidFill>
                  <a:srgbClr val="4b4c4d"/>
                </a:solidFill>
                <a:latin typeface="Verdana"/>
              </a:rPr>
              <a:t> it all together – Action Composition</a:t>
            </a:r>
            <a:endParaRPr/>
          </a:p>
        </p:txBody>
      </p:sp>
      <p:sp>
        <p:nvSpPr>
          <p:cNvPr id="222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23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4C5EF9DF-2ADA-499F-8A22-46EDBB44BD1B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24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25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2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872000"/>
            <a:ext cx="8429040" cy="114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What are Actions?</a:t>
            </a:r>
            <a:endParaRPr/>
          </a:p>
        </p:txBody>
      </p:sp>
      <p:sp>
        <p:nvSpPr>
          <p:cNvPr id="133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34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7F598B63-C181-4A94-A021-F23F097BE726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35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36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The standard way of handling requests in Play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They accept a </a:t>
            </a:r>
            <a:r>
              <a:rPr lang="en-GB">
                <a:solidFill>
                  <a:srgbClr val="4b4c4d"/>
                </a:solidFill>
                <a:latin typeface="Courier New"/>
              </a:rPr>
              <a:t>Request[A]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They return a </a:t>
            </a:r>
            <a:r>
              <a:rPr lang="en-GB">
                <a:solidFill>
                  <a:srgbClr val="4b4c4d"/>
                </a:solidFill>
                <a:latin typeface="Courier New"/>
              </a:rPr>
              <a:t>Result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Asynchronous by default (they return in a </a:t>
            </a:r>
            <a:r>
              <a:rPr lang="en-GB">
                <a:solidFill>
                  <a:srgbClr val="4b4c4d"/>
                </a:solidFill>
                <a:latin typeface="Courier New"/>
              </a:rPr>
              <a:t>Future[Result]</a:t>
            </a:r>
            <a:r>
              <a:rPr lang="en-GB">
                <a:solidFill>
                  <a:srgbClr val="4b4c4d"/>
                </a:solidFill>
                <a:latin typeface="Verdana"/>
              </a:rPr>
              <a:t>)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Utilise BodyParsers to parse request bodies.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  <p:pic>
        <p:nvPicPr>
          <p:cNvPr id="13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76600" y="1728000"/>
            <a:ext cx="7441200" cy="938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68360" y="735120"/>
            <a:ext cx="4462560" cy="3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Filters &amp; Actions</a:t>
            </a:r>
            <a:endParaRPr/>
          </a:p>
        </p:txBody>
      </p:sp>
      <p:sp>
        <p:nvSpPr>
          <p:cNvPr id="228" name="CustomShape 2"/>
          <p:cNvSpPr/>
          <p:nvPr/>
        </p:nvSpPr>
        <p:spPr>
          <a:xfrm>
            <a:off x="468360" y="1113480"/>
            <a:ext cx="446256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Filters</a:t>
            </a:r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30" name="CustomShape 4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Seite </a:t>
            </a:r>
            <a:fld id="{3F9911F1-8E26-4511-B079-F193CFA47158}" type="slidenum">
              <a:rPr lang="en-GB" sz="900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What are Filters?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48DF07F7-8822-458E-A5B3-27F0A210BC0C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34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35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A way of applying logic to all requests.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Filters will apply to all requests.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They can be used similarly to Action Composition.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Good for Timing, Logging, Gzip etc...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Timing Filter – Implementation</a:t>
            </a:r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38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6929CB30-DA7C-41B7-98BE-67EC87AA170A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39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40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12200" y="722880"/>
            <a:ext cx="7651080" cy="384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Basic HTTP Auth Filter – Implementation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44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2DAB165C-6C73-4F50-BC34-C36C6A0566CB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45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46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4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20000" y="678600"/>
            <a:ext cx="6983280" cy="383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Filters - Usage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2F332CB9-8215-4BBF-90BF-6DA9E3692ECE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52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25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07560" y="936000"/>
            <a:ext cx="6476040" cy="1865880"/>
          </a:xfrm>
          <a:prstGeom prst="rect">
            <a:avLst/>
          </a:prstGeom>
          <a:ln>
            <a:noFill/>
          </a:ln>
        </p:spPr>
      </p:pic>
      <p:pic>
        <p:nvPicPr>
          <p:cNvPr id="25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977040" y="3549960"/>
            <a:ext cx="5574240" cy="48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Anything else to know?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57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8D193164-F9CA-43DD-A5D9-8648DD15C01F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58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59" name="CustomShape 5"/>
          <p:cNvSpPr/>
          <p:nvPr/>
        </p:nvSpPr>
        <p:spPr>
          <a:xfrm>
            <a:off x="694080" y="82008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Filters are executed in a chain one by one.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Filters can modify both requests and results.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Filters are executed AFTER routing but BEFORE actions.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This means they have access to the routing info from the 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Request header.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When to use Filters vs Action Composition?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262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5F9E5EDB-2D33-4A9F-911D-767411238A36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263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64" name="CustomShape 5"/>
          <p:cNvSpPr/>
          <p:nvPr/>
        </p:nvSpPr>
        <p:spPr>
          <a:xfrm>
            <a:off x="694080" y="82008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Filters</a:t>
            </a:r>
            <a:endParaRPr/>
          </a:p>
          <a:p>
            <a:pPr lvl="1"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GB">
                <a:solidFill>
                  <a:srgbClr val="4b4c4d"/>
                </a:solidFill>
                <a:latin typeface="Verdana"/>
              </a:rPr>
              <a:t>Only to be used for global cross cutting concerns.</a:t>
            </a:r>
            <a:endParaRPr/>
          </a:p>
          <a:p>
            <a:pPr lvl="1"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GB">
                <a:solidFill>
                  <a:srgbClr val="4b4c4d"/>
                </a:solidFill>
                <a:latin typeface="Verdana"/>
              </a:rPr>
              <a:t>When you need to affect ALL routes at once.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Action Composition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For specific concerns for certain endpoints.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When you need access to Route Parameters.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Should only really be used for sub set of endpoints.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68360" y="735120"/>
            <a:ext cx="4462560" cy="3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Custom Actions</a:t>
            </a:r>
            <a:endParaRPr/>
          </a:p>
        </p:txBody>
      </p:sp>
      <p:sp>
        <p:nvSpPr>
          <p:cNvPr id="139" name="CustomShape 2"/>
          <p:cNvSpPr/>
          <p:nvPr/>
        </p:nvSpPr>
        <p:spPr>
          <a:xfrm>
            <a:off x="468360" y="1113480"/>
            <a:ext cx="446256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Timing Action</a:t>
            </a:r>
            <a:endParaRPr/>
          </a:p>
        </p:txBody>
      </p:sp>
      <p:sp>
        <p:nvSpPr>
          <p:cNvPr id="140" name="CustomShape 3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41" name="CustomShape 4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Seite </a:t>
            </a:r>
            <a:fld id="{B31FD56C-6C7A-413C-8A19-431298912A20}" type="slidenum">
              <a:rPr lang="en-GB" sz="900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Basic Timing Action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0128C693-1467-48D4-8B7C-7156A2406DD7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45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46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We can do more with Actions by creating custom actions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SzPct val="45000"/>
              <a:buFont typeface="StarSymbol"/>
              <a:buChar char=""/>
            </a:pPr>
            <a:r>
              <a:rPr lang="en-GB">
                <a:solidFill>
                  <a:srgbClr val="4b4c4d"/>
                </a:solidFill>
                <a:latin typeface="Verdana"/>
              </a:rPr>
              <a:t>Let's make a simple action that will calculate how long 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our service takes to respond.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We need to be able to wrap an existing </a:t>
            </a:r>
            <a:r>
              <a:rPr lang="en-GB">
                <a:solidFill>
                  <a:srgbClr val="4b4c4d"/>
                </a:solidFill>
                <a:latin typeface="Courier New"/>
              </a:rPr>
              <a:t>Action</a:t>
            </a:r>
            <a:r>
              <a:rPr lang="en-GB">
                <a:solidFill>
                  <a:srgbClr val="4b4c4d"/>
                </a:solidFill>
                <a:latin typeface="Verdana"/>
              </a:rPr>
              <a:t>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Calculate the time it's taken.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And modify it's response by adding a </a:t>
            </a:r>
            <a:r>
              <a:rPr lang="en-GB">
                <a:solidFill>
                  <a:srgbClr val="4b4c4d"/>
                </a:solidFill>
                <a:latin typeface="Courier New"/>
              </a:rPr>
              <a:t>Response-Time</a:t>
            </a:r>
            <a:r>
              <a:rPr lang="en-GB">
                <a:solidFill>
                  <a:srgbClr val="4b4c4d"/>
                </a:solidFill>
                <a:latin typeface="Verdana"/>
              </a:rPr>
              <a:t> Header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Basic Timing Action - Implementation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67AD9C23-B4EC-4B59-B172-768BDDF6B1C0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1" name="CustomShape 5"/>
          <p:cNvSpPr/>
          <p:nvPr/>
        </p:nvSpPr>
        <p:spPr>
          <a:xfrm>
            <a:off x="755640" y="789120"/>
            <a:ext cx="5075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8000" y="735840"/>
            <a:ext cx="7492680" cy="3586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Basic Timing Action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55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CCFC8B72-90C6-4F90-8CE2-B69263851FC3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56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7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r>
              <a:rPr b="1" lang="en-GB">
                <a:solidFill>
                  <a:srgbClr val="4b4c4d"/>
                </a:solidFill>
                <a:latin typeface="Verdana"/>
              </a:rPr>
              <a:t>What's this doing?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Wrap the existing action in the constructor.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Implement the </a:t>
            </a:r>
            <a:r>
              <a:rPr lang="en-GB">
                <a:solidFill>
                  <a:srgbClr val="4b4c4d"/>
                </a:solidFill>
                <a:latin typeface="Courier New"/>
              </a:rPr>
              <a:t>apply</a:t>
            </a:r>
            <a:r>
              <a:rPr lang="en-GB">
                <a:solidFill>
                  <a:srgbClr val="4b4c4d"/>
                </a:solidFill>
                <a:latin typeface="Verdana"/>
              </a:rPr>
              <a:t> method.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Call the wrapped action.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Map the </a:t>
            </a:r>
            <a:r>
              <a:rPr lang="en-GB">
                <a:solidFill>
                  <a:srgbClr val="4b4c4d"/>
                </a:solidFill>
                <a:latin typeface="Courier New"/>
              </a:rPr>
              <a:t>Future[Result]</a:t>
            </a:r>
            <a:r>
              <a:rPr lang="en-GB">
                <a:solidFill>
                  <a:srgbClr val="4b4c4d"/>
                </a:solidFill>
                <a:latin typeface="Verdana"/>
              </a:rPr>
              <a:t> and add the Header.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Ensure we carry across any existing BodyParsers.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Basic Timing Action – Usage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60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F313A8F9-51C1-4FFE-9C8A-9D847EFACE77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61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62" name="CustomShape 5"/>
          <p:cNvSpPr/>
          <p:nvPr/>
        </p:nvSpPr>
        <p:spPr>
          <a:xfrm>
            <a:off x="755640" y="789120"/>
            <a:ext cx="5075640" cy="3519720"/>
          </a:xfrm>
          <a:prstGeom prst="rect">
            <a:avLst/>
          </a:prstGeom>
          <a:noFill/>
          <a:ln>
            <a:noFill/>
          </a:ln>
        </p:spPr>
      </p:sp>
      <p:pic>
        <p:nvPicPr>
          <p:cNvPr id="16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45080" y="1042560"/>
            <a:ext cx="6488640" cy="218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68360" y="735120"/>
            <a:ext cx="4462560" cy="37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Custom Actions</a:t>
            </a:r>
            <a:endParaRPr/>
          </a:p>
        </p:txBody>
      </p:sp>
      <p:sp>
        <p:nvSpPr>
          <p:cNvPr id="165" name="CustomShape 2"/>
          <p:cNvSpPr/>
          <p:nvPr/>
        </p:nvSpPr>
        <p:spPr>
          <a:xfrm>
            <a:off x="468360" y="1113480"/>
            <a:ext cx="4462560" cy="519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GB" sz="2200">
                <a:solidFill>
                  <a:srgbClr val="4b4c4d"/>
                </a:solidFill>
                <a:latin typeface="Verdana"/>
              </a:rPr>
              <a:t>Login Action</a:t>
            </a:r>
            <a:endParaRPr/>
          </a:p>
        </p:txBody>
      </p:sp>
      <p:sp>
        <p:nvSpPr>
          <p:cNvPr id="166" name="CustomShape 3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ffffff"/>
                </a:solidFill>
                <a:latin typeface="Verdana"/>
              </a:rPr>
              <a:t>Seite </a:t>
            </a:r>
            <a:fld id="{B998E683-0382-4163-A4DF-C52B50F5551C}" type="slidenum">
              <a:rPr lang="en-GB" sz="900">
                <a:solidFill>
                  <a:srgbClr val="ffffff"/>
                </a:solidFill>
                <a:latin typeface="Verdana"/>
              </a:rPr>
              <a:t>&lt;number&gt;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68360" y="249480"/>
            <a:ext cx="8206200" cy="53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GB" sz="2200">
                <a:solidFill>
                  <a:srgbClr val="4b4c4d"/>
                </a:solidFill>
                <a:latin typeface="Verdana"/>
              </a:rPr>
              <a:t>A Login Action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468360" y="4704840"/>
            <a:ext cx="525528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36000" bIns="0"/>
          <a:p>
            <a:pPr>
              <a:lnSpc>
                <a:spcPct val="100000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Filters &amp; Action Composition</a:t>
            </a: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468360" y="4569840"/>
            <a:ext cx="862920" cy="133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ts val="44"/>
              </a:lnSpc>
            </a:pPr>
            <a:r>
              <a:rPr lang="en-GB" sz="900">
                <a:solidFill>
                  <a:srgbClr val="4b4c4d"/>
                </a:solidFill>
                <a:latin typeface="Verdana"/>
              </a:rPr>
              <a:t>Seite </a:t>
            </a:r>
            <a:fld id="{74DB871A-2098-4193-AB43-79380FD02739}" type="slidenum">
              <a:rPr lang="en-GB" sz="900">
                <a:solidFill>
                  <a:srgbClr val="4b4c4d"/>
                </a:solidFill>
                <a:latin typeface="Verdana"/>
              </a:rPr>
              <a:t>&lt;number&gt;</a:t>
            </a:fld>
            <a:endParaRPr/>
          </a:p>
        </p:txBody>
      </p:sp>
      <p:sp>
        <p:nvSpPr>
          <p:cNvPr id="171" name="CustomShape 4"/>
          <p:cNvSpPr/>
          <p:nvPr/>
        </p:nvSpPr>
        <p:spPr>
          <a:xfrm>
            <a:off x="744120" y="847080"/>
            <a:ext cx="6076800" cy="26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72" name="CustomShape 5"/>
          <p:cNvSpPr/>
          <p:nvPr/>
        </p:nvSpPr>
        <p:spPr>
          <a:xfrm>
            <a:off x="755640" y="789120"/>
            <a:ext cx="7811640" cy="35197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/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Let's make a simple action that will accept a </a:t>
            </a:r>
            <a:r>
              <a:rPr lang="en-GB">
                <a:solidFill>
                  <a:srgbClr val="4b4c4d"/>
                </a:solidFill>
                <a:latin typeface="Courier New"/>
              </a:rPr>
              <a:t>UserID</a:t>
            </a:r>
            <a:r>
              <a:rPr lang="en-GB">
                <a:solidFill>
                  <a:srgbClr val="4b4c4d"/>
                </a:solidFill>
                <a:latin typeface="Verdana"/>
              </a:rPr>
              <a:t> and </a:t>
            </a:r>
            <a:r>
              <a:rPr lang="en-GB">
                <a:solidFill>
                  <a:srgbClr val="4b4c4d"/>
                </a:solidFill>
                <a:latin typeface="Courier New"/>
              </a:rPr>
              <a:t>Pass</a:t>
            </a:r>
            <a:r>
              <a:rPr lang="en-GB">
                <a:solidFill>
                  <a:srgbClr val="4b4c4d"/>
                </a:solidFill>
                <a:latin typeface="Verdana"/>
              </a:rPr>
              <a:t>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Arial"/>
              </a:rPr>
              <a:t>Lookup the User from the ID.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Compare the password.</a:t>
            </a:r>
            <a:endParaRPr/>
          </a:p>
          <a:p>
            <a:pPr lvl="1">
              <a:lnSpc>
                <a:spcPct val="120000"/>
              </a:lnSpc>
              <a:buFont typeface="Arial"/>
              <a:buChar char="•"/>
            </a:pPr>
            <a:r>
              <a:rPr lang="en-GB">
                <a:solidFill>
                  <a:srgbClr val="4b4c4d"/>
                </a:solidFill>
                <a:latin typeface="Verdana"/>
              </a:rPr>
              <a:t>And either allow access to the resource or return</a:t>
            </a:r>
            <a:r>
              <a:rPr lang="en-GB">
                <a:solidFill>
                  <a:srgbClr val="4b4c4d"/>
                </a:solidFill>
                <a:latin typeface="Arial"/>
              </a:rPr>
              <a:t> </a:t>
            </a:r>
            <a:r>
              <a:rPr lang="en-GB">
                <a:solidFill>
                  <a:srgbClr val="4b4c4d"/>
                </a:solidFill>
                <a:latin typeface="Courier New"/>
              </a:rPr>
              <a:t>Forbidden.</a:t>
            </a: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  <a:p>
            <a:pPr>
              <a:lnSpc>
                <a:spcPct val="12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