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5143500" type="screen16x9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3"/>
    <a:srgbClr val="3D648C"/>
    <a:srgbClr val="0000FF"/>
    <a:srgbClr val="FFF599"/>
    <a:srgbClr val="F5E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9068"/>
    <p:restoredTop sz="96291" autoAdjust="0"/>
  </p:normalViewPr>
  <p:slideViewPr>
    <p:cSldViewPr snapToGrid="0" snapToObjects="1">
      <p:cViewPr>
        <p:scale>
          <a:sx n="239" d="100"/>
          <a:sy n="239" d="100"/>
        </p:scale>
        <p:origin x="-42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9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1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2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4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4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05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6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7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8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Disclaimers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="0" i="1" baseline="0" dirty="0" smtClean="0"/>
              <a:t>Strategic Goals</a:t>
            </a:r>
            <a:r>
              <a:rPr lang="en-US" baseline="0" dirty="0" smtClean="0"/>
              <a:t> include business and IT specific goals, because the target audience for the principles is IT.</a:t>
            </a:r>
            <a:endParaRPr lang="en-US" dirty="0" smtClean="0"/>
          </a:p>
          <a:p>
            <a:pPr marL="171450" marR="0" indent="-171450" algn="l" defTabSz="914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“</a:t>
            </a:r>
            <a:r>
              <a:rPr lang="en-US" b="0" i="1" dirty="0" smtClean="0"/>
              <a:t>Don’t be stupid!</a:t>
            </a:r>
            <a:r>
              <a:rPr lang="en-US" baseline="0" dirty="0" smtClean="0"/>
              <a:t>” is relevant for all principles. Principles not Dogmas.</a:t>
            </a:r>
          </a:p>
          <a:p>
            <a:pPr marL="171450" marR="0" indent="-171450" algn="l" defTabSz="914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Obvious things that are already part of our core beliefs are note mentioned. For example Lean, Agile and Continuous Integration.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Mobile</a:t>
            </a:r>
            <a:r>
              <a:rPr lang="en-US" b="1" baseline="0" dirty="0" smtClean="0"/>
              <a:t> First</a:t>
            </a:r>
            <a:endParaRPr lang="en-US" b="1" dirty="0" smtClean="0"/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Sync</a:t>
            </a:r>
            <a:r>
              <a:rPr lang="en-US" baseline="0" dirty="0" smtClean="0"/>
              <a:t> state between </a:t>
            </a:r>
            <a:r>
              <a:rPr lang="en-US" baseline="0" dirty="0" smtClean="0"/>
              <a:t>platforms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Tech Culture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For a better understanding of those terms, see Dan Pink: https://</a:t>
            </a:r>
            <a:r>
              <a:rPr lang="en-US" baseline="0" dirty="0" err="1" smtClean="0"/>
              <a:t>www.youtube.com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watch?v</a:t>
            </a:r>
            <a:r>
              <a:rPr lang="en-US" baseline="0" dirty="0" smtClean="0"/>
              <a:t>=u6XAPnuFjJc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err="1" smtClean="0"/>
              <a:t>Zalando</a:t>
            </a:r>
            <a:r>
              <a:rPr lang="en-US" baseline="0" dirty="0" smtClean="0"/>
              <a:t> and their Radical Agility: https://</a:t>
            </a:r>
            <a:r>
              <a:rPr lang="en-US" baseline="0" dirty="0" err="1" smtClean="0"/>
              <a:t>tech.zalando.de</a:t>
            </a:r>
            <a:r>
              <a:rPr lang="en-US" baseline="0" dirty="0" smtClean="0"/>
              <a:t>/working-at-z/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Cost efficiency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Includes</a:t>
            </a:r>
            <a:r>
              <a:rPr lang="en-US" baseline="0" dirty="0" smtClean="0"/>
              <a:t> infrastructure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dirty="0" smtClean="0"/>
              <a:t>One Scout IT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dirty="0" err="1" smtClean="0"/>
              <a:t>Applience</a:t>
            </a:r>
            <a:r>
              <a:rPr lang="en-US" baseline="0" dirty="0" smtClean="0"/>
              <a:t> model included as concept for a platform service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Organized</a:t>
            </a:r>
            <a:r>
              <a:rPr lang="en-US" b="1" baseline="0" dirty="0" smtClean="0"/>
              <a:t> around Business Capabilities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Includes internal products in the business or infrastructure platform.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Business capabilities typically map to bounded contexts known from DDD.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Inverse Conway Maneuver: Loosely coupled teams responsible for business capabilities lead to corresponding services aligned with those business capabilities</a:t>
            </a:r>
            <a:r>
              <a:rPr lang="en-US" baseline="0" dirty="0" smtClean="0"/>
              <a:t>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Expert exchange is not in violation: For example platform experts can help co-creating a service in a product team.</a:t>
            </a:r>
            <a:endParaRPr lang="en-US" baseline="0" dirty="0" smtClean="0"/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Eliminate Accidental Complexity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Essential complexity is the core of the problem we have to solve. It is based on true functional and cross-functional requirements.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Accidental complexity is all the other stuff that doesn’t directly relate to the solution derived from the requirements.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Boy scout rule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Loosely coupled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Avoid sharing includes shared infrastructure.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Using a multi-tenant capable platform API is not sharing. 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No premature generalization. First have the problem and solve it. With the next incarnation of the same problem, start generalizing it.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AWS First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Favor over as in the agile manifesto: There are use cases for things on the right, we start with and prefer things on the left.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Document your decisions (ADR).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Be aware of NIH.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You build it, you run it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Own the product and services lifecycles includes also retiring them.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Be bold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b="1" baseline="0" dirty="0" smtClean="0"/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MTBF: Mean time between failures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MTTR: Mean time to recovery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Availability </a:t>
            </a:r>
            <a:r>
              <a:rPr lang="de-DE" baseline="0" dirty="0" smtClean="0"/>
              <a:t>= MTBF / (MTBF + MTTR)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Autonomous Teams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Know your boundaries: Be thoughtful, when you are stepping into the realms of the macro architecture or outside your business capability.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Macro and Micro Architecture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For example, Scala is our default product engineering language. With good reasons you are free to deviate from that.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”Your freedom is not my responsibility” - Quote from a Netflix engineer: When a team makes a decision like that, it needs to able to support it in the long run.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Infrastructure as code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="0" baseline="0" dirty="0" smtClean="0"/>
              <a:t>Phoenix servers and immutable containers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="0" baseline="0" dirty="0" smtClean="0"/>
              <a:t>Report and alert on security and conformity violations.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3"/>
            <a:ext cx="7772400" cy="1159856"/>
          </a:xfrm>
          <a:prstGeom prst="rect">
            <a:avLst/>
          </a:prstGeom>
        </p:spPr>
        <p:txBody>
          <a:bodyPr lIns="91409" tIns="91409" rIns="91409" bIns="91409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09" tIns="91409" rIns="91409" bIns="91409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09" tIns="91409" rIns="91409" bIns="91409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2" y="1200150"/>
            <a:ext cx="3994525" cy="3725680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5" y="1200150"/>
            <a:ext cx="3994525" cy="3725680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09" tIns="91409" rIns="91409" bIns="91409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158496" y="84902"/>
            <a:ext cx="2554224" cy="632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STRATEGIC</a:t>
            </a:r>
          </a:p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GOALS</a:t>
            </a:r>
          </a:p>
          <a:p>
            <a:r>
              <a:rPr lang="en-US" sz="800" dirty="0" smtClean="0">
                <a:solidFill>
                  <a:srgbClr val="FF9133"/>
                </a:solidFill>
                <a:latin typeface="Helvetica" pitchFamily="34" charset="0"/>
                <a:ea typeface="Times New Roman"/>
                <a:cs typeface="Times New Roman"/>
                <a:sym typeface="Times New Roman"/>
              </a:rPr>
              <a:t>Goals of the business side</a:t>
            </a:r>
            <a:endParaRPr lang="en-US" sz="800" dirty="0">
              <a:solidFill>
                <a:srgbClr val="FF9133"/>
              </a:solidFill>
              <a:latin typeface="Helvetica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3175024" y="80100"/>
            <a:ext cx="2582544" cy="637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ARCHITECTURAL</a:t>
            </a:r>
          </a:p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PRINCIPLES</a:t>
            </a:r>
            <a:endParaRPr lang="en-US" sz="1200" dirty="0">
              <a:solidFill>
                <a:srgbClr val="3D648C"/>
              </a:solidFill>
              <a:latin typeface="Helvetica" pitchFamily="34" charset="0"/>
              <a:ea typeface="Verdana"/>
              <a:cs typeface="Verdana"/>
              <a:sym typeface="Verdana"/>
            </a:endParaRPr>
          </a:p>
          <a:p>
            <a:r>
              <a:rPr lang="en-US" sz="800" dirty="0">
                <a:solidFill>
                  <a:srgbClr val="FF9133"/>
                </a:solidFill>
                <a:latin typeface="Helvetica" pitchFamily="34" charset="0"/>
                <a:ea typeface="Times New Roman"/>
                <a:cs typeface="Times New Roman"/>
                <a:sym typeface="Times New Roman"/>
              </a:rPr>
              <a:t>High-Level Principles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6239000" y="84900"/>
            <a:ext cx="2828571" cy="632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DESIGN AND DELIVERY PRINCIPLES</a:t>
            </a:r>
            <a:endParaRPr lang="en-US" sz="1200" dirty="0">
              <a:solidFill>
                <a:srgbClr val="3D648C"/>
              </a:solidFill>
              <a:latin typeface="Helvetica" pitchFamily="34" charset="0"/>
              <a:ea typeface="Verdana"/>
              <a:cs typeface="Verdana"/>
              <a:sym typeface="Verdana"/>
            </a:endParaRPr>
          </a:p>
          <a:p>
            <a:r>
              <a:rPr lang="en-US" sz="800" dirty="0">
                <a:solidFill>
                  <a:srgbClr val="FF9133"/>
                </a:solidFill>
                <a:latin typeface="Helvetica" pitchFamily="34" charset="0"/>
                <a:ea typeface="Times New Roman"/>
                <a:cs typeface="Times New Roman"/>
                <a:sym typeface="Times New Roman"/>
              </a:rPr>
              <a:t>Tactical measures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111042" y="845624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REDUCE TIME TO MARKET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Establish fast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feedback loops to learn, validate and improve. Remove friction, hand-offs and undifferentiated work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.</a:t>
            </a:r>
            <a:endParaRPr lang="en-US" sz="800" dirty="0" smtClean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111041" y="2085396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MOBILE FIRST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Start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small and use device capabilities.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111041" y="1465510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SUPPORT DATA-DRIVEN DECISIONS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Provide relevant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metrics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and data for user and market insights.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Validate hypothesis for problems worth solving.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  <a:p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6237591" y="846000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YOU BUILT IT, YOU RUN IT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The team is responsible for shaping, building, running and maintaining its products. Fast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feedback from live and customers helps us to continuously improve.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174669" y="844921"/>
            <a:ext cx="2828222" cy="576000"/>
          </a:xfrm>
          <a:prstGeom prst="rect">
            <a:avLst/>
          </a:prstGeom>
          <a:noFill/>
          <a:ln>
            <a:noFill/>
          </a:ln>
        </p:spPr>
        <p:txBody>
          <a:bodyPr lIns="91829" tIns="91409" rIns="72000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ORGANIZED AROUND BUSINESS CAPABILITIES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Build teams around products not projects. Follow the domain and respect bounded contexts.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Make boundaries explicit. Inverse Conway Maneuver.</a:t>
            </a:r>
            <a:endParaRPr lang="en-US" sz="800" dirty="0"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3174319" y="2041510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LOOSELY COUPLED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By default avoid sharing and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tight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coupling.</a:t>
            </a:r>
            <a:b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</a:b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No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integration database.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Don’t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create the next monolith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3174318" y="2706847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MACRO AND MICRO ARCHITECTURE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Clear separation. Autonomous micro services within the rules and constraints of the macro architecture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. 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3174317" y="3944969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AWS FIRST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Favor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AWS platform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service over managed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service,</a:t>
            </a:r>
            <a:b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</a:b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over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self-hosted OSS, over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self built solutions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.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6237589" y="3325168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DATA-DRIVEN / METRIC-DRIVEN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Collect business and operational metrics.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Analyze, alert and act on them.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3174320" y="1465510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ELIMINATE ACCIDENTAL COMPLEXITY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Strive to keep it simple.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Don’t over-engineer.</a:t>
            </a:r>
            <a:b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</a:b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Focus on necessary domain complexity.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237590" y="2041200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AUTONOMOUS TEAMS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Make fast local decisions. Be responsible. Know your boundaries. Share findings.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6237588" y="3945600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INFRASTRUCTURE AS CODE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pPr lvl="0"/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Automate everything: Reproducible,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traceable, auditable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and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tested. Immutable servers.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6237591" y="1466828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CROSS-FUNCTIONAL TEAMS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Engineers from all backgrounds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work together in collaborative teams as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engineers and share responsibilities.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No silos.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6238298" y="2707200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BE BOLD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pPr lvl="0"/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Go into production early. Value monitoring over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tests.</a:t>
            </a:r>
            <a:b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</a:b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Fail fast, recover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and learn. Optimize for MTTR not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MTBF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.</a:t>
            </a:r>
          </a:p>
        </p:txBody>
      </p:sp>
      <p:sp>
        <p:nvSpPr>
          <p:cNvPr id="22" name="Shape 40"/>
          <p:cNvSpPr txBox="1"/>
          <p:nvPr/>
        </p:nvSpPr>
        <p:spPr>
          <a:xfrm>
            <a:off x="3174318" y="3325168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SECURITY, COMPLIANCE AND DATA PRIVACY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pPr lvl="0"/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Build with least privilege and data privacy in mind.</a:t>
            </a:r>
            <a:b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</a:b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Know your threat model. Limit blast radius.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23" name="Shape 34"/>
          <p:cNvSpPr txBox="1"/>
          <p:nvPr/>
        </p:nvSpPr>
        <p:spPr>
          <a:xfrm>
            <a:off x="111035" y="3325168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COST EFFICIENCY</a:t>
            </a: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Run your segment in the right balance of cost and value.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38" y="220524"/>
            <a:ext cx="281352" cy="2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Shape 34"/>
          <p:cNvSpPr txBox="1"/>
          <p:nvPr/>
        </p:nvSpPr>
        <p:spPr>
          <a:xfrm>
            <a:off x="111041" y="3945053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ONE SCOUT </a:t>
            </a:r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IT</a:t>
            </a: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Foster collaboration. Harmonize and standardize tools.</a:t>
            </a: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Pull common capabilities into decoupled platform services.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15" y="1812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79" y="159000"/>
            <a:ext cx="382200" cy="38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nnoll\Documents\grafikzeug\poster\Scout24_Holding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8" y="4864290"/>
            <a:ext cx="362173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23701" y="4831370"/>
            <a:ext cx="1939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 smtClean="0">
                <a:solidFill>
                  <a:schemeClr val="bg2"/>
                </a:solidFill>
              </a:rPr>
              <a:t>Version 2.0</a:t>
            </a:r>
          </a:p>
          <a:p>
            <a:r>
              <a:rPr lang="de-DE" sz="400" dirty="0" smtClean="0">
                <a:solidFill>
                  <a:schemeClr val="bg2"/>
                </a:solidFill>
              </a:rPr>
              <a:t>Icons </a:t>
            </a:r>
            <a:r>
              <a:rPr lang="de-DE" sz="400" dirty="0" err="1" smtClean="0">
                <a:solidFill>
                  <a:schemeClr val="bg2"/>
                </a:solidFill>
              </a:rPr>
              <a:t>made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by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Freepik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from</a:t>
            </a:r>
            <a:r>
              <a:rPr lang="de-DE" sz="400" dirty="0" smtClean="0">
                <a:solidFill>
                  <a:schemeClr val="bg2"/>
                </a:solidFill>
              </a:rPr>
              <a:t> www.flaticon.com </a:t>
            </a:r>
            <a:r>
              <a:rPr lang="de-DE" sz="400" dirty="0" err="1" smtClean="0">
                <a:solidFill>
                  <a:schemeClr val="bg2"/>
                </a:solidFill>
              </a:rPr>
              <a:t>are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licensed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under</a:t>
            </a:r>
            <a:r>
              <a:rPr lang="de-DE" sz="400" dirty="0" smtClean="0">
                <a:solidFill>
                  <a:schemeClr val="bg2"/>
                </a:solidFill>
              </a:rPr>
              <a:t> CC BY 3.0</a:t>
            </a:r>
            <a:endParaRPr lang="de-DE" sz="400" dirty="0">
              <a:solidFill>
                <a:schemeClr val="bg2"/>
              </a:solidFill>
            </a:endParaRPr>
          </a:p>
        </p:txBody>
      </p:sp>
      <p:sp>
        <p:nvSpPr>
          <p:cNvPr id="50" name="Pfeil nach unten 49"/>
          <p:cNvSpPr/>
          <p:nvPr/>
        </p:nvSpPr>
        <p:spPr>
          <a:xfrm rot="5400000" flipH="1">
            <a:off x="5980994" y="310394"/>
            <a:ext cx="340280" cy="181779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 nach unten 51"/>
          <p:cNvSpPr/>
          <p:nvPr/>
        </p:nvSpPr>
        <p:spPr>
          <a:xfrm rot="5400000" flipH="1">
            <a:off x="2913639" y="310394"/>
            <a:ext cx="340280" cy="181779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Shape 34"/>
          <p:cNvSpPr txBox="1"/>
          <p:nvPr/>
        </p:nvSpPr>
        <p:spPr>
          <a:xfrm>
            <a:off x="111034" y="2705282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BEST TALENT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Autonomy, Purpose and Mastery: We know why we do things, we decide how to approach them and deliberately practice our skills.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808</Words>
  <Application>Microsoft Macintosh PowerPoint</Application>
  <PresentationFormat>On-screen Show (16:9)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Times New Roman</vt:lpstr>
      <vt:lpstr>Verdana</vt:lpstr>
      <vt:lpstr>Arial</vt:lpstr>
      <vt:lpstr>simple-light</vt:lpstr>
      <vt:lpstr>PowerPoint Presentation</vt:lpstr>
    </vt:vector>
  </TitlesOfParts>
  <Manager/>
  <Company>Scout24 AG</Company>
  <LinksUpToDate>false</LinksUpToDate>
  <SharedDoc>false</SharedDoc>
  <HyperlinkBase/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Scout24 IT Principles</dc:title>
  <dc:subject/>
  <dc:creator>Christian Deger</dc:creator>
  <cp:keywords/>
  <dc:description/>
  <cp:lastModifiedBy>Christian Deger</cp:lastModifiedBy>
  <cp:revision>187</cp:revision>
  <cp:lastPrinted>2015-04-30T06:24:14Z</cp:lastPrinted>
  <dcterms:modified xsi:type="dcterms:W3CDTF">2016-09-15T18:25:43Z</dcterms:modified>
  <cp:category/>
</cp:coreProperties>
</file>