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9144000" cy="5143500" type="screen16x9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33"/>
    <a:srgbClr val="3D648C"/>
    <a:srgbClr val="0000FF"/>
    <a:srgbClr val="FFF599"/>
    <a:srgbClr val="F5E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/>
    <p:restoredTop sz="68715" autoAdjust="0"/>
  </p:normalViewPr>
  <p:slideViewPr>
    <p:cSldViewPr snapToGrid="0" snapToObjects="1">
      <p:cViewPr>
        <p:scale>
          <a:sx n="150" d="100"/>
          <a:sy n="150" d="100"/>
        </p:scale>
        <p:origin x="808" y="-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14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1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2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64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4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05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6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7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8" algn="l" defTabSz="9142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Disclaimers</a:t>
            </a:r>
            <a:endParaRPr lang="en-US" b="1" dirty="0" smtClean="0"/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="0" i="1" baseline="0" dirty="0" smtClean="0"/>
              <a:t>Strategic Goals</a:t>
            </a:r>
            <a:r>
              <a:rPr lang="en-US" baseline="0" dirty="0" smtClean="0"/>
              <a:t> include business and IT specific goals, because the target audience for the principles is IT.</a:t>
            </a:r>
            <a:endParaRPr lang="en-US" dirty="0" smtClean="0"/>
          </a:p>
          <a:p>
            <a:pPr marL="171450" marR="0" indent="-171450" algn="l" defTabSz="914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“</a:t>
            </a:r>
            <a:r>
              <a:rPr lang="en-US" b="0" i="1" dirty="0" smtClean="0"/>
              <a:t>Don’t be stupid!</a:t>
            </a:r>
            <a:r>
              <a:rPr lang="en-US" baseline="0" dirty="0" smtClean="0"/>
              <a:t>” is relevant for all principles. Principles not Dogmas.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Reduce</a:t>
            </a:r>
            <a:r>
              <a:rPr lang="en-US" b="1" baseline="0" dirty="0" smtClean="0"/>
              <a:t> Time to Market</a:t>
            </a:r>
            <a:endParaRPr lang="en-US" b="1" dirty="0" smtClean="0"/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Reduce Time from</a:t>
            </a:r>
            <a:r>
              <a:rPr lang="en-US" baseline="0" dirty="0" smtClean="0"/>
              <a:t> </a:t>
            </a:r>
            <a:r>
              <a:rPr lang="en-US" dirty="0" smtClean="0"/>
              <a:t>Idea</a:t>
            </a:r>
            <a:r>
              <a:rPr lang="en-US" baseline="0" dirty="0" smtClean="0"/>
              <a:t> to</a:t>
            </a:r>
            <a:r>
              <a:rPr lang="en-US" dirty="0" smtClean="0"/>
              <a:t> Impact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Optimize</a:t>
            </a:r>
            <a:r>
              <a:rPr lang="en-US" b="1" baseline="0" dirty="0" smtClean="0"/>
              <a:t> for Growth</a:t>
            </a:r>
          </a:p>
          <a:p>
            <a:pPr>
              <a:spcBef>
                <a:spcPts val="0"/>
              </a:spcBef>
              <a:buNone/>
            </a:pPr>
            <a:r>
              <a:rPr lang="en-US" b="0" baseline="0" dirty="0" smtClean="0"/>
              <a:t>### Tagline confuses and puts to many constraints in place ###</a:t>
            </a:r>
          </a:p>
          <a:p>
            <a:pPr>
              <a:spcBef>
                <a:spcPts val="0"/>
              </a:spcBef>
              <a:buNone/>
            </a:pPr>
            <a:r>
              <a:rPr lang="en-US" b="0" baseline="0" dirty="0" smtClean="0"/>
              <a:t>### </a:t>
            </a:r>
            <a:r>
              <a:rPr lang="en-US" b="0" baseline="0" dirty="0" smtClean="0"/>
              <a:t>Concrete scenarios needed ###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baseline="0" dirty="0" smtClean="0"/>
              <a:t>No </a:t>
            </a:r>
            <a:r>
              <a:rPr lang="en-US" b="0" baseline="0" dirty="0" smtClean="0"/>
              <a:t>handbrakes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Organized</a:t>
            </a:r>
            <a:r>
              <a:rPr lang="en-US" b="1" baseline="0" dirty="0" smtClean="0"/>
              <a:t> around Business Capabilities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Includes internal products like shared infrastructure.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Different approaches like having a dedicated platform team or via a infrastructure guild are not in conflict with this principle.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b="1" baseline="0" dirty="0" smtClean="0"/>
              <a:t>Containment and Boundaries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b="1" baseline="0" dirty="0" smtClean="0"/>
              <a:t>### Clear boundaries and interfaces – Draw clear boundaries along business capabilities to limit blast radius and vendor lock-in ###</a:t>
            </a:r>
            <a:endParaRPr lang="en-US" b="1" baseline="0" dirty="0"/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The boundary is an AWS account. 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With each new product or big feature add, actively think about adding this to an existing account or if this is a good reason to create it in a new and separate account.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This </a:t>
            </a:r>
            <a:r>
              <a:rPr lang="en-US" baseline="0" dirty="0" smtClean="0"/>
              <a:t>does not mean, one account per service. One account per tribe is a good starting point.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Between Accounts, favor asynchronous communication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en-US" b="1" baseline="0" dirty="0" smtClean="0"/>
              <a:t>Loosely coupled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“Shared nothing” was too dogmatic and too much explanation needed. Loose coupling is what we really want.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Avoid sharing includes shared infrastructure. Do share big things.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Share code only through OSS or internal OSS. There are maintainer/committer and active user who issue pull requests. See </a:t>
            </a:r>
            <a:r>
              <a:rPr lang="en-US" i="0" baseline="0" dirty="0" smtClean="0"/>
              <a:t>https://wiki.rz.is/x/JgD9Aw</a:t>
            </a:r>
            <a:endParaRPr lang="en-US" baseline="0" dirty="0" smtClean="0"/>
          </a:p>
          <a:p>
            <a:pPr marL="17145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No premature generalization. First have the problem and solve it. With the next incarnation of the same problem, start generalizing it.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3"/>
            <a:ext cx="7772400" cy="1159856"/>
          </a:xfrm>
          <a:prstGeom prst="rect">
            <a:avLst/>
          </a:prstGeom>
        </p:spPr>
        <p:txBody>
          <a:bodyPr lIns="91409" tIns="91409" rIns="91409" bIns="91409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09" tIns="91409" rIns="91409" bIns="91409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09" tIns="91409" rIns="91409" bIns="9140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09" tIns="91409" rIns="91409" bIns="91409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09" tIns="91409" rIns="91409" bIns="91409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09" tIns="91409" rIns="91409" bIns="9140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09" tIns="91409" rIns="91409" bIns="91409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2" y="1200150"/>
            <a:ext cx="3994525" cy="3725680"/>
          </a:xfrm>
          <a:prstGeom prst="rect">
            <a:avLst/>
          </a:prstGeom>
        </p:spPr>
        <p:txBody>
          <a:bodyPr lIns="91409" tIns="91409" rIns="91409" bIns="91409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5" y="1200150"/>
            <a:ext cx="3994525" cy="3725680"/>
          </a:xfrm>
          <a:prstGeom prst="rect">
            <a:avLst/>
          </a:prstGeom>
        </p:spPr>
        <p:txBody>
          <a:bodyPr lIns="91409" tIns="91409" rIns="91409" bIns="91409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09" tIns="91409" rIns="91409" bIns="9140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09" tIns="91409" rIns="91409" bIns="91409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09" tIns="91409" rIns="91409" bIns="9140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09" tIns="91409" rIns="91409" bIns="91409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09" tIns="91409" rIns="91409" bIns="9140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</p:spPr>
        <p:txBody>
          <a:bodyPr lIns="91409" tIns="91409" rIns="91409" bIns="9140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/>
        </p:nvSpPr>
        <p:spPr>
          <a:xfrm>
            <a:off x="158496" y="84902"/>
            <a:ext cx="2554224" cy="632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1200" dirty="0" smtClean="0">
                <a:solidFill>
                  <a:srgbClr val="3D648C"/>
                </a:solidFill>
                <a:latin typeface="Helvetica" pitchFamily="34" charset="0"/>
                <a:ea typeface="Verdana"/>
                <a:cs typeface="Verdana"/>
                <a:sym typeface="Verdana"/>
              </a:rPr>
              <a:t>STRATEGIC</a:t>
            </a:r>
          </a:p>
          <a:p>
            <a:r>
              <a:rPr lang="en-US" sz="1200" dirty="0" smtClean="0">
                <a:solidFill>
                  <a:srgbClr val="3D648C"/>
                </a:solidFill>
                <a:latin typeface="Helvetica" pitchFamily="34" charset="0"/>
                <a:ea typeface="Verdana"/>
                <a:cs typeface="Verdana"/>
                <a:sym typeface="Verdana"/>
              </a:rPr>
              <a:t>GOALS</a:t>
            </a:r>
          </a:p>
          <a:p>
            <a:r>
              <a:rPr lang="en-US" sz="800" dirty="0" smtClean="0">
                <a:solidFill>
                  <a:srgbClr val="FF9133"/>
                </a:solidFill>
                <a:latin typeface="Helvetica" pitchFamily="34" charset="0"/>
                <a:ea typeface="Times New Roman"/>
                <a:cs typeface="Times New Roman"/>
                <a:sym typeface="Times New Roman"/>
              </a:rPr>
              <a:t>Goals of the business side</a:t>
            </a:r>
            <a:endParaRPr lang="en-US" sz="800" dirty="0">
              <a:solidFill>
                <a:srgbClr val="FF9133"/>
              </a:solidFill>
              <a:latin typeface="Helvetica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3175024" y="80100"/>
            <a:ext cx="2582544" cy="637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1200" dirty="0" smtClean="0">
                <a:solidFill>
                  <a:srgbClr val="3D648C"/>
                </a:solidFill>
                <a:latin typeface="Helvetica" pitchFamily="34" charset="0"/>
                <a:ea typeface="Verdana"/>
                <a:cs typeface="Verdana"/>
                <a:sym typeface="Verdana"/>
              </a:rPr>
              <a:t>ARCHITECTURAL</a:t>
            </a:r>
          </a:p>
          <a:p>
            <a:r>
              <a:rPr lang="en-US" sz="1200" dirty="0" smtClean="0">
                <a:solidFill>
                  <a:srgbClr val="3D648C"/>
                </a:solidFill>
                <a:latin typeface="Helvetica" pitchFamily="34" charset="0"/>
                <a:ea typeface="Verdana"/>
                <a:cs typeface="Verdana"/>
                <a:sym typeface="Verdana"/>
              </a:rPr>
              <a:t>PRINCIPLES</a:t>
            </a:r>
            <a:endParaRPr lang="en-US" sz="1200" dirty="0">
              <a:solidFill>
                <a:srgbClr val="3D648C"/>
              </a:solidFill>
              <a:latin typeface="Helvetica" pitchFamily="34" charset="0"/>
              <a:ea typeface="Verdana"/>
              <a:cs typeface="Verdana"/>
              <a:sym typeface="Verdana"/>
            </a:endParaRPr>
          </a:p>
          <a:p>
            <a:r>
              <a:rPr lang="en-US" sz="800" dirty="0">
                <a:solidFill>
                  <a:srgbClr val="FF9133"/>
                </a:solidFill>
                <a:latin typeface="Helvetica" pitchFamily="34" charset="0"/>
                <a:ea typeface="Times New Roman"/>
                <a:cs typeface="Times New Roman"/>
                <a:sym typeface="Times New Roman"/>
              </a:rPr>
              <a:t>High-Level Principles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6239000" y="84900"/>
            <a:ext cx="2828571" cy="632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1200" dirty="0" smtClean="0">
                <a:solidFill>
                  <a:srgbClr val="3D648C"/>
                </a:solidFill>
                <a:latin typeface="Helvetica" pitchFamily="34" charset="0"/>
                <a:ea typeface="Verdana"/>
                <a:cs typeface="Verdana"/>
                <a:sym typeface="Verdana"/>
              </a:rPr>
              <a:t>DESIGN AND DELIVERY PRINCIPLES</a:t>
            </a:r>
            <a:endParaRPr lang="en-US" sz="1200" dirty="0">
              <a:solidFill>
                <a:srgbClr val="3D648C"/>
              </a:solidFill>
              <a:latin typeface="Helvetica" pitchFamily="34" charset="0"/>
              <a:ea typeface="Verdana"/>
              <a:cs typeface="Verdana"/>
              <a:sym typeface="Verdana"/>
            </a:endParaRPr>
          </a:p>
          <a:p>
            <a:r>
              <a:rPr lang="en-US" sz="800" dirty="0">
                <a:solidFill>
                  <a:srgbClr val="FF9133"/>
                </a:solidFill>
                <a:latin typeface="Helvetica" pitchFamily="34" charset="0"/>
                <a:ea typeface="Times New Roman"/>
                <a:cs typeface="Times New Roman"/>
                <a:sym typeface="Times New Roman"/>
              </a:rPr>
              <a:t>Tactical measures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111042" y="845624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REDUCE TIME TO MARKET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Speed, Fast Feedback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111041" y="2090309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COST EFFICIENCY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Collect metrics to allow decisions cost vs. value.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111041" y="1471661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SUPPORT DATA-DRIVEN DECISIONS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Listen to users and validate hypothesis.</a:t>
            </a:r>
          </a:p>
          <a:p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Provide as many relevant metrics &amp; data as possible.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6238300" y="844921"/>
            <a:ext cx="2828571" cy="648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YOU BUILT IT, YOU RUN IT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The team is responsible for shaping, building, running and maintaining its products. Fast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feedback from live and customers helps us to continuously improve.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3175023" y="844921"/>
            <a:ext cx="2828222" cy="576000"/>
          </a:xfrm>
          <a:prstGeom prst="rect">
            <a:avLst/>
          </a:prstGeom>
          <a:noFill/>
          <a:ln>
            <a:noFill/>
          </a:ln>
        </p:spPr>
        <p:txBody>
          <a:bodyPr lIns="91829" tIns="91409" rIns="72000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ORGANIZED AROUND BUSINESS CAPABILITIES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Build teams around products not projects. Follow the domain and respect bounded contexts. Inverse Conway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Maneuver</a:t>
            </a:r>
            <a:r>
              <a:rPr lang="en-US" sz="800" dirty="0" smtClean="0"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.</a:t>
            </a:r>
            <a:endParaRPr lang="en-US" sz="800" dirty="0"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3175024" y="2708530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LOOSELY COUPLED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By default avoid sharing and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tight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coupling, except for the big things in common.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Don’t create the next monolith.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3175024" y="3329733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MACRO AND MICRO ARCHITECTURE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Clear separation. Autonomous micro services within the rules and constraints of the macro architecture.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3175024" y="4572141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AWS FIRST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Favor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AWS platform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service over managed service, over self-hosted OSS, over self-rolled solutions.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6238298" y="3374936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DATA-DRIVEN / METRIC-DRIVEN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Collect metrics from processes and applications. Analyze, alert and act on them.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3174673" y="2087327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ELIMINATE ACCIDENTAL COMPLEXITY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Strive to keep it simple. Focus on essential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complexity. You build one, you delete one.</a:t>
            </a:r>
            <a:endParaRPr lang="en-US" sz="800" dirty="0">
              <a:solidFill>
                <a:schemeClr val="bg2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238298" y="2134406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AUTONOMOUS TEAMS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Make fast local decisions. Be responsible. Know your boundaries. Share findings.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6238298" y="3996141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INFRASTRACTURE AS CODE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pPr lvl="0"/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Automate everything: Reproducible, traceable and tested.</a:t>
            </a:r>
          </a:p>
          <a:p>
            <a:pPr lvl="0"/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Immutable servers over snowflake servers.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6238300" y="1542164"/>
            <a:ext cx="2828571" cy="542999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COLLABORATION CULTURE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Engineers from all backgrounds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work together in collaborative teams as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engineers and share responsibilities.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No silos.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6238298" y="2753733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BE BOLD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pPr lvl="0"/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Go into production early. Value monitoring over tests. Recover and learn. Optimize for MTTR not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MTBF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.</a:t>
            </a:r>
          </a:p>
        </p:txBody>
      </p:sp>
      <p:sp>
        <p:nvSpPr>
          <p:cNvPr id="22" name="Shape 40"/>
          <p:cNvSpPr txBox="1"/>
          <p:nvPr/>
        </p:nvSpPr>
        <p:spPr>
          <a:xfrm>
            <a:off x="3175023" y="3950936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SECURITY, COMPLIANCE AND DATA PRIVACY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pPr lvl="0"/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Security must be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included from the beginning 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and everybody’s concern. Keep data-privacy in mind.</a:t>
            </a:r>
          </a:p>
        </p:txBody>
      </p:sp>
      <p:sp>
        <p:nvSpPr>
          <p:cNvPr id="23" name="Shape 34"/>
          <p:cNvSpPr txBox="1"/>
          <p:nvPr/>
        </p:nvSpPr>
        <p:spPr>
          <a:xfrm>
            <a:off x="111040" y="2714836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ONE SCOUT IT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Big things should be common. </a:t>
            </a:r>
            <a:endParaRPr lang="en-US" sz="800" dirty="0">
              <a:solidFill>
                <a:schemeClr val="bg2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</p:txBody>
      </p:sp>
      <p:sp>
        <p:nvSpPr>
          <p:cNvPr id="24" name="Shape 42"/>
          <p:cNvSpPr txBox="1"/>
          <p:nvPr/>
        </p:nvSpPr>
        <p:spPr>
          <a:xfrm>
            <a:off x="3174673" y="1466124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CONTAINMENT AND BOUNDARIES</a:t>
            </a:r>
          </a:p>
          <a:p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Align blast radius and vendor lock-in with the boundaries of the organization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or business capabilities.</a:t>
            </a:r>
          </a:p>
          <a:p>
            <a:endParaRPr lang="en-US" sz="800" dirty="0"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38" y="220524"/>
            <a:ext cx="281352" cy="28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Shape 34"/>
          <p:cNvSpPr txBox="1"/>
          <p:nvPr/>
        </p:nvSpPr>
        <p:spPr>
          <a:xfrm>
            <a:off x="111046" y="3364213"/>
            <a:ext cx="2828571" cy="576000"/>
          </a:xfrm>
          <a:prstGeom prst="rect">
            <a:avLst/>
          </a:prstGeom>
          <a:noFill/>
          <a:ln>
            <a:noFill/>
          </a:ln>
        </p:spPr>
        <p:txBody>
          <a:bodyPr lIns="91409" tIns="91409" rIns="91409" bIns="91409" anchor="t" anchorCtr="0">
            <a:noAutofit/>
          </a:bodyPr>
          <a:lstStyle/>
          <a:p>
            <a:r>
              <a:rPr lang="en-US" sz="800" b="1" dirty="0" smtClean="0">
                <a:solidFill>
                  <a:srgbClr val="3D648C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OPTIMIZE FOR GROWTH</a:t>
            </a:r>
            <a:endParaRPr lang="en-US" sz="800" b="1" dirty="0">
              <a:solidFill>
                <a:srgbClr val="3D648C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Don’t optimize for forced exit</a:t>
            </a:r>
            <a:r>
              <a:rPr lang="en-US" sz="800" dirty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 </a:t>
            </a:r>
            <a:r>
              <a:rPr lang="en-US" sz="800" dirty="0" smtClean="0">
                <a:solidFill>
                  <a:schemeClr val="bg2"/>
                </a:solidFill>
                <a:latin typeface="Helvetica" pitchFamily="34" charset="0"/>
                <a:ea typeface="Verdana" panose="020B0604030504040204" pitchFamily="34" charset="0"/>
                <a:cs typeface="Verdana" panose="020B0604030504040204" pitchFamily="34" charset="0"/>
                <a:sym typeface="Times New Roman"/>
              </a:rPr>
              <a:t>but for voluntary exit at our speed.</a:t>
            </a:r>
            <a:endParaRPr lang="en-US" sz="800" dirty="0">
              <a:solidFill>
                <a:schemeClr val="bg2"/>
              </a:solidFill>
              <a:latin typeface="Helvetica" pitchFamily="34" charset="0"/>
              <a:ea typeface="Verdana" panose="020B0604030504040204" pitchFamily="34" charset="0"/>
              <a:cs typeface="Verdana" panose="020B0604030504040204" pitchFamily="34" charset="0"/>
              <a:sym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15" y="1812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79" y="159000"/>
            <a:ext cx="382200" cy="38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:\Users\nnoll\Documents\grafikzeug\poster\Scout24_Holding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8" y="4864290"/>
            <a:ext cx="362173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23701" y="4831370"/>
            <a:ext cx="1939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dirty="0" smtClean="0">
                <a:solidFill>
                  <a:schemeClr val="bg2"/>
                </a:solidFill>
              </a:rPr>
              <a:t>Version 1.0</a:t>
            </a:r>
          </a:p>
          <a:p>
            <a:r>
              <a:rPr lang="de-DE" sz="400" dirty="0" smtClean="0">
                <a:solidFill>
                  <a:schemeClr val="bg2"/>
                </a:solidFill>
              </a:rPr>
              <a:t>Icons </a:t>
            </a:r>
            <a:r>
              <a:rPr lang="de-DE" sz="400" dirty="0" err="1" smtClean="0">
                <a:solidFill>
                  <a:schemeClr val="bg2"/>
                </a:solidFill>
              </a:rPr>
              <a:t>made</a:t>
            </a:r>
            <a:r>
              <a:rPr lang="de-DE" sz="400" dirty="0" smtClean="0">
                <a:solidFill>
                  <a:schemeClr val="bg2"/>
                </a:solidFill>
              </a:rPr>
              <a:t> </a:t>
            </a:r>
            <a:r>
              <a:rPr lang="de-DE" sz="400" dirty="0" err="1" smtClean="0">
                <a:solidFill>
                  <a:schemeClr val="bg2"/>
                </a:solidFill>
              </a:rPr>
              <a:t>by</a:t>
            </a:r>
            <a:r>
              <a:rPr lang="de-DE" sz="400" dirty="0" smtClean="0">
                <a:solidFill>
                  <a:schemeClr val="bg2"/>
                </a:solidFill>
              </a:rPr>
              <a:t> </a:t>
            </a:r>
            <a:r>
              <a:rPr lang="de-DE" sz="400" dirty="0" err="1" smtClean="0">
                <a:solidFill>
                  <a:schemeClr val="bg2"/>
                </a:solidFill>
              </a:rPr>
              <a:t>Freepik</a:t>
            </a:r>
            <a:r>
              <a:rPr lang="de-DE" sz="400" dirty="0" smtClean="0">
                <a:solidFill>
                  <a:schemeClr val="bg2"/>
                </a:solidFill>
              </a:rPr>
              <a:t> </a:t>
            </a:r>
            <a:r>
              <a:rPr lang="de-DE" sz="400" dirty="0" err="1" smtClean="0">
                <a:solidFill>
                  <a:schemeClr val="bg2"/>
                </a:solidFill>
              </a:rPr>
              <a:t>from</a:t>
            </a:r>
            <a:r>
              <a:rPr lang="de-DE" sz="400" dirty="0" smtClean="0">
                <a:solidFill>
                  <a:schemeClr val="bg2"/>
                </a:solidFill>
              </a:rPr>
              <a:t> www.flaticon.com </a:t>
            </a:r>
            <a:r>
              <a:rPr lang="de-DE" sz="400" dirty="0" err="1" smtClean="0">
                <a:solidFill>
                  <a:schemeClr val="bg2"/>
                </a:solidFill>
              </a:rPr>
              <a:t>are</a:t>
            </a:r>
            <a:r>
              <a:rPr lang="de-DE" sz="400" dirty="0" smtClean="0">
                <a:solidFill>
                  <a:schemeClr val="bg2"/>
                </a:solidFill>
              </a:rPr>
              <a:t> </a:t>
            </a:r>
            <a:r>
              <a:rPr lang="de-DE" sz="400" dirty="0" err="1" smtClean="0">
                <a:solidFill>
                  <a:schemeClr val="bg2"/>
                </a:solidFill>
              </a:rPr>
              <a:t>licensed</a:t>
            </a:r>
            <a:r>
              <a:rPr lang="de-DE" sz="400" dirty="0" smtClean="0">
                <a:solidFill>
                  <a:schemeClr val="bg2"/>
                </a:solidFill>
              </a:rPr>
              <a:t> </a:t>
            </a:r>
            <a:r>
              <a:rPr lang="de-DE" sz="400" dirty="0" err="1" smtClean="0">
                <a:solidFill>
                  <a:schemeClr val="bg2"/>
                </a:solidFill>
              </a:rPr>
              <a:t>under</a:t>
            </a:r>
            <a:r>
              <a:rPr lang="de-DE" sz="400" dirty="0" smtClean="0">
                <a:solidFill>
                  <a:schemeClr val="bg2"/>
                </a:solidFill>
              </a:rPr>
              <a:t> CC BY 3.0</a:t>
            </a:r>
            <a:endParaRPr lang="de-DE" sz="400" dirty="0">
              <a:solidFill>
                <a:schemeClr val="bg2"/>
              </a:solidFill>
            </a:endParaRPr>
          </a:p>
        </p:txBody>
      </p:sp>
      <p:sp>
        <p:nvSpPr>
          <p:cNvPr id="50" name="Pfeil nach unten 49"/>
          <p:cNvSpPr/>
          <p:nvPr/>
        </p:nvSpPr>
        <p:spPr>
          <a:xfrm rot="5400000" flipH="1">
            <a:off x="5980994" y="310394"/>
            <a:ext cx="340280" cy="181779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Pfeil nach unten 51"/>
          <p:cNvSpPr/>
          <p:nvPr/>
        </p:nvSpPr>
        <p:spPr>
          <a:xfrm rot="5400000" flipH="1">
            <a:off x="2913639" y="310394"/>
            <a:ext cx="340280" cy="181779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645</Words>
  <Application>Microsoft Macintosh PowerPoint</Application>
  <PresentationFormat>On-screen Show (16:9)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Times New Roman</vt:lpstr>
      <vt:lpstr>Verdana</vt:lpstr>
      <vt:lpstr>Arial</vt:lpstr>
      <vt:lpstr>simple-light</vt:lpstr>
      <vt:lpstr>PowerPoint Presentation</vt:lpstr>
    </vt:vector>
  </TitlesOfParts>
  <Manager/>
  <Company>Scout24 AG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Scout24 IT Principles</dc:title>
  <dc:subject/>
  <dc:creator>Christian Deger</dc:creator>
  <cp:keywords/>
  <dc:description/>
  <cp:lastModifiedBy>Christian Deger</cp:lastModifiedBy>
  <cp:revision>137</cp:revision>
  <cp:lastPrinted>2015-04-30T06:24:14Z</cp:lastPrinted>
  <dcterms:modified xsi:type="dcterms:W3CDTF">2016-03-01T10:38:44Z</dcterms:modified>
  <cp:category/>
</cp:coreProperties>
</file>