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70" r:id="rId8"/>
    <p:sldId id="271" r:id="rId9"/>
    <p:sldId id="258" r:id="rId10"/>
    <p:sldId id="263" r:id="rId11"/>
    <p:sldId id="264" r:id="rId12"/>
    <p:sldId id="265" r:id="rId13"/>
    <p:sldId id="266" r:id="rId14"/>
    <p:sldId id="267" r:id="rId15"/>
    <p:sldId id="272" r:id="rId16"/>
    <p:sldId id="273" r:id="rId17"/>
    <p:sldId id="275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81C40-9516-4BC7-BAF2-A3F750A75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9DB846-DB22-404D-84FC-BD3006F8D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3A5B0-AE1C-4FC5-8554-14315D2D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3BD6-E4B6-480F-A9A1-B9350B636011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E39A8-F2E2-4A8A-8C8E-4CB8979A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00B91-FB00-43BF-892C-8A09BB78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E355-4A4E-4547-BEBF-D87259D1B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0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C60DA-183D-4CF2-A5B3-44D6F3DD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AB656D-BB2B-4F8C-A0F0-53178F40F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CCD35-4D86-41A7-A644-E9472237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3BD6-E4B6-480F-A9A1-B9350B636011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0CF1E-E0E1-44A1-B28B-70C5114B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27CADD-0C03-44BF-939B-C64E7BF9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E355-4A4E-4547-BEBF-D87259D1B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1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77ADB2-28C9-4FCC-8511-D2D4874BD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722552-1B2C-45A4-AEC6-03AA32691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6AE6E-91B1-44D6-A085-CBBF6F00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3BD6-E4B6-480F-A9A1-B9350B636011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38239E-9C6F-42F2-B5FA-0540ADF0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1BFC7-4A37-4A7D-A005-DE12A40F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E355-4A4E-4547-BEBF-D87259D1B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88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2F0E4-83FB-4DFA-8492-C15EBF81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161DD-AED2-457C-9F95-44A4B4C20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F9B43-2814-4ECF-B917-47F48F71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3BD6-E4B6-480F-A9A1-B9350B636011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3D444-9249-4DCA-8748-5D4B24A0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89D98A-AA44-40C2-9496-D3D6ACA5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E355-4A4E-4547-BEBF-D87259D1B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37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BD84-6899-4E81-8B10-F8B237A7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FA403-2E74-4DB8-8F99-02144B968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232B3-86AE-495C-A3BF-46FD138A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3BD6-E4B6-480F-A9A1-B9350B636011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9D10A-1A98-4BDF-AC6C-63A237DE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6A517-F974-4F0F-872B-C32B1957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E355-4A4E-4547-BEBF-D87259D1B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8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89BFE-5B45-45A8-B64B-ADA168B2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6AF20-EA0C-463B-AB1A-35BBE6BC5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CC3D42-C7DD-46A9-A6C7-42524837E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19BA54-FA69-4948-999E-8FB4477E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3BD6-E4B6-480F-A9A1-B9350B636011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EF868D-A2FE-44DD-8E77-B479A9B4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BF1B38-1B90-4CD9-81FD-4D07ABE4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E355-4A4E-4547-BEBF-D87259D1B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13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44444-79AF-439C-BB3B-2D6A5319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11D96D-972F-4D4E-AE7D-F98F9380B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B15415-0632-4DF9-8BB4-F2F01057F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7FD823-5C17-4DED-8D52-23FC35F3A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49DA7F-D19D-46F8-95B0-1C6DB1799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5B9AA7-F22B-48F8-A0B5-8050D43C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3BD6-E4B6-480F-A9A1-B9350B636011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BDEC91-46B6-41B3-A519-9CF6998A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4325EB-87B5-41EB-849E-60B96F2B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E355-4A4E-4547-BEBF-D87259D1B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34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AD596-8031-4B1B-9120-6137C17F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033805-37AF-4249-B5F6-8FF6FAE3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3BD6-E4B6-480F-A9A1-B9350B636011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358619-1CD8-4FFC-BDC2-1538A82F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B6A6B8-D0C8-4D2C-8533-79EDC11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E355-4A4E-4547-BEBF-D87259D1B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3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AE0F86-8762-442A-A78E-B9A4B873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3BD6-E4B6-480F-A9A1-B9350B636011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651D56-593F-408E-BE2D-79A35540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FDA483-FCC0-4BFD-BD6F-952BC82E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E355-4A4E-4547-BEBF-D87259D1B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1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F4B5F-8F3C-40E7-B12F-94BD4F8F7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522F5-5607-4D2E-B5CA-174F9012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EB477D-CD08-40E4-A6EF-9E315EB08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810F9-C6C1-4138-9DE3-816D98C5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3BD6-E4B6-480F-A9A1-B9350B636011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2B8656-4686-44EA-AF51-25A00416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3E3880-8402-41A3-BB20-D3150C8B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E355-4A4E-4547-BEBF-D87259D1B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25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79EE-9C07-4F8C-84D2-7142320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C3B113-A833-443D-9D9D-D8FE26B89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E5D856-26FD-494C-A049-DC511C841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9D4EA-FA92-4FA9-8816-9B94FF9D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3BD6-E4B6-480F-A9A1-B9350B636011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F27C09-28EC-4D7F-9759-93CFF69A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A549C9-3CA5-455B-A9D7-A4CBE9CB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E355-4A4E-4547-BEBF-D87259D1B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95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14A2F6-ECA4-446E-A027-456778F8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D3C7FE-268E-40FC-A6DD-20A9CDFB4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07E94-CCDF-4B4D-8756-67114666F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33BD6-E4B6-480F-A9A1-B9350B636011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C08BDA-05B7-4294-A352-68B9C3737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C204C-E955-4D8B-8C33-3E1438A60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5E355-4A4E-4547-BEBF-D87259D1B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8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1722E-8242-4C40-954B-5650AA27AF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Apollo</a:t>
            </a:r>
            <a:r>
              <a:rPr lang="zh-CN" altLang="en-US" dirty="0"/>
              <a:t>模块分析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3CC107-EB61-4C10-B432-C373E185B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感知模块及控制模块</a:t>
            </a:r>
          </a:p>
        </p:txBody>
      </p:sp>
    </p:spTree>
    <p:extLst>
      <p:ext uri="{BB962C8B-B14F-4D97-AF65-F5344CB8AC3E}">
        <p14:creationId xmlns:p14="http://schemas.microsoft.com/office/powerpoint/2010/main" val="61870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0C9D3-72B1-4F07-8661-B936AF86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587B5-A303-4DC1-B977-257475B2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模块架构及算法流程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70A413-05F3-4FAE-B3B6-B22C0F78462B}"/>
              </a:ext>
            </a:extLst>
          </p:cNvPr>
          <p:cNvSpPr/>
          <p:nvPr/>
        </p:nvSpPr>
        <p:spPr>
          <a:xfrm>
            <a:off x="761999" y="2643075"/>
            <a:ext cx="1262743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底盘信息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0E32DC-233B-49D7-88CA-3BBDB51E3F9B}"/>
              </a:ext>
            </a:extLst>
          </p:cNvPr>
          <p:cNvSpPr/>
          <p:nvPr/>
        </p:nvSpPr>
        <p:spPr>
          <a:xfrm>
            <a:off x="761999" y="3900262"/>
            <a:ext cx="1262743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位置信息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B66CD4-724A-460C-A2C9-D9DA34F4832D}"/>
              </a:ext>
            </a:extLst>
          </p:cNvPr>
          <p:cNvSpPr/>
          <p:nvPr/>
        </p:nvSpPr>
        <p:spPr>
          <a:xfrm>
            <a:off x="761999" y="5059704"/>
            <a:ext cx="1262743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规划路径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6FBE9A-34DD-4BAD-94BE-6D7528C66B2C}"/>
              </a:ext>
            </a:extLst>
          </p:cNvPr>
          <p:cNvSpPr/>
          <p:nvPr/>
        </p:nvSpPr>
        <p:spPr>
          <a:xfrm>
            <a:off x="3026228" y="3900262"/>
            <a:ext cx="1469572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控制器代理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B6EC3DFF-DBC8-44CB-A3E2-45D76A97CDAB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024742" y="2947875"/>
            <a:ext cx="1001486" cy="12571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56B0BC0D-FF70-4450-B81D-2814D0018A16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2024742" y="4205062"/>
            <a:ext cx="1001486" cy="1159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033C1F5-4B41-46B6-9681-8F25097A755F}"/>
              </a:ext>
            </a:extLst>
          </p:cNvPr>
          <p:cNvCxnSpPr>
            <a:stCxn id="6" idx="3"/>
          </p:cNvCxnSpPr>
          <p:nvPr/>
        </p:nvCxnSpPr>
        <p:spPr>
          <a:xfrm>
            <a:off x="2024742" y="4205062"/>
            <a:ext cx="5551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DC13A5EB-14C3-4A56-99D0-E0A745E12130}"/>
              </a:ext>
            </a:extLst>
          </p:cNvPr>
          <p:cNvSpPr/>
          <p:nvPr/>
        </p:nvSpPr>
        <p:spPr>
          <a:xfrm>
            <a:off x="5421086" y="3505711"/>
            <a:ext cx="1785257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纵向控制器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B21D53C-18FB-4289-8C68-0D3C30ABD007}"/>
              </a:ext>
            </a:extLst>
          </p:cNvPr>
          <p:cNvSpPr/>
          <p:nvPr/>
        </p:nvSpPr>
        <p:spPr>
          <a:xfrm>
            <a:off x="5421086" y="2601686"/>
            <a:ext cx="1785257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横向控制器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42BCC4B-836C-4673-B579-D5E38AC54AD7}"/>
              </a:ext>
            </a:extLst>
          </p:cNvPr>
          <p:cNvSpPr/>
          <p:nvPr/>
        </p:nvSpPr>
        <p:spPr>
          <a:xfrm>
            <a:off x="5421086" y="4462975"/>
            <a:ext cx="1785257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MPC</a:t>
            </a:r>
            <a:r>
              <a:rPr lang="zh-CN" altLang="en-US" dirty="0"/>
              <a:t>控制器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122027E-F5FC-4FC7-B7C8-E374E705789F}"/>
              </a:ext>
            </a:extLst>
          </p:cNvPr>
          <p:cNvSpPr/>
          <p:nvPr/>
        </p:nvSpPr>
        <p:spPr>
          <a:xfrm>
            <a:off x="5421085" y="5436395"/>
            <a:ext cx="1785257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其他控制器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C64B3BB-5104-498A-8A8C-95C02DD76DC7}"/>
              </a:ext>
            </a:extLst>
          </p:cNvPr>
          <p:cNvSpPr/>
          <p:nvPr/>
        </p:nvSpPr>
        <p:spPr>
          <a:xfrm>
            <a:off x="8501743" y="3900262"/>
            <a:ext cx="1785257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控制指令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69B76431-EE8E-4881-B8E8-2A4A4B4EF023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 flipV="1">
            <a:off x="4495800" y="2906486"/>
            <a:ext cx="925286" cy="1298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36AA29E8-9AB0-4618-A539-221EFFABA57A}"/>
              </a:ext>
            </a:extLst>
          </p:cNvPr>
          <p:cNvCxnSpPr>
            <a:stCxn id="10" idx="3"/>
            <a:endCxn id="19" idx="1"/>
          </p:cNvCxnSpPr>
          <p:nvPr/>
        </p:nvCxnSpPr>
        <p:spPr>
          <a:xfrm flipV="1">
            <a:off x="4495800" y="3810511"/>
            <a:ext cx="925286" cy="394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09157F74-94D2-4382-A5E5-8048B9F68A96}"/>
              </a:ext>
            </a:extLst>
          </p:cNvPr>
          <p:cNvCxnSpPr>
            <a:stCxn id="10" idx="3"/>
            <a:endCxn id="23" idx="1"/>
          </p:cNvCxnSpPr>
          <p:nvPr/>
        </p:nvCxnSpPr>
        <p:spPr>
          <a:xfrm>
            <a:off x="4495800" y="4205062"/>
            <a:ext cx="925286" cy="5627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907F22DA-D664-48DF-A262-C20C6B68538E}"/>
              </a:ext>
            </a:extLst>
          </p:cNvPr>
          <p:cNvCxnSpPr>
            <a:stCxn id="10" idx="3"/>
            <a:endCxn id="25" idx="1"/>
          </p:cNvCxnSpPr>
          <p:nvPr/>
        </p:nvCxnSpPr>
        <p:spPr>
          <a:xfrm>
            <a:off x="4495800" y="4205062"/>
            <a:ext cx="925285" cy="15361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35549B36-EFE9-402C-8804-953F0C78AB90}"/>
              </a:ext>
            </a:extLst>
          </p:cNvPr>
          <p:cNvCxnSpPr>
            <a:stCxn id="21" idx="3"/>
            <a:endCxn id="27" idx="1"/>
          </p:cNvCxnSpPr>
          <p:nvPr/>
        </p:nvCxnSpPr>
        <p:spPr>
          <a:xfrm>
            <a:off x="7206343" y="2906486"/>
            <a:ext cx="1295400" cy="1298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61318870-5F55-40E2-A426-47EAD395685A}"/>
              </a:ext>
            </a:extLst>
          </p:cNvPr>
          <p:cNvCxnSpPr>
            <a:stCxn id="19" idx="3"/>
            <a:endCxn id="27" idx="1"/>
          </p:cNvCxnSpPr>
          <p:nvPr/>
        </p:nvCxnSpPr>
        <p:spPr>
          <a:xfrm>
            <a:off x="7206343" y="3810511"/>
            <a:ext cx="1295400" cy="394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F7081F14-6955-4670-ABCB-AB6B1ADD181C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7206343" y="4205062"/>
            <a:ext cx="1295400" cy="5627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830B13A2-1274-47F2-AAAD-EEA218099F87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 flipV="1">
            <a:off x="7206342" y="4205062"/>
            <a:ext cx="1295401" cy="15361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879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0C9D3-72B1-4F07-8661-B936AF86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587B5-A303-4DC1-B977-257475B2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纵向控制器</a:t>
            </a:r>
            <a:r>
              <a:rPr lang="en-US" altLang="zh-CN" dirty="0"/>
              <a:t>(</a:t>
            </a:r>
            <a:r>
              <a:rPr lang="zh-CN" altLang="en-US" dirty="0"/>
              <a:t>油门、刹车控制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第一步：通过串联</a:t>
            </a:r>
            <a:r>
              <a:rPr lang="en-US" altLang="zh-CN" dirty="0"/>
              <a:t>PID</a:t>
            </a:r>
            <a:r>
              <a:rPr lang="zh-CN" altLang="en-US" dirty="0"/>
              <a:t>来确定油门还是刹车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第二步：调取</a:t>
            </a:r>
            <a:r>
              <a:rPr lang="en-US" altLang="zh-CN" dirty="0"/>
              <a:t>Apollo</a:t>
            </a:r>
            <a:r>
              <a:rPr lang="zh-CN" altLang="en-US" dirty="0"/>
              <a:t>的校准表，进行插值计算，来获取油门和刹车阈值对加速度的影响</a:t>
            </a:r>
            <a:r>
              <a:rPr lang="en-US" altLang="zh-CN" dirty="0"/>
              <a:t>(conf</a:t>
            </a:r>
            <a:r>
              <a:rPr lang="zh-CN" altLang="en-US" dirty="0"/>
              <a:t>目录下</a:t>
            </a:r>
            <a:r>
              <a:rPr lang="en-US" altLang="zh-CN" dirty="0"/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D8D165-C311-43B7-822E-AFD885DB1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73" y="4864100"/>
            <a:ext cx="24860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6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0C9D3-72B1-4F07-8661-B936AF86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587B5-A303-4DC1-B977-257475B2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纵向控制器</a:t>
            </a:r>
            <a:r>
              <a:rPr lang="en-US" altLang="zh-CN" dirty="0"/>
              <a:t>-PID</a:t>
            </a:r>
            <a:r>
              <a:rPr lang="zh-CN" altLang="en-US" dirty="0"/>
              <a:t>结构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6E2E50-F43C-4C87-855F-7CC6C4F4A8B0}"/>
              </a:ext>
            </a:extLst>
          </p:cNvPr>
          <p:cNvSpPr/>
          <p:nvPr/>
        </p:nvSpPr>
        <p:spPr>
          <a:xfrm>
            <a:off x="1328058" y="3526969"/>
            <a:ext cx="1785257" cy="729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PID</a:t>
            </a:r>
            <a:r>
              <a:rPr lang="zh-CN" altLang="en-US" dirty="0"/>
              <a:t>位置控制器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A46236-1747-41F7-9531-8941A73D99F4}"/>
              </a:ext>
            </a:extLst>
          </p:cNvPr>
          <p:cNvSpPr/>
          <p:nvPr/>
        </p:nvSpPr>
        <p:spPr>
          <a:xfrm>
            <a:off x="4044045" y="3526969"/>
            <a:ext cx="1785257" cy="729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PID</a:t>
            </a:r>
            <a:r>
              <a:rPr lang="zh-CN" altLang="en-US" dirty="0"/>
              <a:t>速度控制器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5ADDF5-4FAB-4D6A-81BE-360D8F0D5B2E}"/>
              </a:ext>
            </a:extLst>
          </p:cNvPr>
          <p:cNvSpPr/>
          <p:nvPr/>
        </p:nvSpPr>
        <p:spPr>
          <a:xfrm>
            <a:off x="6607631" y="3526969"/>
            <a:ext cx="1785257" cy="729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校验表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D2C637-8980-4501-B120-F7D578D7F5A2}"/>
              </a:ext>
            </a:extLst>
          </p:cNvPr>
          <p:cNvSpPr/>
          <p:nvPr/>
        </p:nvSpPr>
        <p:spPr>
          <a:xfrm>
            <a:off x="9247418" y="3526969"/>
            <a:ext cx="1785257" cy="729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设置油门刹车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F92A9A-9013-4AEE-9C29-225659011E24}"/>
              </a:ext>
            </a:extLst>
          </p:cNvPr>
          <p:cNvSpPr/>
          <p:nvPr/>
        </p:nvSpPr>
        <p:spPr>
          <a:xfrm>
            <a:off x="5203371" y="5050971"/>
            <a:ext cx="1785257" cy="729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底盘数据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0DC60C2-520A-4B05-9A1B-C356A8F11FC7}"/>
              </a:ext>
            </a:extLst>
          </p:cNvPr>
          <p:cNvSpPr/>
          <p:nvPr/>
        </p:nvSpPr>
        <p:spPr>
          <a:xfrm>
            <a:off x="838200" y="3791855"/>
            <a:ext cx="168733" cy="2032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24B2EA2-4B9D-469E-9ACF-609E0A49F31A}"/>
              </a:ext>
            </a:extLst>
          </p:cNvPr>
          <p:cNvSpPr/>
          <p:nvPr/>
        </p:nvSpPr>
        <p:spPr>
          <a:xfrm>
            <a:off x="3494315" y="3790039"/>
            <a:ext cx="168733" cy="2032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4EFE252-89B0-47C0-A13F-173B10530A7F}"/>
              </a:ext>
            </a:extLst>
          </p:cNvPr>
          <p:cNvCxnSpPr>
            <a:cxnSpLocks/>
          </p:cNvCxnSpPr>
          <p:nvPr/>
        </p:nvCxnSpPr>
        <p:spPr>
          <a:xfrm>
            <a:off x="288472" y="3891640"/>
            <a:ext cx="533400" cy="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275B12E-5AFA-4943-BBB2-3C3F459BD974}"/>
              </a:ext>
            </a:extLst>
          </p:cNvPr>
          <p:cNvCxnSpPr/>
          <p:nvPr/>
        </p:nvCxnSpPr>
        <p:spPr>
          <a:xfrm>
            <a:off x="808264" y="3892319"/>
            <a:ext cx="533400" cy="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18DFD64-9119-4A2A-8C6A-6F716AE4542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13315" y="3891641"/>
            <a:ext cx="366032" cy="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58B07C0-9542-4739-9875-DD92714200EF}"/>
              </a:ext>
            </a:extLst>
          </p:cNvPr>
          <p:cNvCxnSpPr/>
          <p:nvPr/>
        </p:nvCxnSpPr>
        <p:spPr>
          <a:xfrm>
            <a:off x="304800" y="3891640"/>
            <a:ext cx="533400" cy="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E78F872-8E4C-433F-8490-44E652525DE0}"/>
              </a:ext>
            </a:extLst>
          </p:cNvPr>
          <p:cNvCxnSpPr>
            <a:cxnSpLocks/>
          </p:cNvCxnSpPr>
          <p:nvPr/>
        </p:nvCxnSpPr>
        <p:spPr>
          <a:xfrm>
            <a:off x="3657605" y="3891640"/>
            <a:ext cx="366032" cy="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C8F2489-7BFA-4D87-8838-A2A12C97608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908223" y="3891641"/>
            <a:ext cx="699408" cy="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1CBBCF1-FE46-4B8D-AD88-BBB1DB8078B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493583" y="3891640"/>
            <a:ext cx="753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7C72494-FDD9-45C2-88D2-A4332B8DF1CC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 flipH="1">
            <a:off x="6988628" y="3891641"/>
            <a:ext cx="4044047" cy="1524002"/>
          </a:xfrm>
          <a:prstGeom prst="bentConnector3">
            <a:avLst>
              <a:gd name="adj1" fmla="val -56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04E37475-C3D2-4225-AA95-B701ADDFD02E}"/>
              </a:ext>
            </a:extLst>
          </p:cNvPr>
          <p:cNvCxnSpPr>
            <a:stCxn id="12" idx="1"/>
            <a:endCxn id="15" idx="4"/>
          </p:cNvCxnSpPr>
          <p:nvPr/>
        </p:nvCxnSpPr>
        <p:spPr>
          <a:xfrm rot="10800000">
            <a:off x="3578683" y="3993241"/>
            <a:ext cx="1624689" cy="1422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3E167AC9-838B-4A6F-8045-04BDA4DFF548}"/>
              </a:ext>
            </a:extLst>
          </p:cNvPr>
          <p:cNvCxnSpPr>
            <a:stCxn id="12" idx="1"/>
            <a:endCxn id="13" idx="4"/>
          </p:cNvCxnSpPr>
          <p:nvPr/>
        </p:nvCxnSpPr>
        <p:spPr>
          <a:xfrm rot="10800000">
            <a:off x="922567" y="3995057"/>
            <a:ext cx="4280804" cy="14205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CC5A87A-5A6C-45A5-BC92-940AEB6F8A09}"/>
              </a:ext>
            </a:extLst>
          </p:cNvPr>
          <p:cNvSpPr txBox="1"/>
          <p:nvPr/>
        </p:nvSpPr>
        <p:spPr>
          <a:xfrm>
            <a:off x="598712" y="3265359"/>
            <a:ext cx="604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期望位置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C20DC2E-BE8C-452D-815B-2FB488D3C266}"/>
              </a:ext>
            </a:extLst>
          </p:cNvPr>
          <p:cNvSpPr txBox="1"/>
          <p:nvPr/>
        </p:nvSpPr>
        <p:spPr>
          <a:xfrm>
            <a:off x="353785" y="4782330"/>
            <a:ext cx="604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实际位置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1825631-5EA0-4132-9916-1AC71F29E9B9}"/>
              </a:ext>
            </a:extLst>
          </p:cNvPr>
          <p:cNvSpPr txBox="1"/>
          <p:nvPr/>
        </p:nvSpPr>
        <p:spPr>
          <a:xfrm>
            <a:off x="3320139" y="3167258"/>
            <a:ext cx="604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期望速度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FEABE9D-C1EB-4036-9ED9-AC6D99EE3C60}"/>
              </a:ext>
            </a:extLst>
          </p:cNvPr>
          <p:cNvSpPr txBox="1"/>
          <p:nvPr/>
        </p:nvSpPr>
        <p:spPr>
          <a:xfrm>
            <a:off x="3799112" y="4867364"/>
            <a:ext cx="604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实际速度</a:t>
            </a:r>
          </a:p>
        </p:txBody>
      </p:sp>
    </p:spTree>
    <p:extLst>
      <p:ext uri="{BB962C8B-B14F-4D97-AF65-F5344CB8AC3E}">
        <p14:creationId xmlns:p14="http://schemas.microsoft.com/office/powerpoint/2010/main" val="406876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0C9D3-72B1-4F07-8661-B936AF86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587B5-A303-4DC1-B977-257475B2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横向控制流程图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30DA32-BC3C-4A8C-B519-BEB72F5A5E9D}"/>
              </a:ext>
            </a:extLst>
          </p:cNvPr>
          <p:cNvSpPr/>
          <p:nvPr/>
        </p:nvSpPr>
        <p:spPr>
          <a:xfrm>
            <a:off x="1045026" y="2656114"/>
            <a:ext cx="1687286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4D8648-4EEA-4D2B-A4AC-D6D7C7260B20}"/>
              </a:ext>
            </a:extLst>
          </p:cNvPr>
          <p:cNvSpPr/>
          <p:nvPr/>
        </p:nvSpPr>
        <p:spPr>
          <a:xfrm>
            <a:off x="3287486" y="2656114"/>
            <a:ext cx="1687286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更新状态</a:t>
            </a:r>
            <a:r>
              <a:rPr lang="en-US" altLang="zh-CN" dirty="0"/>
              <a:t>/</a:t>
            </a:r>
            <a:r>
              <a:rPr lang="zh-CN" altLang="en-US" dirty="0"/>
              <a:t>控制矩阵系数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4AB6F3-88A7-43F3-8AC9-DB752CBE29DE}"/>
              </a:ext>
            </a:extLst>
          </p:cNvPr>
          <p:cNvSpPr/>
          <p:nvPr/>
        </p:nvSpPr>
        <p:spPr>
          <a:xfrm>
            <a:off x="5529944" y="2656114"/>
            <a:ext cx="1687286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更新驾驶方向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C3AA9F-9BCB-467A-8FD3-314CE1F07D4D}"/>
              </a:ext>
            </a:extLst>
          </p:cNvPr>
          <p:cNvSpPr/>
          <p:nvPr/>
        </p:nvSpPr>
        <p:spPr>
          <a:xfrm>
            <a:off x="7772402" y="2656114"/>
            <a:ext cx="1687286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计算横向偏差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6BDBB6-1C64-4F12-81B1-E1899CED910E}"/>
              </a:ext>
            </a:extLst>
          </p:cNvPr>
          <p:cNvSpPr/>
          <p:nvPr/>
        </p:nvSpPr>
        <p:spPr>
          <a:xfrm>
            <a:off x="10014860" y="2656114"/>
            <a:ext cx="1687286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离散化矩阵系数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1BC9DF9-C5F3-4B41-AC68-8BFD2DFE4273}"/>
              </a:ext>
            </a:extLst>
          </p:cNvPr>
          <p:cNvSpPr/>
          <p:nvPr/>
        </p:nvSpPr>
        <p:spPr>
          <a:xfrm>
            <a:off x="10014860" y="4231140"/>
            <a:ext cx="1687286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</a:t>
            </a:r>
            <a:r>
              <a:rPr lang="en-US" altLang="zh-CN" dirty="0"/>
              <a:t>LQR</a:t>
            </a:r>
            <a:r>
              <a:rPr lang="zh-CN" altLang="en-US" dirty="0"/>
              <a:t>方程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8F3050C-8303-4AB1-A22B-B3B67A824918}"/>
              </a:ext>
            </a:extLst>
          </p:cNvPr>
          <p:cNvSpPr/>
          <p:nvPr/>
        </p:nvSpPr>
        <p:spPr>
          <a:xfrm>
            <a:off x="7772402" y="3696494"/>
            <a:ext cx="1687286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计算反馈控制最优解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AEBD1F6-4D53-4912-85B0-DE23840B60D6}"/>
              </a:ext>
            </a:extLst>
          </p:cNvPr>
          <p:cNvSpPr/>
          <p:nvPr/>
        </p:nvSpPr>
        <p:spPr>
          <a:xfrm>
            <a:off x="7772400" y="4736874"/>
            <a:ext cx="1687286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计算前馈控制最优解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0822AF1-BA7C-47C1-8A01-0C93BC689D48}"/>
              </a:ext>
            </a:extLst>
          </p:cNvPr>
          <p:cNvSpPr/>
          <p:nvPr/>
        </p:nvSpPr>
        <p:spPr>
          <a:xfrm>
            <a:off x="5529940" y="4254840"/>
            <a:ext cx="1687286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计算方向盘转角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52A10A2-4CA9-4AAB-8B66-148B40BFEF1A}"/>
              </a:ext>
            </a:extLst>
          </p:cNvPr>
          <p:cNvSpPr/>
          <p:nvPr/>
        </p:nvSpPr>
        <p:spPr>
          <a:xfrm>
            <a:off x="1992086" y="4261077"/>
            <a:ext cx="298268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对方向盘转角进行限制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5CC4C9D-D898-44FC-9599-952B75B4259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32312" y="2960914"/>
            <a:ext cx="555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C10C1F4-D600-4F82-9326-684F72950D3F}"/>
              </a:ext>
            </a:extLst>
          </p:cNvPr>
          <p:cNvCxnSpPr/>
          <p:nvPr/>
        </p:nvCxnSpPr>
        <p:spPr>
          <a:xfrm>
            <a:off x="4974766" y="2971799"/>
            <a:ext cx="555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BAE5119-2E50-4F1D-88AF-181949E1A51A}"/>
              </a:ext>
            </a:extLst>
          </p:cNvPr>
          <p:cNvCxnSpPr/>
          <p:nvPr/>
        </p:nvCxnSpPr>
        <p:spPr>
          <a:xfrm>
            <a:off x="7217226" y="2960914"/>
            <a:ext cx="555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9AEB70C-B463-4502-AB1A-1BD2078F162C}"/>
              </a:ext>
            </a:extLst>
          </p:cNvPr>
          <p:cNvCxnSpPr/>
          <p:nvPr/>
        </p:nvCxnSpPr>
        <p:spPr>
          <a:xfrm>
            <a:off x="9459686" y="2982684"/>
            <a:ext cx="555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8BEE1FB-AFBE-45B8-946A-E43FC496D117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10858503" y="3265714"/>
            <a:ext cx="0" cy="96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67B6679F-4E9D-4FE6-8696-A50F3BE883DE}"/>
              </a:ext>
            </a:extLst>
          </p:cNvPr>
          <p:cNvCxnSpPr>
            <a:stCxn id="14" idx="1"/>
            <a:endCxn id="16" idx="3"/>
          </p:cNvCxnSpPr>
          <p:nvPr/>
        </p:nvCxnSpPr>
        <p:spPr>
          <a:xfrm rot="10800000">
            <a:off x="9459688" y="4001294"/>
            <a:ext cx="555172" cy="5346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BEEA9D88-8864-48D1-94A0-EFBCD94C843A}"/>
              </a:ext>
            </a:extLst>
          </p:cNvPr>
          <p:cNvCxnSpPr>
            <a:stCxn id="14" idx="1"/>
            <a:endCxn id="18" idx="3"/>
          </p:cNvCxnSpPr>
          <p:nvPr/>
        </p:nvCxnSpPr>
        <p:spPr>
          <a:xfrm rot="10800000" flipV="1">
            <a:off x="9459686" y="4535940"/>
            <a:ext cx="555174" cy="505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AD97BCEE-9EA3-4CD9-BA22-F0E8383761ED}"/>
              </a:ext>
            </a:extLst>
          </p:cNvPr>
          <p:cNvCxnSpPr>
            <a:stCxn id="16" idx="1"/>
            <a:endCxn id="20" idx="3"/>
          </p:cNvCxnSpPr>
          <p:nvPr/>
        </p:nvCxnSpPr>
        <p:spPr>
          <a:xfrm rot="10800000" flipV="1">
            <a:off x="7217226" y="4001294"/>
            <a:ext cx="555176" cy="558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4CC4C0B-0274-4DB0-AD32-7AE7A3DFDBCE}"/>
              </a:ext>
            </a:extLst>
          </p:cNvPr>
          <p:cNvCxnSpPr>
            <a:stCxn id="18" idx="1"/>
            <a:endCxn id="20" idx="3"/>
          </p:cNvCxnSpPr>
          <p:nvPr/>
        </p:nvCxnSpPr>
        <p:spPr>
          <a:xfrm rot="10800000">
            <a:off x="7217226" y="4559640"/>
            <a:ext cx="555174" cy="482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17A4EA5-19FC-4910-8135-4F12D2C44226}"/>
              </a:ext>
            </a:extLst>
          </p:cNvPr>
          <p:cNvCxnSpPr>
            <a:stCxn id="20" idx="1"/>
            <a:endCxn id="22" idx="3"/>
          </p:cNvCxnSpPr>
          <p:nvPr/>
        </p:nvCxnSpPr>
        <p:spPr>
          <a:xfrm flipH="1">
            <a:off x="4974766" y="4559640"/>
            <a:ext cx="555174" cy="6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812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0C9D3-72B1-4F07-8661-B936AF86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587B5-A303-4DC1-B977-257475B2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Estop_</a:t>
            </a:r>
            <a:r>
              <a:rPr lang="zh-CN" altLang="en-US" dirty="0"/>
              <a:t>标识：判断是否需要紧急刹车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4DB7EF-D1D7-4ABD-A0D0-13A904AEB241}"/>
              </a:ext>
            </a:extLst>
          </p:cNvPr>
          <p:cNvSpPr/>
          <p:nvPr/>
        </p:nvSpPr>
        <p:spPr>
          <a:xfrm>
            <a:off x="3298371" y="2590800"/>
            <a:ext cx="1796143" cy="598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default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B58B8CC-A2F8-450C-AF77-A557E159C2F9}"/>
              </a:ext>
            </a:extLst>
          </p:cNvPr>
          <p:cNvSpPr/>
          <p:nvPr/>
        </p:nvSpPr>
        <p:spPr>
          <a:xfrm>
            <a:off x="3750127" y="3571307"/>
            <a:ext cx="1006930" cy="9571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DCFAF92-259B-42A2-A382-F197A148BF56}"/>
              </a:ext>
            </a:extLst>
          </p:cNvPr>
          <p:cNvSpPr/>
          <p:nvPr/>
        </p:nvSpPr>
        <p:spPr>
          <a:xfrm>
            <a:off x="3750127" y="5051764"/>
            <a:ext cx="1006930" cy="9571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1EAB3BB-37CF-42EC-B2C6-8ACBD9BA4397}"/>
              </a:ext>
            </a:extLst>
          </p:cNvPr>
          <p:cNvSpPr txBox="1"/>
          <p:nvPr/>
        </p:nvSpPr>
        <p:spPr>
          <a:xfrm>
            <a:off x="5627914" y="4528456"/>
            <a:ext cx="505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Check input; Computing control command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735564-52DC-4703-92F4-D03A6520A7AC}"/>
              </a:ext>
            </a:extLst>
          </p:cNvPr>
          <p:cNvSpPr txBox="1"/>
          <p:nvPr/>
        </p:nvSpPr>
        <p:spPr>
          <a:xfrm>
            <a:off x="2427514" y="4540917"/>
            <a:ext cx="19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Reset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7976F36-0B3F-4150-B875-F475EBDDF02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196443" y="3189514"/>
            <a:ext cx="57149" cy="38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D5742ED5-2476-40D9-B1D7-15FA9F873378}"/>
              </a:ext>
            </a:extLst>
          </p:cNvPr>
          <p:cNvCxnSpPr>
            <a:endCxn id="16" idx="0"/>
          </p:cNvCxnSpPr>
          <p:nvPr/>
        </p:nvCxnSpPr>
        <p:spPr>
          <a:xfrm>
            <a:off x="4757057" y="4001294"/>
            <a:ext cx="3396343" cy="5271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4FF265D-CF4E-4F8B-9197-59029D000D80}"/>
              </a:ext>
            </a:extLst>
          </p:cNvPr>
          <p:cNvCxnSpPr>
            <a:endCxn id="8" idx="6"/>
          </p:cNvCxnSpPr>
          <p:nvPr/>
        </p:nvCxnSpPr>
        <p:spPr>
          <a:xfrm rot="10800000" flipV="1">
            <a:off x="4757058" y="5051763"/>
            <a:ext cx="3396343" cy="478575"/>
          </a:xfrm>
          <a:prstGeom prst="curvedConnector3">
            <a:avLst>
              <a:gd name="adj1" fmla="val 16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0C46BED6-D4F4-4B93-A998-8B82E9B9EC9B}"/>
              </a:ext>
            </a:extLst>
          </p:cNvPr>
          <p:cNvCxnSpPr>
            <a:cxnSpLocks/>
          </p:cNvCxnSpPr>
          <p:nvPr/>
        </p:nvCxnSpPr>
        <p:spPr>
          <a:xfrm rot="10800000">
            <a:off x="2797629" y="4974775"/>
            <a:ext cx="952498" cy="632551"/>
          </a:xfrm>
          <a:prstGeom prst="curvedConnector3">
            <a:avLst>
              <a:gd name="adj1" fmla="val 1105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EE7E60CA-CE3D-4932-A48B-2FA0BAAA3733}"/>
              </a:ext>
            </a:extLst>
          </p:cNvPr>
          <p:cNvCxnSpPr>
            <a:cxnSpLocks/>
          </p:cNvCxnSpPr>
          <p:nvPr/>
        </p:nvCxnSpPr>
        <p:spPr>
          <a:xfrm flipV="1">
            <a:off x="2884714" y="4049882"/>
            <a:ext cx="865413" cy="478574"/>
          </a:xfrm>
          <a:prstGeom prst="curvedConnector3">
            <a:avLst>
              <a:gd name="adj1" fmla="val -78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61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728AF-54AB-473E-B1D5-EF50179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Canbus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C4C81-94BA-4E8C-9899-77FF57B53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模块流程图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61A8A6-1DE0-4498-B653-AB5BFF194AC6}"/>
              </a:ext>
            </a:extLst>
          </p:cNvPr>
          <p:cNvSpPr/>
          <p:nvPr/>
        </p:nvSpPr>
        <p:spPr>
          <a:xfrm>
            <a:off x="740229" y="2760663"/>
            <a:ext cx="2155371" cy="668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 Command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877E38-4B0F-4771-8576-DAB13E94F7E3}"/>
              </a:ext>
            </a:extLst>
          </p:cNvPr>
          <p:cNvSpPr/>
          <p:nvPr/>
        </p:nvSpPr>
        <p:spPr>
          <a:xfrm>
            <a:off x="4958442" y="2760663"/>
            <a:ext cx="2275115" cy="3276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88851DE-A221-468E-B1FE-DDF6EDBDE45B}"/>
              </a:ext>
            </a:extLst>
          </p:cNvPr>
          <p:cNvSpPr/>
          <p:nvPr/>
        </p:nvSpPr>
        <p:spPr>
          <a:xfrm>
            <a:off x="5026480" y="3443412"/>
            <a:ext cx="1001485" cy="605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Vehicle Controller</a:t>
            </a:r>
            <a:endParaRPr lang="zh-CN" altLang="en-US" sz="12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95E785F-877A-4F72-B36F-9A156D0E6AF1}"/>
              </a:ext>
            </a:extLst>
          </p:cNvPr>
          <p:cNvSpPr/>
          <p:nvPr/>
        </p:nvSpPr>
        <p:spPr>
          <a:xfrm>
            <a:off x="6096000" y="3443412"/>
            <a:ext cx="1091291" cy="605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Message Manager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FA3737-AF25-4662-ACA4-8099D05303B5}"/>
              </a:ext>
            </a:extLst>
          </p:cNvPr>
          <p:cNvSpPr/>
          <p:nvPr/>
        </p:nvSpPr>
        <p:spPr>
          <a:xfrm>
            <a:off x="8855526" y="3909106"/>
            <a:ext cx="2558143" cy="979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车辆底盘信息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57E0826-87CB-4D4B-9223-554E2D3E6E86}"/>
              </a:ext>
            </a:extLst>
          </p:cNvPr>
          <p:cNvCxnSpPr>
            <a:stCxn id="4" idx="3"/>
          </p:cNvCxnSpPr>
          <p:nvPr/>
        </p:nvCxnSpPr>
        <p:spPr>
          <a:xfrm flipV="1">
            <a:off x="2895600" y="3094831"/>
            <a:ext cx="20628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019EE0F-EDFA-4B79-B4EF-E1642E950887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7233557" y="4398963"/>
            <a:ext cx="1621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C90F9D7-BAA6-4A59-8D62-87FDB887081E}"/>
              </a:ext>
            </a:extLst>
          </p:cNvPr>
          <p:cNvSpPr txBox="1"/>
          <p:nvPr/>
        </p:nvSpPr>
        <p:spPr>
          <a:xfrm>
            <a:off x="5551714" y="2939143"/>
            <a:ext cx="133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CanBus</a:t>
            </a:r>
            <a:endParaRPr lang="zh-CN" altLang="en-US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288153EA-F391-42B5-911D-966285B4204F}"/>
              </a:ext>
            </a:extLst>
          </p:cNvPr>
          <p:cNvSpPr/>
          <p:nvPr/>
        </p:nvSpPr>
        <p:spPr>
          <a:xfrm>
            <a:off x="5885090" y="4183484"/>
            <a:ext cx="285749" cy="672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008FF51-2798-4A3B-AAC6-2AF6ACDE12A2}"/>
              </a:ext>
            </a:extLst>
          </p:cNvPr>
          <p:cNvSpPr/>
          <p:nvPr/>
        </p:nvSpPr>
        <p:spPr>
          <a:xfrm>
            <a:off x="5026479" y="5126200"/>
            <a:ext cx="1001485" cy="605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接收器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A480C60-E360-4BCD-AB2E-6DE04E6011BC}"/>
              </a:ext>
            </a:extLst>
          </p:cNvPr>
          <p:cNvSpPr/>
          <p:nvPr/>
        </p:nvSpPr>
        <p:spPr>
          <a:xfrm>
            <a:off x="6125935" y="5127491"/>
            <a:ext cx="1001485" cy="605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发送器</a:t>
            </a:r>
          </a:p>
        </p:txBody>
      </p:sp>
    </p:spTree>
    <p:extLst>
      <p:ext uri="{BB962C8B-B14F-4D97-AF65-F5344CB8AC3E}">
        <p14:creationId xmlns:p14="http://schemas.microsoft.com/office/powerpoint/2010/main" val="40731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728AF-54AB-473E-B1D5-EF50179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Canbus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C4C81-94BA-4E8C-9899-77FF57B53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Canbus</a:t>
            </a:r>
            <a:r>
              <a:rPr lang="zh-CN" altLang="en-US" dirty="0"/>
              <a:t>内部的</a:t>
            </a:r>
            <a:r>
              <a:rPr lang="en-US" altLang="zh-CN" dirty="0"/>
              <a:t>Controller</a:t>
            </a:r>
            <a:r>
              <a:rPr lang="zh-CN" altLang="en-US" dirty="0"/>
              <a:t>和</a:t>
            </a:r>
            <a:r>
              <a:rPr lang="en-US" altLang="zh-CN" dirty="0"/>
              <a:t>Manager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761296-ADFC-4C9E-9226-676F3863C60F}"/>
              </a:ext>
            </a:extLst>
          </p:cNvPr>
          <p:cNvSpPr/>
          <p:nvPr/>
        </p:nvSpPr>
        <p:spPr>
          <a:xfrm>
            <a:off x="1012371" y="3004457"/>
            <a:ext cx="2775858" cy="3385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AC041D-7A59-41F7-8CAF-40B5F57A8D4A}"/>
              </a:ext>
            </a:extLst>
          </p:cNvPr>
          <p:cNvSpPr/>
          <p:nvPr/>
        </p:nvSpPr>
        <p:spPr>
          <a:xfrm>
            <a:off x="4871356" y="3004457"/>
            <a:ext cx="2775858" cy="3385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1FFEC2E-1EDB-4F64-A863-DCA952BA9AD9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788229" y="4697186"/>
            <a:ext cx="1083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1D95235-C9A2-4CBE-A4B0-FCA5AE5B006F}"/>
              </a:ext>
            </a:extLst>
          </p:cNvPr>
          <p:cNvSpPr txBox="1"/>
          <p:nvPr/>
        </p:nvSpPr>
        <p:spPr>
          <a:xfrm>
            <a:off x="2122714" y="2500188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Init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D40A69-455D-4558-AA95-91BD89E38EBD}"/>
              </a:ext>
            </a:extLst>
          </p:cNvPr>
          <p:cNvSpPr txBox="1"/>
          <p:nvPr/>
        </p:nvSpPr>
        <p:spPr>
          <a:xfrm>
            <a:off x="5932713" y="249666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B47943A-BBAA-447C-A788-F3257A194051}"/>
              </a:ext>
            </a:extLst>
          </p:cNvPr>
          <p:cNvSpPr/>
          <p:nvPr/>
        </p:nvSpPr>
        <p:spPr>
          <a:xfrm>
            <a:off x="1461409" y="5046784"/>
            <a:ext cx="1839684" cy="7444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初始化</a:t>
            </a:r>
            <a:r>
              <a:rPr lang="en-US" altLang="zh-CN" sz="1600" dirty="0" err="1"/>
              <a:t>Can_recevier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Can_sender</a:t>
            </a:r>
            <a:endParaRPr lang="zh-CN" altLang="en-US" sz="1600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54A391D-FA46-48F9-BDCF-B8E8A10B615C}"/>
              </a:ext>
            </a:extLst>
          </p:cNvPr>
          <p:cNvSpPr/>
          <p:nvPr/>
        </p:nvSpPr>
        <p:spPr>
          <a:xfrm>
            <a:off x="1488622" y="3124983"/>
            <a:ext cx="1812472" cy="6080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根据配置文件生成工厂类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EF398F9-10AA-4051-8D99-B676D11011C2}"/>
              </a:ext>
            </a:extLst>
          </p:cNvPr>
          <p:cNvSpPr/>
          <p:nvPr/>
        </p:nvSpPr>
        <p:spPr>
          <a:xfrm>
            <a:off x="1488622" y="3940690"/>
            <a:ext cx="1812471" cy="9711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进而生成</a:t>
            </a:r>
            <a:r>
              <a:rPr lang="en-US" altLang="zh-CN" sz="1600" dirty="0"/>
              <a:t>Message Manger</a:t>
            </a:r>
            <a:r>
              <a:rPr lang="zh-CN" altLang="en-US" sz="1600" dirty="0"/>
              <a:t>和</a:t>
            </a:r>
            <a:r>
              <a:rPr lang="en-US" altLang="zh-CN" sz="1600" dirty="0"/>
              <a:t>vehicle controller</a:t>
            </a:r>
            <a:endParaRPr lang="zh-CN" altLang="en-US" sz="16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C9D704E-6033-4C42-BDB7-510A49705C5C}"/>
              </a:ext>
            </a:extLst>
          </p:cNvPr>
          <p:cNvSpPr/>
          <p:nvPr/>
        </p:nvSpPr>
        <p:spPr>
          <a:xfrm>
            <a:off x="1488622" y="5926135"/>
            <a:ext cx="1839684" cy="4069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配置回调函数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C3F634B-71DB-4B93-B43F-81B4172FE009}"/>
              </a:ext>
            </a:extLst>
          </p:cNvPr>
          <p:cNvSpPr/>
          <p:nvPr/>
        </p:nvSpPr>
        <p:spPr>
          <a:xfrm>
            <a:off x="5339441" y="3256879"/>
            <a:ext cx="1845129" cy="12824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调用函数检查</a:t>
            </a:r>
            <a:r>
              <a:rPr lang="en-US" altLang="zh-CN" dirty="0" err="1"/>
              <a:t>Canbus</a:t>
            </a:r>
            <a:r>
              <a:rPr lang="zh-CN" altLang="en-US" dirty="0"/>
              <a:t>消息是否正确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A1EED940-0DD4-4EDA-A76A-523AC9E54A79}"/>
              </a:ext>
            </a:extLst>
          </p:cNvPr>
          <p:cNvSpPr/>
          <p:nvPr/>
        </p:nvSpPr>
        <p:spPr>
          <a:xfrm>
            <a:off x="5336719" y="4894499"/>
            <a:ext cx="1845129" cy="12824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启动定时器循环发布地盘</a:t>
            </a:r>
            <a:r>
              <a:rPr lang="en-US" altLang="zh-CN" dirty="0"/>
              <a:t>topic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269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728AF-54AB-473E-B1D5-EF50179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Canbus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C4C81-94BA-4E8C-9899-77FF57B53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生成工厂模式所需配置的文件参数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F11F21-0867-4072-81C7-206BE794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26" y="2490788"/>
            <a:ext cx="2847975" cy="3686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3B43DA-AFE6-44B0-A701-D4C986BA3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660" y="444500"/>
            <a:ext cx="3143250" cy="60483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4741F8-D06C-4666-BF6F-CAA879324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293" y="2305050"/>
            <a:ext cx="34575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87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728AF-54AB-473E-B1D5-EF50179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Canbus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C4C81-94BA-4E8C-9899-77FF57B53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Canbus</a:t>
            </a:r>
            <a:r>
              <a:rPr lang="zh-CN" altLang="en-US" dirty="0"/>
              <a:t>消息的发送和接收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761B54-A3B8-45C5-A8AD-09F695DB7393}"/>
              </a:ext>
            </a:extLst>
          </p:cNvPr>
          <p:cNvSpPr/>
          <p:nvPr/>
        </p:nvSpPr>
        <p:spPr>
          <a:xfrm>
            <a:off x="979714" y="2471057"/>
            <a:ext cx="2307772" cy="9579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Start(</a:t>
            </a:r>
            <a:r>
              <a:rPr lang="en-US" altLang="zh-CN" dirty="0" err="1"/>
              <a:t>RecvThreadFunc</a:t>
            </a:r>
            <a:r>
              <a:rPr lang="zh-CN" altLang="en-US" dirty="0"/>
              <a:t>循环运行于独立线程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6D35E1-7222-4B0A-ABEC-5D9D98FBD753}"/>
              </a:ext>
            </a:extLst>
          </p:cNvPr>
          <p:cNvSpPr/>
          <p:nvPr/>
        </p:nvSpPr>
        <p:spPr>
          <a:xfrm>
            <a:off x="4441371" y="2471057"/>
            <a:ext cx="2307772" cy="9579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</a:t>
            </a:r>
            <a:r>
              <a:rPr lang="en-US" altLang="zh-CN" dirty="0"/>
              <a:t>CAN</a:t>
            </a:r>
            <a:r>
              <a:rPr lang="zh-CN" altLang="en-US" dirty="0"/>
              <a:t>网络读取的数据赋值给</a:t>
            </a:r>
            <a:r>
              <a:rPr lang="en-US" altLang="zh-CN" dirty="0" err="1"/>
              <a:t>CanFrame</a:t>
            </a:r>
            <a:r>
              <a:rPr lang="zh-CN" altLang="en-US" dirty="0"/>
              <a:t>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7B4104-D405-4E86-A3E8-58BAEC308E0D}"/>
              </a:ext>
            </a:extLst>
          </p:cNvPr>
          <p:cNvSpPr/>
          <p:nvPr/>
        </p:nvSpPr>
        <p:spPr>
          <a:xfrm>
            <a:off x="7897585" y="2471057"/>
            <a:ext cx="2307772" cy="9579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</a:t>
            </a:r>
            <a:r>
              <a:rPr lang="en-US" altLang="zh-CN" dirty="0" err="1"/>
              <a:t>CanFrame</a:t>
            </a:r>
            <a:r>
              <a:rPr lang="zh-CN" altLang="en-US" dirty="0"/>
              <a:t>成员变量的的赋值给</a:t>
            </a:r>
            <a:r>
              <a:rPr lang="en-US" altLang="zh-CN" dirty="0" err="1"/>
              <a:t>uid,data,len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432F72-87A5-41DC-BB1F-7EFDE63836A4}"/>
              </a:ext>
            </a:extLst>
          </p:cNvPr>
          <p:cNvSpPr/>
          <p:nvPr/>
        </p:nvSpPr>
        <p:spPr>
          <a:xfrm>
            <a:off x="7897585" y="4430485"/>
            <a:ext cx="2307772" cy="9579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根据消息</a:t>
            </a:r>
            <a:r>
              <a:rPr lang="en-US" altLang="zh-CN" dirty="0"/>
              <a:t>ID</a:t>
            </a:r>
            <a:r>
              <a:rPr lang="zh-CN" altLang="en-US" dirty="0"/>
              <a:t>找到对应的协议类型数据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729A89-6A5E-464A-A42E-9197DD82C107}"/>
              </a:ext>
            </a:extLst>
          </p:cNvPr>
          <p:cNvSpPr/>
          <p:nvPr/>
        </p:nvSpPr>
        <p:spPr>
          <a:xfrm>
            <a:off x="4441371" y="4430485"/>
            <a:ext cx="2307772" cy="9579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</a:t>
            </a:r>
            <a:r>
              <a:rPr lang="en-US" altLang="zh-CN" dirty="0"/>
              <a:t>Message Manger</a:t>
            </a:r>
            <a:r>
              <a:rPr lang="zh-CN" altLang="en-US" dirty="0"/>
              <a:t>的</a:t>
            </a:r>
            <a:r>
              <a:rPr lang="en-US" altLang="zh-CN" dirty="0"/>
              <a:t>Parse()</a:t>
            </a:r>
            <a:r>
              <a:rPr lang="zh-CN" altLang="en-US" dirty="0"/>
              <a:t>进行解析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F55403-4C7E-491F-BD4C-330B252B8C70}"/>
              </a:ext>
            </a:extLst>
          </p:cNvPr>
          <p:cNvSpPr/>
          <p:nvPr/>
        </p:nvSpPr>
        <p:spPr>
          <a:xfrm>
            <a:off x="979713" y="4430485"/>
            <a:ext cx="2307772" cy="9579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接受到</a:t>
            </a:r>
            <a:r>
              <a:rPr lang="en-US" altLang="zh-CN" dirty="0" err="1"/>
              <a:t>Canbus</a:t>
            </a:r>
            <a:r>
              <a:rPr lang="zh-CN" altLang="en-US" dirty="0"/>
              <a:t>网络发送的底盘信息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6359989-0829-4D53-84DD-0A17F5EF50C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287486" y="2950029"/>
            <a:ext cx="1153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22FBF7C-99BD-4541-A683-42DC65C349A4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6749143" y="2950029"/>
            <a:ext cx="1148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363DD30-630C-4850-A299-4C60CB67353B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9051471" y="3429000"/>
            <a:ext cx="0" cy="100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564E2E-0C98-414B-A1FB-E91962206FDF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>
            <a:off x="6749143" y="4909457"/>
            <a:ext cx="1148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6A08209-24CF-4875-90CC-7B50B9D6F2A2}"/>
              </a:ext>
            </a:extLst>
          </p:cNvPr>
          <p:cNvCxnSpPr>
            <a:stCxn id="12" idx="1"/>
            <a:endCxn id="14" idx="3"/>
          </p:cNvCxnSpPr>
          <p:nvPr/>
        </p:nvCxnSpPr>
        <p:spPr>
          <a:xfrm flipH="1">
            <a:off x="3287485" y="4909457"/>
            <a:ext cx="1153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4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0483E-134A-443F-9D5F-601A9C9B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9D7C8-434B-4661-9D10-9F8B1CF7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46971" cy="4351338"/>
          </a:xfrm>
        </p:spPr>
        <p:txBody>
          <a:bodyPr/>
          <a:lstStyle/>
          <a:p>
            <a:r>
              <a:rPr lang="zh-CN" altLang="en-US" dirty="0"/>
              <a:t>模块架构及算法流程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E7BEA3-6092-45BC-BA93-6FEBA1D1E41A}"/>
              </a:ext>
            </a:extLst>
          </p:cNvPr>
          <p:cNvSpPr txBox="1"/>
          <p:nvPr/>
        </p:nvSpPr>
        <p:spPr>
          <a:xfrm>
            <a:off x="708590" y="3059667"/>
            <a:ext cx="118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Cameras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27D9DE-DD17-4FF9-9EFE-40E03678A3CA}"/>
              </a:ext>
            </a:extLst>
          </p:cNvPr>
          <p:cNvSpPr txBox="1"/>
          <p:nvPr/>
        </p:nvSpPr>
        <p:spPr>
          <a:xfrm>
            <a:off x="755871" y="4823244"/>
            <a:ext cx="100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Lidars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3340B3-EC85-4249-86F6-7E8245D3FAE1}"/>
              </a:ext>
            </a:extLst>
          </p:cNvPr>
          <p:cNvSpPr txBox="1"/>
          <p:nvPr/>
        </p:nvSpPr>
        <p:spPr>
          <a:xfrm>
            <a:off x="755871" y="5682953"/>
            <a:ext cx="100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Radars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09494E-E4FD-43EB-B973-9F335DDB8210}"/>
              </a:ext>
            </a:extLst>
          </p:cNvPr>
          <p:cNvSpPr/>
          <p:nvPr/>
        </p:nvSpPr>
        <p:spPr>
          <a:xfrm>
            <a:off x="2228849" y="2994353"/>
            <a:ext cx="1066800" cy="4999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图像预处理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E7A33C-9166-4B78-8DEF-3E24E7E4C6C4}"/>
              </a:ext>
            </a:extLst>
          </p:cNvPr>
          <p:cNvSpPr/>
          <p:nvPr/>
        </p:nvSpPr>
        <p:spPr>
          <a:xfrm>
            <a:off x="2228849" y="4723708"/>
            <a:ext cx="1066800" cy="4999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点云预处理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C7E751-A160-46F5-AA89-B20D4077109A}"/>
              </a:ext>
            </a:extLst>
          </p:cNvPr>
          <p:cNvSpPr/>
          <p:nvPr/>
        </p:nvSpPr>
        <p:spPr>
          <a:xfrm>
            <a:off x="3842655" y="2411135"/>
            <a:ext cx="1390649" cy="468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信号灯检测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E6218BB-483C-4FB9-BC7F-83881BCCA737}"/>
              </a:ext>
            </a:extLst>
          </p:cNvPr>
          <p:cNvSpPr/>
          <p:nvPr/>
        </p:nvSpPr>
        <p:spPr>
          <a:xfrm>
            <a:off x="3842655" y="3059668"/>
            <a:ext cx="1390649" cy="468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车道线检测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C5D94C3-EB64-4575-B32A-9252A0A5F394}"/>
              </a:ext>
            </a:extLst>
          </p:cNvPr>
          <p:cNvSpPr/>
          <p:nvPr/>
        </p:nvSpPr>
        <p:spPr>
          <a:xfrm>
            <a:off x="3842655" y="3735348"/>
            <a:ext cx="1390649" cy="468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障碍物检测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705BD8-5331-4AE0-B64F-659134CEC46F}"/>
              </a:ext>
            </a:extLst>
          </p:cNvPr>
          <p:cNvSpPr/>
          <p:nvPr/>
        </p:nvSpPr>
        <p:spPr>
          <a:xfrm>
            <a:off x="3842654" y="4735802"/>
            <a:ext cx="1390649" cy="468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点云分割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C8BD152-1C93-4516-B048-33490B8B8A3E}"/>
              </a:ext>
            </a:extLst>
          </p:cNvPr>
          <p:cNvSpPr/>
          <p:nvPr/>
        </p:nvSpPr>
        <p:spPr>
          <a:xfrm>
            <a:off x="5682343" y="2411135"/>
            <a:ext cx="838200" cy="468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追踪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17BC1CF-3F1D-497C-862C-242E9A2490C8}"/>
              </a:ext>
            </a:extLst>
          </p:cNvPr>
          <p:cNvSpPr/>
          <p:nvPr/>
        </p:nvSpPr>
        <p:spPr>
          <a:xfrm>
            <a:off x="7032170" y="2411135"/>
            <a:ext cx="1741715" cy="468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多摄像头标定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F9FA928-81B7-4B8C-BE89-A5C0AB818202}"/>
              </a:ext>
            </a:extLst>
          </p:cNvPr>
          <p:cNvSpPr txBox="1"/>
          <p:nvPr/>
        </p:nvSpPr>
        <p:spPr>
          <a:xfrm>
            <a:off x="9394371" y="2411135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信号灯信息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3405D29-F05B-4174-9F82-A0842BBCA4DA}"/>
              </a:ext>
            </a:extLst>
          </p:cNvPr>
          <p:cNvSpPr/>
          <p:nvPr/>
        </p:nvSpPr>
        <p:spPr>
          <a:xfrm>
            <a:off x="5676900" y="3059668"/>
            <a:ext cx="838200" cy="468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追踪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2CB44CD-2785-49B0-B693-DA938B32301A}"/>
              </a:ext>
            </a:extLst>
          </p:cNvPr>
          <p:cNvSpPr/>
          <p:nvPr/>
        </p:nvSpPr>
        <p:spPr>
          <a:xfrm>
            <a:off x="7032170" y="3059668"/>
            <a:ext cx="1023259" cy="468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校正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F1F2119-7A5A-4382-B2D2-1BB42E88350B}"/>
              </a:ext>
            </a:extLst>
          </p:cNvPr>
          <p:cNvSpPr/>
          <p:nvPr/>
        </p:nvSpPr>
        <p:spPr>
          <a:xfrm>
            <a:off x="5676900" y="3735348"/>
            <a:ext cx="2378529" cy="468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→</a:t>
            </a:r>
            <a:r>
              <a:rPr lang="en-US" altLang="zh-CN" dirty="0"/>
              <a:t>3D </a:t>
            </a:r>
            <a:r>
              <a:rPr lang="zh-CN" altLang="en-US" dirty="0"/>
              <a:t>转化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0D3F74-43BC-496D-9F55-7EB48AC7A5DC}"/>
              </a:ext>
            </a:extLst>
          </p:cNvPr>
          <p:cNvSpPr/>
          <p:nvPr/>
        </p:nvSpPr>
        <p:spPr>
          <a:xfrm>
            <a:off x="8441871" y="3735348"/>
            <a:ext cx="1390650" cy="468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对象追踪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6A1CEDC-2980-4D7B-B3BA-8ADAD2745AA5}"/>
              </a:ext>
            </a:extLst>
          </p:cNvPr>
          <p:cNvSpPr/>
          <p:nvPr/>
        </p:nvSpPr>
        <p:spPr>
          <a:xfrm>
            <a:off x="5676900" y="4723708"/>
            <a:ext cx="1390649" cy="468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对象分类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52DEBDC-725A-4A97-8D2E-C78E1B792133}"/>
              </a:ext>
            </a:extLst>
          </p:cNvPr>
          <p:cNvSpPr/>
          <p:nvPr/>
        </p:nvSpPr>
        <p:spPr>
          <a:xfrm>
            <a:off x="8441872" y="4680681"/>
            <a:ext cx="1390649" cy="468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对象追踪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7C71488-CDDE-4B79-BCB6-BA42D8E6404B}"/>
              </a:ext>
            </a:extLst>
          </p:cNvPr>
          <p:cNvSpPr/>
          <p:nvPr/>
        </p:nvSpPr>
        <p:spPr>
          <a:xfrm>
            <a:off x="5697307" y="5583417"/>
            <a:ext cx="1390649" cy="468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雷达处理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6C0ED93-2923-48BD-824B-F14A5CC6C04C}"/>
              </a:ext>
            </a:extLst>
          </p:cNvPr>
          <p:cNvSpPr/>
          <p:nvPr/>
        </p:nvSpPr>
        <p:spPr>
          <a:xfrm>
            <a:off x="8441872" y="5563494"/>
            <a:ext cx="1390649" cy="468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对象追踪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A86B750-C23F-4692-83D2-E2A4F7FB0613}"/>
              </a:ext>
            </a:extLst>
          </p:cNvPr>
          <p:cNvSpPr/>
          <p:nvPr/>
        </p:nvSpPr>
        <p:spPr>
          <a:xfrm>
            <a:off x="10406742" y="3838144"/>
            <a:ext cx="598714" cy="20449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传感器融合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3380887-0A57-4F0A-836D-5432C7530A28}"/>
              </a:ext>
            </a:extLst>
          </p:cNvPr>
          <p:cNvCxnSpPr/>
          <p:nvPr/>
        </p:nvCxnSpPr>
        <p:spPr>
          <a:xfrm>
            <a:off x="1755998" y="3244333"/>
            <a:ext cx="3884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F294975-CAEA-493E-B0E9-9E33F161E481}"/>
              </a:ext>
            </a:extLst>
          </p:cNvPr>
          <p:cNvCxnSpPr>
            <a:cxnSpLocks/>
          </p:cNvCxnSpPr>
          <p:nvPr/>
        </p:nvCxnSpPr>
        <p:spPr>
          <a:xfrm>
            <a:off x="1561754" y="5007910"/>
            <a:ext cx="5827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3D4238B-1B08-4555-8051-0BAECA7925AC}"/>
              </a:ext>
            </a:extLst>
          </p:cNvPr>
          <p:cNvCxnSpPr>
            <a:cxnSpLocks/>
          </p:cNvCxnSpPr>
          <p:nvPr/>
        </p:nvCxnSpPr>
        <p:spPr>
          <a:xfrm>
            <a:off x="1658876" y="5883110"/>
            <a:ext cx="4018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258B9B0B-CDFD-445F-BAAD-4EDA3AA29972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3295649" y="2645569"/>
            <a:ext cx="547006" cy="59876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ED11FE59-8388-42DE-959D-3B17B0194A78}"/>
              </a:ext>
            </a:extLst>
          </p:cNvPr>
          <p:cNvCxnSpPr>
            <a:stCxn id="9" idx="3"/>
            <a:endCxn id="17" idx="1"/>
          </p:cNvCxnSpPr>
          <p:nvPr/>
        </p:nvCxnSpPr>
        <p:spPr>
          <a:xfrm>
            <a:off x="3295649" y="3244334"/>
            <a:ext cx="547006" cy="7254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84BBD30-F5A1-4CD7-AEE3-8979AE9F0892}"/>
              </a:ext>
            </a:extLst>
          </p:cNvPr>
          <p:cNvCxnSpPr>
            <a:stCxn id="9" idx="3"/>
          </p:cNvCxnSpPr>
          <p:nvPr/>
        </p:nvCxnSpPr>
        <p:spPr>
          <a:xfrm flipV="1">
            <a:off x="3295649" y="3244333"/>
            <a:ext cx="5470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9F3FA01-BB48-4672-98CF-96CCF119A8C1}"/>
              </a:ext>
            </a:extLst>
          </p:cNvPr>
          <p:cNvCxnSpPr/>
          <p:nvPr/>
        </p:nvCxnSpPr>
        <p:spPr>
          <a:xfrm>
            <a:off x="5288412" y="2624188"/>
            <a:ext cx="3884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7BBFE4F-8E16-43A3-9208-60B3D518B059}"/>
              </a:ext>
            </a:extLst>
          </p:cNvPr>
          <p:cNvCxnSpPr/>
          <p:nvPr/>
        </p:nvCxnSpPr>
        <p:spPr>
          <a:xfrm>
            <a:off x="5288412" y="3294102"/>
            <a:ext cx="3884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7D30FB3-E28C-4FA7-B2A0-A95112605B14}"/>
              </a:ext>
            </a:extLst>
          </p:cNvPr>
          <p:cNvCxnSpPr/>
          <p:nvPr/>
        </p:nvCxnSpPr>
        <p:spPr>
          <a:xfrm>
            <a:off x="5233303" y="3969782"/>
            <a:ext cx="3884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A92BE95-7083-4D99-8BAB-A0B8C0E627E5}"/>
              </a:ext>
            </a:extLst>
          </p:cNvPr>
          <p:cNvCxnSpPr/>
          <p:nvPr/>
        </p:nvCxnSpPr>
        <p:spPr>
          <a:xfrm>
            <a:off x="6515100" y="2645569"/>
            <a:ext cx="3884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9A1DDF9-E153-4183-91DB-B7F3BC76E105}"/>
              </a:ext>
            </a:extLst>
          </p:cNvPr>
          <p:cNvCxnSpPr/>
          <p:nvPr/>
        </p:nvCxnSpPr>
        <p:spPr>
          <a:xfrm>
            <a:off x="6515100" y="3294102"/>
            <a:ext cx="3884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E152458-436D-47E6-8890-F1D224C5D202}"/>
              </a:ext>
            </a:extLst>
          </p:cNvPr>
          <p:cNvCxnSpPr/>
          <p:nvPr/>
        </p:nvCxnSpPr>
        <p:spPr>
          <a:xfrm>
            <a:off x="9005883" y="2645569"/>
            <a:ext cx="3884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C9A432B-CB24-43B0-8043-5FC2DFE482B9}"/>
              </a:ext>
            </a:extLst>
          </p:cNvPr>
          <p:cNvCxnSpPr/>
          <p:nvPr/>
        </p:nvCxnSpPr>
        <p:spPr>
          <a:xfrm>
            <a:off x="3365720" y="4970236"/>
            <a:ext cx="3884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9409559-0922-47E4-B4AD-91EF879C912A}"/>
              </a:ext>
            </a:extLst>
          </p:cNvPr>
          <p:cNvCxnSpPr/>
          <p:nvPr/>
        </p:nvCxnSpPr>
        <p:spPr>
          <a:xfrm>
            <a:off x="5245888" y="4997414"/>
            <a:ext cx="3884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A3310F5-EDE6-4AE5-981E-0FBA1B371BA1}"/>
              </a:ext>
            </a:extLst>
          </p:cNvPr>
          <p:cNvCxnSpPr>
            <a:cxnSpLocks/>
          </p:cNvCxnSpPr>
          <p:nvPr/>
        </p:nvCxnSpPr>
        <p:spPr>
          <a:xfrm>
            <a:off x="7155311" y="4937277"/>
            <a:ext cx="1139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D32D9BE-B846-4CF5-88C5-C45861CD6468}"/>
              </a:ext>
            </a:extLst>
          </p:cNvPr>
          <p:cNvCxnSpPr/>
          <p:nvPr/>
        </p:nvCxnSpPr>
        <p:spPr>
          <a:xfrm>
            <a:off x="8053383" y="4001294"/>
            <a:ext cx="3884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50E66C9-A23D-492F-AB5A-D7FACAC6AD43}"/>
              </a:ext>
            </a:extLst>
          </p:cNvPr>
          <p:cNvCxnSpPr>
            <a:cxnSpLocks/>
          </p:cNvCxnSpPr>
          <p:nvPr/>
        </p:nvCxnSpPr>
        <p:spPr>
          <a:xfrm>
            <a:off x="7155311" y="5817851"/>
            <a:ext cx="1139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93727C7-668A-4575-9B10-64521C4C611A}"/>
              </a:ext>
            </a:extLst>
          </p:cNvPr>
          <p:cNvCxnSpPr>
            <a:stCxn id="27" idx="2"/>
          </p:cNvCxnSpPr>
          <p:nvPr/>
        </p:nvCxnSpPr>
        <p:spPr>
          <a:xfrm flipH="1">
            <a:off x="7543799" y="3528536"/>
            <a:ext cx="1" cy="206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DFC6D952-9068-4C19-B643-710C8E8918F6}"/>
              </a:ext>
            </a:extLst>
          </p:cNvPr>
          <p:cNvCxnSpPr>
            <a:stCxn id="31" idx="3"/>
          </p:cNvCxnSpPr>
          <p:nvPr/>
        </p:nvCxnSpPr>
        <p:spPr>
          <a:xfrm>
            <a:off x="9832521" y="3969782"/>
            <a:ext cx="574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DF67BC4-78B3-4117-8611-D556D13C4C68}"/>
              </a:ext>
            </a:extLst>
          </p:cNvPr>
          <p:cNvCxnSpPr/>
          <p:nvPr/>
        </p:nvCxnSpPr>
        <p:spPr>
          <a:xfrm>
            <a:off x="9832521" y="4868009"/>
            <a:ext cx="574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A645100-75BE-425E-828E-743FA9F98D99}"/>
              </a:ext>
            </a:extLst>
          </p:cNvPr>
          <p:cNvCxnSpPr/>
          <p:nvPr/>
        </p:nvCxnSpPr>
        <p:spPr>
          <a:xfrm>
            <a:off x="9832520" y="5682953"/>
            <a:ext cx="574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D5BAB868-D8F3-48C5-8D06-1F4EE337C00D}"/>
              </a:ext>
            </a:extLst>
          </p:cNvPr>
          <p:cNvSpPr txBox="1"/>
          <p:nvPr/>
        </p:nvSpPr>
        <p:spPr>
          <a:xfrm>
            <a:off x="11324541" y="4569049"/>
            <a:ext cx="443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5CC2F660-BA0F-44BF-ABFD-0786146480F1}"/>
              </a:ext>
            </a:extLst>
          </p:cNvPr>
          <p:cNvCxnSpPr>
            <a:endCxn id="80" idx="1"/>
          </p:cNvCxnSpPr>
          <p:nvPr/>
        </p:nvCxnSpPr>
        <p:spPr>
          <a:xfrm>
            <a:off x="11103429" y="4892214"/>
            <a:ext cx="2211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88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0483E-134A-443F-9D5F-601A9C9B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9D7C8-434B-4661-9D10-9F8B1CF7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Cameras</a:t>
            </a:r>
            <a:r>
              <a:rPr lang="zh-CN" altLang="en-US" dirty="0"/>
              <a:t>数据处理</a:t>
            </a:r>
            <a:r>
              <a:rPr lang="en-US" altLang="zh-CN" dirty="0"/>
              <a:t>-</a:t>
            </a:r>
            <a:r>
              <a:rPr lang="zh-CN" altLang="en-US" dirty="0"/>
              <a:t>图像预处理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1. </a:t>
            </a:r>
            <a:r>
              <a:rPr lang="zh-CN" altLang="en-US" dirty="0"/>
              <a:t>调取高精度地图信息，通过同步坐标系并构建网格查找表</a:t>
            </a:r>
            <a:r>
              <a:rPr lang="en-US" altLang="zh-CN" dirty="0"/>
              <a:t>(LUT)</a:t>
            </a:r>
            <a:r>
              <a:rPr lang="zh-CN" altLang="en-US" dirty="0"/>
              <a:t>来去除背景对象。</a:t>
            </a:r>
            <a:r>
              <a:rPr lang="en-US" altLang="zh-CN" dirty="0"/>
              <a:t>(</a:t>
            </a:r>
            <a:r>
              <a:rPr lang="zh-CN" altLang="en-US" dirty="0"/>
              <a:t>点云预处理同样进行该步骤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2. </a:t>
            </a:r>
            <a:r>
              <a:rPr lang="zh-CN" altLang="en-US" dirty="0"/>
              <a:t>通过</a:t>
            </a:r>
            <a:r>
              <a:rPr lang="en-US" altLang="zh-CN" dirty="0"/>
              <a:t>CNN</a:t>
            </a:r>
            <a:r>
              <a:rPr lang="zh-CN" altLang="en-US" dirty="0"/>
              <a:t>进行识别和分类，如：信号灯、车道线、汽车、行人等。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65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0483E-134A-443F-9D5F-601A9C9B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9D7C8-434B-4661-9D10-9F8B1CF7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Cameras</a:t>
            </a:r>
            <a:r>
              <a:rPr lang="zh-CN" altLang="en-US" dirty="0"/>
              <a:t>数据处理</a:t>
            </a:r>
            <a:r>
              <a:rPr lang="en-US" altLang="zh-CN" dirty="0"/>
              <a:t>-</a:t>
            </a:r>
            <a:r>
              <a:rPr lang="zh-CN" altLang="en-US" dirty="0"/>
              <a:t>障碍物的边框构建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MinBox</a:t>
            </a:r>
            <a:r>
              <a:rPr lang="zh-CN" altLang="en-US" dirty="0"/>
              <a:t>障碍物边框构建：</a:t>
            </a:r>
            <a:endParaRPr lang="en-US" altLang="zh-CN" dirty="0"/>
          </a:p>
          <a:p>
            <a:pPr lvl="1"/>
            <a:endParaRPr lang="en-US" altLang="zh-CN" b="0" i="0" dirty="0">
              <a:effectLst/>
              <a:latin typeface="-apple-system"/>
            </a:endParaRPr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由于</a:t>
            </a:r>
            <a:r>
              <a:rPr lang="en-US" altLang="zh-CN" b="0" i="0" dirty="0">
                <a:effectLst/>
                <a:latin typeface="-apple-system"/>
              </a:rPr>
              <a:t>CNN</a:t>
            </a:r>
            <a:r>
              <a:rPr lang="zh-CN" altLang="en-US" b="0" i="0" dirty="0">
                <a:effectLst/>
                <a:latin typeface="-apple-system"/>
              </a:rPr>
              <a:t>神经网络的输出为许多网格的组合的形式，所以使用构建</a:t>
            </a:r>
            <a:r>
              <a:rPr lang="en-US" altLang="zh-CN" b="0" i="0" dirty="0">
                <a:effectLst/>
                <a:latin typeface="-apple-system"/>
              </a:rPr>
              <a:t>Box</a:t>
            </a:r>
            <a:r>
              <a:rPr lang="zh-CN" altLang="en-US" b="0" i="0" dirty="0">
                <a:effectLst/>
                <a:latin typeface="-apple-system"/>
              </a:rPr>
              <a:t>的方式构建障碍物边框。</a:t>
            </a:r>
            <a:endParaRPr lang="en-US" altLang="zh-CN" b="0" i="0" dirty="0">
              <a:effectLst/>
              <a:latin typeface="-apple-system"/>
            </a:endParaRPr>
          </a:p>
          <a:p>
            <a:pPr lvl="1"/>
            <a:endParaRPr lang="en-US" altLang="zh-CN" b="0" i="0" dirty="0">
              <a:effectLst/>
              <a:latin typeface="-apple-system"/>
            </a:endParaRPr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任意选择一条边，将其他多边形上的点投影到这条边上，建立具有最大距离的交点对，其具有最大距离的点的集合则为边框的边缘，然后通过迭代所有边，选择最小面积的方案得到最终的边界框。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07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0483E-134A-443F-9D5F-601A9C9B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9D7C8-434B-4661-9D10-9F8B1CF7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Lidars</a:t>
            </a:r>
            <a:r>
              <a:rPr lang="zh-CN" altLang="en-US" dirty="0"/>
              <a:t>点云分割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输入：</a:t>
            </a:r>
            <a:r>
              <a:rPr lang="en-US" altLang="zh-CN" dirty="0"/>
              <a:t>driers::</a:t>
            </a:r>
            <a:r>
              <a:rPr lang="en-US" altLang="zh-CN" dirty="0" err="1"/>
              <a:t>PointCloud</a:t>
            </a:r>
            <a:r>
              <a:rPr lang="zh-CN" altLang="en-US" dirty="0"/>
              <a:t>类型点云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输出：</a:t>
            </a:r>
            <a:r>
              <a:rPr lang="en-US" altLang="zh-CN" dirty="0" err="1"/>
              <a:t>LidarFrameMessage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CNN-Segmentation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11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0483E-134A-443F-9D5F-601A9C9B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9D7C8-434B-4661-9D10-9F8B1CF7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对象追踪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zh-CN" altLang="en-US" b="0" i="0" dirty="0">
                <a:effectLst/>
                <a:latin typeface="+mn-ea"/>
              </a:rPr>
              <a:t>对象跟踪器跟踪分段检测到的障碍物。通过将当前检测与现有跟踪列表相关联，来形成和更新跟踪列表，如不再存在，则删除旧的跟踪列表，并在识别出新的检测时生成新的跟踪列表。</a:t>
            </a:r>
            <a:endParaRPr lang="en-US" altLang="zh-CN" b="0" i="0" dirty="0">
              <a:effectLst/>
              <a:latin typeface="+mn-ea"/>
            </a:endParaRPr>
          </a:p>
          <a:p>
            <a:pPr marL="514350" indent="-514350">
              <a:buAutoNum type="arabicPeriod"/>
            </a:pPr>
            <a:endParaRPr lang="en-US" altLang="zh-CN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+mn-ea"/>
              </a:rPr>
              <a:t>使用匈牙利算法用于检测和跟踪的关联。</a:t>
            </a:r>
            <a:endParaRPr lang="en-US" altLang="zh-CN" dirty="0">
              <a:latin typeface="+mn-ea"/>
            </a:endParaRPr>
          </a:p>
          <a:p>
            <a:pPr marL="514350" indent="-514350">
              <a:buAutoNum type="arabicPeriod"/>
            </a:pPr>
            <a:endParaRPr lang="en-US" altLang="zh-CN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+mn-ea"/>
              </a:rPr>
              <a:t>使用鲁棒卡尔曼滤波进行运动估计。</a:t>
            </a:r>
          </a:p>
        </p:txBody>
      </p:sp>
    </p:spTree>
    <p:extLst>
      <p:ext uri="{BB962C8B-B14F-4D97-AF65-F5344CB8AC3E}">
        <p14:creationId xmlns:p14="http://schemas.microsoft.com/office/powerpoint/2010/main" val="262219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0483E-134A-443F-9D5F-601A9C9B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9D7C8-434B-4661-9D10-9F8B1CF7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143"/>
            <a:ext cx="10515600" cy="5442857"/>
          </a:xfrm>
        </p:spPr>
        <p:txBody>
          <a:bodyPr>
            <a:normAutofit/>
          </a:bodyPr>
          <a:lstStyle/>
          <a:p>
            <a:r>
              <a:rPr lang="zh-CN" altLang="en-US" dirty="0"/>
              <a:t>多传感器融合</a:t>
            </a:r>
            <a:r>
              <a:rPr lang="en-US" altLang="zh-CN" dirty="0"/>
              <a:t>-</a:t>
            </a:r>
            <a:r>
              <a:rPr lang="zh-CN" altLang="en-US" dirty="0"/>
              <a:t>数据关联</a:t>
            </a:r>
            <a:endParaRPr lang="en-US" altLang="zh-CN" dirty="0"/>
          </a:p>
          <a:p>
            <a:r>
              <a:rPr lang="zh-CN" altLang="en-US" sz="2400" dirty="0"/>
              <a:t>数据关联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通过不同的度量准则计算跟踪目标与当前测量量（检测目标）之间的“距离”，然后利用这些“距离”值解决一个</a:t>
            </a:r>
            <a:r>
              <a:rPr lang="zh-CN" altLang="en-US" sz="2400" i="0" dirty="0">
                <a:solidFill>
                  <a:srgbClr val="4D4D4D"/>
                </a:solidFill>
                <a:effectLst/>
                <a:latin typeface="-apple-system"/>
              </a:rPr>
              <a:t>二分图匹配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问题，从而得到数据关联结果。</a:t>
            </a:r>
            <a:endParaRPr lang="en-US" altLang="zh-CN" sz="2400" dirty="0"/>
          </a:p>
          <a:p>
            <a:r>
              <a:rPr lang="zh-CN" altLang="en-US" sz="2400" i="0" dirty="0">
                <a:effectLst/>
                <a:latin typeface="-apple-system"/>
              </a:rPr>
              <a:t>数据关联结果包括三类，分别是：匹配对、未匹配的检测目标和未匹配的跟踪目标。</a:t>
            </a:r>
            <a:br>
              <a:rPr lang="zh-CN" altLang="en-US" sz="2400" dirty="0"/>
            </a:br>
            <a:r>
              <a:rPr lang="en-US" altLang="zh-CN" dirty="0"/>
              <a:t>	</a:t>
            </a:r>
            <a:r>
              <a:rPr lang="en-US" altLang="zh-CN" sz="2000" dirty="0"/>
              <a:t>1.</a:t>
            </a:r>
            <a:r>
              <a:rPr lang="zh-CN" altLang="en-US" sz="2000" i="0" dirty="0">
                <a:effectLst/>
                <a:latin typeface="-apple-system"/>
              </a:rPr>
              <a:t>匹配对：该跟踪目标在当前帧认为有一个测量量与之匹配，可以利用这个新的测量量来更新跟踪目标状态，例如将该测量量作为</a:t>
            </a:r>
            <a:r>
              <a:rPr lang="en-US" altLang="zh-CN" sz="2000" i="0" dirty="0">
                <a:effectLst/>
                <a:latin typeface="-apple-system"/>
              </a:rPr>
              <a:t>Kalman</a:t>
            </a:r>
            <a:r>
              <a:rPr lang="zh-CN" altLang="en-US" sz="2000" i="0" dirty="0">
                <a:effectLst/>
                <a:latin typeface="-apple-system"/>
              </a:rPr>
              <a:t>滤波的测量输入，更新跟踪目标状态；</a:t>
            </a:r>
            <a:endParaRPr lang="en-US" altLang="zh-CN" sz="2000" i="0" dirty="0">
              <a:effectLst/>
              <a:latin typeface="-apple-system"/>
            </a:endParaRPr>
          </a:p>
          <a:p>
            <a:br>
              <a:rPr lang="zh-CN" altLang="en-US" sz="2000" dirty="0"/>
            </a:br>
            <a:r>
              <a:rPr lang="en-US" altLang="zh-CN" sz="2000" dirty="0"/>
              <a:t>	2.</a:t>
            </a:r>
            <a:r>
              <a:rPr lang="zh-CN" altLang="en-US" sz="2000" i="0" dirty="0">
                <a:effectLst/>
                <a:latin typeface="-apple-system"/>
              </a:rPr>
              <a:t>未匹配的检测目标：该检测目标没有与任何跟踪目标匹配上，则可以认为是新产生的检测目标，从而可以利用该检测目标创建一个新的跟踪目标，加入到原有跟踪目标序列中；</a:t>
            </a:r>
            <a:endParaRPr lang="en-US" altLang="zh-CN" sz="2000" i="0" dirty="0">
              <a:effectLst/>
              <a:latin typeface="-apple-system"/>
            </a:endParaRPr>
          </a:p>
          <a:p>
            <a:br>
              <a:rPr lang="zh-CN" altLang="en-US" sz="2000" dirty="0"/>
            </a:br>
            <a:r>
              <a:rPr lang="en-US" altLang="zh-CN" sz="2000" dirty="0"/>
              <a:t>	3.</a:t>
            </a:r>
            <a:r>
              <a:rPr lang="zh-CN" altLang="en-US" sz="2000" i="0" dirty="0">
                <a:effectLst/>
                <a:latin typeface="-apple-system"/>
              </a:rPr>
              <a:t>未匹配的跟踪目标：该跟踪目标当前没有与任何检测目标匹配上，则可以认为该跟踪目标当前帧没有被检测到，即出现了丢失。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669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0483E-134A-443F-9D5F-601A9C9B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9D7C8-434B-4661-9D10-9F8B1CF7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143"/>
            <a:ext cx="10515600" cy="5442857"/>
          </a:xfrm>
        </p:spPr>
        <p:txBody>
          <a:bodyPr>
            <a:normAutofit/>
          </a:bodyPr>
          <a:lstStyle/>
          <a:p>
            <a:r>
              <a:rPr lang="zh-CN" altLang="en-US" dirty="0"/>
              <a:t>多传感器融合</a:t>
            </a:r>
            <a:r>
              <a:rPr lang="en-US" altLang="zh-CN" dirty="0"/>
              <a:t>-</a:t>
            </a:r>
            <a:r>
              <a:rPr lang="zh-CN" altLang="en-US" dirty="0"/>
              <a:t>数据关联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数据关联流程：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33A681-17D3-4493-B7A6-75ECD0E9C547}"/>
              </a:ext>
            </a:extLst>
          </p:cNvPr>
          <p:cNvSpPr/>
          <p:nvPr/>
        </p:nvSpPr>
        <p:spPr>
          <a:xfrm>
            <a:off x="1023256" y="3287486"/>
            <a:ext cx="2177143" cy="478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当前帧检测目标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93B99F-4668-47C1-9648-A3632958B7BC}"/>
              </a:ext>
            </a:extLst>
          </p:cNvPr>
          <p:cNvSpPr/>
          <p:nvPr/>
        </p:nvSpPr>
        <p:spPr>
          <a:xfrm>
            <a:off x="1023255" y="4337504"/>
            <a:ext cx="2177143" cy="478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追踪目标序列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31FD61-AA4B-4D75-8C3C-D1B942A823C7}"/>
              </a:ext>
            </a:extLst>
          </p:cNvPr>
          <p:cNvSpPr/>
          <p:nvPr/>
        </p:nvSpPr>
        <p:spPr>
          <a:xfrm>
            <a:off x="3831770" y="3795372"/>
            <a:ext cx="2264230" cy="478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二分图算法进行匹配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563F7C-F66C-4EEF-ABAF-D5B11D06BAFA}"/>
              </a:ext>
            </a:extLst>
          </p:cNvPr>
          <p:cNvSpPr/>
          <p:nvPr/>
        </p:nvSpPr>
        <p:spPr>
          <a:xfrm>
            <a:off x="7489370" y="3795372"/>
            <a:ext cx="2264230" cy="478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对未匹配目标后处理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CE720A5-2E7B-4A1A-B4E7-064392201AF4}"/>
              </a:ext>
            </a:extLst>
          </p:cNvPr>
          <p:cNvSpPr/>
          <p:nvPr/>
        </p:nvSpPr>
        <p:spPr>
          <a:xfrm>
            <a:off x="7489370" y="5442857"/>
            <a:ext cx="2264230" cy="478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更新匹配对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CEEFB8-9674-44FF-ADC1-DD65BE1EDC1B}"/>
              </a:ext>
            </a:extLst>
          </p:cNvPr>
          <p:cNvSpPr/>
          <p:nvPr/>
        </p:nvSpPr>
        <p:spPr>
          <a:xfrm>
            <a:off x="3831770" y="5442857"/>
            <a:ext cx="2264230" cy="478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计算匹配目标距离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4F68D0C-0123-42E8-B033-00AC841E5B1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200399" y="3526972"/>
            <a:ext cx="631371" cy="507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EA6E30C6-AE99-4B96-A566-F4040EF1F30F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200398" y="4034858"/>
            <a:ext cx="631372" cy="5421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E27A0CA-CD10-4D30-B5B1-CE37A1F3F56C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096000" y="4034858"/>
            <a:ext cx="1393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86B3F8-9B26-4803-B7B0-4432D8B2136E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8621485" y="4274344"/>
            <a:ext cx="0" cy="1168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FFACE32-0843-4355-908A-1DC068422829}"/>
              </a:ext>
            </a:extLst>
          </p:cNvPr>
          <p:cNvCxnSpPr>
            <a:stCxn id="14" idx="1"/>
            <a:endCxn id="16" idx="3"/>
          </p:cNvCxnSpPr>
          <p:nvPr/>
        </p:nvCxnSpPr>
        <p:spPr>
          <a:xfrm flipH="1">
            <a:off x="6096000" y="5682343"/>
            <a:ext cx="1393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8B94237-0E25-4D62-8432-137967D140A9}"/>
              </a:ext>
            </a:extLst>
          </p:cNvPr>
          <p:cNvCxnSpPr>
            <a:stCxn id="8" idx="2"/>
            <a:endCxn id="16" idx="0"/>
          </p:cNvCxnSpPr>
          <p:nvPr/>
        </p:nvCxnSpPr>
        <p:spPr>
          <a:xfrm>
            <a:off x="4963885" y="4274344"/>
            <a:ext cx="0" cy="1168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9342E1DE-9703-4742-9244-74F13D78C350}"/>
              </a:ext>
            </a:extLst>
          </p:cNvPr>
          <p:cNvSpPr/>
          <p:nvPr/>
        </p:nvSpPr>
        <p:spPr>
          <a:xfrm>
            <a:off x="1023255" y="5442857"/>
            <a:ext cx="2264230" cy="478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输出数据关联结果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1FDE614-EA87-45E1-8365-4CBA73CFB7D2}"/>
              </a:ext>
            </a:extLst>
          </p:cNvPr>
          <p:cNvCxnSpPr>
            <a:stCxn id="16" idx="1"/>
            <a:endCxn id="32" idx="3"/>
          </p:cNvCxnSpPr>
          <p:nvPr/>
        </p:nvCxnSpPr>
        <p:spPr>
          <a:xfrm flipH="1">
            <a:off x="3287485" y="5682343"/>
            <a:ext cx="544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002FCDD-0E64-4900-8307-099D6C8246BF}"/>
              </a:ext>
            </a:extLst>
          </p:cNvPr>
          <p:cNvSpPr txBox="1"/>
          <p:nvPr/>
        </p:nvSpPr>
        <p:spPr>
          <a:xfrm>
            <a:off x="6096000" y="3632184"/>
            <a:ext cx="139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未匹配目标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F1DD8EE-1426-485A-A6C6-10B3EE66731C}"/>
              </a:ext>
            </a:extLst>
          </p:cNvPr>
          <p:cNvSpPr txBox="1"/>
          <p:nvPr/>
        </p:nvSpPr>
        <p:spPr>
          <a:xfrm>
            <a:off x="5040086" y="4680857"/>
            <a:ext cx="12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匹配对</a:t>
            </a:r>
          </a:p>
        </p:txBody>
      </p:sp>
    </p:spTree>
    <p:extLst>
      <p:ext uri="{BB962C8B-B14F-4D97-AF65-F5344CB8AC3E}">
        <p14:creationId xmlns:p14="http://schemas.microsoft.com/office/powerpoint/2010/main" val="282317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0483E-134A-443F-9D5F-601A9C9B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9D7C8-434B-4661-9D10-9F8B1CF7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模块输出的具体信息：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信号灯信息：信号灯的当前状态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车道线信息：曲线、车道线类型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对象信息：</a:t>
            </a:r>
            <a:r>
              <a:rPr lang="en-US" altLang="zh-CN" dirty="0"/>
              <a:t>3D</a:t>
            </a:r>
            <a:r>
              <a:rPr lang="zh-CN" altLang="en-US" dirty="0"/>
              <a:t>的长方体、相对速度和方向、对象的轨迹、分类、</a:t>
            </a:r>
            <a:r>
              <a:rPr lang="zh-CN" altLang="en-US" dirty="0">
                <a:solidFill>
                  <a:srgbClr val="FF0000"/>
                </a:solidFill>
              </a:rPr>
              <a:t>等级</a:t>
            </a:r>
          </a:p>
        </p:txBody>
      </p:sp>
    </p:spTree>
    <p:extLst>
      <p:ext uri="{BB962C8B-B14F-4D97-AF65-F5344CB8AC3E}">
        <p14:creationId xmlns:p14="http://schemas.microsoft.com/office/powerpoint/2010/main" val="54864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3638</TotalTime>
  <Words>916</Words>
  <Application>Microsoft Office PowerPoint</Application>
  <PresentationFormat>宽屏</PresentationFormat>
  <Paragraphs>159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-apple-system</vt:lpstr>
      <vt:lpstr>等线</vt:lpstr>
      <vt:lpstr>等线 Light</vt:lpstr>
      <vt:lpstr>Arial</vt:lpstr>
      <vt:lpstr>Office 主题​​</vt:lpstr>
      <vt:lpstr>Apollo模块分析</vt:lpstr>
      <vt:lpstr>感知模块</vt:lpstr>
      <vt:lpstr>感知模块</vt:lpstr>
      <vt:lpstr>感知模块</vt:lpstr>
      <vt:lpstr>感知模块</vt:lpstr>
      <vt:lpstr>感知模块</vt:lpstr>
      <vt:lpstr>感知模块</vt:lpstr>
      <vt:lpstr>感知模块</vt:lpstr>
      <vt:lpstr>感知模块</vt:lpstr>
      <vt:lpstr>控制模块</vt:lpstr>
      <vt:lpstr>控制模块</vt:lpstr>
      <vt:lpstr>控制模块</vt:lpstr>
      <vt:lpstr>控制模块</vt:lpstr>
      <vt:lpstr>控制模块</vt:lpstr>
      <vt:lpstr>Canbus模块</vt:lpstr>
      <vt:lpstr>Canbus模块</vt:lpstr>
      <vt:lpstr>Canbus模块</vt:lpstr>
      <vt:lpstr>Canbus模块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Apollo模块分析</dc:title>
  <dc:creator>Wang Zhihao</dc:creator>
  <cp:lastModifiedBy>Wang Zhihao</cp:lastModifiedBy>
  <cp:revision>136</cp:revision>
  <dcterms:created xsi:type="dcterms:W3CDTF">2020-11-04T17:01:20Z</dcterms:created>
  <dcterms:modified xsi:type="dcterms:W3CDTF">2020-11-07T05:42:23Z</dcterms:modified>
</cp:coreProperties>
</file>