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59" r:id="rId5"/>
    <p:sldId id="258" r:id="rId6"/>
    <p:sldId id="260" r:id="rId7"/>
    <p:sldId id="261" r:id="rId8"/>
    <p:sldId id="262" r:id="rId9"/>
    <p:sldId id="263" r:id="rId10"/>
    <p:sldId id="264" r:id="rId11"/>
    <p:sldId id="282" r:id="rId12"/>
    <p:sldId id="265" r:id="rId13"/>
    <p:sldId id="266" r:id="rId14"/>
    <p:sldId id="283" r:id="rId15"/>
    <p:sldId id="267" r:id="rId16"/>
    <p:sldId id="275" r:id="rId17"/>
    <p:sldId id="276" r:id="rId18"/>
    <p:sldId id="268" r:id="rId19"/>
    <p:sldId id="269" r:id="rId20"/>
    <p:sldId id="270" r:id="rId21"/>
    <p:sldId id="279" r:id="rId22"/>
    <p:sldId id="271" r:id="rId23"/>
    <p:sldId id="272" r:id="rId24"/>
    <p:sldId id="280" r:id="rId25"/>
    <p:sldId id="273" r:id="rId26"/>
    <p:sldId id="278" r:id="rId27"/>
    <p:sldId id="28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3A59A-C635-4D1E-87F9-4006676598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CF09495-2285-4B26-8CC4-D60375128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6F06B4-28E0-4C3D-A873-066A332EDE2D}"/>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5006257E-20EF-467E-B2B8-E86E73522F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5A54C-D0F3-4B75-AE05-F8510E282C65}"/>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42036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3A995-FAB8-4EA2-BEDC-9BD6D95410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E39B1B-B1EF-4249-93E2-EE4BF2EF14E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FC87A9-3B44-4624-B7A7-15699E289C70}"/>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EE893AD1-C4D5-4789-A128-0A0C556A7A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838BB9-7622-46D3-81AB-DF0C0B0622AC}"/>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076825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57F6B4-1D0F-4666-B97F-B78ADD937C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A5B42B-C236-43B8-9BC8-E2967EE5BD8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C41CBE-ADBD-4843-A479-9ADCB6B0C841}"/>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8065826E-D152-47BE-AC99-F0629B9B0F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AB80FF-ED7E-4342-833A-2A5C041667FE}"/>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697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766809-1F36-4004-AA35-39BD9CE9609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8930BC-B381-4E0A-9AFB-BCFA84F7FE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10D602-6C1E-4A2B-8169-F115BD175F65}"/>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AF860864-EF7D-4FF5-9ACD-5086D59471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C81DD9-8A4D-4641-B6D6-CB11263A0F92}"/>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340838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89280-E029-455B-8B1D-679092BF9F1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F6F831-835D-4451-828F-6373338DF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ABAB51-77A6-4199-9768-8887E27CD2AA}"/>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98E72639-8DDD-4B53-AE9F-73A10CDD9B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BBFC59-1DD1-498C-B7B5-4BADE3CF0E6C}"/>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426426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FE512-BC21-4E66-B96E-006909C61B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6FC3F3-E974-4567-955C-380D1373F32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E1567F-D43D-4891-B770-506B51721B9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5DD938-3AF4-40D5-801B-288620237782}"/>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6" name="页脚占位符 5">
            <a:extLst>
              <a:ext uri="{FF2B5EF4-FFF2-40B4-BE49-F238E27FC236}">
                <a16:creationId xmlns:a16="http://schemas.microsoft.com/office/drawing/2014/main" id="{5C24AA84-E5FD-4426-8D0B-E0F2CD6439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83F2D7-0077-4BB8-8113-E0BB2196F3CF}"/>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73329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1C6F8-188F-4461-87CE-2F03D16598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0517B7-4C22-4928-8710-361FFEC51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14DE88-BEB7-4F1C-B5A8-76EE373E86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F2CC953-2777-4C1A-9076-728652D66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1DDC93-26C8-4044-B1A3-5557D170DE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90DFD7-FEEE-4A78-AAC8-494F4FA00936}"/>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8" name="页脚占位符 7">
            <a:extLst>
              <a:ext uri="{FF2B5EF4-FFF2-40B4-BE49-F238E27FC236}">
                <a16:creationId xmlns:a16="http://schemas.microsoft.com/office/drawing/2014/main" id="{B642C868-8E73-48B3-9DEC-27238229B0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0A1720-FF0B-4FD4-8D3E-5623BDC04EF9}"/>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11466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CE347-0DE2-40F5-9235-1B5D54AFE2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E083BBA-7D17-4ADA-A04B-46510E1EAB92}"/>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4" name="页脚占位符 3">
            <a:extLst>
              <a:ext uri="{FF2B5EF4-FFF2-40B4-BE49-F238E27FC236}">
                <a16:creationId xmlns:a16="http://schemas.microsoft.com/office/drawing/2014/main" id="{5E2ED958-DC8F-4660-9EE0-BB411ABFFA9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9B45E06-A571-4877-B9E4-C2EB4482800C}"/>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28419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59DD6A-8DB5-40F2-A8FD-6E99232BE55A}"/>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3" name="页脚占位符 2">
            <a:extLst>
              <a:ext uri="{FF2B5EF4-FFF2-40B4-BE49-F238E27FC236}">
                <a16:creationId xmlns:a16="http://schemas.microsoft.com/office/drawing/2014/main" id="{3607528A-2E16-4F04-80F3-9AEA4BCE0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BE8FC9D-A162-4689-8825-3811A68B7E0D}"/>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118264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D75C2-68B7-4618-ABB9-B6C3A07AA0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AF10E7E-4B20-4EEA-A074-FD9C884FD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B3962B-6EC1-4275-80E8-4919D8C85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B66489-DFAA-453C-B26C-95EB1AF42965}"/>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6" name="页脚占位符 5">
            <a:extLst>
              <a:ext uri="{FF2B5EF4-FFF2-40B4-BE49-F238E27FC236}">
                <a16:creationId xmlns:a16="http://schemas.microsoft.com/office/drawing/2014/main" id="{DDDE73C9-6F54-4670-98EC-F646B5B3FC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EBD9A1-2273-41F0-BEA5-9EECA0DACF18}"/>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409451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86AD6-41BB-46AF-87EE-9E784D6687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8AEC35D-A1C5-4535-A7D7-8FCCE033D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4FBF6A-7B47-4CC5-9382-667BAAEF9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AFA1C1-AD89-486C-A882-F8D9A230F8A3}"/>
              </a:ext>
            </a:extLst>
          </p:cNvPr>
          <p:cNvSpPr>
            <a:spLocks noGrp="1"/>
          </p:cNvSpPr>
          <p:nvPr>
            <p:ph type="dt" sz="half" idx="10"/>
          </p:nvPr>
        </p:nvSpPr>
        <p:spPr/>
        <p:txBody>
          <a:bodyPr/>
          <a:lstStyle/>
          <a:p>
            <a:fld id="{77A22AC8-450A-4550-ACF4-1C629AB194E3}" type="datetimeFigureOut">
              <a:rPr lang="zh-CN" altLang="en-US" smtClean="0"/>
              <a:t>2020/11/14</a:t>
            </a:fld>
            <a:endParaRPr lang="zh-CN" altLang="en-US"/>
          </a:p>
        </p:txBody>
      </p:sp>
      <p:sp>
        <p:nvSpPr>
          <p:cNvPr id="6" name="页脚占位符 5">
            <a:extLst>
              <a:ext uri="{FF2B5EF4-FFF2-40B4-BE49-F238E27FC236}">
                <a16:creationId xmlns:a16="http://schemas.microsoft.com/office/drawing/2014/main" id="{019BCD65-2303-4398-84BD-BD9EB5FEF2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A70AE3-B0C0-4933-A5F5-294BDD1005E4}"/>
              </a:ext>
            </a:extLst>
          </p:cNvPr>
          <p:cNvSpPr>
            <a:spLocks noGrp="1"/>
          </p:cNvSpPr>
          <p:nvPr>
            <p:ph type="sldNum" sz="quarter" idx="12"/>
          </p:nvPr>
        </p:nvSpPr>
        <p:spPr/>
        <p:txBody>
          <a:body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45392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C50D5F-47B3-42BF-B9C9-FBD6EB3DA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A9AF24-1BF5-4B84-95B0-9EF2E03291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E8C649-EE85-4F7A-A974-6F7C4A2B9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A22AC8-450A-4550-ACF4-1C629AB194E3}" type="datetimeFigureOut">
              <a:rPr lang="zh-CN" altLang="en-US" smtClean="0"/>
              <a:t>2020/11/14</a:t>
            </a:fld>
            <a:endParaRPr lang="zh-CN" altLang="en-US"/>
          </a:p>
        </p:txBody>
      </p:sp>
      <p:sp>
        <p:nvSpPr>
          <p:cNvPr id="5" name="页脚占位符 4">
            <a:extLst>
              <a:ext uri="{FF2B5EF4-FFF2-40B4-BE49-F238E27FC236}">
                <a16:creationId xmlns:a16="http://schemas.microsoft.com/office/drawing/2014/main" id="{3DEF7484-8432-49AE-826C-98CD0B134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E10F5C-FF21-4287-B861-A533CFFA8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76E63-47C5-40E5-87EE-12802BD5AF88}" type="slidenum">
              <a:rPr lang="zh-CN" altLang="en-US" smtClean="0"/>
              <a:t>‹#›</a:t>
            </a:fld>
            <a:endParaRPr lang="zh-CN" altLang="en-US"/>
          </a:p>
        </p:txBody>
      </p:sp>
    </p:spTree>
    <p:extLst>
      <p:ext uri="{BB962C8B-B14F-4D97-AF65-F5344CB8AC3E}">
        <p14:creationId xmlns:p14="http://schemas.microsoft.com/office/powerpoint/2010/main" val="296943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2A674-B559-405A-B413-FF4C5704AB52}"/>
              </a:ext>
            </a:extLst>
          </p:cNvPr>
          <p:cNvSpPr>
            <a:spLocks noGrp="1"/>
          </p:cNvSpPr>
          <p:nvPr>
            <p:ph type="ctrTitle"/>
          </p:nvPr>
        </p:nvSpPr>
        <p:spPr/>
        <p:txBody>
          <a:bodyPr>
            <a:normAutofit/>
          </a:bodyPr>
          <a:lstStyle/>
          <a:p>
            <a:r>
              <a:rPr lang="zh-CN" altLang="en-US" dirty="0"/>
              <a:t>基于激光点云的对抗传感器攻击</a:t>
            </a:r>
          </a:p>
        </p:txBody>
      </p:sp>
      <p:sp>
        <p:nvSpPr>
          <p:cNvPr id="3" name="副标题 2">
            <a:extLst>
              <a:ext uri="{FF2B5EF4-FFF2-40B4-BE49-F238E27FC236}">
                <a16:creationId xmlns:a16="http://schemas.microsoft.com/office/drawing/2014/main" id="{4972360E-B4D6-41A3-A542-D8B831777B87}"/>
              </a:ext>
            </a:extLst>
          </p:cNvPr>
          <p:cNvSpPr>
            <a:spLocks noGrp="1"/>
          </p:cNvSpPr>
          <p:nvPr>
            <p:ph type="subTitle" idx="1"/>
          </p:nvPr>
        </p:nvSpPr>
        <p:spPr/>
        <p:txBody>
          <a:bodyPr/>
          <a:lstStyle/>
          <a:p>
            <a:r>
              <a:rPr lang="en-US" altLang="zh-CN" dirty="0"/>
              <a:t>Adversarial Sensor Attack on LiDAR-based Perception in Autonomous Driving</a:t>
            </a:r>
          </a:p>
          <a:p>
            <a:r>
              <a:rPr lang="en-US" altLang="zh-CN" dirty="0"/>
              <a:t>Towards Robust LiDAR-based Perception in Autonomous Driving: General Black-box Adversarial Sensor Attack and Countermeasures </a:t>
            </a:r>
            <a:endParaRPr lang="zh-CN" altLang="en-US" dirty="0"/>
          </a:p>
        </p:txBody>
      </p:sp>
    </p:spTree>
    <p:extLst>
      <p:ext uri="{BB962C8B-B14F-4D97-AF65-F5344CB8AC3E}">
        <p14:creationId xmlns:p14="http://schemas.microsoft.com/office/powerpoint/2010/main" val="4011616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输入扰动分析</a:t>
            </a:r>
            <a:r>
              <a:rPr lang="en-US" altLang="zh-CN" dirty="0"/>
              <a:t>-</a:t>
            </a:r>
            <a:r>
              <a:rPr lang="zh-CN" altLang="en-US" dirty="0"/>
              <a:t>推测合并函数</a:t>
            </a:r>
            <a:endParaRPr lang="en-US" altLang="zh-CN" dirty="0"/>
          </a:p>
          <a:p>
            <a:pPr lvl="1"/>
            <a:r>
              <a:rPr lang="zh-CN" altLang="en-US" dirty="0"/>
              <a:t>合并函数作用于预处理阶段</a:t>
            </a:r>
            <a:r>
              <a:rPr lang="en-US" altLang="zh-CN" dirty="0"/>
              <a:t>(</a:t>
            </a:r>
            <a:r>
              <a:rPr lang="zh-CN" altLang="en-US" dirty="0"/>
              <a:t>坐标转换、</a:t>
            </a:r>
            <a:r>
              <a:rPr lang="en-US" altLang="zh-CN" dirty="0"/>
              <a:t>ROI</a:t>
            </a:r>
            <a:r>
              <a:rPr lang="zh-CN" altLang="en-US" dirty="0"/>
              <a:t>过滤、</a:t>
            </a:r>
            <a:r>
              <a:rPr lang="zh-CN" altLang="en-US" dirty="0">
                <a:solidFill>
                  <a:srgbClr val="FF0000"/>
                </a:solidFill>
              </a:rPr>
              <a:t>特征提取</a:t>
            </a:r>
            <a:r>
              <a:rPr lang="en-US" altLang="zh-CN" dirty="0"/>
              <a:t>)</a:t>
            </a:r>
            <a:endParaRPr lang="zh-CN" altLang="en-US" dirty="0"/>
          </a:p>
        </p:txBody>
      </p:sp>
      <p:pic>
        <p:nvPicPr>
          <p:cNvPr id="3" name="图片 2">
            <a:extLst>
              <a:ext uri="{FF2B5EF4-FFF2-40B4-BE49-F238E27FC236}">
                <a16:creationId xmlns:a16="http://schemas.microsoft.com/office/drawing/2014/main" id="{26DA9D16-BD28-4F8A-AB57-C56E2AAA59B6}"/>
              </a:ext>
            </a:extLst>
          </p:cNvPr>
          <p:cNvPicPr>
            <a:picLocks noChangeAspect="1"/>
          </p:cNvPicPr>
          <p:nvPr/>
        </p:nvPicPr>
        <p:blipFill>
          <a:blip r:embed="rId2"/>
          <a:stretch>
            <a:fillRect/>
          </a:stretch>
        </p:blipFill>
        <p:spPr>
          <a:xfrm>
            <a:off x="340272" y="3429000"/>
            <a:ext cx="5254339" cy="1723068"/>
          </a:xfrm>
          <a:prstGeom prst="rect">
            <a:avLst/>
          </a:prstGeom>
        </p:spPr>
      </p:pic>
      <p:pic>
        <p:nvPicPr>
          <p:cNvPr id="7" name="图片 6">
            <a:extLst>
              <a:ext uri="{FF2B5EF4-FFF2-40B4-BE49-F238E27FC236}">
                <a16:creationId xmlns:a16="http://schemas.microsoft.com/office/drawing/2014/main" id="{FD14C1D3-9983-4F40-8559-80E5D2B0464B}"/>
              </a:ext>
            </a:extLst>
          </p:cNvPr>
          <p:cNvPicPr>
            <a:picLocks noChangeAspect="1"/>
          </p:cNvPicPr>
          <p:nvPr/>
        </p:nvPicPr>
        <p:blipFill>
          <a:blip r:embed="rId3"/>
          <a:stretch>
            <a:fillRect/>
          </a:stretch>
        </p:blipFill>
        <p:spPr>
          <a:xfrm>
            <a:off x="5678693" y="2706167"/>
            <a:ext cx="6319641" cy="3716885"/>
          </a:xfrm>
          <a:prstGeom prst="rect">
            <a:avLst/>
          </a:prstGeom>
        </p:spPr>
      </p:pic>
    </p:spTree>
    <p:extLst>
      <p:ext uri="{BB962C8B-B14F-4D97-AF65-F5344CB8AC3E}">
        <p14:creationId xmlns:p14="http://schemas.microsoft.com/office/powerpoint/2010/main" val="122085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输入扰动分析</a:t>
            </a:r>
            <a:r>
              <a:rPr lang="en-US" altLang="zh-CN" dirty="0"/>
              <a:t>-</a:t>
            </a:r>
            <a:r>
              <a:rPr lang="zh-CN" altLang="en-US" dirty="0"/>
              <a:t>推测合并函数</a:t>
            </a:r>
            <a:endParaRPr lang="en-US" altLang="zh-CN" dirty="0"/>
          </a:p>
          <a:p>
            <a:pPr lvl="1"/>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用</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表示欺骗输入特征矩阵</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 '</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上第</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个位置的值，用</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2D</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坐标</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(u(</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v(</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表示其位置。</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lvl="1"/>
            <a:r>
              <a:rPr lang="zh-CN" altLang="en-US" dirty="0">
                <a:solidFill>
                  <a:srgbClr val="000000"/>
                </a:solidFill>
                <a:latin typeface="Times New Roman" panose="02020603050405020304" pitchFamily="18" charset="0"/>
                <a:ea typeface="宋体" panose="02010600030101010101" pitchFamily="2" charset="-122"/>
              </a:rPr>
              <a:t>由</a:t>
            </a:r>
            <a:r>
              <a:rPr lang="en-US" altLang="zh-CN" dirty="0">
                <a:solidFill>
                  <a:srgbClr val="000000"/>
                </a:solidFill>
                <a:latin typeface="Times New Roman" panose="02020603050405020304" pitchFamily="18" charset="0"/>
                <a:ea typeface="宋体" panose="02010600030101010101" pitchFamily="2" charset="-122"/>
              </a:rPr>
              <a:t>t</a:t>
            </a:r>
            <a:r>
              <a:rPr lang="zh-CN" altLang="en-US" dirty="0">
                <a:solidFill>
                  <a:srgbClr val="000000"/>
                </a:solidFill>
                <a:latin typeface="Times New Roman" panose="02020603050405020304" pitchFamily="18" charset="0"/>
                <a:ea typeface="宋体" panose="02010600030101010101" pitchFamily="2" charset="-122"/>
              </a:rPr>
              <a:t>推导</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t(</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i</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dirty="0">
                <a:solidFill>
                  <a:srgbClr val="000000"/>
                </a:solidFill>
                <a:latin typeface="Times New Roman" panose="02020603050405020304" pitchFamily="18" charset="0"/>
                <a:ea typeface="宋体" panose="02010600030101010101" pitchFamily="2" charset="-122"/>
                <a:cs typeface="宋体" panose="02010600030101010101" pitchFamily="2" charset="-122"/>
              </a:rPr>
              <a:t> : </a:t>
            </a:r>
            <a:r>
              <a:rPr lang="zh-CN" altLang="en-US" dirty="0">
                <a:solidFill>
                  <a:srgbClr val="000000"/>
                </a:solidFill>
                <a:latin typeface="Times New Roman" panose="02020603050405020304" pitchFamily="18" charset="0"/>
                <a:ea typeface="宋体" panose="02010600030101010101" pitchFamily="2" charset="-122"/>
                <a:cs typeface="宋体" panose="02010600030101010101" pitchFamily="2" charset="-122"/>
              </a:rPr>
              <a:t>其中</a:t>
            </a:r>
            <a:endParaRPr lang="zh-CN" altLang="en-US" dirty="0"/>
          </a:p>
        </p:txBody>
      </p:sp>
      <p:pic>
        <p:nvPicPr>
          <p:cNvPr id="7" name="图片 6">
            <a:extLst>
              <a:ext uri="{FF2B5EF4-FFF2-40B4-BE49-F238E27FC236}">
                <a16:creationId xmlns:a16="http://schemas.microsoft.com/office/drawing/2014/main" id="{2C493324-3D31-477B-9C41-CA0E0DD99225}"/>
              </a:ext>
            </a:extLst>
          </p:cNvPr>
          <p:cNvPicPr>
            <a:picLocks noChangeAspect="1"/>
          </p:cNvPicPr>
          <p:nvPr/>
        </p:nvPicPr>
        <p:blipFill>
          <a:blip r:embed="rId2"/>
          <a:stretch>
            <a:fillRect/>
          </a:stretch>
        </p:blipFill>
        <p:spPr>
          <a:xfrm>
            <a:off x="1436960" y="4022176"/>
            <a:ext cx="9151621" cy="1674429"/>
          </a:xfrm>
          <a:prstGeom prst="rect">
            <a:avLst/>
          </a:prstGeom>
        </p:spPr>
      </p:pic>
    </p:spTree>
    <p:extLst>
      <p:ext uri="{BB962C8B-B14F-4D97-AF65-F5344CB8AC3E}">
        <p14:creationId xmlns:p14="http://schemas.microsoft.com/office/powerpoint/2010/main" val="162786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a:xfrm>
            <a:off x="838200" y="1825624"/>
            <a:ext cx="10515600" cy="5032375"/>
          </a:xfrm>
        </p:spPr>
        <p:txBody>
          <a:bodyPr/>
          <a:lstStyle/>
          <a:p>
            <a:r>
              <a:rPr lang="zh-CN" altLang="en-US" dirty="0"/>
              <a:t>生成对抗例子</a:t>
            </a:r>
            <a:r>
              <a:rPr lang="en-US" altLang="zh-CN" dirty="0"/>
              <a:t>-vanilla</a:t>
            </a:r>
            <a:r>
              <a:rPr lang="zh-CN" altLang="en-US" dirty="0"/>
              <a:t>优化</a:t>
            </a:r>
            <a:endParaRPr lang="en-US" altLang="zh-CN" dirty="0"/>
          </a:p>
          <a:p>
            <a:pPr lvl="1"/>
            <a:r>
              <a:rPr lang="zh-CN" altLang="en-US" dirty="0"/>
              <a:t>根据机器学习模型的后处理过程，通过最小化有效损失函数来调整目标函数参数。</a:t>
            </a:r>
            <a:endParaRPr lang="en-US" altLang="zh-CN" dirty="0"/>
          </a:p>
          <a:p>
            <a:pPr lvl="1"/>
            <a:endParaRPr lang="en-US" altLang="zh-CN" dirty="0"/>
          </a:p>
          <a:p>
            <a:pPr lvl="1"/>
            <a:endParaRPr lang="en-US" altLang="zh-CN" dirty="0"/>
          </a:p>
          <a:p>
            <a:pPr lvl="1"/>
            <a:endParaRPr lang="en-US" altLang="zh-CN" dirty="0"/>
          </a:p>
          <a:p>
            <a:pPr lvl="1"/>
            <a:r>
              <a:rPr lang="zh-CN" altLang="zh-CN" dirty="0">
                <a:solidFill>
                  <a:srgbClr val="000000"/>
                </a:solidFill>
                <a:effectLst/>
                <a:latin typeface="+mn-ea"/>
                <a:cs typeface="宋体" panose="02010600030101010101" pitchFamily="2" charset="-122"/>
              </a:rPr>
              <a:t>在聚类过程中，模型输出的每个单元格都通过其</a:t>
            </a:r>
            <a:r>
              <a:rPr lang="en-US" altLang="zh-CN" dirty="0" err="1">
                <a:solidFill>
                  <a:srgbClr val="000000"/>
                </a:solidFill>
                <a:effectLst/>
                <a:latin typeface="+mn-ea"/>
                <a:cs typeface="宋体" panose="02010600030101010101" pitchFamily="2" charset="-122"/>
              </a:rPr>
              <a:t>objectness</a:t>
            </a:r>
            <a:r>
              <a:rPr lang="zh-CN" altLang="zh-CN" dirty="0">
                <a:solidFill>
                  <a:srgbClr val="000000"/>
                </a:solidFill>
                <a:effectLst/>
                <a:latin typeface="+mn-ea"/>
                <a:cs typeface="宋体" panose="02010600030101010101" pitchFamily="2" charset="-122"/>
              </a:rPr>
              <a:t>值进行过滤。聚类后，利用候选目标聚类的正性值对候选目标聚类进行过滤。</a:t>
            </a:r>
            <a:endParaRPr lang="en-US" altLang="zh-CN" dirty="0">
              <a:solidFill>
                <a:srgbClr val="000000"/>
              </a:solidFill>
              <a:effectLst/>
              <a:latin typeface="+mn-ea"/>
              <a:cs typeface="宋体" panose="02010600030101010101" pitchFamily="2" charset="-122"/>
            </a:endParaRPr>
          </a:p>
          <a:p>
            <a:pPr lvl="1"/>
            <a:endParaRPr lang="en-US" altLang="zh-CN" dirty="0">
              <a:solidFill>
                <a:srgbClr val="000000"/>
              </a:solidFill>
              <a:latin typeface="+mn-ea"/>
            </a:endParaRPr>
          </a:p>
          <a:p>
            <a:pPr lvl="1"/>
            <a:r>
              <a:rPr lang="en-US" altLang="zh-CN" dirty="0">
                <a:solidFill>
                  <a:srgbClr val="000000"/>
                </a:solidFill>
                <a:latin typeface="+mn-ea"/>
              </a:rPr>
              <a:t>Q</a:t>
            </a:r>
            <a:r>
              <a:rPr lang="zh-CN" altLang="en-US" dirty="0">
                <a:solidFill>
                  <a:srgbClr val="000000"/>
                </a:solidFill>
                <a:latin typeface="+mn-ea"/>
              </a:rPr>
              <a:t>为特征提取函数，</a:t>
            </a:r>
            <a:r>
              <a:rPr lang="en-US" altLang="zh-CN" dirty="0">
                <a:solidFill>
                  <a:srgbClr val="000000"/>
                </a:solidFill>
                <a:latin typeface="+mn-ea"/>
              </a:rPr>
              <a:t>M</a:t>
            </a:r>
            <a:r>
              <a:rPr lang="zh-CN" altLang="en-US" dirty="0">
                <a:solidFill>
                  <a:srgbClr val="000000"/>
                </a:solidFill>
                <a:latin typeface="+mn-ea"/>
              </a:rPr>
              <a:t>为攻击者选择攻击目标位置的高斯掩膜。</a:t>
            </a:r>
            <a:r>
              <a:rPr lang="en-US" altLang="zh-CN" dirty="0">
                <a:solidFill>
                  <a:srgbClr val="000000"/>
                </a:solidFill>
                <a:latin typeface="+mn-ea"/>
              </a:rPr>
              <a:t>(</a:t>
            </a:r>
            <a:r>
              <a:rPr lang="zh-CN" altLang="en-US" dirty="0">
                <a:solidFill>
                  <a:srgbClr val="000000"/>
                </a:solidFill>
                <a:latin typeface="+mn-ea"/>
              </a:rPr>
              <a:t>此处的掩膜应为用选定的点云对处理的点云进行遮挡。从而控制点云处理区域和过程。</a:t>
            </a:r>
            <a:r>
              <a:rPr lang="en-US" altLang="zh-CN" dirty="0">
                <a:solidFill>
                  <a:srgbClr val="000000"/>
                </a:solidFill>
                <a:latin typeface="+mn-ea"/>
              </a:rPr>
              <a:t>)</a:t>
            </a:r>
            <a:endParaRPr lang="zh-CN" altLang="en-US" dirty="0">
              <a:latin typeface="+mn-ea"/>
            </a:endParaRPr>
          </a:p>
        </p:txBody>
      </p:sp>
      <p:pic>
        <p:nvPicPr>
          <p:cNvPr id="3" name="图片 2">
            <a:extLst>
              <a:ext uri="{FF2B5EF4-FFF2-40B4-BE49-F238E27FC236}">
                <a16:creationId xmlns:a16="http://schemas.microsoft.com/office/drawing/2014/main" id="{E6920111-D331-400F-A860-17EF08B1CAA2}"/>
              </a:ext>
            </a:extLst>
          </p:cNvPr>
          <p:cNvPicPr>
            <a:picLocks noChangeAspect="1"/>
          </p:cNvPicPr>
          <p:nvPr/>
        </p:nvPicPr>
        <p:blipFill>
          <a:blip r:embed="rId2"/>
          <a:stretch>
            <a:fillRect/>
          </a:stretch>
        </p:blipFill>
        <p:spPr>
          <a:xfrm>
            <a:off x="1564481" y="3209924"/>
            <a:ext cx="9063038" cy="669181"/>
          </a:xfrm>
          <a:prstGeom prst="rect">
            <a:avLst/>
          </a:prstGeom>
        </p:spPr>
      </p:pic>
    </p:spTree>
    <p:extLst>
      <p:ext uri="{BB962C8B-B14F-4D97-AF65-F5344CB8AC3E}">
        <p14:creationId xmlns:p14="http://schemas.microsoft.com/office/powerpoint/2010/main" val="206989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mc:AlternateContent xmlns:mc="http://schemas.openxmlformats.org/markup-compatibility/2006">
        <mc:Choice xmlns:a14="http://schemas.microsoft.com/office/drawing/2010/main" Requires="a14">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生成对抗例子</a:t>
                </a:r>
                <a:r>
                  <a:rPr lang="en-US" altLang="zh-CN" dirty="0"/>
                  <a:t>-</a:t>
                </a:r>
                <a:r>
                  <a:rPr lang="zh-CN" altLang="en-US" dirty="0"/>
                  <a:t>全局采样优化</a:t>
                </a:r>
                <a:endParaRPr lang="en-US" altLang="zh-CN" dirty="0"/>
              </a:p>
              <a:p>
                <a:pPr lvl="1"/>
                <a:r>
                  <a:rPr lang="zh-CN" altLang="en-US" dirty="0"/>
                  <a:t>由于</a:t>
                </a:r>
                <a:r>
                  <a:rPr lang="zh-CN" altLang="zh-CN"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择一个小的步长会使优化过程陷在一个局部最小值附近，而选择一个大的步长会由于噪声的局部损失指向错误的方向而降低效率。</a:t>
                </a:r>
                <a:r>
                  <a:rPr lang="zh-CN" altLang="en-US"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因此提出</a:t>
                </a:r>
                <a:r>
                  <a:rPr lang="zh-CN" altLang="zh-CN"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了一种在更大范围内使用抽样并在更小范围内优化的方法。</a:t>
                </a:r>
                <a:endParaRPr lang="en-US" altLang="zh-CN" dirty="0">
                  <a:solidFill>
                    <a:srgbClr val="000000"/>
                  </a:solidFill>
                  <a:effectLst/>
                  <a:latin typeface="+mn-ea"/>
                  <a:cs typeface="宋体" panose="02010600030101010101" pitchFamily="2" charset="-122"/>
                </a:endParaRPr>
              </a:p>
              <a:p>
                <a:pPr lvl="1"/>
                <a:r>
                  <a:rPr lang="zh-CN" altLang="zh-CN" dirty="0">
                    <a:solidFill>
                      <a:srgbClr val="000000"/>
                    </a:solidFill>
                    <a:effectLst/>
                    <a:latin typeface="+mn-ea"/>
                    <a:cs typeface="宋体" panose="02010600030101010101" pitchFamily="2" charset="-122"/>
                  </a:rPr>
                  <a:t>首先计算转换参数的范围，以便转换后的欺骗三维点云位于目标区域。然后均匀取</a:t>
                </a:r>
                <a:r>
                  <a:rPr lang="en-US" altLang="zh-CN" dirty="0">
                    <a:solidFill>
                      <a:srgbClr val="000000"/>
                    </a:solidFill>
                    <a:effectLst/>
                    <a:latin typeface="+mn-ea"/>
                    <a:cs typeface="宋体" panose="02010600030101010101" pitchFamily="2" charset="-122"/>
                  </a:rPr>
                  <a:t>n</a:t>
                </a:r>
                <a:r>
                  <a:rPr lang="zh-CN" altLang="zh-CN" dirty="0">
                    <a:solidFill>
                      <a:srgbClr val="000000"/>
                    </a:solidFill>
                    <a:effectLst/>
                    <a:latin typeface="+mn-ea"/>
                    <a:cs typeface="宋体" panose="02010600030101010101" pitchFamily="2" charset="-122"/>
                  </a:rPr>
                  <a:t>个样本作为旋转和平移参数，组成</a:t>
                </a:r>
                <a14:m>
                  <m:oMath xmlns:m="http://schemas.openxmlformats.org/officeDocument/2006/math">
                    <m:sSup>
                      <m:sSupPr>
                        <m:ctrlPr>
                          <a:rPr lang="zh-CN" altLang="zh-CN" sz="1800" i="1"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𝑛</m:t>
                        </m:r>
                      </m:e>
                      <m:sup>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p>
                    </m:sSup>
                  </m:oMath>
                </a14:m>
                <a:r>
                  <a:rPr lang="zh-CN" altLang="zh-CN" dirty="0">
                    <a:solidFill>
                      <a:srgbClr val="000000"/>
                    </a:solidFill>
                    <a:effectLst/>
                    <a:latin typeface="+mn-ea"/>
                    <a:cs typeface="宋体" panose="02010600030101010101" pitchFamily="2" charset="-122"/>
                  </a:rPr>
                  <a:t>个样本进行初始化。</a:t>
                </a:r>
                <a:r>
                  <a:rPr lang="en-US" altLang="zh-CN" sz="1800" dirty="0">
                    <a:solidFill>
                      <a:srgbClr val="000000"/>
                    </a:solidFill>
                    <a:latin typeface="+mn-ea"/>
                    <a:cs typeface="宋体" panose="02010600030101010101" pitchFamily="2" charset="-122"/>
                  </a:rPr>
                  <a:t>(</a:t>
                </a:r>
                <a:r>
                  <a:rPr lang="en-US" altLang="zh-CN" sz="1800" dirty="0" err="1">
                    <a:solidFill>
                      <a:srgbClr val="000000"/>
                    </a:solidFill>
                    <a:latin typeface="+mn-ea"/>
                    <a:cs typeface="宋体" panose="02010600030101010101" pitchFamily="2" charset="-122"/>
                  </a:rPr>
                  <a:t>xyz</a:t>
                </a:r>
                <a:r>
                  <a:rPr lang="zh-CN" altLang="en-US" sz="1800" dirty="0">
                    <a:solidFill>
                      <a:srgbClr val="000000"/>
                    </a:solidFill>
                    <a:latin typeface="+mn-ea"/>
                    <a:cs typeface="宋体" panose="02010600030101010101" pitchFamily="2" charset="-122"/>
                  </a:rPr>
                  <a:t>坐标值</a:t>
                </a:r>
                <a:r>
                  <a:rPr lang="en-US" altLang="zh-CN" sz="1800" dirty="0">
                    <a:solidFill>
                      <a:srgbClr val="000000"/>
                    </a:solidFill>
                    <a:latin typeface="+mn-ea"/>
                    <a:cs typeface="宋体" panose="02010600030101010101" pitchFamily="2" charset="-122"/>
                  </a:rPr>
                  <a:t>)</a:t>
                </a:r>
                <a:endParaRPr lang="zh-CN" altLang="en-US" sz="1800" dirty="0">
                  <a:latin typeface="+mn-ea"/>
                </a:endParaRPr>
              </a:p>
            </p:txBody>
          </p:sp>
        </mc:Choice>
        <mc:Fallback>
          <p:sp>
            <p:nvSpPr>
              <p:cNvPr id="6" name="内容占位符 5">
                <a:extLst>
                  <a:ext uri="{FF2B5EF4-FFF2-40B4-BE49-F238E27FC236}">
                    <a16:creationId xmlns:a16="http://schemas.microsoft.com/office/drawing/2014/main" id="{A71954AC-7893-4903-BFDE-F15457F7FE4C}"/>
                  </a:ext>
                </a:extLst>
              </p:cNvPr>
              <p:cNvSpPr>
                <a:spLocks noGrp="1" noRot="1" noChangeAspect="1" noMove="1" noResize="1" noEditPoints="1" noAdjustHandles="1" noChangeArrowheads="1" noChangeShapeType="1" noTextEdit="1"/>
              </p:cNvSpPr>
              <p:nvPr>
                <p:ph idx="1"/>
              </p:nvPr>
            </p:nvSpPr>
            <p:spPr>
              <a:blipFill>
                <a:blip r:embed="rId2"/>
                <a:stretch>
                  <a:fillRect l="-1043" t="-2521" r="-40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8747DCE-E1C2-4ACF-96B3-C4933CD09EF0}"/>
              </a:ext>
            </a:extLst>
          </p:cNvPr>
          <p:cNvPicPr>
            <a:picLocks noChangeAspect="1"/>
          </p:cNvPicPr>
          <p:nvPr/>
        </p:nvPicPr>
        <p:blipFill>
          <a:blip r:embed="rId3"/>
          <a:stretch>
            <a:fillRect/>
          </a:stretch>
        </p:blipFill>
        <p:spPr>
          <a:xfrm>
            <a:off x="2779000" y="4264025"/>
            <a:ext cx="4552950" cy="2228850"/>
          </a:xfrm>
          <a:prstGeom prst="rect">
            <a:avLst/>
          </a:prstGeom>
        </p:spPr>
      </p:pic>
      <p:pic>
        <p:nvPicPr>
          <p:cNvPr id="7" name="图片 6">
            <a:extLst>
              <a:ext uri="{FF2B5EF4-FFF2-40B4-BE49-F238E27FC236}">
                <a16:creationId xmlns:a16="http://schemas.microsoft.com/office/drawing/2014/main" id="{4CF15C56-CDDA-4A05-9E8B-0D3117883258}"/>
              </a:ext>
            </a:extLst>
          </p:cNvPr>
          <p:cNvPicPr>
            <a:picLocks noChangeAspect="1"/>
          </p:cNvPicPr>
          <p:nvPr/>
        </p:nvPicPr>
        <p:blipFill>
          <a:blip r:embed="rId4"/>
          <a:stretch>
            <a:fillRect/>
          </a:stretch>
        </p:blipFill>
        <p:spPr>
          <a:xfrm>
            <a:off x="8363112" y="5216525"/>
            <a:ext cx="1819275" cy="323850"/>
          </a:xfrm>
          <a:prstGeom prst="rect">
            <a:avLst/>
          </a:prstGeom>
        </p:spPr>
      </p:pic>
    </p:spTree>
    <p:extLst>
      <p:ext uri="{BB962C8B-B14F-4D97-AF65-F5344CB8AC3E}">
        <p14:creationId xmlns:p14="http://schemas.microsoft.com/office/powerpoint/2010/main" val="453020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对抗实例生成过程</a:t>
            </a:r>
            <a:endParaRPr lang="zh-CN" altLang="en-US" sz="1800" dirty="0">
              <a:latin typeface="+mn-ea"/>
            </a:endParaRPr>
          </a:p>
        </p:txBody>
      </p:sp>
      <p:pic>
        <p:nvPicPr>
          <p:cNvPr id="7" name="Drawing 8" descr="IMAGE">
            <a:extLst>
              <a:ext uri="{FF2B5EF4-FFF2-40B4-BE49-F238E27FC236}">
                <a16:creationId xmlns:a16="http://schemas.microsoft.com/office/drawing/2014/main" id="{2E93CDFF-F299-41F6-A902-D6A61F3C0B5F}"/>
              </a:ext>
            </a:extLst>
          </p:cNvPr>
          <p:cNvPicPr/>
          <p:nvPr/>
        </p:nvPicPr>
        <p:blipFill>
          <a:blip r:embed="rId2"/>
          <a:stretch>
            <a:fillRect/>
          </a:stretch>
        </p:blipFill>
        <p:spPr>
          <a:xfrm>
            <a:off x="1239781" y="2953407"/>
            <a:ext cx="9196991" cy="3121572"/>
          </a:xfrm>
          <a:prstGeom prst="rect">
            <a:avLst/>
          </a:prstGeom>
        </p:spPr>
      </p:pic>
    </p:spTree>
    <p:extLst>
      <p:ext uri="{BB962C8B-B14F-4D97-AF65-F5344CB8AC3E}">
        <p14:creationId xmlns:p14="http://schemas.microsoft.com/office/powerpoint/2010/main" val="403307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攻击效果</a:t>
            </a:r>
            <a:endParaRPr lang="en-US" altLang="zh-CN" dirty="0"/>
          </a:p>
          <a:p>
            <a:endParaRPr lang="en-US" altLang="zh-CN" dirty="0"/>
          </a:p>
          <a:p>
            <a:pPr lvl="1"/>
            <a:r>
              <a:rPr lang="zh-CN" altLang="en-US" dirty="0"/>
              <a:t>欺骗点越多攻击效果越强</a:t>
            </a:r>
            <a:endParaRPr lang="en-US" altLang="zh-CN" dirty="0"/>
          </a:p>
          <a:p>
            <a:pPr lvl="1"/>
            <a:endParaRPr lang="en-US" altLang="zh-CN" dirty="0"/>
          </a:p>
          <a:p>
            <a:pPr lvl="1"/>
            <a:r>
              <a:rPr lang="zh-CN" altLang="en-US" dirty="0"/>
              <a:t>全局采样优化效果高于</a:t>
            </a:r>
            <a:r>
              <a:rPr lang="en-US" altLang="zh-CN" dirty="0"/>
              <a:t>vanilla</a:t>
            </a:r>
            <a:r>
              <a:rPr lang="zh-CN" altLang="en-US" dirty="0"/>
              <a:t>优化</a:t>
            </a:r>
          </a:p>
        </p:txBody>
      </p:sp>
      <p:pic>
        <p:nvPicPr>
          <p:cNvPr id="4" name="Drawing 10" descr="IMAGE">
            <a:extLst>
              <a:ext uri="{FF2B5EF4-FFF2-40B4-BE49-F238E27FC236}">
                <a16:creationId xmlns:a16="http://schemas.microsoft.com/office/drawing/2014/main" id="{AB38CCB0-7D62-48D5-82B4-9F05B6F57027}"/>
              </a:ext>
            </a:extLst>
          </p:cNvPr>
          <p:cNvPicPr/>
          <p:nvPr/>
        </p:nvPicPr>
        <p:blipFill>
          <a:blip r:embed="rId2"/>
          <a:stretch>
            <a:fillRect/>
          </a:stretch>
        </p:blipFill>
        <p:spPr>
          <a:xfrm>
            <a:off x="6804134" y="1825625"/>
            <a:ext cx="4137135" cy="3670219"/>
          </a:xfrm>
          <a:prstGeom prst="rect">
            <a:avLst/>
          </a:prstGeom>
        </p:spPr>
      </p:pic>
    </p:spTree>
    <p:extLst>
      <p:ext uri="{BB962C8B-B14F-4D97-AF65-F5344CB8AC3E}">
        <p14:creationId xmlns:p14="http://schemas.microsoft.com/office/powerpoint/2010/main" val="346602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鲁棒性分析</a:t>
            </a:r>
            <a:endParaRPr lang="en-US" altLang="zh-CN" dirty="0"/>
          </a:p>
          <a:p>
            <a:endParaRPr lang="en-US" altLang="zh-CN" dirty="0"/>
          </a:p>
          <a:p>
            <a:pPr lvl="1"/>
            <a:r>
              <a:rPr lang="zh-CN" altLang="en-US" sz="2000" dirty="0"/>
              <a:t>随着帧变化，攻击成功率下降</a:t>
            </a:r>
            <a:r>
              <a:rPr lang="en-US" altLang="zh-CN" sz="2000" dirty="0"/>
              <a:t>(</a:t>
            </a:r>
            <a:r>
              <a:rPr lang="zh-CN" altLang="en-US" sz="2000" dirty="0"/>
              <a:t>即随着</a:t>
            </a:r>
            <a:endParaRPr lang="en-US" altLang="zh-CN" sz="2000" dirty="0"/>
          </a:p>
          <a:p>
            <a:pPr marL="457200" lvl="1" indent="0">
              <a:buNone/>
            </a:pPr>
            <a:r>
              <a:rPr lang="zh-CN" altLang="en-US" sz="2000" dirty="0"/>
              <a:t>原始点云的变化，攻击的成功率也会</a:t>
            </a:r>
            <a:endParaRPr lang="en-US" altLang="zh-CN" sz="2000" dirty="0"/>
          </a:p>
          <a:p>
            <a:pPr marL="457200" lvl="1" indent="0">
              <a:buNone/>
            </a:pPr>
            <a:r>
              <a:rPr lang="zh-CN" altLang="en-US" sz="2000" dirty="0"/>
              <a:t>有所波动</a:t>
            </a:r>
            <a:r>
              <a:rPr lang="en-US" altLang="zh-CN" sz="2000" dirty="0"/>
              <a:t>)</a:t>
            </a:r>
          </a:p>
          <a:p>
            <a:pPr lvl="1"/>
            <a:endParaRPr lang="en-US" altLang="zh-CN" sz="2000" dirty="0"/>
          </a:p>
          <a:p>
            <a:pPr lvl="1"/>
            <a:r>
              <a:rPr lang="zh-CN" altLang="en-US" sz="2000" dirty="0"/>
              <a:t>攻击者和受攻击者的位置对于攻击</a:t>
            </a:r>
            <a:endParaRPr lang="en-US" altLang="zh-CN" sz="2000" dirty="0"/>
          </a:p>
          <a:p>
            <a:pPr marL="457200" lvl="1" indent="0">
              <a:buNone/>
            </a:pPr>
            <a:r>
              <a:rPr lang="zh-CN" altLang="en-US" sz="2000" dirty="0"/>
              <a:t>有一定的影响，但是当欺骗点数量够</a:t>
            </a:r>
            <a:endParaRPr lang="en-US" altLang="zh-CN" sz="2000" dirty="0"/>
          </a:p>
          <a:p>
            <a:pPr marL="457200" lvl="1" indent="0">
              <a:buNone/>
            </a:pPr>
            <a:r>
              <a:rPr lang="zh-CN" altLang="en-US" sz="2000" dirty="0"/>
              <a:t>多时，这种影响可以忽略。</a:t>
            </a:r>
          </a:p>
        </p:txBody>
      </p:sp>
      <p:pic>
        <p:nvPicPr>
          <p:cNvPr id="4" name="Drawing 11" descr="IMAGE">
            <a:extLst>
              <a:ext uri="{FF2B5EF4-FFF2-40B4-BE49-F238E27FC236}">
                <a16:creationId xmlns:a16="http://schemas.microsoft.com/office/drawing/2014/main" id="{267F75EA-448F-4CCE-90CE-CB4FF2B032E6}"/>
              </a:ext>
            </a:extLst>
          </p:cNvPr>
          <p:cNvPicPr/>
          <p:nvPr/>
        </p:nvPicPr>
        <p:blipFill>
          <a:blip r:embed="rId2"/>
          <a:stretch>
            <a:fillRect/>
          </a:stretch>
        </p:blipFill>
        <p:spPr>
          <a:xfrm>
            <a:off x="5704708" y="985043"/>
            <a:ext cx="5541360" cy="3965575"/>
          </a:xfrm>
          <a:prstGeom prst="rect">
            <a:avLst/>
          </a:prstGeom>
        </p:spPr>
      </p:pic>
    </p:spTree>
    <p:extLst>
      <p:ext uri="{BB962C8B-B14F-4D97-AF65-F5344CB8AC3E}">
        <p14:creationId xmlns:p14="http://schemas.microsoft.com/office/powerpoint/2010/main" val="388871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实验的限制</a:t>
            </a:r>
            <a:endParaRPr lang="en-US" altLang="zh-CN" dirty="0"/>
          </a:p>
          <a:p>
            <a:endParaRPr lang="en-US" altLang="zh-CN" dirty="0"/>
          </a:p>
          <a:p>
            <a:pPr lvl="1"/>
            <a:r>
              <a:rPr lang="zh-CN" altLang="en-US" dirty="0"/>
              <a:t>基于</a:t>
            </a:r>
            <a:r>
              <a:rPr lang="en-US" altLang="zh-CN" dirty="0"/>
              <a:t>Apollo3.0</a:t>
            </a:r>
            <a:r>
              <a:rPr lang="zh-CN" altLang="en-US" dirty="0"/>
              <a:t>模拟环境，没有道路实测</a:t>
            </a:r>
            <a:endParaRPr lang="en-US" altLang="zh-CN" dirty="0"/>
          </a:p>
          <a:p>
            <a:pPr lvl="1"/>
            <a:endParaRPr lang="en-US" altLang="zh-CN" dirty="0"/>
          </a:p>
          <a:p>
            <a:pPr lvl="1"/>
            <a:r>
              <a:rPr lang="zh-CN" altLang="en-US" dirty="0"/>
              <a:t>自动驾驶模型有较多的改进空间，从而防范此类攻击</a:t>
            </a:r>
            <a:endParaRPr lang="en-US" altLang="zh-CN" dirty="0"/>
          </a:p>
          <a:p>
            <a:pPr lvl="1"/>
            <a:endParaRPr lang="en-US" altLang="zh-CN" dirty="0"/>
          </a:p>
          <a:p>
            <a:pPr lvl="1"/>
            <a:r>
              <a:rPr lang="zh-CN" altLang="en-US" dirty="0"/>
              <a:t>白盒攻击受限，模型无法转移，没有推广性</a:t>
            </a:r>
            <a:endParaRPr lang="en-US" altLang="zh-CN" dirty="0"/>
          </a:p>
          <a:p>
            <a:pPr lvl="1"/>
            <a:endParaRPr lang="en-US" altLang="zh-CN" dirty="0"/>
          </a:p>
        </p:txBody>
      </p:sp>
    </p:spTree>
    <p:extLst>
      <p:ext uri="{BB962C8B-B14F-4D97-AF65-F5344CB8AC3E}">
        <p14:creationId xmlns:p14="http://schemas.microsoft.com/office/powerpoint/2010/main" val="2129887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基于论文</a:t>
            </a:r>
            <a:r>
              <a:rPr lang="en-US" altLang="zh-CN" dirty="0"/>
              <a:t>1</a:t>
            </a:r>
            <a:r>
              <a:rPr lang="zh-CN" altLang="en-US" dirty="0"/>
              <a:t>的推广</a:t>
            </a:r>
            <a:endParaRPr lang="en-US" altLang="zh-CN" dirty="0"/>
          </a:p>
          <a:p>
            <a:endParaRPr lang="en-US" altLang="zh-CN" dirty="0"/>
          </a:p>
          <a:p>
            <a:pPr lvl="1"/>
            <a:r>
              <a:rPr lang="zh-CN" altLang="en-US" dirty="0"/>
              <a:t>白盒攻击→黑盒攻击</a:t>
            </a:r>
            <a:endParaRPr lang="en-US" altLang="zh-CN" dirty="0"/>
          </a:p>
          <a:p>
            <a:pPr lvl="1"/>
            <a:endParaRPr lang="en-US" altLang="zh-CN" dirty="0"/>
          </a:p>
          <a:p>
            <a:pPr lvl="1"/>
            <a:r>
              <a:rPr lang="zh-CN" altLang="en-US" dirty="0"/>
              <a:t>攻击装置精密度的提升</a:t>
            </a:r>
            <a:endParaRPr lang="en-US" altLang="zh-CN" dirty="0"/>
          </a:p>
          <a:p>
            <a:pPr lvl="1"/>
            <a:endParaRPr lang="en-US" altLang="zh-CN" dirty="0"/>
          </a:p>
          <a:p>
            <a:pPr lvl="1"/>
            <a:r>
              <a:rPr lang="zh-CN" altLang="en-US" dirty="0"/>
              <a:t>尝试针对三种自动驾驶模型的攻击</a:t>
            </a:r>
          </a:p>
        </p:txBody>
      </p:sp>
    </p:spTree>
    <p:extLst>
      <p:ext uri="{BB962C8B-B14F-4D97-AF65-F5344CB8AC3E}">
        <p14:creationId xmlns:p14="http://schemas.microsoft.com/office/powerpoint/2010/main" val="2196203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三种不同的自动驾驶模型</a:t>
            </a:r>
            <a:r>
              <a:rPr lang="en-US" altLang="zh-CN" dirty="0"/>
              <a:t>/</a:t>
            </a:r>
            <a:r>
              <a:rPr lang="zh-CN" altLang="en-US" dirty="0"/>
              <a:t>环境模拟</a:t>
            </a:r>
            <a:endParaRPr lang="en-US" altLang="zh-CN" dirty="0"/>
          </a:p>
          <a:p>
            <a:pPr lvl="1"/>
            <a:r>
              <a:rPr lang="en-US" altLang="zh-CN" dirty="0"/>
              <a:t>(a) </a:t>
            </a:r>
            <a:r>
              <a:rPr lang="zh-CN" altLang="en-US" dirty="0"/>
              <a:t>百度</a:t>
            </a:r>
            <a:r>
              <a:rPr lang="en-US" altLang="zh-CN" dirty="0"/>
              <a:t>Apollo</a:t>
            </a:r>
            <a:r>
              <a:rPr lang="zh-CN" altLang="en-US" dirty="0"/>
              <a:t>框架</a:t>
            </a:r>
            <a:endParaRPr lang="en-US" altLang="zh-CN" dirty="0"/>
          </a:p>
          <a:p>
            <a:pPr lvl="1"/>
            <a:endParaRPr lang="en-US" altLang="zh-CN" dirty="0"/>
          </a:p>
          <a:p>
            <a:pPr lvl="1"/>
            <a:r>
              <a:rPr lang="en-US" altLang="zh-CN" dirty="0"/>
              <a:t>(b) </a:t>
            </a:r>
            <a:r>
              <a:rPr lang="en-US" altLang="zh-CN" dirty="0" err="1"/>
              <a:t>Autoware</a:t>
            </a:r>
            <a:r>
              <a:rPr lang="zh-CN" altLang="en-US" dirty="0"/>
              <a:t>框架</a:t>
            </a:r>
            <a:endParaRPr lang="en-US" altLang="zh-CN" dirty="0"/>
          </a:p>
          <a:p>
            <a:pPr lvl="1"/>
            <a:endParaRPr lang="en-US" altLang="zh-CN" dirty="0"/>
          </a:p>
          <a:p>
            <a:pPr lvl="1"/>
            <a:r>
              <a:rPr lang="en-US" altLang="zh-CN" dirty="0"/>
              <a:t>(c)</a:t>
            </a:r>
            <a:r>
              <a:rPr lang="zh-CN" altLang="en-US" dirty="0"/>
              <a:t>基于最新研究的</a:t>
            </a:r>
            <a:r>
              <a:rPr lang="en-US" altLang="zh-CN" dirty="0"/>
              <a:t>RCN</a:t>
            </a:r>
          </a:p>
          <a:p>
            <a:pPr marL="457200" lvl="1" indent="0">
              <a:buNone/>
            </a:pPr>
            <a:r>
              <a:rPr lang="en-US" altLang="zh-CN" dirty="0"/>
              <a:t>    </a:t>
            </a:r>
            <a:r>
              <a:rPr lang="zh-CN" altLang="en-US" dirty="0"/>
              <a:t>框架</a:t>
            </a:r>
          </a:p>
        </p:txBody>
      </p:sp>
      <p:pic>
        <p:nvPicPr>
          <p:cNvPr id="3" name="图片 2">
            <a:extLst>
              <a:ext uri="{FF2B5EF4-FFF2-40B4-BE49-F238E27FC236}">
                <a16:creationId xmlns:a16="http://schemas.microsoft.com/office/drawing/2014/main" id="{C63FA97F-86DF-4599-BDAE-48B6427FAB4C}"/>
              </a:ext>
            </a:extLst>
          </p:cNvPr>
          <p:cNvPicPr>
            <a:picLocks noChangeAspect="1"/>
          </p:cNvPicPr>
          <p:nvPr/>
        </p:nvPicPr>
        <p:blipFill>
          <a:blip r:embed="rId2"/>
          <a:stretch>
            <a:fillRect/>
          </a:stretch>
        </p:blipFill>
        <p:spPr>
          <a:xfrm>
            <a:off x="5091933" y="2244451"/>
            <a:ext cx="6800850" cy="4429125"/>
          </a:xfrm>
          <a:prstGeom prst="rect">
            <a:avLst/>
          </a:prstGeom>
        </p:spPr>
      </p:pic>
    </p:spTree>
    <p:extLst>
      <p:ext uri="{BB962C8B-B14F-4D97-AF65-F5344CB8AC3E}">
        <p14:creationId xmlns:p14="http://schemas.microsoft.com/office/powerpoint/2010/main" val="23197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0E5E0D-9C1A-45C6-9BFC-BEA48ED5C7A3}"/>
              </a:ext>
            </a:extLst>
          </p:cNvPr>
          <p:cNvSpPr>
            <a:spLocks noGrp="1"/>
          </p:cNvSpPr>
          <p:nvPr>
            <p:ph type="title"/>
          </p:nvPr>
        </p:nvSpPr>
        <p:spPr/>
        <p:txBody>
          <a:bodyPr/>
          <a:lstStyle/>
          <a:p>
            <a:r>
              <a:rPr lang="zh-CN" altLang="en-US" dirty="0"/>
              <a:t>论文背景</a:t>
            </a:r>
          </a:p>
        </p:txBody>
      </p:sp>
      <p:sp>
        <p:nvSpPr>
          <p:cNvPr id="3" name="内容占位符 2">
            <a:extLst>
              <a:ext uri="{FF2B5EF4-FFF2-40B4-BE49-F238E27FC236}">
                <a16:creationId xmlns:a16="http://schemas.microsoft.com/office/drawing/2014/main" id="{EE5BF496-FB62-409C-8D83-75F82D06A113}"/>
              </a:ext>
            </a:extLst>
          </p:cNvPr>
          <p:cNvSpPr>
            <a:spLocks noGrp="1"/>
          </p:cNvSpPr>
          <p:nvPr>
            <p:ph sz="half" idx="1"/>
          </p:nvPr>
        </p:nvSpPr>
        <p:spPr/>
        <p:txBody>
          <a:bodyPr>
            <a:normAutofit/>
          </a:bodyPr>
          <a:lstStyle/>
          <a:p>
            <a:r>
              <a:rPr lang="en-US" altLang="zh-CN" sz="1800" dirty="0"/>
              <a:t>Adversarial Sensor Attack on LiDAR-based Perception in Autonomous Driving</a:t>
            </a:r>
            <a:r>
              <a:rPr lang="zh-CN" altLang="en-US" sz="1800" dirty="0"/>
              <a:t>（论文</a:t>
            </a:r>
            <a:r>
              <a:rPr lang="en-US" altLang="zh-CN" sz="1800" dirty="0"/>
              <a:t>1</a:t>
            </a:r>
            <a:r>
              <a:rPr lang="zh-CN" altLang="en-US" sz="1800" dirty="0"/>
              <a:t>）</a:t>
            </a:r>
            <a:endParaRPr lang="en-US" altLang="zh-CN" sz="1800" dirty="0"/>
          </a:p>
          <a:p>
            <a:endParaRPr lang="en-US" altLang="zh-CN" sz="1800" dirty="0"/>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将激光雷达欺骗干扰攻击作为威胁模型，将攻击目标设置为靠近受害者</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AV</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前方的欺骗干扰障碍物。将此任务表述为一个优化问题，并为输入扰动函数和目标函数设计建模方法。并设计了一种结合优化和全局采样的算法，使攻击成功率提高到</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75%</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左右。</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dirty="0">
              <a:solidFill>
                <a:srgbClr val="000000"/>
              </a:solidFill>
              <a:latin typeface="Times New Roman" panose="02020603050405020304" pitchFamily="18" charset="0"/>
              <a:ea typeface="宋体" panose="02010600030101010101" pitchFamily="2" charset="-122"/>
            </a:endParaRPr>
          </a:p>
          <a:p>
            <a:r>
              <a:rPr lang="zh-CN" altLang="en-US" sz="1800" dirty="0">
                <a:solidFill>
                  <a:srgbClr val="000000"/>
                </a:solidFill>
                <a:latin typeface="Times New Roman" panose="02020603050405020304" pitchFamily="18" charset="0"/>
                <a:ea typeface="宋体" panose="02010600030101010101" pitchFamily="2" charset="-122"/>
              </a:rPr>
              <a:t>白盒攻击</a:t>
            </a:r>
            <a:endParaRPr lang="en-US" altLang="zh-CN" sz="1800" dirty="0">
              <a:solidFill>
                <a:srgbClr val="000000"/>
              </a:solidFill>
              <a:latin typeface="Times New Roman" panose="02020603050405020304" pitchFamily="18" charset="0"/>
              <a:ea typeface="宋体" panose="02010600030101010101" pitchFamily="2" charset="-122"/>
            </a:endParaRPr>
          </a:p>
          <a:p>
            <a:endParaRPr lang="en-US" altLang="zh-CN" sz="1800" dirty="0">
              <a:solidFill>
                <a:srgbClr val="000000"/>
              </a:solidFill>
              <a:latin typeface="Times New Roman" panose="02020603050405020304" pitchFamily="18" charset="0"/>
              <a:ea typeface="宋体" panose="02010600030101010101" pitchFamily="2" charset="-122"/>
            </a:endParaRPr>
          </a:p>
          <a:p>
            <a:r>
              <a:rPr lang="zh-CN" altLang="en-US" sz="1800" dirty="0">
                <a:solidFill>
                  <a:srgbClr val="000000"/>
                </a:solidFill>
                <a:latin typeface="Times New Roman" panose="02020603050405020304" pitchFamily="18" charset="0"/>
                <a:ea typeface="宋体" panose="02010600030101010101" pitchFamily="2" charset="-122"/>
              </a:rPr>
              <a:t>部署于</a:t>
            </a:r>
            <a:r>
              <a:rPr lang="en-US" altLang="zh-CN" sz="1800" dirty="0">
                <a:solidFill>
                  <a:srgbClr val="000000"/>
                </a:solidFill>
                <a:latin typeface="Times New Roman" panose="02020603050405020304" pitchFamily="18" charset="0"/>
                <a:ea typeface="宋体" panose="02010600030101010101" pitchFamily="2" charset="-122"/>
              </a:rPr>
              <a:t>Apollo3.0</a:t>
            </a:r>
            <a:endParaRPr lang="en-US" altLang="zh-CN" sz="1800" dirty="0"/>
          </a:p>
          <a:p>
            <a:endParaRPr lang="en-US" altLang="zh-CN" dirty="0"/>
          </a:p>
          <a:p>
            <a:endParaRPr lang="zh-CN" altLang="en-US" dirty="0"/>
          </a:p>
        </p:txBody>
      </p:sp>
      <p:sp>
        <p:nvSpPr>
          <p:cNvPr id="5" name="内容占位符 4">
            <a:extLst>
              <a:ext uri="{FF2B5EF4-FFF2-40B4-BE49-F238E27FC236}">
                <a16:creationId xmlns:a16="http://schemas.microsoft.com/office/drawing/2014/main" id="{3360E34B-D9F0-4079-B501-411ED20A256C}"/>
              </a:ext>
            </a:extLst>
          </p:cNvPr>
          <p:cNvSpPr>
            <a:spLocks noGrp="1"/>
          </p:cNvSpPr>
          <p:nvPr>
            <p:ph sz="half" idx="2"/>
          </p:nvPr>
        </p:nvSpPr>
        <p:spPr>
          <a:xfrm>
            <a:off x="6172200" y="1825624"/>
            <a:ext cx="5181600" cy="5032375"/>
          </a:xfrm>
        </p:spPr>
        <p:txBody>
          <a:bodyPr>
            <a:normAutofit/>
          </a:bodyPr>
          <a:lstStyle/>
          <a:p>
            <a:r>
              <a:rPr lang="en-US" altLang="zh-CN" sz="1600" dirty="0"/>
              <a:t>Towards Robust LiDAR-based Perception in Autonomous Driving: General Black-box Adversarial Sensor Attack and Countermeasures</a:t>
            </a:r>
            <a:r>
              <a:rPr lang="zh-CN" altLang="en-US" sz="1600" dirty="0"/>
              <a:t>（论文</a:t>
            </a:r>
            <a:r>
              <a:rPr lang="en-US" altLang="zh-CN" sz="1600" dirty="0"/>
              <a:t>2</a:t>
            </a:r>
            <a:r>
              <a:rPr lang="zh-CN" altLang="en-US" sz="1600" dirty="0"/>
              <a:t>）</a:t>
            </a:r>
            <a:endParaRPr lang="en-US" altLang="zh-CN" sz="1600" dirty="0"/>
          </a:p>
          <a:p>
            <a:endParaRPr lang="en-US" altLang="zh-CN" sz="1600" dirty="0"/>
          </a:p>
          <a:p>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现有的点云识别模型有着一个缺陷：无法准确的判断点云目标在全局空间中的位置和相对关系，而</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由于激光雷达传感器的工作原理，数据密度随着距离激光雷达传感器的距离增加而减小</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。因此可</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以较少的点和水平角度发动欺骗攻击。攻击者可以直接欺骗模拟各种遮挡和稀疏模式的车辆，满足传感器攻击</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dirty="0">
              <a:solidFill>
                <a:srgbClr val="000000"/>
              </a:solidFill>
              <a:latin typeface="Times New Roman" panose="02020603050405020304" pitchFamily="18" charset="0"/>
              <a:ea typeface="宋体" panose="02010600030101010101" pitchFamily="2" charset="-122"/>
            </a:endParaRPr>
          </a:p>
          <a:p>
            <a:r>
              <a:rPr lang="zh-CN" altLang="en-US" sz="1800" dirty="0">
                <a:solidFill>
                  <a:srgbClr val="000000"/>
                </a:solidFill>
                <a:latin typeface="Times New Roman" panose="02020603050405020304" pitchFamily="18" charset="0"/>
                <a:ea typeface="宋体" panose="02010600030101010101" pitchFamily="2" charset="-122"/>
              </a:rPr>
              <a:t>黑盒攻击</a:t>
            </a:r>
            <a:endParaRPr lang="en-US" altLang="zh-CN" sz="1800" dirty="0">
              <a:solidFill>
                <a:srgbClr val="000000"/>
              </a:solidFill>
              <a:latin typeface="Times New Roman" panose="02020603050405020304" pitchFamily="18" charset="0"/>
              <a:ea typeface="宋体" panose="02010600030101010101" pitchFamily="2" charset="-122"/>
            </a:endParaRPr>
          </a:p>
          <a:p>
            <a:endParaRPr lang="en-US" altLang="zh-CN" sz="1800" dirty="0">
              <a:solidFill>
                <a:srgbClr val="000000"/>
              </a:solidFill>
              <a:latin typeface="Times New Roman" panose="02020603050405020304" pitchFamily="18" charset="0"/>
              <a:ea typeface="宋体" panose="02010600030101010101" pitchFamily="2" charset="-122"/>
            </a:endParaRPr>
          </a:p>
          <a:p>
            <a:r>
              <a:rPr lang="zh-CN" altLang="en-US" sz="1800" dirty="0">
                <a:solidFill>
                  <a:srgbClr val="000000"/>
                </a:solidFill>
                <a:latin typeface="Times New Roman" panose="02020603050405020304" pitchFamily="18" charset="0"/>
                <a:ea typeface="宋体" panose="02010600030101010101" pitchFamily="2" charset="-122"/>
              </a:rPr>
              <a:t>可部署于</a:t>
            </a:r>
            <a:r>
              <a:rPr lang="en-US" altLang="zh-CN" sz="1800" dirty="0">
                <a:solidFill>
                  <a:srgbClr val="000000"/>
                </a:solidFill>
                <a:latin typeface="Times New Roman" panose="02020603050405020304" pitchFamily="18" charset="0"/>
                <a:ea typeface="宋体" panose="02010600030101010101" pitchFamily="2" charset="-122"/>
              </a:rPr>
              <a:t>Apollo5.0</a:t>
            </a:r>
            <a:endParaRPr lang="zh-CN" altLang="en-US" sz="1600" dirty="0"/>
          </a:p>
          <a:p>
            <a:endParaRPr lang="en-US" altLang="zh-CN" dirty="0"/>
          </a:p>
        </p:txBody>
      </p:sp>
    </p:spTree>
    <p:extLst>
      <p:ext uri="{BB962C8B-B14F-4D97-AF65-F5344CB8AC3E}">
        <p14:creationId xmlns:p14="http://schemas.microsoft.com/office/powerpoint/2010/main" val="215863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黑盒攻击的理论依据</a:t>
            </a:r>
            <a:endParaRPr lang="en-US" altLang="zh-CN" dirty="0"/>
          </a:p>
          <a:p>
            <a:pPr lvl="1"/>
            <a:r>
              <a:rPr lang="en-US" altLang="zh-CN"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物体之间的遮挡将使被遮挡的物体在激光雷达点云中部分可见。</a:t>
            </a:r>
            <a:endParaRPr lang="en-US" altLang="zh-CN" b="1" dirty="0">
              <a:solidFill>
                <a:srgbClr val="000000"/>
              </a:solidFill>
              <a:latin typeface="Times New Roman" panose="02020603050405020304" pitchFamily="18" charset="0"/>
              <a:ea typeface="宋体" panose="02010600030101010101" pitchFamily="2" charset="-122"/>
            </a:endParaRPr>
          </a:p>
          <a:p>
            <a:pPr lvl="1"/>
            <a:r>
              <a:rPr lang="en-US" altLang="zh-CN" b="1" dirty="0">
                <a:solidFill>
                  <a:srgbClr val="000000"/>
                </a:solidFill>
                <a:latin typeface="Times New Roman" panose="02020603050405020304" pitchFamily="18" charset="0"/>
                <a:ea typeface="宋体" panose="02010600030101010101" pitchFamily="2" charset="-122"/>
              </a:rPr>
              <a:t>2.</a:t>
            </a:r>
            <a:r>
              <a:rPr lang="zh-CN" altLang="zh-CN" b="1"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由于激光雷达传感器的工作原理，数据密度随着距离激光雷达传感器的距离增加而减小。</a:t>
            </a:r>
            <a:endParaRPr lang="en-US" altLang="zh-CN" dirty="0"/>
          </a:p>
          <a:p>
            <a:r>
              <a:rPr lang="en-US" altLang="zh-CN" dirty="0"/>
              <a:t>1</a:t>
            </a:r>
            <a:r>
              <a:rPr lang="zh-CN" altLang="en-US" dirty="0"/>
              <a:t>和</a:t>
            </a:r>
            <a:r>
              <a:rPr lang="en-US" altLang="zh-CN" dirty="0"/>
              <a:t>2</a:t>
            </a:r>
            <a:r>
              <a:rPr lang="zh-CN" altLang="en-US" dirty="0"/>
              <a:t>导致</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在</a:t>
            </a:r>
            <a:r>
              <a:rPr lang="en-US" altLang="zh-CN" dirty="0">
                <a:effectLst/>
                <a:latin typeface="Times New Roman" panose="02020603050405020304" pitchFamily="18" charset="0"/>
                <a:ea typeface="宋体" panose="02010600030101010101" pitchFamily="2" charset="-122"/>
                <a:cs typeface="宋体" panose="02010600030101010101" pitchFamily="2" charset="-122"/>
              </a:rPr>
              <a:t>AD</a:t>
            </a:r>
            <a:r>
              <a:rPr lang="zh-CN" altLang="zh-CN" dirty="0">
                <a:effectLst/>
                <a:latin typeface="Times New Roman" panose="02020603050405020304" pitchFamily="18" charset="0"/>
                <a:ea typeface="宋体" panose="02010600030101010101" pitchFamily="2" charset="-122"/>
                <a:cs typeface="宋体" panose="02010600030101010101" pitchFamily="2" charset="-122"/>
              </a:rPr>
              <a:t>系统中，三维物体检测模型不能对物体的全局位置进行评价</a:t>
            </a:r>
            <a:endParaRPr lang="en-US" altLang="zh-CN" dirty="0"/>
          </a:p>
        </p:txBody>
      </p:sp>
      <p:pic>
        <p:nvPicPr>
          <p:cNvPr id="3" name="图片 2">
            <a:extLst>
              <a:ext uri="{FF2B5EF4-FFF2-40B4-BE49-F238E27FC236}">
                <a16:creationId xmlns:a16="http://schemas.microsoft.com/office/drawing/2014/main" id="{BD0F589D-75EE-4B14-87A6-832418590B14}"/>
              </a:ext>
            </a:extLst>
          </p:cNvPr>
          <p:cNvPicPr>
            <a:picLocks noChangeAspect="1"/>
          </p:cNvPicPr>
          <p:nvPr/>
        </p:nvPicPr>
        <p:blipFill>
          <a:blip r:embed="rId2"/>
          <a:stretch>
            <a:fillRect/>
          </a:stretch>
        </p:blipFill>
        <p:spPr>
          <a:xfrm>
            <a:off x="3081337" y="4125317"/>
            <a:ext cx="8391525" cy="2401634"/>
          </a:xfrm>
          <a:prstGeom prst="rect">
            <a:avLst/>
          </a:prstGeom>
        </p:spPr>
      </p:pic>
    </p:spTree>
    <p:extLst>
      <p:ext uri="{BB962C8B-B14F-4D97-AF65-F5344CB8AC3E}">
        <p14:creationId xmlns:p14="http://schemas.microsoft.com/office/powerpoint/2010/main" val="3404524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黑盒攻击细节</a:t>
            </a:r>
            <a:endParaRPr lang="en-US" altLang="zh-CN" dirty="0"/>
          </a:p>
          <a:p>
            <a:endParaRPr lang="en-US" altLang="zh-CN" dirty="0"/>
          </a:p>
          <a:p>
            <a:pPr lvl="1"/>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攻击由三个模块组成</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一个光电二极管，一个延迟组件和一个红外激光器</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en-US"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同论文</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光电二极管功能作为一个同步器，触发延迟组件，每当它捕获来自受害者激光雷达传感器的激光信号。延迟组件在可配置的时间延迟后触发激光模块攻击受害者激光雷达传感器的下列发射周期。攻击可以通过编程控制，以便攻击者可以瞄准点云中的不同位置和角度。</a:t>
            </a:r>
            <a:endParaRPr lang="zh-CN" altLang="en-US" dirty="0"/>
          </a:p>
        </p:txBody>
      </p:sp>
    </p:spTree>
    <p:extLst>
      <p:ext uri="{BB962C8B-B14F-4D97-AF65-F5344CB8AC3E}">
        <p14:creationId xmlns:p14="http://schemas.microsoft.com/office/powerpoint/2010/main" val="1818733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黑盒攻击流程</a:t>
            </a:r>
            <a:endParaRPr lang="en-US" altLang="zh-CN" dirty="0"/>
          </a:p>
          <a:p>
            <a:pPr lvl="1"/>
            <a:endParaRPr lang="en-US" altLang="zh-CN" dirty="0"/>
          </a:p>
          <a:p>
            <a:pPr lvl="1"/>
            <a:r>
              <a:rPr lang="en-US" altLang="zh-CN" dirty="0"/>
              <a:t>1.</a:t>
            </a:r>
            <a:r>
              <a:rPr lang="zh-CN" altLang="en-US" dirty="0"/>
              <a:t>构建原始攻击痕迹</a:t>
            </a:r>
            <a:endParaRPr lang="en-US" altLang="zh-CN" dirty="0"/>
          </a:p>
          <a:p>
            <a:pPr lvl="1"/>
            <a:endParaRPr lang="en-US" altLang="zh-CN" dirty="0"/>
          </a:p>
          <a:p>
            <a:pPr lvl="1"/>
            <a:r>
              <a:rPr lang="en-US" altLang="zh-CN" dirty="0"/>
              <a:t>2.</a:t>
            </a:r>
            <a:r>
              <a:rPr lang="zh-CN" altLang="en-US" dirty="0"/>
              <a:t>在目标位置欺骗原始攻击痕迹</a:t>
            </a:r>
          </a:p>
        </p:txBody>
      </p:sp>
    </p:spTree>
    <p:extLst>
      <p:ext uri="{BB962C8B-B14F-4D97-AF65-F5344CB8AC3E}">
        <p14:creationId xmlns:p14="http://schemas.microsoft.com/office/powerpoint/2010/main" val="3899254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F644BC-7D6D-4618-B4A2-888820878673}"/>
              </a:ext>
            </a:extLst>
          </p:cNvPr>
          <p:cNvPicPr>
            <a:picLocks noChangeAspect="1"/>
          </p:cNvPicPr>
          <p:nvPr/>
        </p:nvPicPr>
        <p:blipFill>
          <a:blip r:embed="rId2"/>
          <a:stretch>
            <a:fillRect/>
          </a:stretch>
        </p:blipFill>
        <p:spPr>
          <a:xfrm>
            <a:off x="5975882" y="0"/>
            <a:ext cx="5878801" cy="4221382"/>
          </a:xfrm>
          <a:prstGeom prst="rect">
            <a:avLst/>
          </a:prstGeom>
        </p:spPr>
      </p:pic>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构建原始攻击痕迹</a:t>
            </a:r>
            <a:endParaRPr lang="en-US" altLang="zh-CN" dirty="0"/>
          </a:p>
          <a:p>
            <a:endParaRPr lang="en-US" altLang="zh-CN" dirty="0"/>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使用来自真实世界数据集</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例如</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KITTI)</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的跟踪</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pPr marL="0" indent="0">
              <a:buNone/>
            </a:pP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来紧密表示真实的物理攻击。</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为了测试不同的传感器攻击能力</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 提取阻挡车辆的点集与不同数量的点。此外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以</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为间隔</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将提取的点集划分为</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20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组。然后在每组中随机选取</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条轨迹，形成一个包含</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100</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个点集的小数据集</a:t>
            </a:r>
            <a:r>
              <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a:p>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利用一个</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3D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汽车网格，并实现一个渲染器</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来</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模拟激光雷达传感器的功能，通过投射激光探测汽车网格。进一步在汽车网格上模拟不同的遮挡和稀疏模式，以适应传感器攻击能力</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en-US"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如图</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dirty="0"/>
          </a:p>
          <a:p>
            <a:endParaRPr lang="zh-CN" altLang="en-US" dirty="0"/>
          </a:p>
        </p:txBody>
      </p:sp>
    </p:spTree>
    <p:extLst>
      <p:ext uri="{BB962C8B-B14F-4D97-AF65-F5344CB8AC3E}">
        <p14:creationId xmlns:p14="http://schemas.microsoft.com/office/powerpoint/2010/main" val="1544902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构建原始攻击痕迹</a:t>
            </a:r>
            <a:endParaRPr lang="en-US" altLang="zh-CN" dirty="0"/>
          </a:p>
          <a:p>
            <a:pPr marL="0" indent="0">
              <a:buNone/>
            </a:pPr>
            <a:r>
              <a:rPr lang="en-US" altLang="zh-CN" dirty="0"/>
              <a:t>	</a:t>
            </a:r>
            <a:r>
              <a:rPr lang="zh-CN" altLang="en-US" dirty="0"/>
              <a:t>类似于</a:t>
            </a:r>
            <a:r>
              <a:rPr lang="en-US" altLang="zh-CN" dirty="0"/>
              <a:t>K</a:t>
            </a:r>
            <a:r>
              <a:rPr lang="zh-CN" altLang="en-US" dirty="0"/>
              <a:t>，</a:t>
            </a:r>
            <a:r>
              <a:rPr lang="zh-CN" altLang="zh-CN"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通过使用不同的姿势和遮挡模式收集不同数量的</a:t>
            </a:r>
            <a:r>
              <a:rPr lang="en-US" altLang="zh-CN"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	</a:t>
            </a:r>
            <a:r>
              <a:rPr lang="zh-CN" altLang="zh-CN" dirty="0">
                <a:solidFill>
                  <a:srgbClr val="000000"/>
                </a:solidFill>
                <a:effectLst/>
                <a:latin typeface="等线" panose="02010600030101010101" pitchFamily="2" charset="-122"/>
                <a:ea typeface="等线" panose="02010600030101010101" pitchFamily="2" charset="-122"/>
                <a:cs typeface="宋体" panose="02010600030101010101" pitchFamily="2" charset="-122"/>
              </a:rPr>
              <a:t>点云渲染</a:t>
            </a:r>
            <a:r>
              <a:rPr lang="zh-CN" altLang="en-US" dirty="0"/>
              <a:t>也构建了一个</a:t>
            </a:r>
            <a:r>
              <a:rPr lang="zh-CN" altLang="zh-CN" dirty="0">
                <a:solidFill>
                  <a:srgbClr val="000000"/>
                </a:solidFill>
                <a:effectLst/>
                <a:latin typeface="+mn-ea"/>
                <a:cs typeface="宋体" panose="02010600030101010101" pitchFamily="2" charset="-122"/>
              </a:rPr>
              <a:t>包含</a:t>
            </a:r>
            <a:r>
              <a:rPr lang="en-US" altLang="zh-CN" dirty="0">
                <a:solidFill>
                  <a:srgbClr val="000000"/>
                </a:solidFill>
                <a:effectLst/>
                <a:latin typeface="+mn-ea"/>
                <a:cs typeface="宋体" panose="02010600030101010101" pitchFamily="2" charset="-122"/>
              </a:rPr>
              <a:t>100</a:t>
            </a:r>
            <a:r>
              <a:rPr lang="zh-CN" altLang="zh-CN" dirty="0">
                <a:solidFill>
                  <a:srgbClr val="000000"/>
                </a:solidFill>
                <a:effectLst/>
                <a:latin typeface="+mn-ea"/>
                <a:cs typeface="宋体" panose="02010600030101010101" pitchFamily="2" charset="-122"/>
              </a:rPr>
              <a:t>个呈现点集的小数据集</a:t>
            </a:r>
            <a:r>
              <a:rPr lang="en-US" altLang="zh-CN" dirty="0">
                <a:solidFill>
                  <a:srgbClr val="000000"/>
                </a:solidFill>
                <a:effectLst/>
                <a:latin typeface="+mn-ea"/>
                <a:cs typeface="宋体" panose="02010600030101010101" pitchFamily="2" charset="-122"/>
              </a:rPr>
              <a:t>R</a:t>
            </a:r>
            <a:r>
              <a:rPr lang="zh-CN" altLang="en-US" dirty="0">
                <a:solidFill>
                  <a:srgbClr val="000000"/>
                </a:solidFill>
                <a:effectLst/>
                <a:latin typeface="+mn-ea"/>
                <a:cs typeface="宋体" panose="02010600030101010101" pitchFamily="2" charset="-122"/>
              </a:rPr>
              <a:t>。</a:t>
            </a:r>
            <a:r>
              <a:rPr lang="en-US" altLang="zh-CN" dirty="0">
                <a:solidFill>
                  <a:srgbClr val="000000"/>
                </a:solidFill>
                <a:effectLst/>
                <a:latin typeface="+mn-ea"/>
                <a:cs typeface="宋体" panose="02010600030101010101" pitchFamily="2" charset="-122"/>
              </a:rPr>
              <a:t>(</a:t>
            </a:r>
            <a:r>
              <a:rPr lang="zh-CN" altLang="en-US" dirty="0">
                <a:solidFill>
                  <a:srgbClr val="000000"/>
                </a:solidFill>
                <a:effectLst/>
                <a:latin typeface="+mn-ea"/>
                <a:cs typeface="宋体" panose="02010600030101010101" pitchFamily="2" charset="-122"/>
              </a:rPr>
              <a:t>更</a:t>
            </a:r>
            <a:r>
              <a:rPr lang="en-US" altLang="zh-CN" dirty="0">
                <a:solidFill>
                  <a:srgbClr val="000000"/>
                </a:solidFill>
                <a:effectLst/>
                <a:latin typeface="+mn-ea"/>
                <a:cs typeface="宋体" panose="02010600030101010101" pitchFamily="2" charset="-122"/>
              </a:rPr>
              <a:t>	</a:t>
            </a:r>
            <a:r>
              <a:rPr lang="zh-CN" altLang="en-US" dirty="0">
                <a:solidFill>
                  <a:srgbClr val="000000"/>
                </a:solidFill>
                <a:effectLst/>
                <a:latin typeface="+mn-ea"/>
                <a:cs typeface="宋体" panose="02010600030101010101" pitchFamily="2" charset="-122"/>
              </a:rPr>
              <a:t>多原始攻击轨迹如下图所示</a:t>
            </a:r>
            <a:r>
              <a:rPr lang="en-US" altLang="zh-CN" dirty="0">
                <a:solidFill>
                  <a:srgbClr val="000000"/>
                </a:solidFill>
                <a:effectLst/>
                <a:latin typeface="+mn-ea"/>
                <a:cs typeface="宋体" panose="02010600030101010101" pitchFamily="2" charset="-122"/>
              </a:rPr>
              <a:t>)</a:t>
            </a:r>
            <a:r>
              <a:rPr lang="zh-CN" altLang="en-US" dirty="0">
                <a:solidFill>
                  <a:srgbClr val="000000"/>
                </a:solidFill>
                <a:effectLst/>
                <a:latin typeface="+mn-ea"/>
                <a:cs typeface="宋体" panose="02010600030101010101" pitchFamily="2" charset="-122"/>
              </a:rPr>
              <a:t>。</a:t>
            </a:r>
            <a:endParaRPr lang="en-US" altLang="zh-CN" dirty="0">
              <a:latin typeface="+mn-ea"/>
            </a:endParaRPr>
          </a:p>
          <a:p>
            <a:endParaRPr lang="zh-CN" altLang="en-US" dirty="0"/>
          </a:p>
        </p:txBody>
      </p:sp>
      <p:pic>
        <p:nvPicPr>
          <p:cNvPr id="4" name="图片 3">
            <a:extLst>
              <a:ext uri="{FF2B5EF4-FFF2-40B4-BE49-F238E27FC236}">
                <a16:creationId xmlns:a16="http://schemas.microsoft.com/office/drawing/2014/main" id="{DC045DBA-1490-4205-8F52-E33783CAC664}"/>
              </a:ext>
            </a:extLst>
          </p:cNvPr>
          <p:cNvPicPr>
            <a:picLocks noChangeAspect="1"/>
          </p:cNvPicPr>
          <p:nvPr/>
        </p:nvPicPr>
        <p:blipFill>
          <a:blip r:embed="rId2"/>
          <a:stretch>
            <a:fillRect/>
          </a:stretch>
        </p:blipFill>
        <p:spPr>
          <a:xfrm>
            <a:off x="2229836" y="3796643"/>
            <a:ext cx="8122854" cy="2480178"/>
          </a:xfrm>
          <a:prstGeom prst="rect">
            <a:avLst/>
          </a:prstGeom>
        </p:spPr>
      </p:pic>
    </p:spTree>
    <p:extLst>
      <p:ext uri="{BB962C8B-B14F-4D97-AF65-F5344CB8AC3E}">
        <p14:creationId xmlns:p14="http://schemas.microsoft.com/office/powerpoint/2010/main" val="1652182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在目标位置进行欺骗</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lvl="1"/>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在点云中的目标位置注入构造的攻击轨迹。</a:t>
            </a:r>
            <a:endPar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endParaRPr>
          </a:p>
          <a:p>
            <a:pPr lvl="1"/>
            <a:endParaRPr lang="en-US" altLang="zh-CN" dirty="0">
              <a:solidFill>
                <a:srgbClr val="000000"/>
              </a:solidFill>
              <a:latin typeface="Times New Roman" panose="02020603050405020304" pitchFamily="18" charset="0"/>
              <a:ea typeface="宋体" panose="02010600030101010101" pitchFamily="2" charset="-122"/>
            </a:endParaRPr>
          </a:p>
          <a:p>
            <a:pPr lvl="1"/>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遵循</a:t>
            </a:r>
            <a:r>
              <a:rPr lang="en-US" altLang="zh-CN"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advi</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 lidar</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中的高阶公式，利用全局转换矩阵来转换攻击轨迹</a:t>
            </a:r>
            <a:r>
              <a:rPr lang="zh-CN" altLang="en-US"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en-US"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即将遮挡目标的点云通过空间转换移动到近前位置</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p>
          <a:p>
            <a:pPr lvl="1"/>
            <a:endParaRPr lang="en-US" altLang="zh-CN" dirty="0">
              <a:solidFill>
                <a:srgbClr val="000000"/>
              </a:solidFill>
              <a:latin typeface="Times New Roman" panose="02020603050405020304" pitchFamily="18" charset="0"/>
              <a:ea typeface="宋体" panose="02010600030101010101" pitchFamily="2" charset="-122"/>
            </a:endParaRPr>
          </a:p>
          <a:p>
            <a:pPr lvl="1"/>
            <a:endParaRPr lang="en-US" altLang="zh-CN" dirty="0">
              <a:solidFill>
                <a:srgbClr val="000000"/>
              </a:solidFill>
              <a:latin typeface="Times New Roman" panose="02020603050405020304" pitchFamily="18" charset="0"/>
              <a:ea typeface="宋体" panose="02010600030101010101" pitchFamily="2" charset="-122"/>
            </a:endParaRPr>
          </a:p>
          <a:p>
            <a:pPr lvl="1"/>
            <a:endParaRPr lang="en-US" altLang="zh-CN" dirty="0">
              <a:solidFill>
                <a:srgbClr val="000000"/>
              </a:solidFill>
              <a:latin typeface="Times New Roman" panose="02020603050405020304" pitchFamily="18" charset="0"/>
              <a:ea typeface="宋体" panose="02010600030101010101" pitchFamily="2" charset="-122"/>
            </a:endParaRPr>
          </a:p>
          <a:p>
            <a:pPr lvl="1"/>
            <a:endParaRPr lang="en-US" altLang="zh-CN" dirty="0">
              <a:solidFill>
                <a:srgbClr val="000000"/>
              </a:solidFill>
              <a:latin typeface="Times New Roman" panose="02020603050405020304" pitchFamily="18" charset="0"/>
              <a:ea typeface="宋体" panose="02010600030101010101" pitchFamily="2" charset="-122"/>
            </a:endParaRPr>
          </a:p>
          <a:p>
            <a:pPr lvl="1"/>
            <a:r>
              <a:rPr lang="en-US" altLang="zh-CN" dirty="0">
                <a:solidFill>
                  <a:srgbClr val="000000"/>
                </a:solidFill>
                <a:latin typeface="Times New Roman" panose="02020603050405020304" pitchFamily="18" charset="0"/>
                <a:ea typeface="宋体" panose="02010600030101010101" pitchFamily="2" charset="-122"/>
              </a:rPr>
              <a:t>3.</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根据激光雷达的物理特性，将攻击轨迹与原始点云进行融合。</a:t>
            </a:r>
            <a:endParaRPr lang="zh-CN" altLang="en-US" dirty="0"/>
          </a:p>
        </p:txBody>
      </p:sp>
      <p:pic>
        <p:nvPicPr>
          <p:cNvPr id="3" name="图片 2">
            <a:extLst>
              <a:ext uri="{FF2B5EF4-FFF2-40B4-BE49-F238E27FC236}">
                <a16:creationId xmlns:a16="http://schemas.microsoft.com/office/drawing/2014/main" id="{B8FC7C20-0619-41EE-BE28-957D9D42E2EB}"/>
              </a:ext>
            </a:extLst>
          </p:cNvPr>
          <p:cNvPicPr>
            <a:picLocks noChangeAspect="1"/>
          </p:cNvPicPr>
          <p:nvPr/>
        </p:nvPicPr>
        <p:blipFill>
          <a:blip r:embed="rId2"/>
          <a:stretch>
            <a:fillRect/>
          </a:stretch>
        </p:blipFill>
        <p:spPr>
          <a:xfrm>
            <a:off x="1804330" y="3872734"/>
            <a:ext cx="4867276" cy="1490424"/>
          </a:xfrm>
          <a:prstGeom prst="rect">
            <a:avLst/>
          </a:prstGeom>
        </p:spPr>
      </p:pic>
    </p:spTree>
    <p:extLst>
      <p:ext uri="{BB962C8B-B14F-4D97-AF65-F5344CB8AC3E}">
        <p14:creationId xmlns:p14="http://schemas.microsoft.com/office/powerpoint/2010/main" val="2098318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攻击效果</a:t>
            </a:r>
            <a:endParaRPr lang="en-US" altLang="zh-CN" dirty="0"/>
          </a:p>
          <a:p>
            <a:endParaRPr lang="en-US" altLang="zh-CN" dirty="0"/>
          </a:p>
          <a:p>
            <a:pPr lvl="1"/>
            <a:r>
              <a:rPr lang="zh-CN" altLang="en-US" dirty="0"/>
              <a:t>评价指标：</a:t>
            </a:r>
            <a:endParaRPr lang="en-US" altLang="zh-CN" dirty="0"/>
          </a:p>
          <a:p>
            <a:pPr lvl="1"/>
            <a:endParaRPr lang="en-US" altLang="zh-CN" dirty="0"/>
          </a:p>
          <a:p>
            <a:pPr lvl="1"/>
            <a:endParaRPr lang="en-US" altLang="zh-CN" dirty="0"/>
          </a:p>
          <a:p>
            <a:pPr lvl="1"/>
            <a:endParaRPr lang="en-US" altLang="zh-CN" dirty="0"/>
          </a:p>
          <a:p>
            <a:pPr lvl="1"/>
            <a:r>
              <a:rPr lang="en-US" altLang="zh-CN" dirty="0"/>
              <a:t>ASR</a:t>
            </a:r>
            <a:r>
              <a:rPr lang="zh-CN" altLang="en-US" dirty="0"/>
              <a:t>评价结果：</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ASR</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随着更多虚假点的增加而增加。当欺骗点超过</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60</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点时，</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ASRs</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在所有目标模型中普遍能够达到</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80%</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以上，当欺骗点超过</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80</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点时，</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ASRs</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也稳定在</a:t>
            </a:r>
            <a:r>
              <a:rPr lang="en-US"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85%</a:t>
            </a:r>
            <a:r>
              <a:rPr lang="zh-CN" altLang="zh-CN"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左右。</a:t>
            </a:r>
            <a:endParaRPr lang="zh-CN" altLang="en-US" dirty="0"/>
          </a:p>
        </p:txBody>
      </p:sp>
      <p:pic>
        <p:nvPicPr>
          <p:cNvPr id="3" name="图片 2">
            <a:extLst>
              <a:ext uri="{FF2B5EF4-FFF2-40B4-BE49-F238E27FC236}">
                <a16:creationId xmlns:a16="http://schemas.microsoft.com/office/drawing/2014/main" id="{F84ED13C-5D31-454C-8A19-9A430838EFCD}"/>
              </a:ext>
            </a:extLst>
          </p:cNvPr>
          <p:cNvPicPr>
            <a:picLocks noChangeAspect="1"/>
          </p:cNvPicPr>
          <p:nvPr/>
        </p:nvPicPr>
        <p:blipFill>
          <a:blip r:embed="rId2"/>
          <a:stretch>
            <a:fillRect/>
          </a:stretch>
        </p:blipFill>
        <p:spPr>
          <a:xfrm>
            <a:off x="3547734" y="2480113"/>
            <a:ext cx="4886325" cy="962025"/>
          </a:xfrm>
          <a:prstGeom prst="rect">
            <a:avLst/>
          </a:prstGeom>
        </p:spPr>
      </p:pic>
    </p:spTree>
    <p:extLst>
      <p:ext uri="{BB962C8B-B14F-4D97-AF65-F5344CB8AC3E}">
        <p14:creationId xmlns:p14="http://schemas.microsoft.com/office/powerpoint/2010/main" val="2592287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2</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攻击局限性</a:t>
            </a:r>
            <a:endParaRPr lang="en-US" altLang="zh-CN" dirty="0"/>
          </a:p>
          <a:p>
            <a:pPr lvl="1"/>
            <a:endParaRPr lang="en-US" altLang="zh-CN" dirty="0"/>
          </a:p>
          <a:p>
            <a:pPr lvl="1"/>
            <a:r>
              <a:rPr lang="zh-CN" altLang="en-US" dirty="0"/>
              <a:t>仅仅局限于平台模拟环境的测试。</a:t>
            </a:r>
            <a:endParaRPr lang="en-US" altLang="zh-CN" dirty="0"/>
          </a:p>
          <a:p>
            <a:pPr lvl="1"/>
            <a:endParaRPr lang="en-US" altLang="zh-CN" dirty="0"/>
          </a:p>
          <a:p>
            <a:pPr lvl="1"/>
            <a:r>
              <a:rPr lang="zh-CN" altLang="en-US" dirty="0"/>
              <a:t>由于攻击装置的延迟性，欺骗点控制精度只有</a:t>
            </a:r>
            <a:r>
              <a:rPr lang="en-US" altLang="zh-CN" dirty="0"/>
              <a:t>10cm</a:t>
            </a:r>
            <a:r>
              <a:rPr lang="zh-CN" altLang="en-US" dirty="0"/>
              <a:t>。</a:t>
            </a:r>
            <a:endParaRPr lang="en-US" altLang="zh-CN" dirty="0"/>
          </a:p>
          <a:p>
            <a:pPr lvl="1"/>
            <a:endParaRPr lang="en-US" altLang="zh-CN" dirty="0"/>
          </a:p>
          <a:p>
            <a:pPr lvl="1"/>
            <a:r>
              <a:rPr lang="zh-CN" altLang="en-US" dirty="0"/>
              <a:t>攻击需要精确度较高的瞄准被攻击目标的激光雷达。</a:t>
            </a:r>
            <a:endParaRPr lang="en-US" altLang="zh-CN" dirty="0"/>
          </a:p>
        </p:txBody>
      </p:sp>
    </p:spTree>
    <p:extLst>
      <p:ext uri="{BB962C8B-B14F-4D97-AF65-F5344CB8AC3E}">
        <p14:creationId xmlns:p14="http://schemas.microsoft.com/office/powerpoint/2010/main" val="29779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8830C-66C9-4497-A002-8981AEE7E504}"/>
              </a:ext>
            </a:extLst>
          </p:cNvPr>
          <p:cNvSpPr>
            <a:spLocks noGrp="1"/>
          </p:cNvSpPr>
          <p:nvPr>
            <p:ph type="title"/>
          </p:nvPr>
        </p:nvSpPr>
        <p:spPr/>
        <p:txBody>
          <a:bodyPr/>
          <a:lstStyle/>
          <a:p>
            <a:r>
              <a:rPr lang="zh-CN" altLang="en-US" dirty="0"/>
              <a:t>百度</a:t>
            </a:r>
            <a:r>
              <a:rPr lang="en-US" altLang="zh-CN" dirty="0"/>
              <a:t>Apollo</a:t>
            </a:r>
            <a:r>
              <a:rPr lang="zh-CN" altLang="en-US" dirty="0"/>
              <a:t>感知模块</a:t>
            </a:r>
          </a:p>
        </p:txBody>
      </p:sp>
      <p:pic>
        <p:nvPicPr>
          <p:cNvPr id="6" name="Drawing 0" descr="IMAGE">
            <a:extLst>
              <a:ext uri="{FF2B5EF4-FFF2-40B4-BE49-F238E27FC236}">
                <a16:creationId xmlns:a16="http://schemas.microsoft.com/office/drawing/2014/main" id="{7E438D27-3A16-429E-A2EA-F9CF39066BF6}"/>
              </a:ext>
            </a:extLst>
          </p:cNvPr>
          <p:cNvPicPr>
            <a:picLocks noGrp="1"/>
          </p:cNvPicPr>
          <p:nvPr>
            <p:ph idx="1"/>
          </p:nvPr>
        </p:nvPicPr>
        <p:blipFill>
          <a:blip r:embed="rId2"/>
          <a:stretch>
            <a:fillRect/>
          </a:stretch>
        </p:blipFill>
        <p:spPr>
          <a:xfrm>
            <a:off x="1385887" y="3225006"/>
            <a:ext cx="9420225" cy="952500"/>
          </a:xfrm>
          <a:prstGeom prst="rect">
            <a:avLst/>
          </a:prstGeom>
        </p:spPr>
      </p:pic>
    </p:spTree>
    <p:extLst>
      <p:ext uri="{BB962C8B-B14F-4D97-AF65-F5344CB8AC3E}">
        <p14:creationId xmlns:p14="http://schemas.microsoft.com/office/powerpoint/2010/main" val="14839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a:xfrm>
            <a:off x="846083" y="1825625"/>
            <a:ext cx="10515600" cy="4351338"/>
          </a:xfrm>
        </p:spPr>
        <p:txBody>
          <a:bodyPr/>
          <a:lstStyle/>
          <a:p>
            <a:pPr marL="0" indent="0">
              <a:buNone/>
            </a:pPr>
            <a:r>
              <a:rPr lang="zh-CN" altLang="en-US" dirty="0"/>
              <a:t>攻击模式</a:t>
            </a:r>
            <a:endParaRPr lang="en-US" altLang="zh-CN" dirty="0"/>
          </a:p>
          <a:p>
            <a:pPr marL="0" indent="0">
              <a:buNone/>
            </a:pPr>
            <a:r>
              <a:rPr lang="en-US" altLang="zh-CN" dirty="0"/>
              <a:t>	</a:t>
            </a:r>
            <a:r>
              <a:rPr lang="zh-CN" altLang="en-US" dirty="0"/>
              <a:t>使用激光雷达相同的物理通道操纵传感器读数，从而添加虚</a:t>
            </a:r>
            <a:r>
              <a:rPr lang="en-US" altLang="zh-CN" dirty="0"/>
              <a:t>	</a:t>
            </a:r>
            <a:r>
              <a:rPr lang="zh-CN" altLang="en-US" dirty="0"/>
              <a:t>拟近距离障碍物</a:t>
            </a:r>
            <a:endParaRPr lang="en-US" altLang="zh-CN" dirty="0"/>
          </a:p>
          <a:p>
            <a:pPr marL="0" indent="0">
              <a:buNone/>
            </a:pPr>
            <a:endParaRPr lang="en-US" altLang="zh-CN" dirty="0"/>
          </a:p>
          <a:p>
            <a:pPr marL="0" indent="0">
              <a:buNone/>
            </a:pPr>
            <a:r>
              <a:rPr lang="zh-CN" altLang="en-US" dirty="0"/>
              <a:t>攻击场景</a:t>
            </a:r>
            <a:endParaRPr lang="en-US" altLang="zh-CN" dirty="0"/>
          </a:p>
          <a:p>
            <a:pPr marL="0" indent="0">
              <a:buNone/>
            </a:pPr>
            <a:r>
              <a:rPr lang="en-US" altLang="zh-CN" dirty="0"/>
              <a:t>	</a:t>
            </a:r>
            <a:r>
              <a:rPr lang="zh-CN" altLang="en-US" dirty="0"/>
              <a:t>通过攻击使车辆触发急刹车应急</a:t>
            </a:r>
            <a:endParaRPr lang="en-US" altLang="zh-CN" dirty="0"/>
          </a:p>
          <a:p>
            <a:pPr marL="0" indent="0">
              <a:buNone/>
            </a:pPr>
            <a:r>
              <a:rPr lang="en-US" altLang="zh-CN" dirty="0"/>
              <a:t>	</a:t>
            </a:r>
            <a:r>
              <a:rPr lang="zh-CN" altLang="en-US" dirty="0"/>
              <a:t>在车辆等待红灯时定向攻击，冻结车辆</a:t>
            </a:r>
          </a:p>
        </p:txBody>
      </p:sp>
    </p:spTree>
    <p:extLst>
      <p:ext uri="{BB962C8B-B14F-4D97-AF65-F5344CB8AC3E}">
        <p14:creationId xmlns:p14="http://schemas.microsoft.com/office/powerpoint/2010/main" val="413181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pic>
        <p:nvPicPr>
          <p:cNvPr id="7" name="Drawing 2" descr="IMAGE">
            <a:extLst>
              <a:ext uri="{FF2B5EF4-FFF2-40B4-BE49-F238E27FC236}">
                <a16:creationId xmlns:a16="http://schemas.microsoft.com/office/drawing/2014/main" id="{CAD7D0E1-10CF-4D25-A063-DF73A3551ED7}"/>
              </a:ext>
            </a:extLst>
          </p:cNvPr>
          <p:cNvPicPr>
            <a:picLocks noGrp="1"/>
          </p:cNvPicPr>
          <p:nvPr>
            <p:ph idx="1"/>
          </p:nvPr>
        </p:nvPicPr>
        <p:blipFill>
          <a:blip r:embed="rId2"/>
          <a:stretch>
            <a:fillRect/>
          </a:stretch>
        </p:blipFill>
        <p:spPr>
          <a:xfrm>
            <a:off x="5665076" y="1917289"/>
            <a:ext cx="4687614" cy="3579621"/>
          </a:xfrm>
          <a:prstGeom prst="rect">
            <a:avLst/>
          </a:prstGeom>
        </p:spPr>
      </p:pic>
      <p:sp>
        <p:nvSpPr>
          <p:cNvPr id="10" name="文本框 9">
            <a:extLst>
              <a:ext uri="{FF2B5EF4-FFF2-40B4-BE49-F238E27FC236}">
                <a16:creationId xmlns:a16="http://schemas.microsoft.com/office/drawing/2014/main" id="{2010619B-B76D-4931-BD94-0904E2A63070}"/>
              </a:ext>
            </a:extLst>
          </p:cNvPr>
          <p:cNvSpPr txBox="1"/>
          <p:nvPr/>
        </p:nvSpPr>
        <p:spPr>
          <a:xfrm>
            <a:off x="1040524" y="2144110"/>
            <a:ext cx="3867807" cy="369332"/>
          </a:xfrm>
          <a:prstGeom prst="rect">
            <a:avLst/>
          </a:prstGeom>
          <a:noFill/>
        </p:spPr>
        <p:txBody>
          <a:bodyPr wrap="square" rtlCol="0">
            <a:spAutoFit/>
          </a:bodyPr>
          <a:lstStyle/>
          <a:p>
            <a:r>
              <a:rPr lang="zh-CN" altLang="en-US" dirty="0"/>
              <a:t>激光雷达点云攻击装置示意图</a:t>
            </a:r>
          </a:p>
        </p:txBody>
      </p:sp>
    </p:spTree>
    <p:extLst>
      <p:ext uri="{BB962C8B-B14F-4D97-AF65-F5344CB8AC3E}">
        <p14:creationId xmlns:p14="http://schemas.microsoft.com/office/powerpoint/2010/main" val="17165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pic>
        <p:nvPicPr>
          <p:cNvPr id="2" name="Drawing 4" descr="IMAGE">
            <a:extLst>
              <a:ext uri="{FF2B5EF4-FFF2-40B4-BE49-F238E27FC236}">
                <a16:creationId xmlns:a16="http://schemas.microsoft.com/office/drawing/2014/main" id="{677643C3-B875-4E76-8C2F-574C257A68E5}"/>
              </a:ext>
            </a:extLst>
          </p:cNvPr>
          <p:cNvPicPr>
            <a:picLocks noGrp="1"/>
          </p:cNvPicPr>
          <p:nvPr>
            <p:ph idx="1"/>
          </p:nvPr>
        </p:nvPicPr>
        <p:blipFill>
          <a:blip r:embed="rId2"/>
          <a:stretch>
            <a:fillRect/>
          </a:stretch>
        </p:blipFill>
        <p:spPr>
          <a:xfrm>
            <a:off x="966952" y="3016251"/>
            <a:ext cx="5633545" cy="2364204"/>
          </a:xfrm>
          <a:prstGeom prst="rect">
            <a:avLst/>
          </a:prstGeom>
        </p:spPr>
      </p:pic>
      <p:pic>
        <p:nvPicPr>
          <p:cNvPr id="3" name="Drawing 5" descr="IMAGE">
            <a:extLst>
              <a:ext uri="{FF2B5EF4-FFF2-40B4-BE49-F238E27FC236}">
                <a16:creationId xmlns:a16="http://schemas.microsoft.com/office/drawing/2014/main" id="{5394E591-F651-4F76-B651-C50418C0032A}"/>
              </a:ext>
            </a:extLst>
          </p:cNvPr>
          <p:cNvPicPr/>
          <p:nvPr/>
        </p:nvPicPr>
        <p:blipFill>
          <a:blip r:embed="rId3"/>
          <a:stretch>
            <a:fillRect/>
          </a:stretch>
        </p:blipFill>
        <p:spPr>
          <a:xfrm>
            <a:off x="7014343" y="2755672"/>
            <a:ext cx="4339457" cy="2549946"/>
          </a:xfrm>
          <a:prstGeom prst="rect">
            <a:avLst/>
          </a:prstGeom>
        </p:spPr>
      </p:pic>
      <p:sp>
        <p:nvSpPr>
          <p:cNvPr id="8" name="文本框 7">
            <a:extLst>
              <a:ext uri="{FF2B5EF4-FFF2-40B4-BE49-F238E27FC236}">
                <a16:creationId xmlns:a16="http://schemas.microsoft.com/office/drawing/2014/main" id="{18D4C4D8-F3BC-45FA-B65F-4B9F3B1AB4D3}"/>
              </a:ext>
            </a:extLst>
          </p:cNvPr>
          <p:cNvSpPr txBox="1"/>
          <p:nvPr/>
        </p:nvSpPr>
        <p:spPr>
          <a:xfrm>
            <a:off x="838200" y="1690688"/>
            <a:ext cx="4339457" cy="369332"/>
          </a:xfrm>
          <a:prstGeom prst="rect">
            <a:avLst/>
          </a:prstGeom>
          <a:noFill/>
        </p:spPr>
        <p:txBody>
          <a:bodyPr wrap="square" rtlCol="0">
            <a:spAutoFit/>
          </a:bodyPr>
          <a:lstStyle/>
          <a:p>
            <a:r>
              <a:rPr lang="zh-CN" altLang="en-US" dirty="0"/>
              <a:t>激光雷达点云检测图</a:t>
            </a:r>
          </a:p>
        </p:txBody>
      </p:sp>
    </p:spTree>
    <p:extLst>
      <p:ext uri="{BB962C8B-B14F-4D97-AF65-F5344CB8AC3E}">
        <p14:creationId xmlns:p14="http://schemas.microsoft.com/office/powerpoint/2010/main" val="289917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en-US" altLang="zh-CN" dirty="0"/>
              <a:t>ADV-Lidar</a:t>
            </a:r>
            <a:r>
              <a:rPr lang="zh-CN" altLang="en-US" dirty="0"/>
              <a:t>方法概述</a:t>
            </a:r>
            <a:endParaRPr lang="en-US" altLang="zh-CN" dirty="0"/>
          </a:p>
          <a:p>
            <a:endParaRPr lang="zh-CN" altLang="en-US" dirty="0"/>
          </a:p>
        </p:txBody>
      </p:sp>
      <p:pic>
        <p:nvPicPr>
          <p:cNvPr id="3" name="图片 2">
            <a:extLst>
              <a:ext uri="{FF2B5EF4-FFF2-40B4-BE49-F238E27FC236}">
                <a16:creationId xmlns:a16="http://schemas.microsoft.com/office/drawing/2014/main" id="{A8F899E5-60D9-4549-BAD3-C62089A871E8}"/>
              </a:ext>
            </a:extLst>
          </p:cNvPr>
          <p:cNvPicPr>
            <a:picLocks noChangeAspect="1"/>
          </p:cNvPicPr>
          <p:nvPr/>
        </p:nvPicPr>
        <p:blipFill>
          <a:blip r:embed="rId2"/>
          <a:stretch>
            <a:fillRect/>
          </a:stretch>
        </p:blipFill>
        <p:spPr>
          <a:xfrm>
            <a:off x="3674186" y="2562225"/>
            <a:ext cx="4486275" cy="866775"/>
          </a:xfrm>
          <a:prstGeom prst="rect">
            <a:avLst/>
          </a:prstGeom>
        </p:spPr>
      </p:pic>
      <p:pic>
        <p:nvPicPr>
          <p:cNvPr id="7" name="图片 6">
            <a:extLst>
              <a:ext uri="{FF2B5EF4-FFF2-40B4-BE49-F238E27FC236}">
                <a16:creationId xmlns:a16="http://schemas.microsoft.com/office/drawing/2014/main" id="{654F4E3A-B372-4619-AB63-DC97E0305F00}"/>
              </a:ext>
            </a:extLst>
          </p:cNvPr>
          <p:cNvPicPr>
            <a:picLocks noChangeAspect="1"/>
          </p:cNvPicPr>
          <p:nvPr/>
        </p:nvPicPr>
        <p:blipFill>
          <a:blip r:embed="rId3"/>
          <a:stretch>
            <a:fillRect/>
          </a:stretch>
        </p:blipFill>
        <p:spPr>
          <a:xfrm>
            <a:off x="428625" y="3429000"/>
            <a:ext cx="11334750" cy="3181350"/>
          </a:xfrm>
          <a:prstGeom prst="rect">
            <a:avLst/>
          </a:prstGeom>
        </p:spPr>
      </p:pic>
    </p:spTree>
    <p:extLst>
      <p:ext uri="{BB962C8B-B14F-4D97-AF65-F5344CB8AC3E}">
        <p14:creationId xmlns:p14="http://schemas.microsoft.com/office/powerpoint/2010/main" val="172927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en-US" altLang="zh-CN" dirty="0"/>
              <a:t>ADV-Lidar</a:t>
            </a:r>
            <a:r>
              <a:rPr lang="zh-CN" altLang="en-US" dirty="0"/>
              <a:t>方法流程</a:t>
            </a:r>
            <a:endParaRPr lang="en-US" altLang="zh-CN" dirty="0"/>
          </a:p>
          <a:p>
            <a:endParaRPr lang="en-US" altLang="zh-CN" dirty="0"/>
          </a:p>
          <a:p>
            <a:r>
              <a:rPr lang="zh-CN" altLang="en-US" dirty="0"/>
              <a:t>第一步进行输入扰动分析，推测出欺骗攻击能力和合并函数。</a:t>
            </a:r>
            <a:endParaRPr lang="en-US" altLang="zh-CN" dirty="0"/>
          </a:p>
          <a:p>
            <a:endParaRPr lang="en-US" altLang="zh-CN" dirty="0"/>
          </a:p>
          <a:p>
            <a:r>
              <a:rPr lang="zh-CN" altLang="en-US" dirty="0"/>
              <a:t>第二部建模，设计一个目标函数以产生对抗例子。</a:t>
            </a:r>
            <a:endParaRPr lang="en-US" altLang="zh-CN" dirty="0"/>
          </a:p>
          <a:p>
            <a:endParaRPr lang="en-US" altLang="zh-CN" dirty="0"/>
          </a:p>
          <a:p>
            <a:r>
              <a:rPr lang="zh-CN" altLang="en-US" dirty="0"/>
              <a:t>第三部进行案例研究，分析和测试。</a:t>
            </a:r>
          </a:p>
        </p:txBody>
      </p:sp>
    </p:spTree>
    <p:extLst>
      <p:ext uri="{BB962C8B-B14F-4D97-AF65-F5344CB8AC3E}">
        <p14:creationId xmlns:p14="http://schemas.microsoft.com/office/powerpoint/2010/main" val="37064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A1DB91-1546-4B3C-8C60-930AC09792F9}"/>
              </a:ext>
            </a:extLst>
          </p:cNvPr>
          <p:cNvSpPr>
            <a:spLocks noGrp="1"/>
          </p:cNvSpPr>
          <p:nvPr>
            <p:ph type="title"/>
          </p:nvPr>
        </p:nvSpPr>
        <p:spPr/>
        <p:txBody>
          <a:bodyPr/>
          <a:lstStyle/>
          <a:p>
            <a:r>
              <a:rPr lang="zh-CN" altLang="en-US" dirty="0"/>
              <a:t>论文</a:t>
            </a:r>
            <a:r>
              <a:rPr lang="en-US" altLang="zh-CN" dirty="0"/>
              <a:t>1</a:t>
            </a:r>
            <a:endParaRPr lang="zh-CN" altLang="en-US" dirty="0"/>
          </a:p>
        </p:txBody>
      </p:sp>
      <p:sp>
        <p:nvSpPr>
          <p:cNvPr id="6" name="内容占位符 5">
            <a:extLst>
              <a:ext uri="{FF2B5EF4-FFF2-40B4-BE49-F238E27FC236}">
                <a16:creationId xmlns:a16="http://schemas.microsoft.com/office/drawing/2014/main" id="{A71954AC-7893-4903-BFDE-F15457F7FE4C}"/>
              </a:ext>
            </a:extLst>
          </p:cNvPr>
          <p:cNvSpPr>
            <a:spLocks noGrp="1"/>
          </p:cNvSpPr>
          <p:nvPr>
            <p:ph idx="1"/>
          </p:nvPr>
        </p:nvSpPr>
        <p:spPr/>
        <p:txBody>
          <a:bodyPr/>
          <a:lstStyle/>
          <a:p>
            <a:r>
              <a:rPr lang="zh-CN" altLang="en-US" dirty="0"/>
              <a:t>输入扰动分析</a:t>
            </a:r>
            <a:r>
              <a:rPr lang="en-US" altLang="zh-CN" dirty="0"/>
              <a:t>-</a:t>
            </a:r>
            <a:r>
              <a:rPr lang="zh-CN" altLang="en-US" dirty="0"/>
              <a:t>欺骗攻击能力</a:t>
            </a:r>
            <a:endParaRPr lang="en-US" altLang="zh-CN" dirty="0"/>
          </a:p>
          <a:p>
            <a:pPr lvl="1"/>
            <a:r>
              <a:rPr lang="zh-CN" altLang="en-US" dirty="0"/>
              <a:t>可靠欺骗点数目目前</a:t>
            </a:r>
            <a:r>
              <a:rPr lang="en-US" altLang="zh-CN" dirty="0"/>
              <a:t>(2019)</a:t>
            </a:r>
            <a:r>
              <a:rPr lang="zh-CN" altLang="en-US" dirty="0"/>
              <a:t>最优情况为</a:t>
            </a:r>
            <a:r>
              <a:rPr lang="en-US" altLang="zh-CN" dirty="0"/>
              <a:t>60</a:t>
            </a:r>
            <a:r>
              <a:rPr lang="zh-CN" altLang="en-US" dirty="0"/>
              <a:t>，攻击力描述主要作用于三个方面，通过攻击脉冲信号时延来实现</a:t>
            </a:r>
            <a:endParaRPr lang="en-US" altLang="zh-CN" dirty="0"/>
          </a:p>
          <a:p>
            <a:pPr lvl="2"/>
            <a:r>
              <a:rPr lang="zh-CN" altLang="en-US" dirty="0"/>
              <a:t>距离变化</a:t>
            </a:r>
            <a:endParaRPr lang="en-US" altLang="zh-CN" dirty="0"/>
          </a:p>
          <a:p>
            <a:pPr lvl="2"/>
            <a:r>
              <a:rPr lang="zh-CN" altLang="en-US" dirty="0"/>
              <a:t>高度变化</a:t>
            </a:r>
            <a:endParaRPr lang="en-US" altLang="zh-CN" dirty="0"/>
          </a:p>
          <a:p>
            <a:pPr lvl="2"/>
            <a:r>
              <a:rPr lang="zh-CN" altLang="en-US" dirty="0"/>
              <a:t>角度变化</a:t>
            </a:r>
            <a:endParaRPr lang="en-US" altLang="zh-CN" dirty="0"/>
          </a:p>
          <a:p>
            <a:pPr lvl="2"/>
            <a:endParaRPr lang="zh-CN" altLang="en-US" dirty="0"/>
          </a:p>
        </p:txBody>
      </p:sp>
      <p:pic>
        <p:nvPicPr>
          <p:cNvPr id="3" name="图片 2">
            <a:extLst>
              <a:ext uri="{FF2B5EF4-FFF2-40B4-BE49-F238E27FC236}">
                <a16:creationId xmlns:a16="http://schemas.microsoft.com/office/drawing/2014/main" id="{50A3F1ED-8B8C-4F5E-B3FD-9CABE0F3294F}"/>
              </a:ext>
            </a:extLst>
          </p:cNvPr>
          <p:cNvPicPr>
            <a:picLocks noChangeAspect="1"/>
          </p:cNvPicPr>
          <p:nvPr/>
        </p:nvPicPr>
        <p:blipFill>
          <a:blip r:embed="rId2"/>
          <a:stretch>
            <a:fillRect/>
          </a:stretch>
        </p:blipFill>
        <p:spPr>
          <a:xfrm>
            <a:off x="4737374" y="3132909"/>
            <a:ext cx="5951647" cy="3359966"/>
          </a:xfrm>
          <a:prstGeom prst="rect">
            <a:avLst/>
          </a:prstGeom>
        </p:spPr>
      </p:pic>
    </p:spTree>
    <p:extLst>
      <p:ext uri="{BB962C8B-B14F-4D97-AF65-F5344CB8AC3E}">
        <p14:creationId xmlns:p14="http://schemas.microsoft.com/office/powerpoint/2010/main" val="5310967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TotalTime>
  <Words>1411</Words>
  <Application>Microsoft Office PowerPoint</Application>
  <PresentationFormat>宽屏</PresentationFormat>
  <Paragraphs>162</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等线</vt:lpstr>
      <vt:lpstr>等线 Light</vt:lpstr>
      <vt:lpstr>Arial</vt:lpstr>
      <vt:lpstr>Cambria Math</vt:lpstr>
      <vt:lpstr>Times New Roman</vt:lpstr>
      <vt:lpstr>Office 主题​​</vt:lpstr>
      <vt:lpstr>基于激光点云的对抗传感器攻击</vt:lpstr>
      <vt:lpstr>论文背景</vt:lpstr>
      <vt:lpstr>百度Apollo感知模块</vt:lpstr>
      <vt:lpstr>论文1</vt:lpstr>
      <vt:lpstr>论文1</vt:lpstr>
      <vt:lpstr>论文1</vt:lpstr>
      <vt:lpstr>论文1</vt:lpstr>
      <vt:lpstr>论文1</vt:lpstr>
      <vt:lpstr>论文1</vt:lpstr>
      <vt:lpstr>论文1</vt:lpstr>
      <vt:lpstr>论文1</vt:lpstr>
      <vt:lpstr>论文1</vt:lpstr>
      <vt:lpstr>论文1</vt:lpstr>
      <vt:lpstr>论文1</vt:lpstr>
      <vt:lpstr>论文1</vt:lpstr>
      <vt:lpstr>论文1</vt:lpstr>
      <vt:lpstr>论文1</vt:lpstr>
      <vt:lpstr>论文2</vt:lpstr>
      <vt:lpstr>论文2</vt:lpstr>
      <vt:lpstr>论文2</vt:lpstr>
      <vt:lpstr>论文2</vt:lpstr>
      <vt:lpstr>论文2</vt:lpstr>
      <vt:lpstr>论文2</vt:lpstr>
      <vt:lpstr>论文2</vt:lpstr>
      <vt:lpstr>论文2</vt:lpstr>
      <vt:lpstr>论文2</vt:lpstr>
      <vt:lpstr>论文2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基于激光点云的对抗传感器攻击</dc:title>
  <dc:creator>Wang Zhihao</dc:creator>
  <cp:lastModifiedBy>Wang Zhihao</cp:lastModifiedBy>
  <cp:revision>91</cp:revision>
  <dcterms:created xsi:type="dcterms:W3CDTF">2020-11-13T18:25:54Z</dcterms:created>
  <dcterms:modified xsi:type="dcterms:W3CDTF">2020-11-14T05:52:25Z</dcterms:modified>
</cp:coreProperties>
</file>