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6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A637C-9AD5-4CB4-B579-A2BC1C8FC14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0831F81-0B10-44F3-A391-0F7774F17B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CF28367-8547-42F5-85B9-EC38FFD863BB}"/>
              </a:ext>
            </a:extLst>
          </p:cNvPr>
          <p:cNvSpPr>
            <a:spLocks noGrp="1"/>
          </p:cNvSpPr>
          <p:nvPr>
            <p:ph type="dt" sz="half" idx="10"/>
          </p:nvPr>
        </p:nvSpPr>
        <p:spPr/>
        <p:txBody>
          <a:bodyPr/>
          <a:lstStyle/>
          <a:p>
            <a:fld id="{9E292CCD-84CB-44C9-92FF-DBB9A1BBC990}"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AFF593E8-2DA1-46D3-9DF9-38740EC8D6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96EFD5-1678-4677-B4CA-5EE05B597252}"/>
              </a:ext>
            </a:extLst>
          </p:cNvPr>
          <p:cNvSpPr>
            <a:spLocks noGrp="1"/>
          </p:cNvSpPr>
          <p:nvPr>
            <p:ph type="sldNum" sz="quarter" idx="12"/>
          </p:nvPr>
        </p:nvSpPr>
        <p:spPr/>
        <p:txBody>
          <a:body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172727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2B3B-DDF5-4D0E-B07F-CD2CFC4DFEA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90E1C3-DC5E-4DB3-870A-A7BC9A1D939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0EF1A2-B75A-4AFF-BD0C-76FECE8211D9}"/>
              </a:ext>
            </a:extLst>
          </p:cNvPr>
          <p:cNvSpPr>
            <a:spLocks noGrp="1"/>
          </p:cNvSpPr>
          <p:nvPr>
            <p:ph type="dt" sz="half" idx="10"/>
          </p:nvPr>
        </p:nvSpPr>
        <p:spPr/>
        <p:txBody>
          <a:bodyPr/>
          <a:lstStyle/>
          <a:p>
            <a:fld id="{9E292CCD-84CB-44C9-92FF-DBB9A1BBC990}"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D297291B-E03E-4B95-A0CD-3B636B1599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DD777B-E166-4CEB-B88A-719124C632EC}"/>
              </a:ext>
            </a:extLst>
          </p:cNvPr>
          <p:cNvSpPr>
            <a:spLocks noGrp="1"/>
          </p:cNvSpPr>
          <p:nvPr>
            <p:ph type="sldNum" sz="quarter" idx="12"/>
          </p:nvPr>
        </p:nvSpPr>
        <p:spPr/>
        <p:txBody>
          <a:body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117881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5DE33A-313D-421B-B90D-5CA0FCD0BC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C26386-65D3-4A2D-97CF-85DCF8B4119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CA1C60-55BD-45DF-97B0-FB60C9C25E1A}"/>
              </a:ext>
            </a:extLst>
          </p:cNvPr>
          <p:cNvSpPr>
            <a:spLocks noGrp="1"/>
          </p:cNvSpPr>
          <p:nvPr>
            <p:ph type="dt" sz="half" idx="10"/>
          </p:nvPr>
        </p:nvSpPr>
        <p:spPr/>
        <p:txBody>
          <a:bodyPr/>
          <a:lstStyle/>
          <a:p>
            <a:fld id="{9E292CCD-84CB-44C9-92FF-DBB9A1BBC990}"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C7A10164-7A65-4E08-B645-8F56D4D22F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6E063D-4C25-462F-9D09-7F63C813DEE5}"/>
              </a:ext>
            </a:extLst>
          </p:cNvPr>
          <p:cNvSpPr>
            <a:spLocks noGrp="1"/>
          </p:cNvSpPr>
          <p:nvPr>
            <p:ph type="sldNum" sz="quarter" idx="12"/>
          </p:nvPr>
        </p:nvSpPr>
        <p:spPr/>
        <p:txBody>
          <a:body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55870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46655E-0CEE-4E07-B60C-DFD13948AE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EDBDED8-3604-44F5-92DE-2E545DFA717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61CF2E-27E9-4204-A581-3B7826E4D97F}"/>
              </a:ext>
            </a:extLst>
          </p:cNvPr>
          <p:cNvSpPr>
            <a:spLocks noGrp="1"/>
          </p:cNvSpPr>
          <p:nvPr>
            <p:ph type="dt" sz="half" idx="10"/>
          </p:nvPr>
        </p:nvSpPr>
        <p:spPr/>
        <p:txBody>
          <a:bodyPr/>
          <a:lstStyle/>
          <a:p>
            <a:fld id="{9E292CCD-84CB-44C9-92FF-DBB9A1BBC990}"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14CD620F-4783-40BF-A066-81209CD44E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30D4E4-F121-4F59-BC60-A4560F37DB1D}"/>
              </a:ext>
            </a:extLst>
          </p:cNvPr>
          <p:cNvSpPr>
            <a:spLocks noGrp="1"/>
          </p:cNvSpPr>
          <p:nvPr>
            <p:ph type="sldNum" sz="quarter" idx="12"/>
          </p:nvPr>
        </p:nvSpPr>
        <p:spPr/>
        <p:txBody>
          <a:body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3746209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5CF40-7F5B-4303-8913-AE0250E93C3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583A4C-E853-4E7A-8908-62361CF29C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920B35-6902-4F40-A96D-E69C625C2FBE}"/>
              </a:ext>
            </a:extLst>
          </p:cNvPr>
          <p:cNvSpPr>
            <a:spLocks noGrp="1"/>
          </p:cNvSpPr>
          <p:nvPr>
            <p:ph type="dt" sz="half" idx="10"/>
          </p:nvPr>
        </p:nvSpPr>
        <p:spPr/>
        <p:txBody>
          <a:bodyPr/>
          <a:lstStyle/>
          <a:p>
            <a:fld id="{9E292CCD-84CB-44C9-92FF-DBB9A1BBC990}"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513706BC-5CAA-42DC-83D6-22E6F9CDBE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40B6AE-B799-43F3-97C5-6A62B3E2B951}"/>
              </a:ext>
            </a:extLst>
          </p:cNvPr>
          <p:cNvSpPr>
            <a:spLocks noGrp="1"/>
          </p:cNvSpPr>
          <p:nvPr>
            <p:ph type="sldNum" sz="quarter" idx="12"/>
          </p:nvPr>
        </p:nvSpPr>
        <p:spPr/>
        <p:txBody>
          <a:body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284777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2DAA5-DF91-4E98-90C7-6784B6A4D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10955C-D82D-4E0C-A757-031C19EFAB9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6BFA1CB-4E65-48B9-9AB8-B08EB61DCB3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AB8797-8050-4242-876D-0080DBC24008}"/>
              </a:ext>
            </a:extLst>
          </p:cNvPr>
          <p:cNvSpPr>
            <a:spLocks noGrp="1"/>
          </p:cNvSpPr>
          <p:nvPr>
            <p:ph type="dt" sz="half" idx="10"/>
          </p:nvPr>
        </p:nvSpPr>
        <p:spPr/>
        <p:txBody>
          <a:bodyPr/>
          <a:lstStyle/>
          <a:p>
            <a:fld id="{9E292CCD-84CB-44C9-92FF-DBB9A1BBC990}" type="datetimeFigureOut">
              <a:rPr lang="zh-CN" altLang="en-US" smtClean="0"/>
              <a:t>2020/12/29</a:t>
            </a:fld>
            <a:endParaRPr lang="zh-CN" altLang="en-US"/>
          </a:p>
        </p:txBody>
      </p:sp>
      <p:sp>
        <p:nvSpPr>
          <p:cNvPr id="6" name="页脚占位符 5">
            <a:extLst>
              <a:ext uri="{FF2B5EF4-FFF2-40B4-BE49-F238E27FC236}">
                <a16:creationId xmlns:a16="http://schemas.microsoft.com/office/drawing/2014/main" id="{489CB3B3-4212-48C3-9466-A58E6FED25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CC0BC2-0C58-44A8-9B8D-F4B110B9E664}"/>
              </a:ext>
            </a:extLst>
          </p:cNvPr>
          <p:cNvSpPr>
            <a:spLocks noGrp="1"/>
          </p:cNvSpPr>
          <p:nvPr>
            <p:ph type="sldNum" sz="quarter" idx="12"/>
          </p:nvPr>
        </p:nvSpPr>
        <p:spPr/>
        <p:txBody>
          <a:body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19794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4AC84-F5DC-4272-B28C-BF18339613C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6584033-0AEE-4502-8130-85D183EB5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C589C5-DDFB-40F3-A46A-ED9184504DF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A63D2D-D0E8-42FA-B7AB-BC5FBDAB9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ACFD934-23A8-4F77-885C-46665681794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674E03-12A1-433B-AAA4-6F8CE9C781CA}"/>
              </a:ext>
            </a:extLst>
          </p:cNvPr>
          <p:cNvSpPr>
            <a:spLocks noGrp="1"/>
          </p:cNvSpPr>
          <p:nvPr>
            <p:ph type="dt" sz="half" idx="10"/>
          </p:nvPr>
        </p:nvSpPr>
        <p:spPr/>
        <p:txBody>
          <a:bodyPr/>
          <a:lstStyle/>
          <a:p>
            <a:fld id="{9E292CCD-84CB-44C9-92FF-DBB9A1BBC990}" type="datetimeFigureOut">
              <a:rPr lang="zh-CN" altLang="en-US" smtClean="0"/>
              <a:t>2020/12/29</a:t>
            </a:fld>
            <a:endParaRPr lang="zh-CN" altLang="en-US"/>
          </a:p>
        </p:txBody>
      </p:sp>
      <p:sp>
        <p:nvSpPr>
          <p:cNvPr id="8" name="页脚占位符 7">
            <a:extLst>
              <a:ext uri="{FF2B5EF4-FFF2-40B4-BE49-F238E27FC236}">
                <a16:creationId xmlns:a16="http://schemas.microsoft.com/office/drawing/2014/main" id="{710D5EB6-6D57-4309-B82E-6439AB86965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6F50B9-43D9-43A7-A71B-5A40D11228AC}"/>
              </a:ext>
            </a:extLst>
          </p:cNvPr>
          <p:cNvSpPr>
            <a:spLocks noGrp="1"/>
          </p:cNvSpPr>
          <p:nvPr>
            <p:ph type="sldNum" sz="quarter" idx="12"/>
          </p:nvPr>
        </p:nvSpPr>
        <p:spPr/>
        <p:txBody>
          <a:body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324734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48369-8165-4A9B-B747-8B553917E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2CE3BAC-58E8-4FBF-8FF3-94C34FFC6142}"/>
              </a:ext>
            </a:extLst>
          </p:cNvPr>
          <p:cNvSpPr>
            <a:spLocks noGrp="1"/>
          </p:cNvSpPr>
          <p:nvPr>
            <p:ph type="dt" sz="half" idx="10"/>
          </p:nvPr>
        </p:nvSpPr>
        <p:spPr/>
        <p:txBody>
          <a:bodyPr/>
          <a:lstStyle/>
          <a:p>
            <a:fld id="{9E292CCD-84CB-44C9-92FF-DBB9A1BBC990}" type="datetimeFigureOut">
              <a:rPr lang="zh-CN" altLang="en-US" smtClean="0"/>
              <a:t>2020/12/29</a:t>
            </a:fld>
            <a:endParaRPr lang="zh-CN" altLang="en-US"/>
          </a:p>
        </p:txBody>
      </p:sp>
      <p:sp>
        <p:nvSpPr>
          <p:cNvPr id="4" name="页脚占位符 3">
            <a:extLst>
              <a:ext uri="{FF2B5EF4-FFF2-40B4-BE49-F238E27FC236}">
                <a16:creationId xmlns:a16="http://schemas.microsoft.com/office/drawing/2014/main" id="{90668376-6FA2-463E-A651-4DCA46448F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DF86C95-34A4-48DD-8352-83DB66E8B9E7}"/>
              </a:ext>
            </a:extLst>
          </p:cNvPr>
          <p:cNvSpPr>
            <a:spLocks noGrp="1"/>
          </p:cNvSpPr>
          <p:nvPr>
            <p:ph type="sldNum" sz="quarter" idx="12"/>
          </p:nvPr>
        </p:nvSpPr>
        <p:spPr/>
        <p:txBody>
          <a:body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7381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48965CD-1D54-44FA-9BBB-CCBDEA718A14}"/>
              </a:ext>
            </a:extLst>
          </p:cNvPr>
          <p:cNvSpPr>
            <a:spLocks noGrp="1"/>
          </p:cNvSpPr>
          <p:nvPr>
            <p:ph type="dt" sz="half" idx="10"/>
          </p:nvPr>
        </p:nvSpPr>
        <p:spPr/>
        <p:txBody>
          <a:bodyPr/>
          <a:lstStyle/>
          <a:p>
            <a:fld id="{9E292CCD-84CB-44C9-92FF-DBB9A1BBC990}" type="datetimeFigureOut">
              <a:rPr lang="zh-CN" altLang="en-US" smtClean="0"/>
              <a:t>2020/12/29</a:t>
            </a:fld>
            <a:endParaRPr lang="zh-CN" altLang="en-US"/>
          </a:p>
        </p:txBody>
      </p:sp>
      <p:sp>
        <p:nvSpPr>
          <p:cNvPr id="3" name="页脚占位符 2">
            <a:extLst>
              <a:ext uri="{FF2B5EF4-FFF2-40B4-BE49-F238E27FC236}">
                <a16:creationId xmlns:a16="http://schemas.microsoft.com/office/drawing/2014/main" id="{5DD662C3-11F1-4222-BF9C-8CEC141895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71B1A3-9379-438D-AB61-178450D94CA1}"/>
              </a:ext>
            </a:extLst>
          </p:cNvPr>
          <p:cNvSpPr>
            <a:spLocks noGrp="1"/>
          </p:cNvSpPr>
          <p:nvPr>
            <p:ph type="sldNum" sz="quarter" idx="12"/>
          </p:nvPr>
        </p:nvSpPr>
        <p:spPr/>
        <p:txBody>
          <a:body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2765138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3E115-B71E-4296-A316-6222891CA2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A070B5-12B4-4575-A821-563E20CF3B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142A5C1-5F8F-4040-9F30-B9642C6F0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D94A8CF-905D-4105-BB4F-B21312121E40}"/>
              </a:ext>
            </a:extLst>
          </p:cNvPr>
          <p:cNvSpPr>
            <a:spLocks noGrp="1"/>
          </p:cNvSpPr>
          <p:nvPr>
            <p:ph type="dt" sz="half" idx="10"/>
          </p:nvPr>
        </p:nvSpPr>
        <p:spPr/>
        <p:txBody>
          <a:bodyPr/>
          <a:lstStyle/>
          <a:p>
            <a:fld id="{9E292CCD-84CB-44C9-92FF-DBB9A1BBC990}" type="datetimeFigureOut">
              <a:rPr lang="zh-CN" altLang="en-US" smtClean="0"/>
              <a:t>2020/12/29</a:t>
            </a:fld>
            <a:endParaRPr lang="zh-CN" altLang="en-US"/>
          </a:p>
        </p:txBody>
      </p:sp>
      <p:sp>
        <p:nvSpPr>
          <p:cNvPr id="6" name="页脚占位符 5">
            <a:extLst>
              <a:ext uri="{FF2B5EF4-FFF2-40B4-BE49-F238E27FC236}">
                <a16:creationId xmlns:a16="http://schemas.microsoft.com/office/drawing/2014/main" id="{20397CA5-99EC-4C86-9B75-B75187AB9B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22CD16-652A-43A2-8F64-10AFD8181542}"/>
              </a:ext>
            </a:extLst>
          </p:cNvPr>
          <p:cNvSpPr>
            <a:spLocks noGrp="1"/>
          </p:cNvSpPr>
          <p:nvPr>
            <p:ph type="sldNum" sz="quarter" idx="12"/>
          </p:nvPr>
        </p:nvSpPr>
        <p:spPr/>
        <p:txBody>
          <a:body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2319456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C5E94-0AFB-4498-AF1B-A9CF607A49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3521B92-9717-4A5B-BCC0-8AEF099736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48C38E-487C-4C47-A534-71BC73974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02D8B1-F21C-42F5-9CD4-902F6B364AE3}"/>
              </a:ext>
            </a:extLst>
          </p:cNvPr>
          <p:cNvSpPr>
            <a:spLocks noGrp="1"/>
          </p:cNvSpPr>
          <p:nvPr>
            <p:ph type="dt" sz="half" idx="10"/>
          </p:nvPr>
        </p:nvSpPr>
        <p:spPr/>
        <p:txBody>
          <a:bodyPr/>
          <a:lstStyle/>
          <a:p>
            <a:fld id="{9E292CCD-84CB-44C9-92FF-DBB9A1BBC990}" type="datetimeFigureOut">
              <a:rPr lang="zh-CN" altLang="en-US" smtClean="0"/>
              <a:t>2020/12/29</a:t>
            </a:fld>
            <a:endParaRPr lang="zh-CN" altLang="en-US"/>
          </a:p>
        </p:txBody>
      </p:sp>
      <p:sp>
        <p:nvSpPr>
          <p:cNvPr id="6" name="页脚占位符 5">
            <a:extLst>
              <a:ext uri="{FF2B5EF4-FFF2-40B4-BE49-F238E27FC236}">
                <a16:creationId xmlns:a16="http://schemas.microsoft.com/office/drawing/2014/main" id="{844AB056-DB2F-4E20-AE98-52D09993F8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7B0C6C-C3C3-4AD4-BDAA-2DDC1DC5B3FD}"/>
              </a:ext>
            </a:extLst>
          </p:cNvPr>
          <p:cNvSpPr>
            <a:spLocks noGrp="1"/>
          </p:cNvSpPr>
          <p:nvPr>
            <p:ph type="sldNum" sz="quarter" idx="12"/>
          </p:nvPr>
        </p:nvSpPr>
        <p:spPr/>
        <p:txBody>
          <a:body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328546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F9D9DAC-EF36-4492-8DCF-CA22DC94D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AEFDB1-FA54-4D63-852B-28E98186D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08EFC2-D478-4DF4-B414-FDD00EA0F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92CCD-84CB-44C9-92FF-DBB9A1BBC990}" type="datetimeFigureOut">
              <a:rPr lang="zh-CN" altLang="en-US" smtClean="0"/>
              <a:t>2020/12/29</a:t>
            </a:fld>
            <a:endParaRPr lang="zh-CN" altLang="en-US"/>
          </a:p>
        </p:txBody>
      </p:sp>
      <p:sp>
        <p:nvSpPr>
          <p:cNvPr id="5" name="页脚占位符 4">
            <a:extLst>
              <a:ext uri="{FF2B5EF4-FFF2-40B4-BE49-F238E27FC236}">
                <a16:creationId xmlns:a16="http://schemas.microsoft.com/office/drawing/2014/main" id="{F44EF48B-F326-43DE-8C58-C86AD1B917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27292A-108C-4F44-B1BD-E56A33577F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58772-B984-4814-8F95-4ABC602E6BE0}" type="slidenum">
              <a:rPr lang="zh-CN" altLang="en-US" smtClean="0"/>
              <a:t>‹#›</a:t>
            </a:fld>
            <a:endParaRPr lang="zh-CN" altLang="en-US"/>
          </a:p>
        </p:txBody>
      </p:sp>
    </p:spTree>
    <p:extLst>
      <p:ext uri="{BB962C8B-B14F-4D97-AF65-F5344CB8AC3E}">
        <p14:creationId xmlns:p14="http://schemas.microsoft.com/office/powerpoint/2010/main" val="1367764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F09C2-0A13-4F74-A672-7F4C5513886A}"/>
              </a:ext>
            </a:extLst>
          </p:cNvPr>
          <p:cNvSpPr>
            <a:spLocks noGrp="1"/>
          </p:cNvSpPr>
          <p:nvPr>
            <p:ph type="ctrTitle"/>
          </p:nvPr>
        </p:nvSpPr>
        <p:spPr/>
        <p:txBody>
          <a:bodyPr>
            <a:normAutofit fontScale="90000"/>
          </a:bodyPr>
          <a:lstStyle/>
          <a:p>
            <a:r>
              <a:rPr lang="en-US" altLang="zh-CN" dirty="0"/>
              <a:t>Phantom of the ADAS: Phantom Attacks on Driver-Assistance Systems. </a:t>
            </a:r>
            <a:r>
              <a:rPr lang="en-US" altLang="zh-CN" sz="5300" i="1" dirty="0"/>
              <a:t>IACR’20</a:t>
            </a:r>
            <a:endParaRPr lang="zh-CN" altLang="en-US" sz="5300" i="1" dirty="0"/>
          </a:p>
        </p:txBody>
      </p:sp>
      <p:sp>
        <p:nvSpPr>
          <p:cNvPr id="5" name="副标题 4">
            <a:extLst>
              <a:ext uri="{FF2B5EF4-FFF2-40B4-BE49-F238E27FC236}">
                <a16:creationId xmlns:a16="http://schemas.microsoft.com/office/drawing/2014/main" id="{33C27CB7-D95D-4B99-B059-EA940627F03A}"/>
              </a:ext>
            </a:extLst>
          </p:cNvPr>
          <p:cNvSpPr>
            <a:spLocks noGrp="1"/>
          </p:cNvSpPr>
          <p:nvPr>
            <p:ph type="subTitle" idx="1"/>
          </p:nvPr>
        </p:nvSpPr>
        <p:spPr/>
        <p:txBody>
          <a:bodyPr/>
          <a:lstStyle/>
          <a:p>
            <a:r>
              <a:rPr lang="en-US" altLang="zh-CN" dirty="0" err="1"/>
              <a:t>Nassi</a:t>
            </a:r>
            <a:r>
              <a:rPr lang="en-US" altLang="zh-CN" dirty="0"/>
              <a:t>, Ben, </a:t>
            </a:r>
            <a:r>
              <a:rPr lang="en-US" altLang="zh-CN" dirty="0" err="1"/>
              <a:t>Dudi</a:t>
            </a:r>
            <a:r>
              <a:rPr lang="en-US" altLang="zh-CN" dirty="0"/>
              <a:t> </a:t>
            </a:r>
            <a:r>
              <a:rPr lang="en-US" altLang="zh-CN" dirty="0" err="1"/>
              <a:t>Nassi</a:t>
            </a:r>
            <a:r>
              <a:rPr lang="en-US" altLang="zh-CN" dirty="0"/>
              <a:t>, Raz Ben-</a:t>
            </a:r>
            <a:r>
              <a:rPr lang="en-US" altLang="zh-CN" dirty="0" err="1"/>
              <a:t>Netanel</a:t>
            </a:r>
            <a:r>
              <a:rPr lang="en-US" altLang="zh-CN" dirty="0"/>
              <a:t>, Yisroel Mirsky, Oleg </a:t>
            </a:r>
            <a:r>
              <a:rPr lang="en-US" altLang="zh-CN" dirty="0" err="1"/>
              <a:t>Drokin</a:t>
            </a:r>
            <a:r>
              <a:rPr lang="en-US" altLang="zh-CN" dirty="0"/>
              <a:t>, and Yuval </a:t>
            </a:r>
            <a:r>
              <a:rPr lang="en-US" altLang="zh-CN" dirty="0" err="1"/>
              <a:t>Elovici</a:t>
            </a:r>
            <a:r>
              <a:rPr lang="en-US" altLang="zh-CN" dirty="0"/>
              <a:t>.</a:t>
            </a:r>
            <a:endParaRPr lang="zh-CN" altLang="en-US" dirty="0"/>
          </a:p>
        </p:txBody>
      </p:sp>
    </p:spTree>
    <p:extLst>
      <p:ext uri="{BB962C8B-B14F-4D97-AF65-F5344CB8AC3E}">
        <p14:creationId xmlns:p14="http://schemas.microsoft.com/office/powerpoint/2010/main" val="1610941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E04C3-A8BA-470C-B89A-982BE8F09A2C}"/>
              </a:ext>
            </a:extLst>
          </p:cNvPr>
          <p:cNvSpPr>
            <a:spLocks noGrp="1"/>
          </p:cNvSpPr>
          <p:nvPr>
            <p:ph type="title"/>
          </p:nvPr>
        </p:nvSpPr>
        <p:spPr/>
        <p:txBody>
          <a:bodyPr/>
          <a:lstStyle/>
          <a:p>
            <a:r>
              <a:rPr lang="en-US" altLang="zh-CN" dirty="0"/>
              <a:t>Detection Model</a:t>
            </a:r>
            <a:endParaRPr lang="zh-CN" altLang="en-US" dirty="0"/>
          </a:p>
        </p:txBody>
      </p:sp>
      <p:pic>
        <p:nvPicPr>
          <p:cNvPr id="5" name="内容占位符 4" descr="图形用户界面&#10;&#10;低可信度描述已自动生成">
            <a:extLst>
              <a:ext uri="{FF2B5EF4-FFF2-40B4-BE49-F238E27FC236}">
                <a16:creationId xmlns:a16="http://schemas.microsoft.com/office/drawing/2014/main" id="{33F15155-0C6D-4D95-9444-3D4451FB17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57197"/>
            <a:ext cx="6907924" cy="2473369"/>
          </a:xfrm>
        </p:spPr>
      </p:pic>
      <p:pic>
        <p:nvPicPr>
          <p:cNvPr id="7" name="图片 6" descr="图示&#10;&#10;中度可信度描述已自动生成">
            <a:extLst>
              <a:ext uri="{FF2B5EF4-FFF2-40B4-BE49-F238E27FC236}">
                <a16:creationId xmlns:a16="http://schemas.microsoft.com/office/drawing/2014/main" id="{F8FDF301-32A6-4729-B7EC-1D4F38EB0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70797"/>
            <a:ext cx="7405688" cy="2503681"/>
          </a:xfrm>
          <a:prstGeom prst="rect">
            <a:avLst/>
          </a:prstGeom>
        </p:spPr>
      </p:pic>
    </p:spTree>
    <p:extLst>
      <p:ext uri="{BB962C8B-B14F-4D97-AF65-F5344CB8AC3E}">
        <p14:creationId xmlns:p14="http://schemas.microsoft.com/office/powerpoint/2010/main" val="126837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28C23-6156-4245-96A4-F6AEE9B861A4}"/>
              </a:ext>
            </a:extLst>
          </p:cNvPr>
          <p:cNvSpPr>
            <a:spLocks noGrp="1"/>
          </p:cNvSpPr>
          <p:nvPr>
            <p:ph type="title"/>
          </p:nvPr>
        </p:nvSpPr>
        <p:spPr/>
        <p:txBody>
          <a:bodyPr/>
          <a:lstStyle/>
          <a:p>
            <a:r>
              <a:rPr lang="en-US" altLang="zh-CN" dirty="0"/>
              <a:t>Appendix</a:t>
            </a:r>
            <a:endParaRPr lang="zh-CN" altLang="en-US" dirty="0"/>
          </a:p>
        </p:txBody>
      </p:sp>
      <p:sp>
        <p:nvSpPr>
          <p:cNvPr id="3" name="内容占位符 2">
            <a:extLst>
              <a:ext uri="{FF2B5EF4-FFF2-40B4-BE49-F238E27FC236}">
                <a16:creationId xmlns:a16="http://schemas.microsoft.com/office/drawing/2014/main" id="{02287B07-2A23-4166-B3C4-3CBA09F1D81E}"/>
              </a:ext>
            </a:extLst>
          </p:cNvPr>
          <p:cNvSpPr>
            <a:spLocks noGrp="1"/>
          </p:cNvSpPr>
          <p:nvPr>
            <p:ph idx="1"/>
          </p:nvPr>
        </p:nvSpPr>
        <p:spPr/>
        <p:txBody>
          <a:bodyPr/>
          <a:lstStyle/>
          <a:p>
            <a:r>
              <a:rPr lang="en-US" altLang="zh-CN" dirty="0"/>
              <a:t>Fooling Tesla’s Road Sign Recognition System:</a:t>
            </a:r>
          </a:p>
          <a:p>
            <a:pPr lvl="1"/>
            <a:r>
              <a:rPr lang="en-US" altLang="zh-CN" dirty="0"/>
              <a:t>this mechanism uses an internal database (without the use of the video camera) which is queried with location and orientation data in order to obtain the necessary information regarding traffic laws on a given road.</a:t>
            </a:r>
          </a:p>
          <a:p>
            <a:pPr lvl="1"/>
            <a:endParaRPr lang="en-US" altLang="zh-CN" dirty="0"/>
          </a:p>
          <a:p>
            <a:pPr lvl="1"/>
            <a:r>
              <a:rPr lang="en-US" altLang="zh-CN" dirty="0"/>
              <a:t>In the testing phase:</a:t>
            </a:r>
            <a:endParaRPr lang="zh-CN" altLang="en-US" dirty="0"/>
          </a:p>
        </p:txBody>
      </p:sp>
      <p:pic>
        <p:nvPicPr>
          <p:cNvPr id="5" name="图片 4">
            <a:extLst>
              <a:ext uri="{FF2B5EF4-FFF2-40B4-BE49-F238E27FC236}">
                <a16:creationId xmlns:a16="http://schemas.microsoft.com/office/drawing/2014/main" id="{3458ED7F-E9CA-4A4E-8E99-32D37DF26DAC}"/>
              </a:ext>
            </a:extLst>
          </p:cNvPr>
          <p:cNvPicPr>
            <a:picLocks noChangeAspect="1"/>
          </p:cNvPicPr>
          <p:nvPr/>
        </p:nvPicPr>
        <p:blipFill>
          <a:blip r:embed="rId2"/>
          <a:stretch>
            <a:fillRect/>
          </a:stretch>
        </p:blipFill>
        <p:spPr>
          <a:xfrm>
            <a:off x="4919662" y="3569796"/>
            <a:ext cx="3036669" cy="3145329"/>
          </a:xfrm>
          <a:prstGeom prst="rect">
            <a:avLst/>
          </a:prstGeom>
        </p:spPr>
      </p:pic>
    </p:spTree>
    <p:extLst>
      <p:ext uri="{BB962C8B-B14F-4D97-AF65-F5344CB8AC3E}">
        <p14:creationId xmlns:p14="http://schemas.microsoft.com/office/powerpoint/2010/main" val="377261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C0DAD-6F2A-4F65-AF86-175C80D34AFE}"/>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B968D0B1-8D29-4693-AD9F-950AA149EBF7}"/>
              </a:ext>
            </a:extLst>
          </p:cNvPr>
          <p:cNvSpPr>
            <a:spLocks noGrp="1"/>
          </p:cNvSpPr>
          <p:nvPr>
            <p:ph idx="1"/>
          </p:nvPr>
        </p:nvSpPr>
        <p:spPr/>
        <p:txBody>
          <a:bodyPr/>
          <a:lstStyle/>
          <a:p>
            <a:endParaRPr lang="en-US" altLang="zh-CN" dirty="0"/>
          </a:p>
          <a:p>
            <a:r>
              <a:rPr lang="en-US" altLang="zh-CN" dirty="0"/>
              <a:t>1. better safe than sorry</a:t>
            </a:r>
          </a:p>
          <a:p>
            <a:endParaRPr lang="en-US" altLang="zh-CN" dirty="0"/>
          </a:p>
          <a:p>
            <a:r>
              <a:rPr lang="en-US" altLang="zh-CN" dirty="0"/>
              <a:t>2. most places around the world don’t utilize V2I systems at all</a:t>
            </a:r>
          </a:p>
          <a:p>
            <a:endParaRPr lang="en-US" altLang="zh-CN" dirty="0"/>
          </a:p>
          <a:p>
            <a:r>
              <a:rPr lang="en-US" altLang="zh-CN" dirty="0"/>
              <a:t>3. this fact can be used to perform a Turing test </a:t>
            </a:r>
            <a:endParaRPr lang="zh-CN" altLang="en-US" dirty="0"/>
          </a:p>
        </p:txBody>
      </p:sp>
    </p:spTree>
    <p:extLst>
      <p:ext uri="{BB962C8B-B14F-4D97-AF65-F5344CB8AC3E}">
        <p14:creationId xmlns:p14="http://schemas.microsoft.com/office/powerpoint/2010/main" val="300105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FBA70-8EA6-4389-82E2-0B4E5A7391AA}"/>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295562D6-6530-4788-A2B2-A218D0E7B41F}"/>
              </a:ext>
            </a:extLst>
          </p:cNvPr>
          <p:cNvSpPr>
            <a:spLocks noGrp="1"/>
          </p:cNvSpPr>
          <p:nvPr>
            <p:ph idx="1"/>
          </p:nvPr>
        </p:nvSpPr>
        <p:spPr/>
        <p:txBody>
          <a:bodyPr>
            <a:normAutofit/>
          </a:bodyPr>
          <a:lstStyle/>
          <a:p>
            <a:pPr algn="just"/>
            <a:endParaRPr lang="en-US" altLang="zh-CN" dirty="0"/>
          </a:p>
          <a:p>
            <a:pPr algn="just"/>
            <a:endParaRPr lang="en-US" altLang="zh-CN" dirty="0"/>
          </a:p>
          <a:p>
            <a:pPr algn="just"/>
            <a:r>
              <a:rPr lang="en-US" altLang="zh-CN" dirty="0"/>
              <a:t>An attacker as any malicious entity with </a:t>
            </a:r>
            <a:r>
              <a:rPr lang="en-US" altLang="zh-CN" dirty="0">
                <a:solidFill>
                  <a:srgbClr val="FF0000"/>
                </a:solidFill>
              </a:rPr>
              <a:t>a medium sized budget </a:t>
            </a:r>
            <a:r>
              <a:rPr lang="en-US" altLang="zh-CN" dirty="0"/>
              <a:t>(a few hundred dollars is enough to buy a drone and a portable projector) and the intention of creating chaos by performing a phantom attack that will result in unintended car behavior. </a:t>
            </a:r>
            <a:endParaRPr lang="zh-CN" altLang="en-US" dirty="0"/>
          </a:p>
        </p:txBody>
      </p:sp>
    </p:spTree>
    <p:extLst>
      <p:ext uri="{BB962C8B-B14F-4D97-AF65-F5344CB8AC3E}">
        <p14:creationId xmlns:p14="http://schemas.microsoft.com/office/powerpoint/2010/main" val="15298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0BC85-C825-4C98-9FCF-8AECA5BF780E}"/>
              </a:ext>
            </a:extLst>
          </p:cNvPr>
          <p:cNvSpPr>
            <a:spLocks noGrp="1"/>
          </p:cNvSpPr>
          <p:nvPr>
            <p:ph type="title"/>
          </p:nvPr>
        </p:nvSpPr>
        <p:spPr/>
        <p:txBody>
          <a:bodyPr/>
          <a:lstStyle/>
          <a:p>
            <a:r>
              <a:rPr lang="en-US" altLang="zh-CN" dirty="0"/>
              <a:t>Threat Model</a:t>
            </a:r>
            <a:endParaRPr lang="zh-CN" altLang="en-US" dirty="0"/>
          </a:p>
        </p:txBody>
      </p:sp>
      <p:pic>
        <p:nvPicPr>
          <p:cNvPr id="5" name="内容占位符 4">
            <a:extLst>
              <a:ext uri="{FF2B5EF4-FFF2-40B4-BE49-F238E27FC236}">
                <a16:creationId xmlns:a16="http://schemas.microsoft.com/office/drawing/2014/main" id="{09174DAE-6685-48E9-ACAE-302F845C90EC}"/>
              </a:ext>
            </a:extLst>
          </p:cNvPr>
          <p:cNvPicPr>
            <a:picLocks noGrp="1" noChangeAspect="1"/>
          </p:cNvPicPr>
          <p:nvPr>
            <p:ph idx="1"/>
          </p:nvPr>
        </p:nvPicPr>
        <p:blipFill>
          <a:blip r:embed="rId2"/>
          <a:stretch>
            <a:fillRect/>
          </a:stretch>
        </p:blipFill>
        <p:spPr>
          <a:xfrm>
            <a:off x="5981700" y="3314180"/>
            <a:ext cx="5372100" cy="2971800"/>
          </a:xfrm>
        </p:spPr>
      </p:pic>
      <p:sp>
        <p:nvSpPr>
          <p:cNvPr id="6" name="文本框 5">
            <a:extLst>
              <a:ext uri="{FF2B5EF4-FFF2-40B4-BE49-F238E27FC236}">
                <a16:creationId xmlns:a16="http://schemas.microsoft.com/office/drawing/2014/main" id="{0E5D5A58-C909-457D-9A9E-55306FB43B0A}"/>
              </a:ext>
            </a:extLst>
          </p:cNvPr>
          <p:cNvSpPr txBox="1"/>
          <p:nvPr/>
        </p:nvSpPr>
        <p:spPr>
          <a:xfrm>
            <a:off x="1082566" y="1954924"/>
            <a:ext cx="6484882" cy="1200329"/>
          </a:xfrm>
          <a:prstGeom prst="rect">
            <a:avLst/>
          </a:prstGeom>
          <a:noFill/>
        </p:spPr>
        <p:txBody>
          <a:bodyPr wrap="square" rtlCol="0">
            <a:spAutoFit/>
          </a:bodyPr>
          <a:lstStyle/>
          <a:p>
            <a:r>
              <a:rPr lang="en-US" altLang="zh-CN" dirty="0"/>
              <a:t>The Threat Model: An attacker </a:t>
            </a:r>
          </a:p>
          <a:p>
            <a:pPr marL="342900" indent="-342900">
              <a:buAutoNum type="arabicParenBoth"/>
            </a:pPr>
            <a:r>
              <a:rPr lang="en-US" altLang="zh-CN" dirty="0"/>
              <a:t>either remotely hacks a digital billboard</a:t>
            </a:r>
          </a:p>
          <a:p>
            <a:pPr marL="342900" indent="-342900">
              <a:buAutoNum type="arabicParenBoth"/>
            </a:pPr>
            <a:r>
              <a:rPr lang="en-US" altLang="zh-CN" dirty="0"/>
              <a:t>or flies a drone equipped with a portable projector </a:t>
            </a:r>
          </a:p>
          <a:p>
            <a:pPr marL="342900" indent="-342900">
              <a:buAutoNum type="arabicParenBoth"/>
            </a:pPr>
            <a:r>
              <a:rPr lang="en-US" altLang="zh-CN" dirty="0"/>
              <a:t>to create a phantom image.</a:t>
            </a:r>
            <a:endParaRPr lang="zh-CN" altLang="en-US" dirty="0"/>
          </a:p>
        </p:txBody>
      </p:sp>
    </p:spTree>
    <p:extLst>
      <p:ext uri="{BB962C8B-B14F-4D97-AF65-F5344CB8AC3E}">
        <p14:creationId xmlns:p14="http://schemas.microsoft.com/office/powerpoint/2010/main" val="1921536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EB58C-1812-401C-9DC8-A6F17BA0E61C}"/>
              </a:ext>
            </a:extLst>
          </p:cNvPr>
          <p:cNvSpPr>
            <a:spLocks noGrp="1"/>
          </p:cNvSpPr>
          <p:nvPr>
            <p:ph type="title"/>
          </p:nvPr>
        </p:nvSpPr>
        <p:spPr/>
        <p:txBody>
          <a:bodyPr/>
          <a:lstStyle/>
          <a:p>
            <a:r>
              <a:rPr lang="en-US" altLang="zh-CN" dirty="0"/>
              <a:t>Threat Model</a:t>
            </a:r>
            <a:endParaRPr lang="zh-CN" altLang="en-US" dirty="0"/>
          </a:p>
        </p:txBody>
      </p:sp>
      <p:sp>
        <p:nvSpPr>
          <p:cNvPr id="3" name="内容占位符 2">
            <a:extLst>
              <a:ext uri="{FF2B5EF4-FFF2-40B4-BE49-F238E27FC236}">
                <a16:creationId xmlns:a16="http://schemas.microsoft.com/office/drawing/2014/main" id="{2ABE1151-0F69-437D-BD3F-EB891C715A5C}"/>
              </a:ext>
            </a:extLst>
          </p:cNvPr>
          <p:cNvSpPr>
            <a:spLocks noGrp="1"/>
          </p:cNvSpPr>
          <p:nvPr>
            <p:ph idx="1"/>
          </p:nvPr>
        </p:nvSpPr>
        <p:spPr/>
        <p:txBody>
          <a:bodyPr/>
          <a:lstStyle/>
          <a:p>
            <a:pPr marL="0" indent="0">
              <a:buNone/>
            </a:pPr>
            <a:r>
              <a:rPr lang="en-US" altLang="zh-CN" dirty="0"/>
              <a:t>Various factors that influence the success rate of phantom attacks:</a:t>
            </a:r>
          </a:p>
          <a:p>
            <a:pPr marL="0" indent="0">
              <a:buNone/>
            </a:pPr>
            <a:endParaRPr lang="en-US" altLang="zh-CN" dirty="0"/>
          </a:p>
          <a:p>
            <a:pPr marL="0" indent="0">
              <a:buNone/>
            </a:pPr>
            <a:r>
              <a:rPr lang="en-US" altLang="zh-CN" dirty="0"/>
              <a:t>Projection size</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r>
              <a:rPr lang="en-US" altLang="zh-CN" dirty="0"/>
              <a:t> Projection intensity</a:t>
            </a:r>
            <a:r>
              <a:rPr lang="zh-CN" altLang="en-US" dirty="0"/>
              <a:t>：</a:t>
            </a:r>
          </a:p>
        </p:txBody>
      </p:sp>
      <p:pic>
        <p:nvPicPr>
          <p:cNvPr id="5" name="图片 4">
            <a:extLst>
              <a:ext uri="{FF2B5EF4-FFF2-40B4-BE49-F238E27FC236}">
                <a16:creationId xmlns:a16="http://schemas.microsoft.com/office/drawing/2014/main" id="{BB66A58E-D9F6-40E4-B4D7-C9D9F5306218}"/>
              </a:ext>
            </a:extLst>
          </p:cNvPr>
          <p:cNvPicPr>
            <a:picLocks noChangeAspect="1"/>
          </p:cNvPicPr>
          <p:nvPr/>
        </p:nvPicPr>
        <p:blipFill>
          <a:blip r:embed="rId2"/>
          <a:stretch>
            <a:fillRect/>
          </a:stretch>
        </p:blipFill>
        <p:spPr>
          <a:xfrm>
            <a:off x="2061999" y="3647089"/>
            <a:ext cx="5877916" cy="646852"/>
          </a:xfrm>
          <a:prstGeom prst="rect">
            <a:avLst/>
          </a:prstGeom>
        </p:spPr>
      </p:pic>
      <p:pic>
        <p:nvPicPr>
          <p:cNvPr id="7" name="图片 6">
            <a:extLst>
              <a:ext uri="{FF2B5EF4-FFF2-40B4-BE49-F238E27FC236}">
                <a16:creationId xmlns:a16="http://schemas.microsoft.com/office/drawing/2014/main" id="{08588581-F7E1-4C0B-87FB-C63167C54229}"/>
              </a:ext>
            </a:extLst>
          </p:cNvPr>
          <p:cNvPicPr>
            <a:picLocks noChangeAspect="1"/>
          </p:cNvPicPr>
          <p:nvPr/>
        </p:nvPicPr>
        <p:blipFill>
          <a:blip r:embed="rId3"/>
          <a:stretch>
            <a:fillRect/>
          </a:stretch>
        </p:blipFill>
        <p:spPr>
          <a:xfrm>
            <a:off x="2061999" y="5109725"/>
            <a:ext cx="7470666" cy="1067238"/>
          </a:xfrm>
          <a:prstGeom prst="rect">
            <a:avLst/>
          </a:prstGeom>
        </p:spPr>
      </p:pic>
    </p:spTree>
    <p:extLst>
      <p:ext uri="{BB962C8B-B14F-4D97-AF65-F5344CB8AC3E}">
        <p14:creationId xmlns:p14="http://schemas.microsoft.com/office/powerpoint/2010/main" val="341263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FC5A5-5A2B-4044-936A-728BBCDB061F}"/>
              </a:ext>
            </a:extLst>
          </p:cNvPr>
          <p:cNvSpPr>
            <a:spLocks noGrp="1"/>
          </p:cNvSpPr>
          <p:nvPr>
            <p:ph type="title"/>
          </p:nvPr>
        </p:nvSpPr>
        <p:spPr/>
        <p:txBody>
          <a:bodyPr/>
          <a:lstStyle/>
          <a:p>
            <a:r>
              <a:rPr lang="en-US" altLang="zh-CN" dirty="0"/>
              <a:t>Threat Model </a:t>
            </a:r>
            <a:endParaRPr lang="zh-CN" altLang="en-US" dirty="0"/>
          </a:p>
        </p:txBody>
      </p:sp>
      <p:sp>
        <p:nvSpPr>
          <p:cNvPr id="3" name="内容占位符 2">
            <a:extLst>
              <a:ext uri="{FF2B5EF4-FFF2-40B4-BE49-F238E27FC236}">
                <a16:creationId xmlns:a16="http://schemas.microsoft.com/office/drawing/2014/main" id="{399CBE11-7F0B-41A2-B2CD-3F96D2DF4EAE}"/>
              </a:ext>
            </a:extLst>
          </p:cNvPr>
          <p:cNvSpPr>
            <a:spLocks noGrp="1"/>
          </p:cNvSpPr>
          <p:nvPr>
            <p:ph idx="1"/>
          </p:nvPr>
        </p:nvSpPr>
        <p:spPr/>
        <p:txBody>
          <a:bodyPr/>
          <a:lstStyle/>
          <a:p>
            <a:pPr marL="0" indent="0">
              <a:buNone/>
            </a:pPr>
            <a:r>
              <a:rPr lang="en-US" altLang="zh-CN" dirty="0"/>
              <a:t>Disguise phantom attacks:</a:t>
            </a:r>
          </a:p>
          <a:p>
            <a:pPr marL="457200" indent="-457200">
              <a:buAutoNum type="arabicPeriod"/>
            </a:pPr>
            <a:r>
              <a:rPr lang="en-US" altLang="zh-CN" sz="2400" dirty="0"/>
              <a:t>Assess whether Mobileye is sensitive to the color of the sign:</a:t>
            </a:r>
          </a:p>
          <a:p>
            <a:pPr marL="457200" indent="-457200">
              <a:buAutoNum type="arabicPeriod"/>
            </a:pPr>
            <a:endParaRPr lang="en-US" altLang="zh-CN" sz="2400" dirty="0"/>
          </a:p>
          <a:p>
            <a:pPr marL="457200" indent="-457200">
              <a:buAutoNum type="arabicPeriod"/>
            </a:pPr>
            <a:endParaRPr lang="en-US" altLang="zh-CN" sz="2400" dirty="0"/>
          </a:p>
          <a:p>
            <a:pPr marL="457200" indent="-457200">
              <a:buAutoNum type="arabicPeriod"/>
            </a:pPr>
            <a:endParaRPr lang="en-US" altLang="zh-CN" sz="2400" dirty="0"/>
          </a:p>
          <a:p>
            <a:pPr marL="457200" indent="-457200">
              <a:buAutoNum type="arabicPeriod"/>
            </a:pPr>
            <a:endParaRPr lang="en-US" altLang="zh-CN" sz="2400" dirty="0"/>
          </a:p>
          <a:p>
            <a:pPr marL="457200" indent="-457200">
              <a:buAutoNum type="arabicPeriod"/>
            </a:pPr>
            <a:endParaRPr lang="en-US" altLang="zh-CN" sz="2400" dirty="0"/>
          </a:p>
          <a:p>
            <a:pPr marL="457200" indent="-457200">
              <a:buAutoNum type="arabicPeriod"/>
            </a:pPr>
            <a:r>
              <a:rPr lang="en-US" altLang="zh-CN" sz="2400" dirty="0"/>
              <a:t>Determine the minimal projection time required to ensure that Mobileye detects the phantom:</a:t>
            </a:r>
            <a:r>
              <a:rPr lang="zh-CN" altLang="en-US" sz="2400" dirty="0"/>
              <a:t>   </a:t>
            </a:r>
            <a:r>
              <a:rPr lang="en-US" altLang="zh-CN" sz="2400" dirty="0"/>
              <a:t>More</a:t>
            </a:r>
            <a:r>
              <a:rPr lang="zh-CN" altLang="en-US" sz="2400" dirty="0"/>
              <a:t> </a:t>
            </a:r>
            <a:r>
              <a:rPr lang="en-US" altLang="zh-CN" sz="2400" dirty="0"/>
              <a:t>than</a:t>
            </a:r>
            <a:r>
              <a:rPr lang="zh-CN" altLang="en-US" sz="2400" dirty="0"/>
              <a:t> </a:t>
            </a:r>
            <a:r>
              <a:rPr lang="en-US" altLang="zh-CN" sz="2400" dirty="0"/>
              <a:t>125</a:t>
            </a:r>
            <a:r>
              <a:rPr lang="zh-CN" altLang="en-US" sz="2400" dirty="0"/>
              <a:t> </a:t>
            </a:r>
            <a:r>
              <a:rPr lang="en-US" altLang="zh-CN" sz="2400" dirty="0" err="1"/>
              <a:t>ms</a:t>
            </a:r>
            <a:r>
              <a:rPr lang="zh-CN" altLang="en-US" sz="2400" dirty="0"/>
              <a:t> </a:t>
            </a:r>
            <a:r>
              <a:rPr lang="en-US" altLang="zh-CN" sz="2400" dirty="0"/>
              <a:t>for</a:t>
            </a:r>
            <a:r>
              <a:rPr lang="zh-CN" altLang="en-US" sz="2400" dirty="0"/>
              <a:t> </a:t>
            </a:r>
            <a:r>
              <a:rPr lang="en-US" altLang="zh-CN" sz="2400" dirty="0"/>
              <a:t>Mobileye.</a:t>
            </a:r>
          </a:p>
        </p:txBody>
      </p:sp>
      <p:pic>
        <p:nvPicPr>
          <p:cNvPr id="5" name="图片 4">
            <a:extLst>
              <a:ext uri="{FF2B5EF4-FFF2-40B4-BE49-F238E27FC236}">
                <a16:creationId xmlns:a16="http://schemas.microsoft.com/office/drawing/2014/main" id="{7DB97083-4727-49C7-B975-A6488F9D80F9}"/>
              </a:ext>
            </a:extLst>
          </p:cNvPr>
          <p:cNvPicPr>
            <a:picLocks noChangeAspect="1"/>
          </p:cNvPicPr>
          <p:nvPr/>
        </p:nvPicPr>
        <p:blipFill>
          <a:blip r:embed="rId2"/>
          <a:stretch>
            <a:fillRect/>
          </a:stretch>
        </p:blipFill>
        <p:spPr>
          <a:xfrm>
            <a:off x="1924050" y="2732853"/>
            <a:ext cx="2857500" cy="2085975"/>
          </a:xfrm>
          <a:prstGeom prst="rect">
            <a:avLst/>
          </a:prstGeom>
        </p:spPr>
      </p:pic>
    </p:spTree>
    <p:extLst>
      <p:ext uri="{BB962C8B-B14F-4D97-AF65-F5344CB8AC3E}">
        <p14:creationId xmlns:p14="http://schemas.microsoft.com/office/powerpoint/2010/main" val="98058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8CE14-427E-4678-A3D9-37D1859348E0}"/>
              </a:ext>
            </a:extLst>
          </p:cNvPr>
          <p:cNvSpPr>
            <a:spLocks noGrp="1"/>
          </p:cNvSpPr>
          <p:nvPr>
            <p:ph type="title"/>
          </p:nvPr>
        </p:nvSpPr>
        <p:spPr/>
        <p:txBody>
          <a:bodyPr/>
          <a:lstStyle/>
          <a:p>
            <a:r>
              <a:rPr lang="en-US" altLang="zh-CN" dirty="0"/>
              <a:t>Threat Model</a:t>
            </a:r>
            <a:endParaRPr lang="zh-CN" altLang="en-US" dirty="0"/>
          </a:p>
        </p:txBody>
      </p:sp>
      <p:sp>
        <p:nvSpPr>
          <p:cNvPr id="3" name="内容占位符 2">
            <a:extLst>
              <a:ext uri="{FF2B5EF4-FFF2-40B4-BE49-F238E27FC236}">
                <a16:creationId xmlns:a16="http://schemas.microsoft.com/office/drawing/2014/main" id="{0A7AF0B3-2065-4EC7-B4DE-46526D471272}"/>
              </a:ext>
            </a:extLst>
          </p:cNvPr>
          <p:cNvSpPr>
            <a:spLocks noGrp="1"/>
          </p:cNvSpPr>
          <p:nvPr>
            <p:ph idx="1"/>
          </p:nvPr>
        </p:nvSpPr>
        <p:spPr/>
        <p:txBody>
          <a:bodyPr/>
          <a:lstStyle/>
          <a:p>
            <a:r>
              <a:rPr lang="en-US" altLang="zh-CN" dirty="0"/>
              <a:t>Attack evaluation for Mobileye:</a:t>
            </a:r>
          </a:p>
          <a:p>
            <a:pPr lvl="1"/>
            <a:r>
              <a:rPr lang="en-US" altLang="zh-CN" dirty="0"/>
              <a:t>a drone delivery</a:t>
            </a:r>
            <a:endParaRPr lang="zh-CN" altLang="en-US" dirty="0"/>
          </a:p>
        </p:txBody>
      </p:sp>
      <p:pic>
        <p:nvPicPr>
          <p:cNvPr id="5" name="图片 4">
            <a:extLst>
              <a:ext uri="{FF2B5EF4-FFF2-40B4-BE49-F238E27FC236}">
                <a16:creationId xmlns:a16="http://schemas.microsoft.com/office/drawing/2014/main" id="{57DE826F-882E-4776-A9C2-2939D53B4DA9}"/>
              </a:ext>
            </a:extLst>
          </p:cNvPr>
          <p:cNvPicPr>
            <a:picLocks noChangeAspect="1"/>
          </p:cNvPicPr>
          <p:nvPr/>
        </p:nvPicPr>
        <p:blipFill>
          <a:blip r:embed="rId2"/>
          <a:stretch>
            <a:fillRect/>
          </a:stretch>
        </p:blipFill>
        <p:spPr>
          <a:xfrm>
            <a:off x="2856187" y="3062890"/>
            <a:ext cx="6277551" cy="3249010"/>
          </a:xfrm>
          <a:prstGeom prst="rect">
            <a:avLst/>
          </a:prstGeom>
        </p:spPr>
      </p:pic>
    </p:spTree>
    <p:extLst>
      <p:ext uri="{BB962C8B-B14F-4D97-AF65-F5344CB8AC3E}">
        <p14:creationId xmlns:p14="http://schemas.microsoft.com/office/powerpoint/2010/main" val="354625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8CE14-427E-4678-A3D9-37D1859348E0}"/>
              </a:ext>
            </a:extLst>
          </p:cNvPr>
          <p:cNvSpPr>
            <a:spLocks noGrp="1"/>
          </p:cNvSpPr>
          <p:nvPr>
            <p:ph type="title"/>
          </p:nvPr>
        </p:nvSpPr>
        <p:spPr/>
        <p:txBody>
          <a:bodyPr/>
          <a:lstStyle/>
          <a:p>
            <a:r>
              <a:rPr lang="en-US" altLang="zh-CN" dirty="0"/>
              <a:t>Threat Model</a:t>
            </a:r>
            <a:endParaRPr lang="zh-CN" altLang="en-US" dirty="0"/>
          </a:p>
        </p:txBody>
      </p:sp>
      <p:sp>
        <p:nvSpPr>
          <p:cNvPr id="3" name="内容占位符 2">
            <a:extLst>
              <a:ext uri="{FF2B5EF4-FFF2-40B4-BE49-F238E27FC236}">
                <a16:creationId xmlns:a16="http://schemas.microsoft.com/office/drawing/2014/main" id="{0A7AF0B3-2065-4EC7-B4DE-46526D471272}"/>
              </a:ext>
            </a:extLst>
          </p:cNvPr>
          <p:cNvSpPr>
            <a:spLocks noGrp="1"/>
          </p:cNvSpPr>
          <p:nvPr>
            <p:ph idx="1"/>
          </p:nvPr>
        </p:nvSpPr>
        <p:spPr/>
        <p:txBody>
          <a:bodyPr/>
          <a:lstStyle/>
          <a:p>
            <a:r>
              <a:rPr lang="en-US" altLang="zh-CN" dirty="0"/>
              <a:t>Phantom attacks on semi-autonomous cars(Tesla):</a:t>
            </a:r>
          </a:p>
          <a:p>
            <a:pPr lvl="1"/>
            <a:r>
              <a:rPr lang="en-US" altLang="zh-CN" dirty="0"/>
              <a:t>Semi-autonomous cars: obstacle detection system obtains information about its surroundings from eight surround video cameras, twelve ultrasonic sensors, and front-facing radar .</a:t>
            </a:r>
            <a:endParaRPr lang="zh-CN" altLang="en-US" dirty="0"/>
          </a:p>
        </p:txBody>
      </p:sp>
      <p:pic>
        <p:nvPicPr>
          <p:cNvPr id="4" name="图片 3">
            <a:extLst>
              <a:ext uri="{FF2B5EF4-FFF2-40B4-BE49-F238E27FC236}">
                <a16:creationId xmlns:a16="http://schemas.microsoft.com/office/drawing/2014/main" id="{D3294623-A62F-42A2-8DA8-45C1EC95A607}"/>
              </a:ext>
            </a:extLst>
          </p:cNvPr>
          <p:cNvPicPr>
            <a:picLocks noChangeAspect="1"/>
          </p:cNvPicPr>
          <p:nvPr/>
        </p:nvPicPr>
        <p:blipFill>
          <a:blip r:embed="rId2"/>
          <a:stretch>
            <a:fillRect/>
          </a:stretch>
        </p:blipFill>
        <p:spPr>
          <a:xfrm>
            <a:off x="1143000" y="3673475"/>
            <a:ext cx="4953000" cy="2819400"/>
          </a:xfrm>
          <a:prstGeom prst="rect">
            <a:avLst/>
          </a:prstGeom>
        </p:spPr>
      </p:pic>
      <p:pic>
        <p:nvPicPr>
          <p:cNvPr id="5" name="图片 4">
            <a:extLst>
              <a:ext uri="{FF2B5EF4-FFF2-40B4-BE49-F238E27FC236}">
                <a16:creationId xmlns:a16="http://schemas.microsoft.com/office/drawing/2014/main" id="{12590AC8-9C41-4EB6-B045-55635720F7B5}"/>
              </a:ext>
            </a:extLst>
          </p:cNvPr>
          <p:cNvPicPr>
            <a:picLocks noChangeAspect="1"/>
          </p:cNvPicPr>
          <p:nvPr/>
        </p:nvPicPr>
        <p:blipFill>
          <a:blip r:embed="rId3"/>
          <a:stretch>
            <a:fillRect/>
          </a:stretch>
        </p:blipFill>
        <p:spPr>
          <a:xfrm>
            <a:off x="6524625" y="3721100"/>
            <a:ext cx="4829175" cy="2771775"/>
          </a:xfrm>
          <a:prstGeom prst="rect">
            <a:avLst/>
          </a:prstGeom>
        </p:spPr>
      </p:pic>
    </p:spTree>
    <p:extLst>
      <p:ext uri="{BB962C8B-B14F-4D97-AF65-F5344CB8AC3E}">
        <p14:creationId xmlns:p14="http://schemas.microsoft.com/office/powerpoint/2010/main" val="277879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0D652-F4CD-41A6-A1A8-9C1338935029}"/>
              </a:ext>
            </a:extLst>
          </p:cNvPr>
          <p:cNvSpPr>
            <a:spLocks noGrp="1"/>
          </p:cNvSpPr>
          <p:nvPr>
            <p:ph type="title"/>
          </p:nvPr>
        </p:nvSpPr>
        <p:spPr/>
        <p:txBody>
          <a:bodyPr/>
          <a:lstStyle/>
          <a:p>
            <a:r>
              <a:rPr lang="en-US" altLang="zh-CN" dirty="0"/>
              <a:t>Threat Model</a:t>
            </a:r>
            <a:endParaRPr lang="zh-CN" altLang="en-US" dirty="0"/>
          </a:p>
        </p:txBody>
      </p:sp>
      <p:sp>
        <p:nvSpPr>
          <p:cNvPr id="3" name="内容占位符 2">
            <a:extLst>
              <a:ext uri="{FF2B5EF4-FFF2-40B4-BE49-F238E27FC236}">
                <a16:creationId xmlns:a16="http://schemas.microsoft.com/office/drawing/2014/main" id="{9170ECA5-A9B2-4417-8762-3B6EACBF42ED}"/>
              </a:ext>
            </a:extLst>
          </p:cNvPr>
          <p:cNvSpPr>
            <a:spLocks noGrp="1"/>
          </p:cNvSpPr>
          <p:nvPr>
            <p:ph idx="1"/>
          </p:nvPr>
        </p:nvSpPr>
        <p:spPr/>
        <p:txBody>
          <a:bodyPr/>
          <a:lstStyle/>
          <a:p>
            <a:r>
              <a:rPr lang="en-US" altLang="zh-CN" dirty="0"/>
              <a:t>Fooling the lane detection system:</a:t>
            </a:r>
            <a:endParaRPr lang="zh-CN" altLang="en-US" dirty="0"/>
          </a:p>
        </p:txBody>
      </p:sp>
      <p:pic>
        <p:nvPicPr>
          <p:cNvPr id="5" name="图片 4">
            <a:extLst>
              <a:ext uri="{FF2B5EF4-FFF2-40B4-BE49-F238E27FC236}">
                <a16:creationId xmlns:a16="http://schemas.microsoft.com/office/drawing/2014/main" id="{D39D2122-D59B-4E7E-9817-C20D4216B07D}"/>
              </a:ext>
            </a:extLst>
          </p:cNvPr>
          <p:cNvPicPr>
            <a:picLocks noChangeAspect="1"/>
          </p:cNvPicPr>
          <p:nvPr/>
        </p:nvPicPr>
        <p:blipFill>
          <a:blip r:embed="rId2"/>
          <a:stretch>
            <a:fillRect/>
          </a:stretch>
        </p:blipFill>
        <p:spPr>
          <a:xfrm>
            <a:off x="1143000" y="2537263"/>
            <a:ext cx="9906000" cy="3486150"/>
          </a:xfrm>
          <a:prstGeom prst="rect">
            <a:avLst/>
          </a:prstGeom>
        </p:spPr>
      </p:pic>
    </p:spTree>
    <p:extLst>
      <p:ext uri="{BB962C8B-B14F-4D97-AF65-F5344CB8AC3E}">
        <p14:creationId xmlns:p14="http://schemas.microsoft.com/office/powerpoint/2010/main" val="169821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0D652-F4CD-41A6-A1A8-9C1338935029}"/>
              </a:ext>
            </a:extLst>
          </p:cNvPr>
          <p:cNvSpPr>
            <a:spLocks noGrp="1"/>
          </p:cNvSpPr>
          <p:nvPr>
            <p:ph type="title"/>
          </p:nvPr>
        </p:nvSpPr>
        <p:spPr/>
        <p:txBody>
          <a:bodyPr/>
          <a:lstStyle/>
          <a:p>
            <a:r>
              <a:rPr lang="en-US" altLang="zh-CN" dirty="0"/>
              <a:t>Threat Model</a:t>
            </a:r>
            <a:endParaRPr lang="zh-CN" altLang="en-US" dirty="0"/>
          </a:p>
        </p:txBody>
      </p:sp>
      <p:sp>
        <p:nvSpPr>
          <p:cNvPr id="3" name="内容占位符 2">
            <a:extLst>
              <a:ext uri="{FF2B5EF4-FFF2-40B4-BE49-F238E27FC236}">
                <a16:creationId xmlns:a16="http://schemas.microsoft.com/office/drawing/2014/main" id="{9170ECA5-A9B2-4417-8762-3B6EACBF42ED}"/>
              </a:ext>
            </a:extLst>
          </p:cNvPr>
          <p:cNvSpPr>
            <a:spLocks noGrp="1"/>
          </p:cNvSpPr>
          <p:nvPr>
            <p:ph idx="1"/>
          </p:nvPr>
        </p:nvSpPr>
        <p:spPr/>
        <p:txBody>
          <a:bodyPr/>
          <a:lstStyle/>
          <a:p>
            <a:r>
              <a:rPr lang="en-US" altLang="zh-CN" dirty="0"/>
              <a:t>Fooling the obstacle detection system:</a:t>
            </a:r>
            <a:endParaRPr lang="zh-CN" altLang="en-US" dirty="0"/>
          </a:p>
        </p:txBody>
      </p:sp>
      <p:pic>
        <p:nvPicPr>
          <p:cNvPr id="5" name="图片 4">
            <a:extLst>
              <a:ext uri="{FF2B5EF4-FFF2-40B4-BE49-F238E27FC236}">
                <a16:creationId xmlns:a16="http://schemas.microsoft.com/office/drawing/2014/main" id="{0ADB770C-54CE-4547-8B69-5F492644BA66}"/>
              </a:ext>
            </a:extLst>
          </p:cNvPr>
          <p:cNvPicPr>
            <a:picLocks noChangeAspect="1"/>
          </p:cNvPicPr>
          <p:nvPr/>
        </p:nvPicPr>
        <p:blipFill>
          <a:blip r:embed="rId2"/>
          <a:stretch>
            <a:fillRect/>
          </a:stretch>
        </p:blipFill>
        <p:spPr>
          <a:xfrm>
            <a:off x="1053005" y="2605088"/>
            <a:ext cx="9791700" cy="3571875"/>
          </a:xfrm>
          <a:prstGeom prst="rect">
            <a:avLst/>
          </a:prstGeom>
        </p:spPr>
      </p:pic>
    </p:spTree>
    <p:extLst>
      <p:ext uri="{BB962C8B-B14F-4D97-AF65-F5344CB8AC3E}">
        <p14:creationId xmlns:p14="http://schemas.microsoft.com/office/powerpoint/2010/main" val="40787895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2386</TotalTime>
  <Words>313</Words>
  <Application>Microsoft Office PowerPoint</Application>
  <PresentationFormat>宽屏</PresentationFormat>
  <Paragraphs>50</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Phantom of the ADAS: Phantom Attacks on Driver-Assistance Systems. IACR’20</vt:lpstr>
      <vt:lpstr>Motivation</vt:lpstr>
      <vt:lpstr>Threat Model</vt:lpstr>
      <vt:lpstr>Threat Model</vt:lpstr>
      <vt:lpstr>Threat Model </vt:lpstr>
      <vt:lpstr>Threat Model</vt:lpstr>
      <vt:lpstr>Threat Model</vt:lpstr>
      <vt:lpstr>Threat Model</vt:lpstr>
      <vt:lpstr>Threat Model</vt:lpstr>
      <vt:lpstr>Detection Model</vt:lpstr>
      <vt:lpstr>Appendix</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Zhihao</dc:creator>
  <cp:lastModifiedBy>Wang Zhihao</cp:lastModifiedBy>
  <cp:revision>33</cp:revision>
  <dcterms:created xsi:type="dcterms:W3CDTF">2020-12-28T16:42:15Z</dcterms:created>
  <dcterms:modified xsi:type="dcterms:W3CDTF">2020-12-30T08:30:26Z</dcterms:modified>
</cp:coreProperties>
</file>