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464" r:id="rId2"/>
    <p:sldId id="468" r:id="rId3"/>
    <p:sldId id="466" r:id="rId4"/>
    <p:sldId id="467" r:id="rId5"/>
    <p:sldId id="513" r:id="rId6"/>
    <p:sldId id="509" r:id="rId7"/>
    <p:sldId id="512" r:id="rId8"/>
    <p:sldId id="469" r:id="rId9"/>
    <p:sldId id="470" r:id="rId10"/>
    <p:sldId id="483" r:id="rId11"/>
    <p:sldId id="482" r:id="rId12"/>
    <p:sldId id="493" r:id="rId13"/>
    <p:sldId id="495" r:id="rId14"/>
    <p:sldId id="496" r:id="rId15"/>
    <p:sldId id="497" r:id="rId16"/>
    <p:sldId id="498" r:id="rId17"/>
    <p:sldId id="500" r:id="rId18"/>
    <p:sldId id="499" r:id="rId19"/>
    <p:sldId id="501" r:id="rId20"/>
    <p:sldId id="502" r:id="rId21"/>
    <p:sldId id="494" r:id="rId22"/>
    <p:sldId id="503" r:id="rId23"/>
    <p:sldId id="504" r:id="rId24"/>
    <p:sldId id="473" r:id="rId25"/>
    <p:sldId id="505" r:id="rId26"/>
    <p:sldId id="474" r:id="rId27"/>
    <p:sldId id="476" r:id="rId28"/>
    <p:sldId id="478" r:id="rId29"/>
    <p:sldId id="479" r:id="rId30"/>
    <p:sldId id="477" r:id="rId31"/>
    <p:sldId id="480" r:id="rId32"/>
    <p:sldId id="491" r:id="rId33"/>
    <p:sldId id="484" r:id="rId34"/>
    <p:sldId id="511" r:id="rId35"/>
    <p:sldId id="510" r:id="rId36"/>
    <p:sldId id="485" r:id="rId37"/>
    <p:sldId id="487" r:id="rId38"/>
    <p:sldId id="486" r:id="rId39"/>
    <p:sldId id="488" r:id="rId40"/>
    <p:sldId id="489" r:id="rId41"/>
    <p:sldId id="506" r:id="rId42"/>
    <p:sldId id="507" r:id="rId43"/>
    <p:sldId id="508" r:id="rId44"/>
    <p:sldId id="49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6" autoAdjust="0"/>
  </p:normalViewPr>
  <p:slideViewPr>
    <p:cSldViewPr>
      <p:cViewPr varScale="1">
        <p:scale>
          <a:sx n="62" d="100"/>
          <a:sy n="62" d="100"/>
        </p:scale>
        <p:origin x="13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31-Oct-19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31-Oct-19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31-Oct-19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31-Oct-19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31-Oct-19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44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8" Type="http://schemas.openxmlformats.org/officeDocument/2006/relationships/image" Target="../media/image180.png"/><Relationship Id="rId18" Type="http://schemas.openxmlformats.org/officeDocument/2006/relationships/image" Target="../media/image30.png"/><Relationship Id="rId26" Type="http://schemas.openxmlformats.org/officeDocument/2006/relationships/image" Target="../media/image9.png"/><Relationship Id="rId3" Type="http://schemas.openxmlformats.org/officeDocument/2006/relationships/image" Target="../media/image70.png"/><Relationship Id="rId21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5" Type="http://schemas.openxmlformats.org/officeDocument/2006/relationships/image" Target="../media/image36.png"/><Relationship Id="rId2" Type="http://schemas.openxmlformats.org/officeDocument/2006/relationships/image" Target="../media/image22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5" Type="http://schemas.openxmlformats.org/officeDocument/2006/relationships/image" Target="../media/image260.png"/><Relationship Id="rId10" Type="http://schemas.openxmlformats.org/officeDocument/2006/relationships/image" Target="../media/image100.png"/><Relationship Id="rId19" Type="http://schemas.openxmlformats.org/officeDocument/2006/relationships/image" Target="../media/image31.png"/><Relationship Id="rId4" Type="http://schemas.openxmlformats.org/officeDocument/2006/relationships/image" Target="../media/image121.png"/><Relationship Id="rId14" Type="http://schemas.openxmlformats.org/officeDocument/2006/relationships/image" Target="../media/image27.png"/><Relationship Id="rId22" Type="http://schemas.openxmlformats.org/officeDocument/2006/relationships/image" Target="../media/image240.png"/><Relationship Id="rId9" Type="http://schemas.openxmlformats.org/officeDocument/2006/relationships/image" Target="../media/image280.png"/><Relationship Id="rId27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: SAT Solvers and DPLL</a:t>
                </a:r>
                <a:br>
                  <a:rPr lang="en-US" sz="2800" dirty="0"/>
                </a:br>
                <a:r>
                  <a:rPr lang="en-US" sz="2800" dirty="0"/>
                  <a:t>November 4</a:t>
                </a:r>
                <a:r>
                  <a:rPr lang="en-US" sz="2800" baseline="30000" dirty="0"/>
                  <a:t>th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Denote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’s variables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Satisfy(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):</a:t>
                </a:r>
                <a:endParaRPr lang="en-US" sz="2000" dirty="0"/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Construct a truth table for all possible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assignments 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do:</a:t>
                </a:r>
              </a:p>
              <a:p>
                <a:pPr marL="1163574" lvl="2" indent="-514350">
                  <a:buClr>
                    <a:schemeClr val="accent1"/>
                  </a:buClr>
                  <a:buFont typeface="+mj-lt"/>
                  <a:buAutoNum type="romanL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satisfied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’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row, return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000" dirty="0"/>
                  <a:t> and that assignment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scalable</a:t>
                </a:r>
                <a:r>
                  <a:rPr lang="en-US" sz="2400" dirty="0"/>
                  <a:t>!</a:t>
                </a:r>
              </a:p>
              <a:p>
                <a:pPr marL="859536" lvl="1" indent="-457200">
                  <a:buFont typeface="+mj-lt"/>
                  <a:buAutoNum type="arabicPeriod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marL="585216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SAT Solver Architecture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95600" y="1524000"/>
            <a:ext cx="4419600" cy="1371600"/>
            <a:chOff x="2234832" y="3200400"/>
            <a:chExt cx="5842368" cy="1828800"/>
          </a:xfrm>
        </p:grpSpPr>
        <p:sp>
          <p:nvSpPr>
            <p:cNvPr id="4" name="Rounded Rectangle 3"/>
            <p:cNvSpPr/>
            <p:nvPr/>
          </p:nvSpPr>
          <p:spPr>
            <a:xfrm>
              <a:off x="2234832" y="3810000"/>
              <a:ext cx="1467612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Propositional Formula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55916" y="3810000"/>
              <a:ext cx="1467612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SAT Solver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200400"/>
              <a:ext cx="16002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UNSAT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77000" y="4419600"/>
              <a:ext cx="16002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SAT + Assignment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740544" y="4114800"/>
              <a:ext cx="569976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861628" y="3505200"/>
              <a:ext cx="539172" cy="3048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1628" y="4419600"/>
              <a:ext cx="539172" cy="3048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362200" y="3352800"/>
            <a:ext cx="5486400" cy="2667000"/>
            <a:chOff x="2362200" y="3352800"/>
            <a:chExt cx="5486400" cy="2667000"/>
          </a:xfrm>
        </p:grpSpPr>
        <p:sp>
          <p:nvSpPr>
            <p:cNvPr id="11" name="Rounded Rectangle 10"/>
            <p:cNvSpPr/>
            <p:nvPr/>
          </p:nvSpPr>
          <p:spPr>
            <a:xfrm>
              <a:off x="2590800" y="3352800"/>
              <a:ext cx="4953000" cy="266700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95599" y="4457700"/>
              <a:ext cx="1528345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 Formula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334000" y="3886200"/>
              <a:ext cx="1528345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34000" y="5026111"/>
              <a:ext cx="1528345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Deduction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2362200" y="4743450"/>
              <a:ext cx="495299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rved Left Arrow 24"/>
            <p:cNvSpPr/>
            <p:nvPr/>
          </p:nvSpPr>
          <p:spPr>
            <a:xfrm>
              <a:off x="6924322" y="4298950"/>
              <a:ext cx="431150" cy="914400"/>
            </a:xfrm>
            <a:prstGeom prst="curvedLef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 flipH="1" flipV="1">
              <a:off x="4840872" y="4272864"/>
              <a:ext cx="431150" cy="914400"/>
            </a:xfrm>
            <a:prstGeom prst="curvedLef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478049" y="4743450"/>
              <a:ext cx="331073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417428" y="4728210"/>
              <a:ext cx="431172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43200" y="3505200"/>
              <a:ext cx="1219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SAT Solver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199369" y="3810000"/>
            <a:ext cx="889543" cy="5334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normal form </a:t>
                </a:r>
                <a:r>
                  <a:rPr lang="en-US" sz="2400" dirty="0"/>
                  <a:t>of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another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equivalent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obeys certain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syntactic restrictions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Three </a:t>
                </a:r>
                <a:r>
                  <a:rPr lang="en-US" sz="2400" dirty="0"/>
                  <a:t>interesting normal forms:</a:t>
                </a:r>
              </a:p>
              <a:p>
                <a:pPr lvl="1"/>
                <a:r>
                  <a:rPr lang="en-US" sz="2000" dirty="0"/>
                  <a:t>Negation Normal Form (NNF)</a:t>
                </a:r>
              </a:p>
              <a:p>
                <a:pPr lvl="1"/>
                <a:r>
                  <a:rPr lang="en-US" sz="2000" dirty="0"/>
                  <a:t>Disjunctive Normal Form (DNF)</a:t>
                </a:r>
              </a:p>
              <a:p>
                <a:pPr lvl="1"/>
                <a:r>
                  <a:rPr lang="en-US" sz="2000" dirty="0"/>
                  <a:t>Conjunctive Normal Form (CNF)</a:t>
                </a:r>
              </a:p>
              <a:p>
                <a:pPr marL="585216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219200" y="4229100"/>
            <a:ext cx="584743" cy="3429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Negation Normal Form (NNF)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Only logical connectives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¬,  ∧,  ∨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(no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→, ↔)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Negations</a:t>
                </a:r>
                <a:r>
                  <a:rPr lang="en-US" sz="2400" dirty="0"/>
                  <a:t> appear only in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literals</a:t>
                </a: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</a:t>
                </a:r>
                <a:r>
                  <a:rPr lang="en-US" sz="2400" dirty="0"/>
                  <a:t>: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variable </a:t>
                </a:r>
                <a:r>
                  <a:rPr lang="en-US" sz="2400" dirty="0"/>
                  <a:t>or its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negation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Are the following formulas in NNF?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¬¬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585216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5879068"/>
            <a:ext cx="67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רגע של עברית: </a:t>
            </a:r>
            <a:r>
              <a:rPr lang="he-IL" dirty="0"/>
              <a:t>נוסחה בצורת שלילה נורמלית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Image result for green 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23" y="4298524"/>
            <a:ext cx="377825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d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28" y="4664076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red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28" y="511333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NNF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Any formula can be converted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NNF</a:t>
                </a: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Eliminate</a:t>
                </a:r>
                <a:r>
                  <a:rPr lang="en-US" sz="2400" dirty="0"/>
                  <a:t>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Push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negations</a:t>
                </a:r>
                <a:r>
                  <a:rPr lang="en-US" sz="2400" dirty="0"/>
                  <a:t> in using </a:t>
                </a:r>
                <a:r>
                  <a:rPr lang="en-US" sz="2400" dirty="0" err="1"/>
                  <a:t>DeMorgan</a:t>
                </a:r>
                <a:r>
                  <a:rPr lang="en-US" sz="2400" dirty="0"/>
                  <a:t> laws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Eliminate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double negations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9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convert the following formula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NNF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NNF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Disjunctive Normal Form (DNF)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disjunction </a:t>
                </a:r>
                <a:r>
                  <a:rPr lang="en-US" sz="2400" dirty="0"/>
                  <a:t>of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conjunctions </a:t>
                </a:r>
                <a:r>
                  <a:rPr lang="en-US" sz="2400" dirty="0"/>
                  <a:t>of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literals</a:t>
                </a:r>
                <a:r>
                  <a:rPr lang="en-US" sz="2400" dirty="0"/>
                  <a:t>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 ¬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</a:t>
                </a:r>
                <a:r>
                  <a:rPr lang="en-US" sz="2400" dirty="0">
                    <a:solidFill>
                      <a:schemeClr val="tx1"/>
                    </a:solidFill>
                  </a:rPr>
                  <a:t>: variable or its negation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DNF Formula</a:t>
                </a:r>
                <a:r>
                  <a:rPr lang="en-US" sz="2400" dirty="0"/>
                  <a:t>: disjunction of conjunctions of literals</a:t>
                </a:r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Disjunctions are the outer level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Does DNF imply NNF?</a:t>
                </a:r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5879068"/>
            <a:ext cx="672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רגע של עברית: </a:t>
            </a:r>
            <a:r>
              <a:rPr lang="he-IL" dirty="0"/>
              <a:t>גימום (</a:t>
            </a:r>
            <a:r>
              <a:rPr lang="he-IL" dirty="0" err="1"/>
              <a:t>קוניונקציה</a:t>
            </a:r>
            <a:r>
              <a:rPr lang="he-IL" dirty="0"/>
              <a:t>), איווי (דיסיונקציה), </a:t>
            </a:r>
            <a:r>
              <a:rPr lang="he-IL" dirty="0" err="1"/>
              <a:t>ליטרל</a:t>
            </a:r>
            <a:r>
              <a:rPr lang="he-IL" dirty="0"/>
              <a:t>,</a:t>
            </a:r>
          </a:p>
          <a:p>
            <a:pPr algn="r" rtl="1"/>
            <a:r>
              <a:rPr lang="he-IL" dirty="0"/>
              <a:t>	        נוסחה בצורת דיסיונקציה נורמלית</a:t>
            </a:r>
            <a:endParaRPr lang="en-US" dirty="0"/>
          </a:p>
        </p:txBody>
      </p:sp>
      <p:pic>
        <p:nvPicPr>
          <p:cNvPr id="5" name="Picture 4" descr="Image result for green 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5112348"/>
            <a:ext cx="377825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DNF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Any formula can be converted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DNF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Convert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NNF</a:t>
                </a:r>
              </a:p>
              <a:p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distribute</a:t>
                </a:r>
                <a:r>
                  <a:rPr lang="en-US" sz="2400" dirty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convert the following formula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DNF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DNF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Checking the satisfiability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DNF</a:t>
            </a:r>
            <a:r>
              <a:rPr lang="en-US" sz="2400" dirty="0"/>
              <a:t> formula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trivial</a:t>
            </a:r>
          </a:p>
          <a:p>
            <a:endParaRPr lang="en-US" sz="2400" b="0" dirty="0"/>
          </a:p>
          <a:p>
            <a:r>
              <a:rPr lang="en-US" sz="2400" dirty="0"/>
              <a:t>Complexity: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linear</a:t>
            </a:r>
            <a:r>
              <a:rPr lang="en-US" sz="2400" dirty="0"/>
              <a:t> in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size of formula</a:t>
            </a:r>
          </a:p>
          <a:p>
            <a:endParaRPr lang="en-US" sz="2400" b="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Idea</a:t>
            </a:r>
            <a:r>
              <a:rPr lang="en-US" sz="2400" dirty="0"/>
              <a:t>: check satisfiability by converting to DNF</a:t>
            </a:r>
            <a:endParaRPr lang="en-US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Satisfiability of DNF Formulas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538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DNF conversion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impractical</a:t>
                </a:r>
              </a:p>
              <a:p>
                <a:pPr lvl="1"/>
                <a:r>
                  <a:rPr lang="en-US" sz="2000" dirty="0"/>
                  <a:t>To be expected, since checking satisfiability is hard</a:t>
                </a:r>
              </a:p>
              <a:p>
                <a:pPr lvl="1"/>
                <a:endParaRPr lang="en-US" sz="2400" b="0" dirty="0"/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In DNF: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Exponential</a:t>
                </a:r>
                <a:r>
                  <a:rPr lang="en-US" sz="2400" b="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blowup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Almost as bad as truth tables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 Size Blow-up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Autofit/>
          </a:bodyPr>
          <a:lstStyle/>
          <a:p>
            <a:r>
              <a:rPr lang="en-US" dirty="0"/>
              <a:t>Conjunctive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class of formulas that seem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useful</a:t>
                </a:r>
                <a:r>
                  <a:rPr lang="en-US" sz="2400" dirty="0"/>
                  <a:t> for solvers</a:t>
                </a:r>
              </a:p>
              <a:p>
                <a:pPr lvl="1"/>
                <a:r>
                  <a:rPr lang="en-US" sz="2000" dirty="0"/>
                  <a:t>All current SAT solvers work (roughly) on this kind of formulas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conjunctions of disjunctions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</a:t>
                </a:r>
                <a:r>
                  <a:rPr lang="en-US" sz="2400" dirty="0">
                    <a:solidFill>
                      <a:schemeClr val="tx1"/>
                    </a:solidFill>
                  </a:rPr>
                  <a:t>: variable or its negation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disjunction of literals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Can be represented as a list</a:t>
                </a: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CNF Formula</a:t>
                </a:r>
                <a:r>
                  <a:rPr lang="en-US" sz="2400" dirty="0">
                    <a:solidFill>
                      <a:schemeClr val="tx1"/>
                    </a:solidFill>
                  </a:rPr>
                  <a:t>: conjunction of clauses</a:t>
                </a:r>
              </a:p>
              <a:p>
                <a:pPr marL="585216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5879068"/>
            <a:ext cx="672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רגע של עברית: </a:t>
            </a:r>
            <a:r>
              <a:rPr lang="he-IL" dirty="0"/>
              <a:t>גימום (</a:t>
            </a:r>
            <a:r>
              <a:rPr lang="he-IL" dirty="0" err="1"/>
              <a:t>קוניונקציה</a:t>
            </a:r>
            <a:r>
              <a:rPr lang="he-IL" dirty="0"/>
              <a:t>), איווי (דיסיונקציה), </a:t>
            </a:r>
            <a:r>
              <a:rPr lang="he-IL" dirty="0" err="1"/>
              <a:t>ליטרל</a:t>
            </a:r>
            <a:r>
              <a:rPr lang="he-IL" dirty="0"/>
              <a:t>, פסוקית, </a:t>
            </a:r>
          </a:p>
          <a:p>
            <a:pPr algn="r" rtl="1"/>
            <a:r>
              <a:rPr lang="he-IL" dirty="0"/>
              <a:t>	        נוסחה בצורת </a:t>
            </a:r>
            <a:r>
              <a:rPr lang="he-IL" dirty="0" err="1"/>
              <a:t>קוניונקציה</a:t>
            </a:r>
            <a:r>
              <a:rPr lang="he-IL" dirty="0"/>
              <a:t> נורמלית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Convert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NNF</a:t>
                </a:r>
              </a:p>
              <a:p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distribute</a:t>
                </a:r>
                <a:r>
                  <a:rPr lang="en-US" sz="2400" dirty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becomes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convert the following formula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CNF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¬¬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CNF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to CNF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Converting to CNF also causes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exponential blowup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lvl="1"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 CNF: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lvl="1"/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clauses</a:t>
                </a:r>
              </a:p>
              <a:p>
                <a:pPr lvl="1"/>
                <a:r>
                  <a:rPr lang="en-US" sz="2000" dirty="0"/>
                  <a:t>Each clause contains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lvl="1"/>
                <a:endParaRPr lang="en-US" sz="16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7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CNF Vs. DNF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Both conversion may cause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exponential</a:t>
            </a:r>
            <a:r>
              <a:rPr lang="en-US" sz="2400" dirty="0"/>
              <a:t> blowup</a:t>
            </a:r>
          </a:p>
          <a:p>
            <a:pPr lvl="1"/>
            <a:r>
              <a:rPr lang="en-US" sz="2000" dirty="0"/>
              <a:t>And it is much easier to solve in DNF</a:t>
            </a:r>
          </a:p>
          <a:p>
            <a:pPr lvl="1"/>
            <a:endParaRPr lang="en-US" sz="2400" b="0" dirty="0"/>
          </a:p>
          <a:p>
            <a:r>
              <a:rPr lang="en-US" sz="2400" dirty="0"/>
              <a:t>And yet, almost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lang="en-US" sz="2400" dirty="0"/>
              <a:t> solvers convert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CNF</a:t>
            </a:r>
            <a:r>
              <a:rPr lang="en-US" sz="2400" dirty="0"/>
              <a:t>!</a:t>
            </a:r>
          </a:p>
          <a:p>
            <a:endParaRPr lang="en-US" sz="2400" b="0" dirty="0"/>
          </a:p>
          <a:p>
            <a:r>
              <a:rPr lang="en-US" sz="2400" dirty="0"/>
              <a:t>The trick: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Equisatisfiability</a:t>
            </a:r>
            <a:r>
              <a:rPr lang="en-US" sz="2400" dirty="0"/>
              <a:t> </a:t>
            </a:r>
            <a:endParaRPr lang="en-US" sz="2400" b="0" dirty="0"/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1041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Tseitin’s</a:t>
            </a:r>
            <a:r>
              <a:rPr lang="en-US" dirty="0"/>
              <a:t> Transformation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Key idea: add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variables </a:t>
            </a:r>
            <a:r>
              <a:rPr lang="en-US" sz="2400" dirty="0"/>
              <a:t>so formula remains small</a:t>
            </a:r>
          </a:p>
          <a:p>
            <a:pPr lvl="1"/>
            <a:r>
              <a:rPr lang="en-US" sz="2000" dirty="0"/>
              <a:t>New variables act as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names</a:t>
            </a:r>
            <a:r>
              <a:rPr lang="en-US" sz="2000" dirty="0"/>
              <a:t> for subformulas</a:t>
            </a:r>
          </a:p>
          <a:p>
            <a:pPr lvl="1"/>
            <a:endParaRPr lang="en-US" sz="2000" dirty="0"/>
          </a:p>
          <a:p>
            <a:r>
              <a:rPr lang="en-US" sz="2400" dirty="0"/>
              <a:t>New formula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equisatisfiable</a:t>
            </a:r>
            <a:r>
              <a:rPr lang="en-US" sz="2400" dirty="0"/>
              <a:t> to the original</a:t>
            </a:r>
          </a:p>
          <a:p>
            <a:pPr lvl="1"/>
            <a:r>
              <a:rPr lang="en-US" sz="2000" dirty="0"/>
              <a:t>Original is satisfiable if and only if new formula is satisfiable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Weaker </a:t>
            </a:r>
            <a:r>
              <a:rPr lang="en-US" sz="2400" dirty="0"/>
              <a:t>notion than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equivalence</a:t>
            </a:r>
          </a:p>
          <a:p>
            <a:pPr lvl="1"/>
            <a:endParaRPr lang="en-US" sz="2000" dirty="0"/>
          </a:p>
          <a:p>
            <a:r>
              <a:rPr lang="en-US" sz="2400" dirty="0"/>
              <a:t>If SAT assignment discovered, delete new variables to obtain SAT assignment for original formula</a:t>
            </a:r>
          </a:p>
          <a:p>
            <a:endParaRPr lang="en-US" sz="2400" dirty="0"/>
          </a:p>
          <a:p>
            <a:r>
              <a:rPr lang="en-US" sz="2400" dirty="0"/>
              <a:t>Blowup only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linear</a:t>
            </a:r>
            <a:r>
              <a:rPr lang="en-US" sz="2400" dirty="0"/>
              <a:t>, quite fast in practice</a:t>
            </a:r>
          </a:p>
          <a:p>
            <a:pPr lvl="1"/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4816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Tseitin’s</a:t>
            </a:r>
            <a:r>
              <a:rPr lang="en-US" dirty="0"/>
              <a:t> Transformation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Step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 For every </a:t>
                </a:r>
                <a:r>
                  <a:rPr lang="en-US" sz="2400" dirty="0" err="1"/>
                  <a:t>subformula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introduce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Unless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already a literal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="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lvl="1"/>
                <a:endParaRPr lang="en-US" sz="16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5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Tseitin’s</a:t>
            </a:r>
            <a:r>
              <a:rPr lang="en-US" dirty="0"/>
              <a:t> Transformation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Step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="0" dirty="0"/>
                  <a:t>: bind representatives to subformulas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(where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b="0" dirty="0"/>
                  <a:t> is some connective)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Step 3</a:t>
                </a:r>
                <a:r>
                  <a:rPr lang="en-US" sz="2400" dirty="0"/>
                  <a:t>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to CNF</a:t>
                </a:r>
              </a:p>
              <a:p>
                <a:pPr lvl="1"/>
                <a:r>
                  <a:rPr lang="en-US" sz="2000" dirty="0"/>
                  <a:t>Size of converted CNF formula is bound by constant </a:t>
                </a:r>
              </a:p>
              <a:p>
                <a:pPr lvl="1"/>
                <a:r>
                  <a:rPr lang="en-US" sz="2000" dirty="0"/>
                  <a:t>Example: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sz="16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Tseitin’s</a:t>
            </a:r>
            <a:r>
              <a:rPr lang="en-US" dirty="0"/>
              <a:t> Transformation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original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sz="2400" dirty="0"/>
                  <a:t> represent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sz="2400" dirty="0"/>
                  <a:t> be the set of all subformulas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(including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Define formula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   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∧       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𝐶𝑁𝐹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Claim: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equisatisfiable</a:t>
                </a:r>
              </a:p>
              <a:p>
                <a:pPr lvl="1"/>
                <a:r>
                  <a:rPr lang="en-US" sz="2000" dirty="0"/>
                  <a:t>Proof: by induction</a:t>
                </a:r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  <a:p>
                <a:pPr lvl="1"/>
                <a:endParaRPr lang="en-US" sz="16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86200" y="3937648"/>
                <a:ext cx="2667000" cy="40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937648"/>
                <a:ext cx="2667000" cy="405752"/>
              </a:xfrm>
              <a:prstGeom prst="rect">
                <a:avLst/>
              </a:prstGeom>
              <a:blipFill rotWithShape="0"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7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Definition:</a:t>
            </a:r>
            <a:br>
              <a:rPr lang="en-US" sz="2400" dirty="0"/>
            </a:br>
            <a:r>
              <a:rPr lang="en-US" sz="2400" dirty="0"/>
              <a:t>A Boolean Satisfiability (SAT) solver is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program</a:t>
            </a:r>
            <a:r>
              <a:rPr lang="en-US" sz="2400" dirty="0"/>
              <a:t> that automatically decides whether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propositional logic </a:t>
            </a:r>
            <a:r>
              <a:rPr lang="en-US" sz="2400" dirty="0"/>
              <a:t>formula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satisfiable</a:t>
            </a:r>
          </a:p>
          <a:p>
            <a:pPr marL="402336" lvl="1" indent="0">
              <a:buNone/>
            </a:pPr>
            <a:endParaRPr lang="en-US" sz="2000" dirty="0"/>
          </a:p>
          <a:p>
            <a:pPr marL="585216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47288" y="5486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רגע של עברית: </a:t>
            </a:r>
            <a:r>
              <a:rPr lang="he-IL" dirty="0"/>
              <a:t>לוגיקה פסוקית, ספיקות, השמה מספקת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34832" y="3810000"/>
            <a:ext cx="1467612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Propositional Formula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55916" y="3810000"/>
            <a:ext cx="1467612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77000" y="3200400"/>
            <a:ext cx="16002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4419600"/>
            <a:ext cx="16002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 + Assignment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40544" y="4114800"/>
            <a:ext cx="569976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61628" y="3505200"/>
            <a:ext cx="539172" cy="304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61628" y="4419600"/>
            <a:ext cx="539172" cy="304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Tseitin’s</a:t>
            </a:r>
            <a:r>
              <a:rPr lang="en-US" dirty="0"/>
              <a:t> Transformation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∨¬(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Subformulas: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=¬(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000" b="0" i="1" dirty="0"/>
              </a:p>
              <a:p>
                <a:endParaRPr lang="en-US" sz="2000" b="0" dirty="0"/>
              </a:p>
              <a:p>
                <a:r>
                  <a:rPr lang="en-US" sz="2400" b="0" dirty="0"/>
                  <a:t>Equisatisfiable formula (before CNF conversion):</a:t>
                </a:r>
              </a:p>
              <a:p>
                <a:pPr marL="82296" indent="0">
                  <a:buNone/>
                </a:pP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↔¬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Tseitin’s</a:t>
            </a:r>
            <a:r>
              <a:rPr lang="en-US" dirty="0"/>
              <a:t> Transformation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How big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is bound by size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Each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constant size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Thus, transformation causes only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linear </a:t>
                </a:r>
                <a:r>
                  <a:rPr lang="en-US" sz="2400" dirty="0"/>
                  <a:t>increase in size</a:t>
                </a:r>
              </a:p>
              <a:p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000" dirty="0"/>
              </a:p>
              <a:p>
                <a:pPr lvl="1"/>
                <a:endParaRPr lang="en-US" sz="16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3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a literal occurs twice in a clause, 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delete one occurrence </a:t>
                </a:r>
              </a:p>
              <a:p>
                <a:endParaRPr lang="en-US" sz="2400" b="0" dirty="0"/>
              </a:p>
              <a:p>
                <a:r>
                  <a:rPr lang="en-US" sz="2400" dirty="0"/>
                  <a:t>If a literal and its negation appear in a clause, 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delete the clause</a:t>
                </a:r>
              </a:p>
              <a:p>
                <a:pPr lvl="1"/>
                <a:r>
                  <a:rPr lang="en-US" sz="2000" b="0" dirty="0"/>
                  <a:t>The empty formula is satisfiable</a:t>
                </a:r>
              </a:p>
              <a:p>
                <a:pPr lvl="1"/>
                <a:r>
                  <a:rPr lang="en-US" sz="2000" dirty="0"/>
                  <a:t>(An empty clause is unsatisfiable)</a:t>
                </a:r>
                <a:endParaRPr lang="en-US" sz="2000" b="0" dirty="0"/>
              </a:p>
              <a:p>
                <a:pPr lvl="1"/>
                <a:endParaRPr lang="en-US" sz="2400" dirty="0"/>
              </a:p>
              <a:p>
                <a:r>
                  <a:rPr lang="en-US" sz="2400" b="0" dirty="0"/>
                  <a:t>Can also optimize the previous construction</a:t>
                </a:r>
              </a:p>
              <a:p>
                <a:pPr lvl="1"/>
                <a:r>
                  <a:rPr lang="en-US" sz="2000" dirty="0"/>
                  <a:t>E.g., don’t need two variables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7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SAT Solver Architecture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95600" y="1524000"/>
            <a:ext cx="4419600" cy="1371600"/>
            <a:chOff x="2234832" y="3200400"/>
            <a:chExt cx="5842368" cy="1828800"/>
          </a:xfrm>
        </p:grpSpPr>
        <p:sp>
          <p:nvSpPr>
            <p:cNvPr id="4" name="Rounded Rectangle 3"/>
            <p:cNvSpPr/>
            <p:nvPr/>
          </p:nvSpPr>
          <p:spPr>
            <a:xfrm>
              <a:off x="2234832" y="3810000"/>
              <a:ext cx="1467612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Propositional Formula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55916" y="3810000"/>
              <a:ext cx="1467612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SAT Solver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200400"/>
              <a:ext cx="16002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UNSAT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77000" y="4419600"/>
              <a:ext cx="16002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SAT + Assignment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740544" y="4114800"/>
              <a:ext cx="569976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861628" y="3505200"/>
              <a:ext cx="539172" cy="3048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1628" y="4419600"/>
              <a:ext cx="539172" cy="3048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362200" y="3352800"/>
            <a:ext cx="5486400" cy="2667000"/>
            <a:chOff x="2362200" y="3352800"/>
            <a:chExt cx="5486400" cy="2667000"/>
          </a:xfrm>
        </p:grpSpPr>
        <p:sp>
          <p:nvSpPr>
            <p:cNvPr id="11" name="Rounded Rectangle 10"/>
            <p:cNvSpPr/>
            <p:nvPr/>
          </p:nvSpPr>
          <p:spPr>
            <a:xfrm>
              <a:off x="2590800" y="3352800"/>
              <a:ext cx="4953000" cy="266700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95599" y="4457700"/>
              <a:ext cx="1528345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 Formula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334000" y="3886200"/>
              <a:ext cx="1528345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34000" y="5026111"/>
              <a:ext cx="1528345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Deduction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2362200" y="4743450"/>
              <a:ext cx="495299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rved Left Arrow 24"/>
            <p:cNvSpPr/>
            <p:nvPr/>
          </p:nvSpPr>
          <p:spPr>
            <a:xfrm>
              <a:off x="6924322" y="4298950"/>
              <a:ext cx="431150" cy="914400"/>
            </a:xfrm>
            <a:prstGeom prst="curvedLef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 flipH="1" flipV="1">
              <a:off x="4840872" y="4272864"/>
              <a:ext cx="431150" cy="914400"/>
            </a:xfrm>
            <a:prstGeom prst="curvedLef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478049" y="4743450"/>
              <a:ext cx="331073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417428" y="4728210"/>
              <a:ext cx="431172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43200" y="3505200"/>
              <a:ext cx="1219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SAT Solver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199369" y="3810000"/>
            <a:ext cx="889543" cy="5334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66014" y="5238751"/>
            <a:ext cx="763709" cy="781049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Satisfy(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r>
                  <a:rPr lang="en-US" sz="1800" dirty="0"/>
                  <a:t>If every clause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 has true literal, return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If there exists a clause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 where literals are assigned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, return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Choose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that is unassigned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, 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; if Satisfy(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; if Satisfy(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 err="1"/>
                  <a:t>Unassign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>
                <a:blip r:embed="rId2"/>
                <a:stretch>
                  <a:fillRect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2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>
                <a:blip r:embed="rId2"/>
                <a:stretch>
                  <a:fillRect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Underlying Search Tree</a:t>
            </a:r>
          </a:p>
        </p:txBody>
      </p:sp>
      <p:sp>
        <p:nvSpPr>
          <p:cNvPr id="45" name="Oval 44"/>
          <p:cNvSpPr/>
          <p:nvPr/>
        </p:nvSpPr>
        <p:spPr>
          <a:xfrm>
            <a:off x="4991100" y="218284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661329" y="3546630"/>
            <a:ext cx="988886" cy="931785"/>
            <a:chOff x="3661329" y="3546630"/>
            <a:chExt cx="988886" cy="931785"/>
          </a:xfrm>
        </p:grpSpPr>
        <p:grpSp>
          <p:nvGrpSpPr>
            <p:cNvPr id="79" name="Group 78"/>
            <p:cNvGrpSpPr/>
            <p:nvPr/>
          </p:nvGrpSpPr>
          <p:grpSpPr>
            <a:xfrm>
              <a:off x="4218215" y="4046415"/>
              <a:ext cx="432000" cy="432000"/>
              <a:chOff x="4954385" y="2182847"/>
              <a:chExt cx="432000" cy="43200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val 8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Oval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Arrow Connector 116"/>
            <p:cNvCxnSpPr>
              <a:stCxn id="94" idx="4"/>
              <a:endCxn id="80" idx="1"/>
            </p:cNvCxnSpPr>
            <p:nvPr/>
          </p:nvCxnSpPr>
          <p:spPr>
            <a:xfrm>
              <a:off x="3661329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898900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900" y="3546630"/>
                  <a:ext cx="3048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5207100" y="2602047"/>
            <a:ext cx="1761772" cy="944584"/>
            <a:chOff x="5207100" y="2602047"/>
            <a:chExt cx="1761772" cy="944584"/>
          </a:xfrm>
        </p:grpSpPr>
        <p:grpSp>
          <p:nvGrpSpPr>
            <p:cNvPr id="96" name="Group 95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>
              <a:stCxn id="45" idx="4"/>
              <a:endCxn id="97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434215" y="4478415"/>
            <a:ext cx="602443" cy="931785"/>
            <a:chOff x="4434215" y="4478415"/>
            <a:chExt cx="602443" cy="931785"/>
          </a:xfrm>
        </p:grpSpPr>
        <p:grpSp>
          <p:nvGrpSpPr>
            <p:cNvPr id="70" name="Group 69"/>
            <p:cNvGrpSpPr/>
            <p:nvPr/>
          </p:nvGrpSpPr>
          <p:grpSpPr>
            <a:xfrm>
              <a:off x="4604658" y="4978200"/>
              <a:ext cx="432000" cy="432000"/>
              <a:chOff x="4954385" y="2182847"/>
              <a:chExt cx="432000" cy="4320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7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Oval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1" name="Straight Arrow Connector 140"/>
            <p:cNvCxnSpPr>
              <a:stCxn id="80" idx="4"/>
              <a:endCxn id="71" idx="1"/>
            </p:cNvCxnSpPr>
            <p:nvPr/>
          </p:nvCxnSpPr>
          <p:spPr>
            <a:xfrm>
              <a:off x="443421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498779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779" y="4517545"/>
                  <a:ext cx="30480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888443" y="4478415"/>
            <a:ext cx="602443" cy="931785"/>
            <a:chOff x="2888443" y="4478415"/>
            <a:chExt cx="602443" cy="931785"/>
          </a:xfrm>
        </p:grpSpPr>
        <p:grpSp>
          <p:nvGrpSpPr>
            <p:cNvPr id="58" name="Group 57"/>
            <p:cNvGrpSpPr/>
            <p:nvPr/>
          </p:nvGrpSpPr>
          <p:grpSpPr>
            <a:xfrm>
              <a:off x="3058886" y="4978200"/>
              <a:ext cx="432000" cy="432000"/>
              <a:chOff x="4954385" y="2182847"/>
              <a:chExt cx="432000" cy="4320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Oval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7" name="Straight Arrow Connector 146"/>
            <p:cNvCxnSpPr>
              <a:stCxn id="77" idx="4"/>
              <a:endCxn id="59" idx="1"/>
            </p:cNvCxnSpPr>
            <p:nvPr/>
          </p:nvCxnSpPr>
          <p:spPr>
            <a:xfrm>
              <a:off x="2888443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2950868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68" y="4517545"/>
                  <a:ext cx="30480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7525758" y="4478415"/>
            <a:ext cx="602442" cy="931785"/>
            <a:chOff x="7525758" y="4478415"/>
            <a:chExt cx="602442" cy="931785"/>
          </a:xfrm>
        </p:grpSpPr>
        <p:grpSp>
          <p:nvGrpSpPr>
            <p:cNvPr id="73" name="Group 72"/>
            <p:cNvGrpSpPr/>
            <p:nvPr/>
          </p:nvGrpSpPr>
          <p:grpSpPr>
            <a:xfrm>
              <a:off x="7696200" y="4978200"/>
              <a:ext cx="432000" cy="432000"/>
              <a:chOff x="4954385" y="2182847"/>
              <a:chExt cx="432000" cy="432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Oval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Arrow Connector 130"/>
            <p:cNvCxnSpPr>
              <a:stCxn id="86" idx="4"/>
              <a:endCxn id="74" idx="1"/>
            </p:cNvCxnSpPr>
            <p:nvPr/>
          </p:nvCxnSpPr>
          <p:spPr>
            <a:xfrm>
              <a:off x="7525758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979987" y="4478415"/>
            <a:ext cx="602443" cy="931785"/>
            <a:chOff x="5979987" y="4478415"/>
            <a:chExt cx="602443" cy="931785"/>
          </a:xfrm>
        </p:grpSpPr>
        <p:grpSp>
          <p:nvGrpSpPr>
            <p:cNvPr id="61" name="Group 60"/>
            <p:cNvGrpSpPr/>
            <p:nvPr/>
          </p:nvGrpSpPr>
          <p:grpSpPr>
            <a:xfrm>
              <a:off x="6150430" y="4978200"/>
              <a:ext cx="432000" cy="432000"/>
              <a:chOff x="4954385" y="2182847"/>
              <a:chExt cx="432000" cy="4320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Straight Arrow Connector 137"/>
            <p:cNvCxnSpPr>
              <a:stCxn id="83" idx="4"/>
              <a:endCxn id="62" idx="1"/>
            </p:cNvCxnSpPr>
            <p:nvPr/>
          </p:nvCxnSpPr>
          <p:spPr>
            <a:xfrm>
              <a:off x="597998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752872" y="3546630"/>
            <a:ext cx="988886" cy="931785"/>
            <a:chOff x="6752872" y="3546630"/>
            <a:chExt cx="988886" cy="931785"/>
          </a:xfrm>
        </p:grpSpPr>
        <p:grpSp>
          <p:nvGrpSpPr>
            <p:cNvPr id="85" name="Group 84"/>
            <p:cNvGrpSpPr/>
            <p:nvPr/>
          </p:nvGrpSpPr>
          <p:grpSpPr>
            <a:xfrm>
              <a:off x="7309758" y="4046415"/>
              <a:ext cx="432000" cy="432000"/>
              <a:chOff x="4954385" y="2182847"/>
              <a:chExt cx="432000" cy="43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>
              <a:stCxn id="97" idx="4"/>
              <a:endCxn id="86" idx="1"/>
            </p:cNvCxnSpPr>
            <p:nvPr/>
          </p:nvCxnSpPr>
          <p:spPr>
            <a:xfrm>
              <a:off x="6752872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286000" y="4478415"/>
            <a:ext cx="602443" cy="931785"/>
            <a:chOff x="2286000" y="4478415"/>
            <a:chExt cx="602443" cy="931785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0" y="4978200"/>
              <a:ext cx="432000" cy="432000"/>
              <a:chOff x="4954385" y="2182847"/>
              <a:chExt cx="432000" cy="432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0" name="Straight Arrow Connector 149"/>
            <p:cNvCxnSpPr>
              <a:stCxn id="77" idx="4"/>
              <a:endCxn id="53" idx="7"/>
            </p:cNvCxnSpPr>
            <p:nvPr/>
          </p:nvCxnSpPr>
          <p:spPr>
            <a:xfrm flipH="1">
              <a:off x="265473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831772" y="4478415"/>
            <a:ext cx="602443" cy="931785"/>
            <a:chOff x="3831772" y="4478415"/>
            <a:chExt cx="602443" cy="931785"/>
          </a:xfrm>
        </p:grpSpPr>
        <p:grpSp>
          <p:nvGrpSpPr>
            <p:cNvPr id="64" name="Group 63"/>
            <p:cNvGrpSpPr/>
            <p:nvPr/>
          </p:nvGrpSpPr>
          <p:grpSpPr>
            <a:xfrm>
              <a:off x="3831772" y="4978200"/>
              <a:ext cx="432000" cy="432000"/>
              <a:chOff x="4954385" y="2182847"/>
              <a:chExt cx="432000" cy="43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Arrow Connector 143"/>
            <p:cNvCxnSpPr>
              <a:stCxn id="80" idx="4"/>
              <a:endCxn id="65" idx="7"/>
            </p:cNvCxnSpPr>
            <p:nvPr/>
          </p:nvCxnSpPr>
          <p:spPr>
            <a:xfrm flipH="1">
              <a:off x="420050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05088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881" y="4517545"/>
                  <a:ext cx="30480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77544" y="4478415"/>
            <a:ext cx="602443" cy="931785"/>
            <a:chOff x="5377544" y="4478415"/>
            <a:chExt cx="602443" cy="931785"/>
          </a:xfrm>
        </p:grpSpPr>
        <p:grpSp>
          <p:nvGrpSpPr>
            <p:cNvPr id="55" name="Group 54"/>
            <p:cNvGrpSpPr/>
            <p:nvPr/>
          </p:nvGrpSpPr>
          <p:grpSpPr>
            <a:xfrm>
              <a:off x="5377544" y="4978200"/>
              <a:ext cx="432000" cy="432000"/>
              <a:chOff x="4954385" y="2182847"/>
              <a:chExt cx="432000" cy="4320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5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Oval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>
              <a:stCxn id="83" idx="4"/>
              <a:endCxn id="56" idx="7"/>
            </p:cNvCxnSpPr>
            <p:nvPr/>
          </p:nvCxnSpPr>
          <p:spPr>
            <a:xfrm flipH="1">
              <a:off x="5746279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6923316" y="4478415"/>
            <a:ext cx="602442" cy="931785"/>
            <a:chOff x="6923316" y="4478415"/>
            <a:chExt cx="602442" cy="931785"/>
          </a:xfrm>
        </p:grpSpPr>
        <p:grpSp>
          <p:nvGrpSpPr>
            <p:cNvPr id="67" name="Group 66"/>
            <p:cNvGrpSpPr/>
            <p:nvPr/>
          </p:nvGrpSpPr>
          <p:grpSpPr>
            <a:xfrm>
              <a:off x="6923316" y="4978200"/>
              <a:ext cx="432000" cy="432000"/>
              <a:chOff x="4954385" y="2182847"/>
              <a:chExt cx="432000" cy="432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Oval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/>
            <p:cNvCxnSpPr>
              <a:stCxn id="86" idx="4"/>
              <a:endCxn id="68" idx="7"/>
            </p:cNvCxnSpPr>
            <p:nvPr/>
          </p:nvCxnSpPr>
          <p:spPr>
            <a:xfrm flipH="1">
              <a:off x="7292051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763987" y="3546630"/>
            <a:ext cx="988885" cy="931785"/>
            <a:chOff x="5763987" y="3546630"/>
            <a:chExt cx="988885" cy="931785"/>
          </a:xfrm>
        </p:grpSpPr>
        <p:grpSp>
          <p:nvGrpSpPr>
            <p:cNvPr id="82" name="Group 81"/>
            <p:cNvGrpSpPr/>
            <p:nvPr/>
          </p:nvGrpSpPr>
          <p:grpSpPr>
            <a:xfrm>
              <a:off x="5763987" y="4046415"/>
              <a:ext cx="432000" cy="432000"/>
              <a:chOff x="4954385" y="2182847"/>
              <a:chExt cx="432000" cy="4320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Straight Arrow Connector 119"/>
            <p:cNvCxnSpPr>
              <a:stCxn id="97" idx="4"/>
              <a:endCxn id="83" idx="7"/>
            </p:cNvCxnSpPr>
            <p:nvPr/>
          </p:nvCxnSpPr>
          <p:spPr>
            <a:xfrm flipH="1">
              <a:off x="6132722" y="3546631"/>
              <a:ext cx="620150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2672443" y="3546630"/>
            <a:ext cx="988886" cy="931785"/>
            <a:chOff x="2672443" y="3546630"/>
            <a:chExt cx="988886" cy="931785"/>
          </a:xfrm>
        </p:grpSpPr>
        <p:grpSp>
          <p:nvGrpSpPr>
            <p:cNvPr id="76" name="Group 75"/>
            <p:cNvGrpSpPr/>
            <p:nvPr/>
          </p:nvGrpSpPr>
          <p:grpSpPr>
            <a:xfrm>
              <a:off x="2672443" y="4046415"/>
              <a:ext cx="432000" cy="432000"/>
              <a:chOff x="4954385" y="2182847"/>
              <a:chExt cx="432000" cy="4320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Oval 7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Arrow Connector 112"/>
            <p:cNvCxnSpPr>
              <a:stCxn id="94" idx="4"/>
              <a:endCxn id="77" idx="7"/>
            </p:cNvCxnSpPr>
            <p:nvPr/>
          </p:nvCxnSpPr>
          <p:spPr>
            <a:xfrm flipH="1">
              <a:off x="3041178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445329" y="2602047"/>
            <a:ext cx="1761771" cy="944584"/>
            <a:chOff x="3445329" y="2602047"/>
            <a:chExt cx="1761771" cy="944584"/>
          </a:xfrm>
        </p:grpSpPr>
        <p:grpSp>
          <p:nvGrpSpPr>
            <p:cNvPr id="93" name="Group 92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9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45" idx="4"/>
              <a:endCxn id="94" idx="7"/>
            </p:cNvCxnSpPr>
            <p:nvPr/>
          </p:nvCxnSpPr>
          <p:spPr>
            <a:xfrm flipH="1">
              <a:off x="3814064" y="2614847"/>
              <a:ext cx="1393036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4343400" y="260204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02047"/>
                  <a:ext cx="304800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9" name="Picture 4" descr="Image result for green v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06" y="5412648"/>
            <a:ext cx="377825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99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13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262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69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23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69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30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Image result for red x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93" y="5412648"/>
            <a:ext cx="449262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Deduction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Searching through all possible assignments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inefficient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Key idea: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deduce</a:t>
            </a:r>
            <a:r>
              <a:rPr lang="en-US" sz="2400" dirty="0"/>
              <a:t> facts that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prune</a:t>
            </a:r>
            <a:r>
              <a:rPr lang="en-US" sz="2400" dirty="0"/>
              <a:t> the search space</a:t>
            </a:r>
          </a:p>
          <a:p>
            <a:pPr lvl="1"/>
            <a:r>
              <a:rPr lang="en-US" sz="2000" dirty="0"/>
              <a:t>Rule out assignments that we don’t need to check</a:t>
            </a:r>
          </a:p>
          <a:p>
            <a:pPr lvl="1"/>
            <a:endParaRPr lang="en-US" sz="2000" dirty="0"/>
          </a:p>
          <a:p>
            <a:r>
              <a:rPr lang="en-US" sz="2400" dirty="0"/>
              <a:t>This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complements</a:t>
            </a:r>
            <a:r>
              <a:rPr lang="en-US" sz="2400" dirty="0"/>
              <a:t> (doesn’t replace) the search</a:t>
            </a:r>
          </a:p>
          <a:p>
            <a:endParaRPr lang="en-US" sz="2400" dirty="0"/>
          </a:p>
          <a:p>
            <a:r>
              <a:rPr lang="en-US" sz="2400" dirty="0"/>
              <a:t>We will see some of the rules that </a:t>
            </a:r>
            <a:r>
              <a:rPr lang="en-US" sz="2400"/>
              <a:t>modern solvers </a:t>
            </a:r>
            <a:r>
              <a:rPr lang="en-US" sz="2400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650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Deduction: Pure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What should we assign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Pure literal propagation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PLP</a:t>
                </a:r>
                <a:r>
                  <a:rPr lang="en-US" sz="2400" dirty="0"/>
                  <a:t>):</a:t>
                </a:r>
              </a:p>
              <a:p>
                <a:pPr lvl="1"/>
                <a:r>
                  <a:rPr lang="en-US" sz="2000" dirty="0"/>
                  <a:t>If a variable occurs only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positively</a:t>
                </a:r>
                <a:r>
                  <a:rPr lang="en-US" sz="2000" dirty="0"/>
                  <a:t> (only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set it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If it appears only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negatively</a:t>
                </a:r>
                <a:r>
                  <a:rPr lang="en-US" sz="2000" dirty="0"/>
                  <a:t> (only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), set it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Variables may become pure during search</a:t>
                </a:r>
              </a:p>
              <a:p>
                <a:pPr lvl="1"/>
                <a:r>
                  <a:rPr lang="en-US" sz="2000" dirty="0"/>
                  <a:t>Example: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, last clause is satisfied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becomes purely negative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Rule not always used, unclear how effective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Deduction: Unit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Arguably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key component </a:t>
                </a:r>
                <a:r>
                  <a:rPr lang="en-US" sz="2400" dirty="0"/>
                  <a:t>to fast SAT solving</a:t>
                </a:r>
              </a:p>
              <a:p>
                <a:pPr lvl="1"/>
                <a:r>
                  <a:rPr lang="en-US" sz="2000" dirty="0"/>
                  <a:t>AKA Boolean Constraint Propagation, or </a:t>
                </a: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BCP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Idea: if all literals in clause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except one, </a:t>
                </a:r>
                <a:br>
                  <a:rPr lang="en-US" sz="2400" dirty="0"/>
                </a:br>
                <a:r>
                  <a:rPr lang="en-US" sz="2400" dirty="0"/>
                  <a:t>assign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Can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deduce</a:t>
                </a:r>
                <a:r>
                  <a:rPr lang="en-US" sz="2000" dirty="0"/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Unit propagation can cascade</a:t>
                </a:r>
              </a:p>
              <a:p>
                <a:r>
                  <a:rPr lang="en-US" sz="2400" dirty="0"/>
                  <a:t>A modern solver may spend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of the time doing this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 rotWithShape="0">
                <a:blip r:embed="rId2"/>
                <a:stretch>
                  <a:fillRect t="-927"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9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BCP:</a:t>
                </a:r>
              </a:p>
              <a:p>
                <a:pPr lvl="1"/>
                <a:r>
                  <a:rPr lang="en-US" sz="1800" dirty="0"/>
                  <a:t>Repeatedly search for unit clauses, set unassigned literals</a:t>
                </a:r>
              </a:p>
              <a:p>
                <a:pPr lvl="1"/>
                <a:r>
                  <a:rPr lang="en-US" sz="1800" dirty="0"/>
                  <a:t>If a clause becomes falsified,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Else,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200" dirty="0"/>
                  <a:t>Satisfy(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r>
                  <a:rPr lang="en-US" sz="1800" dirty="0"/>
                  <a:t>If BCP() returns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Assign appropriate values to all pure literals</a:t>
                </a:r>
              </a:p>
              <a:p>
                <a:pPr lvl="1"/>
                <a:r>
                  <a:rPr lang="en-US" sz="1800" dirty="0"/>
                  <a:t>If every clause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 has true literal,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Choose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that is unassigned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, 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𝑏𝑎𝑐𝑘𝑢𝑝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; if Satisfy(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𝑏𝑎𝑐𝑘𝑢𝑝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; if Satisfy(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≔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𝑏𝑎𝑐𝑘𝑢𝑝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 rotWithShape="0">
                <a:blip r:embed="rId2"/>
                <a:stretch>
                  <a:fillRect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6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Propositional Logic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Constants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(or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endParaRPr lang="en-US" sz="2000" dirty="0"/>
              </a:p>
              <a:p>
                <a:r>
                  <a:rPr lang="en-US" sz="2400" dirty="0"/>
                  <a:t>Propositional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variables</a:t>
                </a:r>
                <a:r>
                  <a:rPr lang="en-US" sz="2400" dirty="0"/>
                  <a:t>: </a:t>
                </a:r>
              </a:p>
              <a:p>
                <a:pPr marL="8229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302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Propositional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connectives</a:t>
                </a:r>
                <a:r>
                  <a:rPr lang="en-US" sz="2400" dirty="0"/>
                  <a:t>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pPr marL="402336" lvl="1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are propositional formulas</a:t>
                </a:r>
              </a:p>
              <a:p>
                <a:pPr marL="402336" lvl="1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A few connectives (e.g., </a:t>
                </a:r>
                <a:r>
                  <a:rPr lang="en-US" sz="2400" dirty="0" err="1"/>
                  <a:t>nand</a:t>
                </a:r>
                <a:r>
                  <a:rPr lang="en-US" sz="2400" dirty="0"/>
                  <a:t>, nor) can define all others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000" dirty="0"/>
              </a:p>
              <a:p>
                <a:pPr marL="859536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585216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6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DPLL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Basic search </a:t>
                </a:r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PLP</a:t>
                </a:r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BCP</a:t>
                </a:r>
                <a:r>
                  <a:rPr lang="en-US" sz="2400" dirty="0"/>
                  <a:t> is the Davis-Putnam-</a:t>
                </a:r>
                <a:r>
                  <a:rPr lang="en-US" sz="2400" dirty="0" err="1"/>
                  <a:t>Logemann</a:t>
                </a:r>
                <a:r>
                  <a:rPr lang="en-US" sz="2400" dirty="0"/>
                  <a:t>-Loveland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DPLL</a:t>
                </a:r>
                <a:r>
                  <a:rPr lang="en-US" sz="2400" dirty="0"/>
                  <a:t>) method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1962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Davis and Putnam came up with the algorithm</a:t>
                </a:r>
              </a:p>
              <a:p>
                <a:pPr lvl="1"/>
                <a:r>
                  <a:rPr lang="en-US" sz="2000" dirty="0"/>
                  <a:t>Hired programmers, </a:t>
                </a:r>
                <a:r>
                  <a:rPr lang="en-US" sz="2000" dirty="0" err="1"/>
                  <a:t>Logemann</a:t>
                </a:r>
                <a:r>
                  <a:rPr lang="en-US" sz="2000" dirty="0"/>
                  <a:t> and Loveland, to implement it</a:t>
                </a:r>
              </a:p>
              <a:p>
                <a:pPr lvl="1"/>
                <a:r>
                  <a:rPr lang="en-US" sz="2000" dirty="0"/>
                  <a:t>Algorithm was refined into DPLL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With additional optimizations, it is still the algorithm of choice for modern solvers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 rotWithShape="0">
                <a:blip r:embed="rId2"/>
                <a:stretch>
                  <a:fillRect t="-927" r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DPLL: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No unit clauses, so no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BCP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No pure literals, so no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PCP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Split</a:t>
                </a:r>
                <a:r>
                  <a:rPr lang="en-US" sz="2400" dirty="0">
                    <a:solidFill>
                      <a:schemeClr val="tx1"/>
                    </a:solidFill>
                  </a:rPr>
                  <a:t> on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BCP fails,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assigned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DPLL: Example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Reverse</a:t>
                </a:r>
                <a:r>
                  <a:rPr lang="en-US" sz="2400" dirty="0">
                    <a:solidFill>
                      <a:schemeClr val="tx1"/>
                    </a:solidFill>
                  </a:rPr>
                  <a:t> previous assignment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backtrack</a:t>
                </a:r>
                <a:r>
                  <a:rPr lang="en-US" sz="2400" dirty="0">
                    <a:solidFill>
                      <a:schemeClr val="tx1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={¬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By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PLP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set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set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Formula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satisfied</a:t>
                </a:r>
                <a:r>
                  <a:rPr lang="en-US" sz="2400" dirty="0"/>
                  <a:t>, and satisfying assignment is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4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Propositional logic, satisfiability, naïve algorithm</a:t>
            </a:r>
          </a:p>
          <a:p>
            <a:endParaRPr lang="en-US" sz="2400" dirty="0"/>
          </a:p>
          <a:p>
            <a:r>
              <a:rPr lang="en-US" sz="2400" dirty="0"/>
              <a:t>Normal forms: NNF, DNF and CNF</a:t>
            </a:r>
          </a:p>
          <a:p>
            <a:endParaRPr lang="en-US" sz="2400" dirty="0"/>
          </a:p>
          <a:p>
            <a:r>
              <a:rPr lang="en-US" sz="2400" dirty="0"/>
              <a:t>Modern SAT solver architecture </a:t>
            </a:r>
          </a:p>
          <a:p>
            <a:endParaRPr lang="en-US" sz="2400" dirty="0"/>
          </a:p>
          <a:p>
            <a:r>
              <a:rPr lang="en-US" sz="2400" dirty="0" err="1"/>
              <a:t>Tseitin’s</a:t>
            </a:r>
            <a:r>
              <a:rPr lang="en-US" sz="2400" dirty="0"/>
              <a:t> transformation and CNF</a:t>
            </a:r>
          </a:p>
          <a:p>
            <a:endParaRPr lang="en-US" sz="2400" dirty="0"/>
          </a:p>
          <a:p>
            <a:r>
              <a:rPr lang="en-US" sz="2400" dirty="0"/>
              <a:t>The DPLL algorithm: search and deduction</a:t>
            </a:r>
          </a:p>
        </p:txBody>
      </p:sp>
    </p:spTree>
    <p:extLst>
      <p:ext uri="{BB962C8B-B14F-4D97-AF65-F5344CB8AC3E}">
        <p14:creationId xmlns:p14="http://schemas.microsoft.com/office/powerpoint/2010/main" val="27210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Extending DPLL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Non-chronological backtracking</a:t>
            </a:r>
          </a:p>
          <a:p>
            <a:endParaRPr lang="en-US" sz="2400" dirty="0"/>
          </a:p>
          <a:p>
            <a:r>
              <a:rPr lang="en-US" sz="2400" dirty="0"/>
              <a:t>Conflict clause learning</a:t>
            </a:r>
          </a:p>
          <a:p>
            <a:endParaRPr lang="en-US" sz="2400" dirty="0"/>
          </a:p>
          <a:p>
            <a:r>
              <a:rPr lang="en-US" sz="2400" dirty="0"/>
              <a:t>Decision Heuristics</a:t>
            </a:r>
          </a:p>
          <a:p>
            <a:endParaRPr lang="en-US" sz="2400" dirty="0"/>
          </a:p>
          <a:p>
            <a:r>
              <a:rPr lang="en-US" sz="2400" dirty="0"/>
              <a:t>Engineering tricks</a:t>
            </a:r>
          </a:p>
        </p:txBody>
      </p:sp>
    </p:spTree>
    <p:extLst>
      <p:ext uri="{BB962C8B-B14F-4D97-AF65-F5344CB8AC3E}">
        <p14:creationId xmlns:p14="http://schemas.microsoft.com/office/powerpoint/2010/main" val="13565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Propositional Logic (</a:t>
            </a:r>
            <a:r>
              <a:rPr lang="en-US" dirty="0" err="1"/>
              <a:t>cnt’d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Atoms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propositional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atoms or negations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Formulas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: inductive definition</a:t>
                </a:r>
              </a:p>
              <a:p>
                <a:pPr lvl="1"/>
                <a:r>
                  <a:rPr lang="en-US" sz="2000" b="0" dirty="0">
                    <a:solidFill>
                      <a:schemeClr val="tx1"/>
                    </a:solidFill>
                  </a:rPr>
                  <a:t>Literals are formulas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b="0" dirty="0">
                    <a:solidFill>
                      <a:schemeClr val="tx1"/>
                    </a:solidFill>
                  </a:rPr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) are formulas</a:t>
                </a: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9FE650-70FF-4F07-BB13-E5920EDEFD70}"/>
              </a:ext>
            </a:extLst>
          </p:cNvPr>
          <p:cNvSpPr txBox="1"/>
          <p:nvPr/>
        </p:nvSpPr>
        <p:spPr>
          <a:xfrm>
            <a:off x="2209800" y="5879068"/>
            <a:ext cx="67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רגע של עברית: </a:t>
            </a:r>
            <a:r>
              <a:rPr lang="he-IL" dirty="0"/>
              <a:t>אטום, </a:t>
            </a:r>
            <a:r>
              <a:rPr lang="he-IL" dirty="0" err="1"/>
              <a:t>ליטרל</a:t>
            </a:r>
            <a:r>
              <a:rPr lang="he-IL" dirty="0"/>
              <a:t>, נוסחה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pPr marL="585216" indent="-457200"/>
                <a:r>
                  <a:rPr lang="en-US" sz="2400" dirty="0"/>
                  <a:t>Is the formula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satisfiable?</a:t>
                </a:r>
              </a:p>
              <a:p>
                <a:pPr marL="859536" lvl="1" indent="-457200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Satisfiable</a:t>
                </a:r>
              </a:p>
              <a:p>
                <a:pPr marL="859536" lvl="1" indent="-457200"/>
                <a:r>
                  <a:rPr lang="en-US" sz="2000" dirty="0"/>
                  <a:t>A satisfying assignment: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/>
              </a:p>
              <a:p>
                <a:pPr marL="859536" lvl="1" indent="-457200"/>
                <a:r>
                  <a:rPr lang="en-US" sz="2000" dirty="0"/>
                  <a:t>Another satisfying assignment: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marL="585216" indent="-457200"/>
                <a:endParaRPr lang="en-US" sz="2400" dirty="0"/>
              </a:p>
              <a:p>
                <a:pPr marL="585216" indent="-457200"/>
                <a:r>
                  <a:rPr lang="en-US" sz="2400" dirty="0"/>
                  <a:t>How about the formula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859536" lvl="1" indent="-457200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Unsatisfiable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0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585216" indent="-457200"/>
                <a:r>
                  <a:rPr lang="en-US" sz="2400" dirty="0">
                    <a:solidFill>
                      <a:schemeClr val="tx1"/>
                    </a:solidFill>
                  </a:rPr>
                  <a:t>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assignment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maps variables to truth values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585216" indent="-45720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)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evaluates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585216" indent="-457200"/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585216" indent="-457200"/>
                <a:r>
                  <a:rPr lang="en-US" sz="2400" dirty="0">
                    <a:solidFill>
                      <a:schemeClr val="tx1"/>
                    </a:solidFill>
                  </a:rPr>
                  <a:t>Base cases:</a:t>
                </a:r>
              </a:p>
              <a:p>
                <a:pPr marL="859536" lvl="1" indent="-457200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859536" lvl="1" indent="-457200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59536" lvl="1" indent="-457200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859536" lvl="1" indent="-457200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59536" lvl="1" indent="-457200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585216" indent="-457200"/>
                <a:r>
                  <a:rPr lang="en-US" sz="2400" b="0" dirty="0">
                    <a:solidFill>
                      <a:schemeClr val="tx1"/>
                    </a:solidFill>
                  </a:rPr>
                  <a:t>Operators: by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induction</a:t>
                </a:r>
              </a:p>
              <a:p>
                <a:pPr marL="859536" lvl="1" indent="-45720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3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The SAT problem is </a:t>
            </a:r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NP-complete</a:t>
            </a:r>
            <a:r>
              <a:rPr lang="en-US" sz="2400" dirty="0"/>
              <a:t> problem</a:t>
            </a:r>
          </a:p>
          <a:p>
            <a:endParaRPr lang="en-US" sz="2000" dirty="0"/>
          </a:p>
          <a:p>
            <a:r>
              <a:rPr lang="en-US" sz="2400" dirty="0"/>
              <a:t>All NP-complete problems mutually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reducible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So, just need to solve one problem </a:t>
            </a:r>
            <a:r>
              <a:rPr lang="en-US" sz="2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really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well</a:t>
            </a:r>
          </a:p>
          <a:p>
            <a:pPr lvl="1"/>
            <a:r>
              <a:rPr lang="en-US" sz="2000" dirty="0"/>
              <a:t>Both algorithms and engineering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has worked fairly well in verification</a:t>
            </a:r>
          </a:p>
          <a:p>
            <a:pPr marL="585216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3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Expressiveness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Propositional logic can represent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finite types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Key idea: if a type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distinct values,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encode</a:t>
                </a:r>
                <a:r>
                  <a:rPr lang="en-US" sz="2400" dirty="0"/>
                  <a:t> it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z="2400" dirty="0"/>
                  <a:t> bits</a:t>
                </a:r>
              </a:p>
              <a:p>
                <a:pPr lvl="1"/>
                <a:r>
                  <a:rPr lang="en-US" sz="2000" dirty="0"/>
                  <a:t>Or just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process is sometimes 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bit-blasting</a:t>
                </a: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Useful for machine bytes: can represent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k-bit arithmetic</a:t>
                </a:r>
                <a:r>
                  <a:rPr lang="en-US" sz="2400" dirty="0"/>
                  <a:t>, including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wrap-around</a:t>
                </a:r>
              </a:p>
              <a:p>
                <a:pPr marL="585216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15468</TotalTime>
  <Words>1714</Words>
  <Application>Microsoft Office PowerPoint</Application>
  <PresentationFormat>On-screen Show (4:3)</PresentationFormat>
  <Paragraphs>436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Definitions</vt:lpstr>
      <vt:lpstr>Propositional Logic </vt:lpstr>
      <vt:lpstr>Propositional Logic (cnt’d) </vt:lpstr>
      <vt:lpstr>Examples</vt:lpstr>
      <vt:lpstr>Assignments </vt:lpstr>
      <vt:lpstr>Motivation</vt:lpstr>
      <vt:lpstr>Expressiveness</vt:lpstr>
      <vt:lpstr>Naïve Algorithm</vt:lpstr>
      <vt:lpstr>Modern SAT Solver Architecture</vt:lpstr>
      <vt:lpstr>Normal Forms</vt:lpstr>
      <vt:lpstr>Negation Normal Form (NNF)</vt:lpstr>
      <vt:lpstr>Conversion to NNF</vt:lpstr>
      <vt:lpstr>Conversion to NNF (cnt’d)</vt:lpstr>
      <vt:lpstr>Disjunctive Normal Form (DNF)</vt:lpstr>
      <vt:lpstr>Conversion to DNF</vt:lpstr>
      <vt:lpstr>Conversion to DNF (cnt’d)</vt:lpstr>
      <vt:lpstr>Satisfiability of DNF Formulas</vt:lpstr>
      <vt:lpstr>Formula Size Blow-up</vt:lpstr>
      <vt:lpstr>Conjunctive Normal Form (CNF)</vt:lpstr>
      <vt:lpstr>Conversion to CNF</vt:lpstr>
      <vt:lpstr>Conversion to CNF (cnt’d)</vt:lpstr>
      <vt:lpstr>Converting to CNF (cnt’d)</vt:lpstr>
      <vt:lpstr>CNF Vs. DNF</vt:lpstr>
      <vt:lpstr>Tseitin’s Transformation</vt:lpstr>
      <vt:lpstr>Tseitin’s Transformation (cnt’d)</vt:lpstr>
      <vt:lpstr>Tseitin’s Transformation (cnt’d)</vt:lpstr>
      <vt:lpstr>Tseitin’s Transformation (cnt’d)</vt:lpstr>
      <vt:lpstr>Tseitin’s Transformation (cnt’d)</vt:lpstr>
      <vt:lpstr>Tseitin’s Transformation (cnt’d)</vt:lpstr>
      <vt:lpstr>Other Preprocessing</vt:lpstr>
      <vt:lpstr>Modern SAT Solver Architecture</vt:lpstr>
      <vt:lpstr>Basic Search Algorithm</vt:lpstr>
      <vt:lpstr>The Underlying Search Tree</vt:lpstr>
      <vt:lpstr>Deduction</vt:lpstr>
      <vt:lpstr>Deduction: Pure Literals</vt:lpstr>
      <vt:lpstr>Deduction: Unit Propagation</vt:lpstr>
      <vt:lpstr>Algorithm So Far</vt:lpstr>
      <vt:lpstr>DPLL</vt:lpstr>
      <vt:lpstr>DPLL: Example</vt:lpstr>
      <vt:lpstr>DPLL: Example (cnt’d)</vt:lpstr>
      <vt:lpstr>Summary</vt:lpstr>
      <vt:lpstr>Next Time: Extending DPLL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719</cp:revision>
  <dcterms:created xsi:type="dcterms:W3CDTF">2012-06-16T17:56:57Z</dcterms:created>
  <dcterms:modified xsi:type="dcterms:W3CDTF">2019-10-31T08:51:00Z</dcterms:modified>
</cp:coreProperties>
</file>