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464" r:id="rId2"/>
    <p:sldId id="559" r:id="rId3"/>
    <p:sldId id="510" r:id="rId4"/>
    <p:sldId id="489" r:id="rId5"/>
    <p:sldId id="513" r:id="rId6"/>
    <p:sldId id="515" r:id="rId7"/>
    <p:sldId id="511" r:id="rId8"/>
    <p:sldId id="516" r:id="rId9"/>
    <p:sldId id="512" r:id="rId10"/>
    <p:sldId id="517" r:id="rId11"/>
    <p:sldId id="518" r:id="rId12"/>
    <p:sldId id="519" r:id="rId13"/>
    <p:sldId id="560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61" r:id="rId41"/>
    <p:sldId id="562" r:id="rId42"/>
    <p:sldId id="563" r:id="rId43"/>
    <p:sldId id="564" r:id="rId44"/>
    <p:sldId id="546" r:id="rId45"/>
    <p:sldId id="547" r:id="rId46"/>
    <p:sldId id="548" r:id="rId47"/>
    <p:sldId id="550" r:id="rId48"/>
    <p:sldId id="551" r:id="rId49"/>
    <p:sldId id="552" r:id="rId50"/>
    <p:sldId id="553" r:id="rId51"/>
    <p:sldId id="554" r:id="rId52"/>
    <p:sldId id="557" r:id="rId53"/>
    <p:sldId id="556" r:id="rId54"/>
    <p:sldId id="55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94246" autoAdjust="0"/>
  </p:normalViewPr>
  <p:slideViewPr>
    <p:cSldViewPr>
      <p:cViewPr varScale="1">
        <p:scale>
          <a:sx n="62" d="100"/>
          <a:sy n="62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09-Nov-19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09-Nov-19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09-Nov-19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09-Nov-19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09-Nov-19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09-Nov-19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09-Nov-19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09-Nov-19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54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2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53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92.png"/><Relationship Id="rId21" Type="http://schemas.openxmlformats.org/officeDocument/2006/relationships/image" Target="../media/image106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91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4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93.png"/><Relationship Id="rId9" Type="http://schemas.openxmlformats.org/officeDocument/2006/relationships/image" Target="../media/image53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" Type="http://schemas.openxmlformats.org/officeDocument/2006/relationships/image" Target="../media/image112.png"/><Relationship Id="rId21" Type="http://schemas.openxmlformats.org/officeDocument/2006/relationships/image" Target="../media/image125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111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13.png"/><Relationship Id="rId9" Type="http://schemas.openxmlformats.org/officeDocument/2006/relationships/image" Target="../media/image5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4.png"/><Relationship Id="rId21" Type="http://schemas.openxmlformats.org/officeDocument/2006/relationships/image" Target="../media/image148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image" Target="../media/image700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6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5.png"/><Relationship Id="rId9" Type="http://schemas.openxmlformats.org/officeDocument/2006/relationships/image" Target="../media/image53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4.png"/><Relationship Id="rId21" Type="http://schemas.openxmlformats.org/officeDocument/2006/relationships/image" Target="../media/image167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53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5.png"/><Relationship Id="rId9" Type="http://schemas.openxmlformats.org/officeDocument/2006/relationships/image" Target="../media/image53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6.png"/><Relationship Id="rId21" Type="http://schemas.openxmlformats.org/officeDocument/2006/relationships/image" Target="../media/image188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90.png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8.png"/><Relationship Id="rId15" Type="http://schemas.openxmlformats.org/officeDocument/2006/relationships/image" Target="../media/image89.png"/><Relationship Id="rId23" Type="http://schemas.openxmlformats.org/officeDocument/2006/relationships/image" Target="../media/image190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9" Type="http://schemas.openxmlformats.org/officeDocument/2006/relationships/image" Target="../media/image53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6.png"/><Relationship Id="rId21" Type="http://schemas.openxmlformats.org/officeDocument/2006/relationships/image" Target="../media/image188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91.png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8.png"/><Relationship Id="rId15" Type="http://schemas.openxmlformats.org/officeDocument/2006/relationships/image" Target="../media/image89.png"/><Relationship Id="rId23" Type="http://schemas.openxmlformats.org/officeDocument/2006/relationships/image" Target="../media/image190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9" Type="http://schemas.openxmlformats.org/officeDocument/2006/relationships/image" Target="../media/image53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6.png"/><Relationship Id="rId21" Type="http://schemas.openxmlformats.org/officeDocument/2006/relationships/image" Target="../media/image151.png"/><Relationship Id="rId7" Type="http://schemas.openxmlformats.org/officeDocument/2006/relationships/image" Target="../media/image13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95.png"/><Relationship Id="rId16" Type="http://schemas.openxmlformats.org/officeDocument/2006/relationships/image" Target="../media/image145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40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98.png"/><Relationship Id="rId10" Type="http://schemas.openxmlformats.org/officeDocument/2006/relationships/image" Target="../media/image138.png"/><Relationship Id="rId19" Type="http://schemas.openxmlformats.org/officeDocument/2006/relationships/image" Target="../media/image149.png"/><Relationship Id="rId4" Type="http://schemas.openxmlformats.org/officeDocument/2006/relationships/image" Target="../media/image196.png"/><Relationship Id="rId9" Type="http://schemas.openxmlformats.org/officeDocument/2006/relationships/image" Target="../media/image53.png"/><Relationship Id="rId14" Type="http://schemas.openxmlformats.org/officeDocument/2006/relationships/image" Target="../media/image143.png"/><Relationship Id="rId22" Type="http://schemas.openxmlformats.org/officeDocument/2006/relationships/image" Target="../media/image19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21" Type="http://schemas.openxmlformats.org/officeDocument/2006/relationships/image" Target="../media/image213.png"/><Relationship Id="rId7" Type="http://schemas.openxmlformats.org/officeDocument/2006/relationships/image" Target="../media/image194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2" Type="http://schemas.openxmlformats.org/officeDocument/2006/relationships/image" Target="../media/image175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5" Type="http://schemas.openxmlformats.org/officeDocument/2006/relationships/image" Target="../media/image139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82.png"/><Relationship Id="rId18" Type="http://schemas.openxmlformats.org/officeDocument/2006/relationships/image" Target="../media/image223.png"/><Relationship Id="rId21" Type="http://schemas.openxmlformats.org/officeDocument/2006/relationships/image" Target="../media/image226.png"/><Relationship Id="rId7" Type="http://schemas.openxmlformats.org/officeDocument/2006/relationships/image" Target="../media/image219.png"/><Relationship Id="rId12" Type="http://schemas.openxmlformats.org/officeDocument/2006/relationships/image" Target="../media/image209.png"/><Relationship Id="rId17" Type="http://schemas.openxmlformats.org/officeDocument/2006/relationships/image" Target="../media/image222.png"/><Relationship Id="rId2" Type="http://schemas.openxmlformats.org/officeDocument/2006/relationships/image" Target="../media/image175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08.png"/><Relationship Id="rId5" Type="http://schemas.openxmlformats.org/officeDocument/2006/relationships/image" Target="../media/image139.png"/><Relationship Id="rId15" Type="http://schemas.openxmlformats.org/officeDocument/2006/relationships/image" Target="../media/image220.png"/><Relationship Id="rId10" Type="http://schemas.openxmlformats.org/officeDocument/2006/relationships/image" Target="../media/image207.png"/><Relationship Id="rId19" Type="http://schemas.openxmlformats.org/officeDocument/2006/relationships/image" Target="../media/image224.png"/><Relationship Id="rId9" Type="http://schemas.openxmlformats.org/officeDocument/2006/relationships/image" Target="../media/image201.png"/><Relationship Id="rId14" Type="http://schemas.openxmlformats.org/officeDocument/2006/relationships/image" Target="../media/image1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82.png"/><Relationship Id="rId18" Type="http://schemas.openxmlformats.org/officeDocument/2006/relationships/image" Target="../media/image235.png"/><Relationship Id="rId21" Type="http://schemas.openxmlformats.org/officeDocument/2006/relationships/image" Target="../media/image238.png"/><Relationship Id="rId7" Type="http://schemas.openxmlformats.org/officeDocument/2006/relationships/image" Target="../media/image227.png"/><Relationship Id="rId12" Type="http://schemas.openxmlformats.org/officeDocument/2006/relationships/image" Target="../media/image230.png"/><Relationship Id="rId17" Type="http://schemas.openxmlformats.org/officeDocument/2006/relationships/image" Target="../media/image234.png"/><Relationship Id="rId2" Type="http://schemas.openxmlformats.org/officeDocument/2006/relationships/image" Target="../media/image175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29.png"/><Relationship Id="rId24" Type="http://schemas.openxmlformats.org/officeDocument/2006/relationships/image" Target="../media/image241.png"/><Relationship Id="rId5" Type="http://schemas.openxmlformats.org/officeDocument/2006/relationships/image" Target="../media/image139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10" Type="http://schemas.openxmlformats.org/officeDocument/2006/relationships/image" Target="../media/image228.png"/><Relationship Id="rId19" Type="http://schemas.openxmlformats.org/officeDocument/2006/relationships/image" Target="../media/image236.png"/><Relationship Id="rId9" Type="http://schemas.openxmlformats.org/officeDocument/2006/relationships/image" Target="../media/image220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82.png"/><Relationship Id="rId18" Type="http://schemas.openxmlformats.org/officeDocument/2006/relationships/image" Target="../media/image242.png"/><Relationship Id="rId7" Type="http://schemas.openxmlformats.org/officeDocument/2006/relationships/image" Target="../media/image227.png"/><Relationship Id="rId12" Type="http://schemas.openxmlformats.org/officeDocument/2006/relationships/image" Target="../media/image230.png"/><Relationship Id="rId17" Type="http://schemas.openxmlformats.org/officeDocument/2006/relationships/image" Target="../media/image234.png"/><Relationship Id="rId2" Type="http://schemas.openxmlformats.org/officeDocument/2006/relationships/image" Target="../media/image175.png"/><Relationship Id="rId16" Type="http://schemas.openxmlformats.org/officeDocument/2006/relationships/image" Target="../media/image233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29.png"/><Relationship Id="rId5" Type="http://schemas.openxmlformats.org/officeDocument/2006/relationships/image" Target="../media/image139.png"/><Relationship Id="rId15" Type="http://schemas.openxmlformats.org/officeDocument/2006/relationships/image" Target="../media/image232.png"/><Relationship Id="rId10" Type="http://schemas.openxmlformats.org/officeDocument/2006/relationships/image" Target="../media/image228.png"/><Relationship Id="rId19" Type="http://schemas.openxmlformats.org/officeDocument/2006/relationships/image" Target="../media/image243.png"/><Relationship Id="rId9" Type="http://schemas.openxmlformats.org/officeDocument/2006/relationships/image" Target="../media/image220.png"/><Relationship Id="rId14" Type="http://schemas.openxmlformats.org/officeDocument/2006/relationships/image" Target="../media/image2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8.png"/><Relationship Id="rId19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30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: </a:t>
                </a:r>
                <a:r>
                  <a:rPr lang="en-US" sz="2800"/>
                  <a:t>SAT Solvers and CDCL</a:t>
                </a:r>
                <a:br>
                  <a:rPr lang="en-US" sz="2800" dirty="0"/>
                </a:br>
                <a:r>
                  <a:rPr lang="en-US" sz="2800" dirty="0"/>
                  <a:t>October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800" baseline="30000" dirty="0"/>
                  <a:t>nd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Analysis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 key ingredient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backjumping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clause learning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conflict analysis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Idea: BCP doesn’t just say UNSAT, but tries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explain</a:t>
            </a:r>
            <a:r>
              <a:rPr lang="en-US" sz="2400" dirty="0"/>
              <a:t> why</a:t>
            </a:r>
          </a:p>
          <a:p>
            <a:pPr lvl="1"/>
            <a:r>
              <a:rPr lang="en-US" sz="2000" dirty="0"/>
              <a:t>Enter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conflict analysis </a:t>
            </a:r>
            <a:r>
              <a:rPr lang="en-US" sz="2000" dirty="0"/>
              <a:t>mode</a:t>
            </a:r>
          </a:p>
          <a:p>
            <a:endParaRPr lang="en-US" sz="2400" dirty="0"/>
          </a:p>
          <a:p>
            <a:r>
              <a:rPr lang="en-US" sz="2400" dirty="0"/>
              <a:t>To facilitate this, past deductions are stored in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implication graph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But first, some terminology</a:t>
            </a:r>
          </a:p>
        </p:txBody>
      </p:sp>
    </p:spTree>
    <p:extLst>
      <p:ext uri="{BB962C8B-B14F-4D97-AF65-F5344CB8AC3E}">
        <p14:creationId xmlns:p14="http://schemas.microsoft.com/office/powerpoint/2010/main" val="32458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Terminology: Decisions, Levels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Decision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split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2400" dirty="0"/>
              <a:t>: the variable being assigned in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400" dirty="0"/>
              <a:t> step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Decision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level</a:t>
            </a:r>
            <a:r>
              <a:rPr lang="en-US" sz="2400" dirty="0"/>
              <a:t>: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2400" dirty="0"/>
              <a:t> in which variables are assigned</a:t>
            </a:r>
          </a:p>
          <a:p>
            <a:pPr lvl="1"/>
            <a:r>
              <a:rPr lang="en-US" sz="2000" dirty="0"/>
              <a:t>Corresponds to 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r>
              <a:rPr lang="en-US" sz="2000" dirty="0"/>
              <a:t> in 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tree</a:t>
            </a:r>
          </a:p>
          <a:p>
            <a:endParaRPr lang="en-US" sz="2400" dirty="0"/>
          </a:p>
          <a:p>
            <a:r>
              <a:rPr lang="en-US" sz="2400" dirty="0"/>
              <a:t>The decision level of a variable assigned in BCP is the same as that of the last assigned decision variable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Levels: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∧(¬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Decide: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the decision variable with level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BCP yields: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Decision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Decide: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BCP: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Decision levels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? 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413766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37660"/>
                <a:ext cx="762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3648" y="57150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48" y="5715000"/>
                <a:ext cx="762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Decision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Decision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 before any decisions are made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Can still have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deductions</a:t>
                </a:r>
              </a:p>
              <a:p>
                <a:pPr lvl="1"/>
                <a:r>
                  <a:rPr lang="en-US" sz="2000" dirty="0"/>
                  <a:t>For example, pure literals</a:t>
                </a:r>
                <a:endParaRPr lang="en-US" sz="24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What does a conflict at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mean?</a:t>
                </a:r>
              </a:p>
              <a:p>
                <a:pPr lvl="1"/>
                <a:r>
                  <a:rPr lang="en-US" sz="2000" dirty="0"/>
                  <a:t>Formula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directed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acyclic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graph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DAG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Nodes: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literals</a:t>
                </a:r>
                <a:r>
                  <a:rPr lang="en-US" sz="2400" dirty="0"/>
                  <a:t> in current partial assignment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Node labels: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level</a:t>
                </a:r>
              </a:p>
              <a:p>
                <a:pPr lvl="1"/>
                <a:r>
                  <a:rPr lang="en-US" sz="2000" dirty="0"/>
                  <a:t>Example: node labeled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was assigned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at decision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labeled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caused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due to clause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during BCP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 Graph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special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Edge</a:t>
                </a:r>
                <a:r>
                  <a:rPr lang="en-US" sz="2400" dirty="0"/>
                  <a:t>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  <a:r>
                  <a:rPr lang="en-US" sz="2400" dirty="0"/>
                  <a:t> labeled with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: current partial assignment contradicts clause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3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Implication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Clauses: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Assume: search assigned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at decision level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BCP yields: </a:t>
                </a:r>
              </a:p>
              <a:p>
                <a:pPr lvl="1"/>
                <a:r>
                  <a:rPr lang="en-US" sz="2000" dirty="0"/>
                  <a:t>Assignment contradicts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7540" y="2918460"/>
                <a:ext cx="2057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2918460"/>
                <a:ext cx="2057400" cy="4001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193542" y="4607477"/>
            <a:ext cx="632460" cy="671970"/>
            <a:chOff x="4954385" y="2182847"/>
            <a:chExt cx="432000" cy="432000"/>
          </a:xfrm>
        </p:grpSpPr>
        <p:sp>
          <p:nvSpPr>
            <p:cNvPr id="9" name="Oval 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4834890" y="5271630"/>
            <a:ext cx="632460" cy="671970"/>
            <a:chOff x="4954385" y="2182847"/>
            <a:chExt cx="432000" cy="432000"/>
          </a:xfrm>
        </p:grpSpPr>
        <p:sp>
          <p:nvSpPr>
            <p:cNvPr id="17" name="Oval 16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 l="-6250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/>
          <p:cNvCxnSpPr>
            <a:stCxn id="9" idx="5"/>
            <a:endCxn id="17" idx="2"/>
          </p:cNvCxnSpPr>
          <p:nvPr/>
        </p:nvCxnSpPr>
        <p:spPr>
          <a:xfrm>
            <a:off x="3733380" y="5181039"/>
            <a:ext cx="1101510" cy="42657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69626" y="5375498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26" y="5375498"/>
                <a:ext cx="426720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3733380" y="3943325"/>
            <a:ext cx="1733970" cy="762560"/>
            <a:chOff x="3733380" y="3943325"/>
            <a:chExt cx="1733970" cy="762560"/>
          </a:xfrm>
        </p:grpSpPr>
        <p:grpSp>
          <p:nvGrpSpPr>
            <p:cNvPr id="13" name="Group 12"/>
            <p:cNvGrpSpPr/>
            <p:nvPr/>
          </p:nvGrpSpPr>
          <p:grpSpPr>
            <a:xfrm>
              <a:off x="4834890" y="3943325"/>
              <a:ext cx="632460" cy="67197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>
              <a:stCxn id="9" idx="7"/>
              <a:endCxn id="14" idx="2"/>
            </p:cNvCxnSpPr>
            <p:nvPr/>
          </p:nvCxnSpPr>
          <p:spPr>
            <a:xfrm flipV="1">
              <a:off x="3733380" y="4279310"/>
              <a:ext cx="1101510" cy="42657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069626" y="4029045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626" y="4029045"/>
                  <a:ext cx="42672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467350" y="4029045"/>
            <a:ext cx="1642110" cy="1746563"/>
            <a:chOff x="5467350" y="4029045"/>
            <a:chExt cx="1642110" cy="1746563"/>
          </a:xfrm>
        </p:grpSpPr>
        <p:grpSp>
          <p:nvGrpSpPr>
            <p:cNvPr id="19" name="Group 18"/>
            <p:cNvGrpSpPr/>
            <p:nvPr/>
          </p:nvGrpSpPr>
          <p:grpSpPr>
            <a:xfrm>
              <a:off x="6477000" y="4607477"/>
              <a:ext cx="632460" cy="671970"/>
              <a:chOff x="4954385" y="2182847"/>
              <a:chExt cx="432000" cy="432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>
              <a:stCxn id="14" idx="6"/>
              <a:endCxn id="20" idx="1"/>
            </p:cNvCxnSpPr>
            <p:nvPr/>
          </p:nvCxnSpPr>
          <p:spPr>
            <a:xfrm>
              <a:off x="5467350" y="4279310"/>
              <a:ext cx="1102272" cy="42657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" idx="6"/>
              <a:endCxn id="20" idx="3"/>
            </p:cNvCxnSpPr>
            <p:nvPr/>
          </p:nvCxnSpPr>
          <p:spPr>
            <a:xfrm flipV="1">
              <a:off x="5467350" y="5181039"/>
              <a:ext cx="1102272" cy="42657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03563" y="5375498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563" y="5375498"/>
                  <a:ext cx="42672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803563" y="4029045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563" y="4029045"/>
                  <a:ext cx="426720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2244468" y="460747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68732" y="460747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Conflict Node</a:t>
            </a:r>
          </a:p>
        </p:txBody>
      </p:sp>
    </p:spTree>
    <p:extLst>
      <p:ext uri="{BB962C8B-B14F-4D97-AF65-F5344CB8AC3E}">
        <p14:creationId xmlns:p14="http://schemas.microsoft.com/office/powerpoint/2010/main" val="12666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41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Clauses: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Decision: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at decision level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BCP on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BCP on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BCP on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Assignment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contradicts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28037" y="3223452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7" y="3223452"/>
                <a:ext cx="2057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28037" y="3654381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7" y="3654381"/>
                <a:ext cx="2057400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28037" y="4121198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7" y="4121198"/>
                <a:ext cx="20574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7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Clauses: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Decision: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at decision level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Resulting implication graph:</a:t>
                </a: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93542" y="4607477"/>
            <a:ext cx="632460" cy="6719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733380" y="3943325"/>
            <a:ext cx="1734351" cy="762560"/>
            <a:chOff x="3733380" y="3943325"/>
            <a:chExt cx="1734351" cy="762560"/>
          </a:xfrm>
        </p:grpSpPr>
        <p:grpSp>
          <p:nvGrpSpPr>
            <p:cNvPr id="16" name="Group 15"/>
            <p:cNvGrpSpPr/>
            <p:nvPr/>
          </p:nvGrpSpPr>
          <p:grpSpPr>
            <a:xfrm>
              <a:off x="4835271" y="3943325"/>
              <a:ext cx="632460" cy="671970"/>
              <a:chOff x="4954385" y="2182847"/>
              <a:chExt cx="432000" cy="432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/>
            <p:cNvCxnSpPr>
              <a:stCxn id="8" idx="7"/>
              <a:endCxn id="19" idx="2"/>
            </p:cNvCxnSpPr>
            <p:nvPr/>
          </p:nvCxnSpPr>
          <p:spPr>
            <a:xfrm flipV="1">
              <a:off x="3733380" y="4279310"/>
              <a:ext cx="1101891" cy="42657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69626" y="407514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626" y="4075149"/>
                  <a:ext cx="42672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2244468" y="4607477"/>
            <a:ext cx="1544202" cy="646331"/>
            <a:chOff x="2244468" y="4607477"/>
            <a:chExt cx="154420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3230875" y="46471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875" y="46471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2244468" y="4607477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Node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67731" y="3895607"/>
            <a:ext cx="1641729" cy="719688"/>
            <a:chOff x="5467731" y="3895607"/>
            <a:chExt cx="1641729" cy="719688"/>
          </a:xfrm>
        </p:grpSpPr>
        <p:cxnSp>
          <p:nvCxnSpPr>
            <p:cNvPr id="24" name="Straight Arrow Connector 23"/>
            <p:cNvCxnSpPr>
              <a:stCxn id="19" idx="6"/>
              <a:endCxn id="36" idx="2"/>
            </p:cNvCxnSpPr>
            <p:nvPr/>
          </p:nvCxnSpPr>
          <p:spPr>
            <a:xfrm>
              <a:off x="5467731" y="4279310"/>
              <a:ext cx="1009269" cy="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2385" y="3895607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85" y="3895607"/>
                  <a:ext cx="42672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6477000" y="3943325"/>
              <a:ext cx="632460" cy="671970"/>
              <a:chOff x="4954385" y="2182847"/>
              <a:chExt cx="432000" cy="43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r="-210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/>
          <p:cNvGrpSpPr/>
          <p:nvPr/>
        </p:nvGrpSpPr>
        <p:grpSpPr>
          <a:xfrm>
            <a:off x="3733380" y="4615295"/>
            <a:ext cx="1785201" cy="1328305"/>
            <a:chOff x="3733380" y="4615295"/>
            <a:chExt cx="1785201" cy="1328305"/>
          </a:xfrm>
        </p:grpSpPr>
        <p:cxnSp>
          <p:nvCxnSpPr>
            <p:cNvPr id="13" name="Straight Arrow Connector 12"/>
            <p:cNvCxnSpPr>
              <a:stCxn id="8" idx="5"/>
              <a:endCxn id="11" idx="2"/>
            </p:cNvCxnSpPr>
            <p:nvPr/>
          </p:nvCxnSpPr>
          <p:spPr>
            <a:xfrm>
              <a:off x="3733380" y="5181039"/>
              <a:ext cx="1101891" cy="42657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69626" y="5298658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626" y="5298658"/>
                  <a:ext cx="4267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835271" y="5271630"/>
              <a:ext cx="632460" cy="671970"/>
              <a:chOff x="4954385" y="2182847"/>
              <a:chExt cx="432000" cy="43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>
              <a:stCxn id="19" idx="4"/>
              <a:endCxn id="11" idx="0"/>
            </p:cNvCxnSpPr>
            <p:nvPr/>
          </p:nvCxnSpPr>
          <p:spPr>
            <a:xfrm>
              <a:off x="5151501" y="4615295"/>
              <a:ext cx="0" cy="6563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091861" y="4720197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861" y="4720197"/>
                  <a:ext cx="42672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5467731" y="4615295"/>
            <a:ext cx="2707527" cy="1328305"/>
            <a:chOff x="5467731" y="4615295"/>
            <a:chExt cx="2707527" cy="1328305"/>
          </a:xfrm>
        </p:grpSpPr>
        <p:cxnSp>
          <p:nvCxnSpPr>
            <p:cNvPr id="25" name="Straight Arrow Connector 24"/>
            <p:cNvCxnSpPr>
              <a:stCxn id="11" idx="6"/>
              <a:endCxn id="31" idx="2"/>
            </p:cNvCxnSpPr>
            <p:nvPr/>
          </p:nvCxnSpPr>
          <p:spPr>
            <a:xfrm>
              <a:off x="5467731" y="5607615"/>
              <a:ext cx="1046602" cy="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772385" y="523069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85" y="5230692"/>
                  <a:ext cx="426720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7108458" y="5252387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Conflict Node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477000" y="5271630"/>
              <a:ext cx="632460" cy="671970"/>
              <a:chOff x="4954385" y="2182847"/>
              <a:chExt cx="432000" cy="43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Arrow Connector 41"/>
            <p:cNvCxnSpPr>
              <a:stCxn id="36" idx="4"/>
              <a:endCxn id="28" idx="0"/>
            </p:cNvCxnSpPr>
            <p:nvPr/>
          </p:nvCxnSpPr>
          <p:spPr>
            <a:xfrm>
              <a:off x="6793230" y="4615295"/>
              <a:ext cx="0" cy="6563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53399" y="4720197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399" y="4720197"/>
                  <a:ext cx="426720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0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Yet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:r>
                  <a:rPr lang="en-US" sz="2400" dirty="0">
                    <a:latin typeface="+mj-lt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:r>
                  <a:rPr lang="en-US" sz="2400" dirty="0">
                    <a:latin typeface="+mj-lt"/>
                  </a:rPr>
                  <a:t>What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+mj-lt"/>
                  </a:rPr>
                  <a:t>is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?</a:t>
                </a:r>
              </a:p>
              <a:p>
                <a:r>
                  <a:rPr lang="en-US" sz="2400" dirty="0">
                    <a:latin typeface="+mj-lt"/>
                  </a:rPr>
                  <a:t>What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+mj-lt"/>
                  </a:rPr>
                  <a:t>is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?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3635322" y="1504925"/>
            <a:ext cx="1734351" cy="762560"/>
            <a:chOff x="3733380" y="3943325"/>
            <a:chExt cx="1734351" cy="762560"/>
          </a:xfrm>
        </p:grpSpPr>
        <p:grpSp>
          <p:nvGrpSpPr>
            <p:cNvPr id="16" name="Group 15"/>
            <p:cNvGrpSpPr/>
            <p:nvPr/>
          </p:nvGrpSpPr>
          <p:grpSpPr>
            <a:xfrm>
              <a:off x="4835271" y="3943325"/>
              <a:ext cx="632460" cy="671970"/>
              <a:chOff x="4954385" y="2182847"/>
              <a:chExt cx="432000" cy="432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4167" r="-6250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/>
            <p:cNvCxnSpPr>
              <a:stCxn id="8" idx="7"/>
              <a:endCxn id="19" idx="2"/>
            </p:cNvCxnSpPr>
            <p:nvPr/>
          </p:nvCxnSpPr>
          <p:spPr>
            <a:xfrm flipV="1">
              <a:off x="3733380" y="4279310"/>
              <a:ext cx="1101891" cy="42657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69626" y="407514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626" y="4075149"/>
                  <a:ext cx="42672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2146410" y="2169077"/>
            <a:ext cx="1581534" cy="671970"/>
            <a:chOff x="2146410" y="2169077"/>
            <a:chExt cx="1581534" cy="671970"/>
          </a:xfrm>
        </p:grpSpPr>
        <p:grpSp>
          <p:nvGrpSpPr>
            <p:cNvPr id="15" name="Group 14"/>
            <p:cNvGrpSpPr/>
            <p:nvPr/>
          </p:nvGrpSpPr>
          <p:grpSpPr>
            <a:xfrm>
              <a:off x="3095484" y="2169077"/>
              <a:ext cx="632460" cy="671970"/>
              <a:chOff x="3095484" y="2169077"/>
              <a:chExt cx="632460" cy="6719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r="-210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TextBox 32"/>
            <p:cNvSpPr txBox="1"/>
            <p:nvPr/>
          </p:nvSpPr>
          <p:spPr>
            <a:xfrm>
              <a:off x="2146410" y="2169077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Node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69673" y="1457207"/>
            <a:ext cx="1641729" cy="719688"/>
            <a:chOff x="5467731" y="3895607"/>
            <a:chExt cx="1641729" cy="719688"/>
          </a:xfrm>
        </p:grpSpPr>
        <p:cxnSp>
          <p:nvCxnSpPr>
            <p:cNvPr id="24" name="Straight Arrow Connector 23"/>
            <p:cNvCxnSpPr>
              <a:stCxn id="19" idx="6"/>
              <a:endCxn id="36" idx="2"/>
            </p:cNvCxnSpPr>
            <p:nvPr/>
          </p:nvCxnSpPr>
          <p:spPr>
            <a:xfrm>
              <a:off x="5467731" y="4279310"/>
              <a:ext cx="1009269" cy="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2385" y="3895607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85" y="3895607"/>
                  <a:ext cx="42672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6477000" y="3943325"/>
              <a:ext cx="632460" cy="671970"/>
              <a:chOff x="4954385" y="2182847"/>
              <a:chExt cx="432000" cy="43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4211" r="-6316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3" name="Group 52"/>
          <p:cNvGrpSpPr/>
          <p:nvPr/>
        </p:nvGrpSpPr>
        <p:grpSpPr>
          <a:xfrm>
            <a:off x="5369673" y="2176895"/>
            <a:ext cx="2707527" cy="1328305"/>
            <a:chOff x="5467731" y="4615295"/>
            <a:chExt cx="2707527" cy="1328305"/>
          </a:xfrm>
        </p:grpSpPr>
        <p:cxnSp>
          <p:nvCxnSpPr>
            <p:cNvPr id="25" name="Straight Arrow Connector 24"/>
            <p:cNvCxnSpPr>
              <a:stCxn id="11" idx="6"/>
              <a:endCxn id="31" idx="2"/>
            </p:cNvCxnSpPr>
            <p:nvPr/>
          </p:nvCxnSpPr>
          <p:spPr>
            <a:xfrm>
              <a:off x="5467731" y="5607615"/>
              <a:ext cx="1046602" cy="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772385" y="523069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85" y="5230692"/>
                  <a:ext cx="4267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7108458" y="5252387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Conflict Node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477000" y="5271630"/>
              <a:ext cx="632460" cy="671970"/>
              <a:chOff x="4954385" y="2182847"/>
              <a:chExt cx="432000" cy="43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Arrow Connector 41"/>
            <p:cNvCxnSpPr>
              <a:stCxn id="36" idx="4"/>
              <a:endCxn id="28" idx="0"/>
            </p:cNvCxnSpPr>
            <p:nvPr/>
          </p:nvCxnSpPr>
          <p:spPr>
            <a:xfrm>
              <a:off x="6793230" y="4615295"/>
              <a:ext cx="0" cy="6563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53399" y="4720197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399" y="4720197"/>
                  <a:ext cx="42672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377940" y="4061652"/>
            <a:ext cx="1699260" cy="671970"/>
            <a:chOff x="6377940" y="4061652"/>
            <a:chExt cx="1699260" cy="671970"/>
          </a:xfrm>
        </p:grpSpPr>
        <p:sp>
          <p:nvSpPr>
            <p:cNvPr id="41" name="TextBox 40"/>
            <p:cNvSpPr txBox="1"/>
            <p:nvPr/>
          </p:nvSpPr>
          <p:spPr>
            <a:xfrm>
              <a:off x="7010400" y="4078677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Node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377940" y="4061652"/>
              <a:ext cx="632460" cy="671970"/>
              <a:chOff x="3095484" y="2169077"/>
              <a:chExt cx="632460" cy="67197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Group 31"/>
          <p:cNvGrpSpPr/>
          <p:nvPr/>
        </p:nvGrpSpPr>
        <p:grpSpPr>
          <a:xfrm>
            <a:off x="3635322" y="2742639"/>
            <a:ext cx="2835240" cy="1417421"/>
            <a:chOff x="3635322" y="2742639"/>
            <a:chExt cx="2835240" cy="1417421"/>
          </a:xfrm>
        </p:grpSpPr>
        <p:cxnSp>
          <p:nvCxnSpPr>
            <p:cNvPr id="13" name="Straight Arrow Connector 12"/>
            <p:cNvCxnSpPr>
              <a:stCxn id="8" idx="5"/>
              <a:endCxn id="11" idx="2"/>
            </p:cNvCxnSpPr>
            <p:nvPr/>
          </p:nvCxnSpPr>
          <p:spPr>
            <a:xfrm>
              <a:off x="3635322" y="2742639"/>
              <a:ext cx="1101891" cy="42657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71568" y="2860258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568" y="2860258"/>
                  <a:ext cx="426720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737213" y="2833230"/>
              <a:ext cx="632460" cy="671970"/>
              <a:chOff x="4954385" y="2182847"/>
              <a:chExt cx="432000" cy="43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4167" r="-6250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Arrow Connector 42"/>
            <p:cNvCxnSpPr>
              <a:stCxn id="54" idx="1"/>
              <a:endCxn id="11" idx="5"/>
            </p:cNvCxnSpPr>
            <p:nvPr/>
          </p:nvCxnSpPr>
          <p:spPr>
            <a:xfrm flipH="1" flipV="1">
              <a:off x="5277051" y="3406792"/>
              <a:ext cx="1193511" cy="75326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24018" y="3687745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018" y="3687745"/>
                  <a:ext cx="426720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05200" y="4236784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236784"/>
                <a:ext cx="2057400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05200" y="4687161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687161"/>
                <a:ext cx="2057400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505200" y="5137538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37538"/>
                <a:ext cx="205740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505200" y="5587916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87916"/>
                <a:ext cx="2057400" cy="46166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7260013" y="1656883"/>
            <a:ext cx="15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(partial graph)</a:t>
            </a:r>
          </a:p>
        </p:txBody>
      </p:sp>
    </p:spTree>
    <p:extLst>
      <p:ext uri="{BB962C8B-B14F-4D97-AF65-F5344CB8AC3E}">
        <p14:creationId xmlns:p14="http://schemas.microsoft.com/office/powerpoint/2010/main" val="37308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/>
              <a:t>, Masahiro Sakai </a:t>
            </a:r>
            <a:r>
              <a:rPr lang="en-US" sz="2400" dirty="0"/>
              <a:t>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 Graph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What do root nodes correspond to?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sz="2000" dirty="0">
                    <a:solidFill>
                      <a:schemeClr val="tx1"/>
                    </a:solidFill>
                  </a:rPr>
                  <a:t>(or deductions at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causes edges and internal nodes?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BCP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literal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has incoming edge labeled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, what do we know?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is one of the disjuncts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If literal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has outgoing edge labeled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, what do we know?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is one of the disjuncts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Conflicts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point of implication graphs: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analyze conflicts</a:t>
                </a: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Conflict analysis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goals: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Learn</a:t>
                </a:r>
                <a:r>
                  <a:rPr lang="en-US" sz="2000" dirty="0">
                    <a:latin typeface="+mj-lt"/>
                  </a:rPr>
                  <a:t> new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 clauses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Figure out what level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backjump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to 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This is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CDCL</a:t>
                </a:r>
                <a:r>
                  <a:rPr lang="en-US" sz="2400" dirty="0">
                    <a:latin typeface="+mj-lt"/>
                  </a:rPr>
                  <a:t>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conflict-driven clause learning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03592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</a:t>
                </a:r>
                <a:r>
                  <a:rPr lang="en-US" sz="2400" dirty="0"/>
                  <a:t>: a clause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implied</a:t>
                </a:r>
                <a:r>
                  <a:rPr lang="en-US" sz="2400" dirty="0"/>
                  <a:t> by original formula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Idea: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prevent</a:t>
                </a:r>
                <a:r>
                  <a:rPr lang="en-US" sz="2400" dirty="0"/>
                  <a:t> bad (partial) assignments 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detecting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contradictions</a:t>
                </a:r>
                <a:r>
                  <a:rPr lang="en-US" sz="2400" dirty="0"/>
                  <a:t> as early as possible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Naïve conflict clauses: </a:t>
                </a:r>
              </a:p>
              <a:p>
                <a:pPr lvl="1"/>
                <a:r>
                  <a:rPr lang="en-US" sz="2000" dirty="0"/>
                  <a:t>Partial assignment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What obvious conflict clause can we learn?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∨…∨¬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Can we do better?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03592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8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Implication Graphs and </a:t>
            </a:r>
            <a:br>
              <a:rPr lang="en-US" dirty="0"/>
            </a:br>
            <a:r>
              <a:rPr lang="en-US" dirty="0"/>
              <a:t>Conflict Clauses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03592" cy="5257800"/>
          </a:xfrm>
        </p:spPr>
        <p:txBody>
          <a:bodyPr>
            <a:normAutofit/>
          </a:bodyPr>
          <a:lstStyle/>
          <a:p>
            <a:r>
              <a:rPr lang="en-US" sz="2400" dirty="0"/>
              <a:t>Key idea: use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implication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graph</a:t>
            </a:r>
            <a:r>
              <a:rPr lang="en-US" sz="2400" dirty="0"/>
              <a:t> to learn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better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clauses</a:t>
            </a:r>
          </a:p>
          <a:p>
            <a:endParaRPr lang="en-US" sz="2400" dirty="0"/>
          </a:p>
          <a:p>
            <a:r>
              <a:rPr lang="en-US" sz="2400" dirty="0"/>
              <a:t>Are small or large conflict clauses preferable?</a:t>
            </a:r>
          </a:p>
          <a:p>
            <a:endParaRPr lang="en-US" sz="2400" dirty="0"/>
          </a:p>
          <a:p>
            <a:r>
              <a:rPr lang="en-US" sz="2400" dirty="0"/>
              <a:t>What’s a simple way to do this?</a:t>
            </a:r>
          </a:p>
        </p:txBody>
      </p:sp>
    </p:spTree>
    <p:extLst>
      <p:ext uri="{BB962C8B-B14F-4D97-AF65-F5344CB8AC3E}">
        <p14:creationId xmlns:p14="http://schemas.microsoft.com/office/powerpoint/2010/main" val="7208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Trivial conflict clause:</a:t>
                </a:r>
                <a:br>
                  <a:rPr lang="en-US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Better conflict clause:</a:t>
                </a:r>
                <a:br>
                  <a:rPr lang="en-US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Conflicts from Implication Graphs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137721" y="1383998"/>
            <a:ext cx="6664580" cy="3181087"/>
            <a:chOff x="2137721" y="1383998"/>
            <a:chExt cx="6664580" cy="3181087"/>
          </a:xfrm>
        </p:grpSpPr>
        <p:grpSp>
          <p:nvGrpSpPr>
            <p:cNvPr id="126" name="Group 125"/>
            <p:cNvGrpSpPr/>
            <p:nvPr/>
          </p:nvGrpSpPr>
          <p:grpSpPr>
            <a:xfrm>
              <a:off x="2137721" y="1383998"/>
              <a:ext cx="6038539" cy="3181087"/>
              <a:chOff x="2137721" y="1383998"/>
              <a:chExt cx="6038539" cy="31810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95600" y="154305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1543050"/>
                    <a:ext cx="42672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3491989" y="2220370"/>
                <a:ext cx="632460" cy="671970"/>
                <a:chOff x="4954385" y="2182847"/>
                <a:chExt cx="432000" cy="4320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0" name="Oval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368" r="-9474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>
                <a:off x="6192280" y="2220370"/>
                <a:ext cx="632460" cy="671970"/>
                <a:chOff x="4954385" y="2182847"/>
                <a:chExt cx="432000" cy="432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7" name="Oval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7368" r="-8421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7543800" y="3056742"/>
                <a:ext cx="632460" cy="671970"/>
                <a:chOff x="4954385" y="2182847"/>
                <a:chExt cx="432000" cy="4320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Oval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4840761" y="3056742"/>
                <a:ext cx="632460" cy="671970"/>
                <a:chOff x="4954385" y="2182847"/>
                <a:chExt cx="432000" cy="432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Oval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4167" r="-6250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3" name="Straight Arrow Connector 42"/>
              <p:cNvCxnSpPr>
                <a:stCxn id="19" idx="6"/>
                <a:endCxn id="11" idx="1"/>
              </p:cNvCxnSpPr>
              <p:nvPr/>
            </p:nvCxnSpPr>
            <p:spPr>
              <a:xfrm>
                <a:off x="4124449" y="2556355"/>
                <a:ext cx="808934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2137721" y="1383998"/>
                <a:ext cx="632460" cy="671970"/>
                <a:chOff x="2137721" y="1383998"/>
                <a:chExt cx="632460" cy="6719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137721" y="1383998"/>
                  <a:ext cx="632460" cy="67197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2175054" y="1423663"/>
                      <a:ext cx="557795" cy="59264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Oval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5054" y="1423663"/>
                      <a:ext cx="557795" cy="59264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1053" r="-3158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Group 47"/>
              <p:cNvGrpSpPr/>
              <p:nvPr/>
            </p:nvGrpSpPr>
            <p:grpSpPr>
              <a:xfrm>
                <a:off x="4840761" y="1383998"/>
                <a:ext cx="632460" cy="671970"/>
                <a:chOff x="3095484" y="2169077"/>
                <a:chExt cx="632460" cy="671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095484" y="2169077"/>
                  <a:ext cx="632460" cy="67197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3132817" y="2208742"/>
                      <a:ext cx="557795" cy="59264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Oval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817" y="2208742"/>
                      <a:ext cx="557795" cy="59264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3125" r="-5208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 61"/>
              <p:cNvGrpSpPr/>
              <p:nvPr/>
            </p:nvGrpSpPr>
            <p:grpSpPr>
              <a:xfrm>
                <a:off x="3489241" y="3893115"/>
                <a:ext cx="632460" cy="671970"/>
                <a:chOff x="4954385" y="2182847"/>
                <a:chExt cx="432000" cy="432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4" name="Oval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 l="-7368" r="-8421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oup 64"/>
              <p:cNvGrpSpPr/>
              <p:nvPr/>
            </p:nvGrpSpPr>
            <p:grpSpPr>
              <a:xfrm>
                <a:off x="6192280" y="3893115"/>
                <a:ext cx="632460" cy="671970"/>
                <a:chOff x="4954385" y="2182847"/>
                <a:chExt cx="432000" cy="43200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4954385" y="2182847"/>
                  <a:ext cx="432000" cy="432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Oval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885" y="220834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 l="-7368" r="-8421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2137721" y="3056742"/>
                <a:ext cx="632460" cy="671970"/>
                <a:chOff x="3095484" y="2169077"/>
                <a:chExt cx="632460" cy="671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095484" y="2169077"/>
                  <a:ext cx="632460" cy="67197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132817" y="2208742"/>
                      <a:ext cx="557795" cy="59264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5" name="Oval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817" y="2208742"/>
                      <a:ext cx="557795" cy="59264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7368" r="-8421"/>
                      </a:stretch>
                    </a:blipFill>
                    <a:ln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3" name="Straight Arrow Connector 82"/>
              <p:cNvCxnSpPr>
                <a:stCxn id="63" idx="6"/>
                <a:endCxn id="11" idx="3"/>
              </p:cNvCxnSpPr>
              <p:nvPr/>
            </p:nvCxnSpPr>
            <p:spPr>
              <a:xfrm flipV="1">
                <a:off x="4121701" y="3630304"/>
                <a:ext cx="811682" cy="598796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11" idx="7"/>
                <a:endCxn id="36" idx="2"/>
              </p:cNvCxnSpPr>
              <p:nvPr/>
            </p:nvCxnSpPr>
            <p:spPr>
              <a:xfrm flipV="1">
                <a:off x="5380599" y="2556355"/>
                <a:ext cx="811681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11" idx="5"/>
                <a:endCxn id="66" idx="2"/>
              </p:cNvCxnSpPr>
              <p:nvPr/>
            </p:nvCxnSpPr>
            <p:spPr>
              <a:xfrm>
                <a:off x="5380599" y="3630304"/>
                <a:ext cx="811681" cy="598796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36" idx="6"/>
                <a:endCxn id="28" idx="1"/>
              </p:cNvCxnSpPr>
              <p:nvPr/>
            </p:nvCxnSpPr>
            <p:spPr>
              <a:xfrm>
                <a:off x="6824740" y="2556355"/>
                <a:ext cx="811682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6" idx="6"/>
                <a:endCxn id="28" idx="3"/>
              </p:cNvCxnSpPr>
              <p:nvPr/>
            </p:nvCxnSpPr>
            <p:spPr>
              <a:xfrm flipV="1">
                <a:off x="6824740" y="3630304"/>
                <a:ext cx="811682" cy="598796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51" idx="6"/>
                <a:endCxn id="36" idx="1"/>
              </p:cNvCxnSpPr>
              <p:nvPr/>
            </p:nvCxnSpPr>
            <p:spPr>
              <a:xfrm>
                <a:off x="5473221" y="1719983"/>
                <a:ext cx="811681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endCxn id="19" idx="1"/>
              </p:cNvCxnSpPr>
              <p:nvPr/>
            </p:nvCxnSpPr>
            <p:spPr>
              <a:xfrm>
                <a:off x="2769146" y="1719983"/>
                <a:ext cx="815465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9" idx="2"/>
              </p:cNvCxnSpPr>
              <p:nvPr/>
            </p:nvCxnSpPr>
            <p:spPr>
              <a:xfrm flipV="1">
                <a:off x="2680307" y="2556355"/>
                <a:ext cx="811682" cy="598795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63" idx="2"/>
              </p:cNvCxnSpPr>
              <p:nvPr/>
            </p:nvCxnSpPr>
            <p:spPr>
              <a:xfrm>
                <a:off x="2677536" y="3630304"/>
                <a:ext cx="811705" cy="598796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2895600" y="236220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2362200"/>
                    <a:ext cx="42672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2895600" y="3901127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901127"/>
                    <a:ext cx="426720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4393632" y="236220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632" y="2362200"/>
                    <a:ext cx="426720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4393632" y="3901127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632" y="3901127"/>
                    <a:ext cx="426720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476414" y="236220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414" y="2362200"/>
                    <a:ext cx="426720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765494" y="154305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5494" y="1543050"/>
                    <a:ext cx="426720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476414" y="3901127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414" y="3901127"/>
                    <a:ext cx="42672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046653" y="2362200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6653" y="2362200"/>
                    <a:ext cx="426720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7046653" y="3901127"/>
                    <a:ext cx="4267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6653" y="3901127"/>
                    <a:ext cx="426720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7" name="TextBox 126"/>
            <p:cNvSpPr txBox="1"/>
            <p:nvPr/>
          </p:nvSpPr>
          <p:spPr>
            <a:xfrm>
              <a:off x="7260013" y="1656883"/>
              <a:ext cx="15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(partial graph)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9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Conflicts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This strategy (negate decisions) is one of the earliest for inferring conflict clauses</a:t>
            </a:r>
          </a:p>
          <a:p>
            <a:endParaRPr lang="en-US" sz="2400" dirty="0"/>
          </a:p>
          <a:p>
            <a:r>
              <a:rPr lang="en-US" sz="2400" dirty="0"/>
              <a:t>But people now use a better heuristic</a:t>
            </a:r>
          </a:p>
          <a:p>
            <a:endParaRPr lang="en-US" sz="2400" dirty="0"/>
          </a:p>
          <a:p>
            <a:r>
              <a:rPr lang="en-US" sz="2400" dirty="0"/>
              <a:t>Key concept: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unique implication points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UIP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92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Implication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in an implication graph is a unique implication point (UIP) if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paths</a:t>
                </a:r>
                <a:r>
                  <a:rPr lang="en-US" sz="2400" dirty="0"/>
                  <a:t> from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current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  <a:r>
                  <a:rPr lang="en-US" sz="2400" dirty="0"/>
                  <a:t> to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  <a:r>
                  <a:rPr lang="en-US" sz="2400" dirty="0"/>
                  <a:t> must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current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decision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  <a:r>
                  <a:rPr lang="en-US" sz="2400" dirty="0"/>
                  <a:t> itself is a UIP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can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multiple</a:t>
                </a:r>
                <a:r>
                  <a:rPr lang="en-US" sz="2400" dirty="0"/>
                  <a:t> UIPs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First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UIP</a:t>
                </a:r>
                <a:r>
                  <a:rPr lang="en-US" sz="2400" dirty="0"/>
                  <a:t>: the UIP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closest</a:t>
                </a:r>
                <a:r>
                  <a:rPr lang="en-US" sz="2400" dirty="0"/>
                  <a:t> to the conflict node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Unique Implication Point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39079" y="200716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79" y="2007165"/>
                <a:ext cx="426720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35468" y="2684485"/>
            <a:ext cx="632460" cy="67197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035759" y="2684485"/>
            <a:ext cx="632460" cy="671970"/>
            <a:chOff x="4954385" y="2182847"/>
            <a:chExt cx="432000" cy="432000"/>
          </a:xfrm>
        </p:grpSpPr>
        <p:sp>
          <p:nvSpPr>
            <p:cNvPr id="36" name="Oval 3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7387279" y="3520857"/>
            <a:ext cx="632460" cy="671970"/>
            <a:chOff x="4954385" y="2182847"/>
            <a:chExt cx="432000" cy="432000"/>
          </a:xfrm>
        </p:grpSpPr>
        <p:sp>
          <p:nvSpPr>
            <p:cNvPr id="28" name="Oval 2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84240" y="3520857"/>
            <a:ext cx="632460" cy="67197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0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19" idx="6"/>
            <a:endCxn id="11" idx="1"/>
          </p:cNvCxnSpPr>
          <p:nvPr/>
        </p:nvCxnSpPr>
        <p:spPr>
          <a:xfrm>
            <a:off x="3967928" y="3020470"/>
            <a:ext cx="808934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981200" y="1848113"/>
            <a:ext cx="632460" cy="671970"/>
            <a:chOff x="2137721" y="1383998"/>
            <a:chExt cx="632460" cy="671970"/>
          </a:xfrm>
        </p:grpSpPr>
        <p:sp>
          <p:nvSpPr>
            <p:cNvPr id="8" name="Oval 7"/>
            <p:cNvSpPr/>
            <p:nvPr/>
          </p:nvSpPr>
          <p:spPr>
            <a:xfrm>
              <a:off x="2137721" y="1383998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175054" y="1423663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054" y="1423663"/>
                  <a:ext cx="557795" cy="592640"/>
                </a:xfrm>
                <a:prstGeom prst="ellipse">
                  <a:avLst/>
                </a:prstGeom>
                <a:blipFill>
                  <a:blip r:embed="rId11"/>
                  <a:stretch>
                    <a:fillRect l="-1042" r="-208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4684240" y="1848113"/>
            <a:ext cx="632460" cy="671970"/>
            <a:chOff x="3095484" y="2169077"/>
            <a:chExt cx="632460" cy="671970"/>
          </a:xfrm>
        </p:grpSpPr>
        <p:sp>
          <p:nvSpPr>
            <p:cNvPr id="51" name="Oval 5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2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332720" y="4357230"/>
            <a:ext cx="632460" cy="671970"/>
            <a:chOff x="4954385" y="2182847"/>
            <a:chExt cx="432000" cy="432000"/>
          </a:xfrm>
        </p:grpSpPr>
        <p:sp>
          <p:nvSpPr>
            <p:cNvPr id="63" name="Oval 6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3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6035759" y="4357230"/>
            <a:ext cx="632460" cy="671970"/>
            <a:chOff x="4954385" y="2182847"/>
            <a:chExt cx="432000" cy="432000"/>
          </a:xfrm>
        </p:grpSpPr>
        <p:sp>
          <p:nvSpPr>
            <p:cNvPr id="66" name="Oval 6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4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981200" y="3520857"/>
            <a:ext cx="632460" cy="671970"/>
            <a:chOff x="3095484" y="2169077"/>
            <a:chExt cx="632460" cy="671970"/>
          </a:xfrm>
        </p:grpSpPr>
        <p:sp>
          <p:nvSpPr>
            <p:cNvPr id="54" name="Oval 53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5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/>
          <p:cNvCxnSpPr>
            <a:stCxn id="63" idx="6"/>
            <a:endCxn id="11" idx="3"/>
          </p:cNvCxnSpPr>
          <p:nvPr/>
        </p:nvCxnSpPr>
        <p:spPr>
          <a:xfrm flipV="1">
            <a:off x="3965180" y="4094419"/>
            <a:ext cx="811682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7"/>
            <a:endCxn id="36" idx="2"/>
          </p:cNvCxnSpPr>
          <p:nvPr/>
        </p:nvCxnSpPr>
        <p:spPr>
          <a:xfrm flipV="1">
            <a:off x="5224078" y="3020470"/>
            <a:ext cx="811681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5"/>
            <a:endCxn id="66" idx="2"/>
          </p:cNvCxnSpPr>
          <p:nvPr/>
        </p:nvCxnSpPr>
        <p:spPr>
          <a:xfrm>
            <a:off x="5224078" y="4094419"/>
            <a:ext cx="811681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6" idx="6"/>
            <a:endCxn id="28" idx="1"/>
          </p:cNvCxnSpPr>
          <p:nvPr/>
        </p:nvCxnSpPr>
        <p:spPr>
          <a:xfrm>
            <a:off x="6668219" y="3020470"/>
            <a:ext cx="811682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6" idx="6"/>
            <a:endCxn id="28" idx="3"/>
          </p:cNvCxnSpPr>
          <p:nvPr/>
        </p:nvCxnSpPr>
        <p:spPr>
          <a:xfrm flipV="1">
            <a:off x="6668219" y="4094419"/>
            <a:ext cx="811682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  <a:endCxn id="36" idx="1"/>
          </p:cNvCxnSpPr>
          <p:nvPr/>
        </p:nvCxnSpPr>
        <p:spPr>
          <a:xfrm>
            <a:off x="5316700" y="2184098"/>
            <a:ext cx="811681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9" idx="1"/>
          </p:cNvCxnSpPr>
          <p:nvPr/>
        </p:nvCxnSpPr>
        <p:spPr>
          <a:xfrm>
            <a:off x="2612625" y="2184098"/>
            <a:ext cx="815465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9" idx="2"/>
          </p:cNvCxnSpPr>
          <p:nvPr/>
        </p:nvCxnSpPr>
        <p:spPr>
          <a:xfrm flipV="1">
            <a:off x="2523786" y="3020470"/>
            <a:ext cx="811682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63" idx="2"/>
          </p:cNvCxnSpPr>
          <p:nvPr/>
        </p:nvCxnSpPr>
        <p:spPr>
          <a:xfrm>
            <a:off x="2521015" y="4094419"/>
            <a:ext cx="811705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739079" y="282631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79" y="2826315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739079" y="436524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79" y="4365242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237111" y="282631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11" y="2826315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237111" y="436524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11" y="4365242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319893" y="282631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93" y="2826315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608973" y="200716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73" y="2007165"/>
                <a:ext cx="426720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319893" y="436524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93" y="4365242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890132" y="282631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32" y="2826315"/>
                <a:ext cx="426720" cy="400110"/>
              </a:xfrm>
              <a:prstGeom prst="rect">
                <a:avLst/>
              </a:prstGeom>
              <a:blipFill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890132" y="436524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32" y="4365242"/>
                <a:ext cx="426720" cy="400110"/>
              </a:xfrm>
              <a:prstGeom prst="rect">
                <a:avLst/>
              </a:prstGeom>
              <a:blipFill>
                <a:blip r:embed="rId2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7103492" y="2120998"/>
            <a:ext cx="154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(partial graph)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981200" y="3520857"/>
            <a:ext cx="632460" cy="671970"/>
            <a:chOff x="3095484" y="2169077"/>
            <a:chExt cx="632460" cy="671970"/>
          </a:xfrm>
        </p:grpSpPr>
        <p:sp>
          <p:nvSpPr>
            <p:cNvPr id="59" name="Oval 5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25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4684240" y="3520857"/>
            <a:ext cx="632460" cy="671970"/>
            <a:chOff x="4954385" y="2182847"/>
            <a:chExt cx="432000" cy="432000"/>
          </a:xfrm>
        </p:grpSpPr>
        <p:sp>
          <p:nvSpPr>
            <p:cNvPr id="70" name="Oval 6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26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/>
          <p:cNvSpPr txBox="1"/>
          <p:nvPr/>
        </p:nvSpPr>
        <p:spPr>
          <a:xfrm>
            <a:off x="982627" y="3395177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decision node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Which nodes are the UIPs?</a:t>
            </a:r>
          </a:p>
          <a:p>
            <a:r>
              <a:rPr lang="en-US" sz="2400" dirty="0"/>
              <a:t>Which is the first UIP?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91125" y="36721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UIP</a:t>
            </a:r>
          </a:p>
        </p:txBody>
      </p:sp>
    </p:spTree>
    <p:extLst>
      <p:ext uri="{BB962C8B-B14F-4D97-AF65-F5344CB8AC3E}">
        <p14:creationId xmlns:p14="http://schemas.microsoft.com/office/powerpoint/2010/main" val="19693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59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Boolean (Propositional) Resolution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How can UIPs help us in finding conflict clauses?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Consider two clauses 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CNF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∨…∨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deduce</a:t>
                </a:r>
                <a:r>
                  <a:rPr lang="en-US" sz="2400" dirty="0"/>
                  <a:t> a new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resolvent</a:t>
                </a:r>
                <a:r>
                  <a:rPr lang="en-US" sz="2400" dirty="0"/>
                  <a:t> clause: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Correctness: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7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259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UIPs and Resolution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Recipe for computing a conflict clause:</a:t>
                </a:r>
              </a:p>
              <a:p>
                <a:pPr lvl="1"/>
                <a:r>
                  <a:rPr lang="en-US" sz="2000" dirty="0"/>
                  <a:t>Start with the clause labeled on edges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</a:p>
              <a:p>
                <a:pPr lvl="1"/>
                <a:r>
                  <a:rPr lang="en-US" sz="2000" dirty="0"/>
                  <a:t>Derive new clauses via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resolution</a:t>
                </a:r>
                <a:r>
                  <a:rPr lang="en-US" sz="2000" dirty="0"/>
                  <a:t>, until we find a literal in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first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UIP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Specifically:</a:t>
                </a:r>
              </a:p>
              <a:p>
                <a:pPr lvl="1"/>
                <a:r>
                  <a:rPr lang="en-US" sz="2000" dirty="0"/>
                  <a:t>In current clause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find last assigned literal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Pick any incoming edge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labeled with clause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Resolve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Set current clause to the resolvent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Repeat until current clause contains negation of the first UIP literal (as single literal at current decision level)</a:t>
                </a:r>
                <a:endParaRPr lang="en-US" sz="2000" b="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2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Last time: basic algorithm for modern SAT solvers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deduction</a:t>
            </a:r>
          </a:p>
          <a:p>
            <a:pPr lvl="1"/>
            <a:r>
              <a:rPr lang="en-US" sz="2000" dirty="0"/>
              <a:t>Pure literal propagation 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Boolean constraint propagation 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BCP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Today: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improvements</a:t>
            </a:r>
            <a:r>
              <a:rPr lang="en-US" sz="2400" dirty="0"/>
              <a:t> that modern solvers use</a:t>
            </a:r>
          </a:p>
          <a:p>
            <a:pPr lvl="1"/>
            <a:r>
              <a:rPr lang="en-US" sz="2000" dirty="0"/>
              <a:t>Non-chronological backtracking</a:t>
            </a:r>
          </a:p>
          <a:p>
            <a:pPr lvl="1"/>
            <a:r>
              <a:rPr lang="en-US" sz="2000" dirty="0"/>
              <a:t>Learning conflict clauses</a:t>
            </a:r>
          </a:p>
          <a:p>
            <a:pPr lvl="1"/>
            <a:r>
              <a:rPr lang="en-US" sz="2000" dirty="0"/>
              <a:t>Heuristics for a smarter search</a:t>
            </a:r>
          </a:p>
          <a:p>
            <a:pPr lvl="1"/>
            <a:r>
              <a:rPr lang="en-US" sz="2000" dirty="0"/>
              <a:t>Implementation tricks</a:t>
            </a:r>
          </a:p>
          <a:p>
            <a:pPr marL="585216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Last assigned literal: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thus the conflict clause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UIPs and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10940" y="145445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0" y="1454452"/>
                <a:ext cx="42672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307329" y="2131772"/>
            <a:ext cx="632460" cy="671970"/>
            <a:chOff x="4954385" y="2182847"/>
            <a:chExt cx="432000" cy="432000"/>
          </a:xfrm>
        </p:grpSpPr>
        <p:sp>
          <p:nvSpPr>
            <p:cNvPr id="19" name="Oval 1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007620" y="2131772"/>
            <a:ext cx="632460" cy="671970"/>
            <a:chOff x="4954385" y="2182847"/>
            <a:chExt cx="432000" cy="432000"/>
          </a:xfrm>
        </p:grpSpPr>
        <p:sp>
          <p:nvSpPr>
            <p:cNvPr id="36" name="Oval 3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359140" y="2968144"/>
            <a:ext cx="632460" cy="671970"/>
            <a:chOff x="4954385" y="2182847"/>
            <a:chExt cx="432000" cy="432000"/>
          </a:xfrm>
        </p:grpSpPr>
        <p:sp>
          <p:nvSpPr>
            <p:cNvPr id="28" name="Oval 2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656101" y="2968144"/>
            <a:ext cx="632460" cy="67197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0"/>
                  <a:stretch>
                    <a:fillRect l="-4211" r="-736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19" idx="6"/>
            <a:endCxn id="11" idx="1"/>
          </p:cNvCxnSpPr>
          <p:nvPr/>
        </p:nvCxnSpPr>
        <p:spPr>
          <a:xfrm>
            <a:off x="4939789" y="2467757"/>
            <a:ext cx="808934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953061" y="1295400"/>
            <a:ext cx="632460" cy="671970"/>
            <a:chOff x="2137721" y="1383998"/>
            <a:chExt cx="632460" cy="671970"/>
          </a:xfrm>
        </p:grpSpPr>
        <p:sp>
          <p:nvSpPr>
            <p:cNvPr id="8" name="Oval 7"/>
            <p:cNvSpPr/>
            <p:nvPr/>
          </p:nvSpPr>
          <p:spPr>
            <a:xfrm>
              <a:off x="2137721" y="1383998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175054" y="1423663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054" y="1423663"/>
                  <a:ext cx="557795" cy="592640"/>
                </a:xfrm>
                <a:prstGeom prst="ellipse">
                  <a:avLst/>
                </a:prstGeom>
                <a:blipFill>
                  <a:blip r:embed="rId11"/>
                  <a:stretch>
                    <a:fillRect l="-1053" r="-2105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656101" y="1295400"/>
            <a:ext cx="632460" cy="671970"/>
            <a:chOff x="3095484" y="2169077"/>
            <a:chExt cx="632460" cy="671970"/>
          </a:xfrm>
        </p:grpSpPr>
        <p:sp>
          <p:nvSpPr>
            <p:cNvPr id="51" name="Oval 5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2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4304581" y="3804517"/>
            <a:ext cx="632460" cy="671970"/>
            <a:chOff x="4954385" y="2182847"/>
            <a:chExt cx="432000" cy="432000"/>
          </a:xfrm>
        </p:grpSpPr>
        <p:sp>
          <p:nvSpPr>
            <p:cNvPr id="63" name="Oval 6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3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7007620" y="3804517"/>
            <a:ext cx="632460" cy="671970"/>
            <a:chOff x="4954385" y="2182847"/>
            <a:chExt cx="432000" cy="432000"/>
          </a:xfrm>
        </p:grpSpPr>
        <p:sp>
          <p:nvSpPr>
            <p:cNvPr id="66" name="Oval 6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14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953061" y="2968144"/>
            <a:ext cx="632460" cy="671970"/>
            <a:chOff x="3095484" y="2169077"/>
            <a:chExt cx="632460" cy="671970"/>
          </a:xfrm>
        </p:grpSpPr>
        <p:sp>
          <p:nvSpPr>
            <p:cNvPr id="54" name="Oval 53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5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/>
          <p:cNvCxnSpPr>
            <a:stCxn id="63" idx="6"/>
            <a:endCxn id="11" idx="3"/>
          </p:cNvCxnSpPr>
          <p:nvPr/>
        </p:nvCxnSpPr>
        <p:spPr>
          <a:xfrm flipV="1">
            <a:off x="4937041" y="3541706"/>
            <a:ext cx="811682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7"/>
            <a:endCxn id="36" idx="2"/>
          </p:cNvCxnSpPr>
          <p:nvPr/>
        </p:nvCxnSpPr>
        <p:spPr>
          <a:xfrm flipV="1">
            <a:off x="6195939" y="2467757"/>
            <a:ext cx="811681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5"/>
            <a:endCxn id="66" idx="2"/>
          </p:cNvCxnSpPr>
          <p:nvPr/>
        </p:nvCxnSpPr>
        <p:spPr>
          <a:xfrm>
            <a:off x="6195939" y="3541706"/>
            <a:ext cx="811681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6" idx="6"/>
            <a:endCxn id="28" idx="1"/>
          </p:cNvCxnSpPr>
          <p:nvPr/>
        </p:nvCxnSpPr>
        <p:spPr>
          <a:xfrm>
            <a:off x="7640080" y="2467757"/>
            <a:ext cx="811682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6" idx="6"/>
            <a:endCxn id="28" idx="3"/>
          </p:cNvCxnSpPr>
          <p:nvPr/>
        </p:nvCxnSpPr>
        <p:spPr>
          <a:xfrm flipV="1">
            <a:off x="7640080" y="3541706"/>
            <a:ext cx="811682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  <a:endCxn id="36" idx="1"/>
          </p:cNvCxnSpPr>
          <p:nvPr/>
        </p:nvCxnSpPr>
        <p:spPr>
          <a:xfrm>
            <a:off x="6288561" y="1631385"/>
            <a:ext cx="811681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9" idx="1"/>
          </p:cNvCxnSpPr>
          <p:nvPr/>
        </p:nvCxnSpPr>
        <p:spPr>
          <a:xfrm>
            <a:off x="3584486" y="1631385"/>
            <a:ext cx="815465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9" idx="2"/>
          </p:cNvCxnSpPr>
          <p:nvPr/>
        </p:nvCxnSpPr>
        <p:spPr>
          <a:xfrm flipV="1">
            <a:off x="3495647" y="2467757"/>
            <a:ext cx="811682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63" idx="2"/>
          </p:cNvCxnSpPr>
          <p:nvPr/>
        </p:nvCxnSpPr>
        <p:spPr>
          <a:xfrm>
            <a:off x="3492876" y="3541706"/>
            <a:ext cx="811705" cy="59879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710940" y="227360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0" y="2273602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710940" y="381252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0" y="3812529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208972" y="227360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72" y="2273602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208972" y="381252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72" y="3812529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291754" y="227360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54" y="2273602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580834" y="145445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34" y="1454452"/>
                <a:ext cx="426720" cy="400110"/>
              </a:xfrm>
              <a:prstGeom prst="rect">
                <a:avLst/>
              </a:prstGeom>
              <a:blipFill>
                <a:blip r:embed="rId2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291754" y="381252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54" y="3812529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861993" y="227360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93" y="2273602"/>
                <a:ext cx="42672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861993" y="381252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93" y="3812529"/>
                <a:ext cx="426720" cy="400110"/>
              </a:xfrm>
              <a:prstGeom prst="rect">
                <a:avLst/>
              </a:prstGeom>
              <a:blipFill>
                <a:blip r:embed="rId2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5656101" y="2968144"/>
            <a:ext cx="632460" cy="671970"/>
            <a:chOff x="4954385" y="2182847"/>
            <a:chExt cx="432000" cy="432000"/>
          </a:xfrm>
        </p:grpSpPr>
        <p:sp>
          <p:nvSpPr>
            <p:cNvPr id="70" name="Oval 6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25"/>
                  <a:stretch>
                    <a:fillRect l="-4211" r="-736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6262986" y="311946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UIP</a:t>
            </a:r>
          </a:p>
        </p:txBody>
      </p:sp>
    </p:spTree>
    <p:extLst>
      <p:ext uri="{BB962C8B-B14F-4D97-AF65-F5344CB8AC3E}">
        <p14:creationId xmlns:p14="http://schemas.microsoft.com/office/powerpoint/2010/main" val="16694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259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Correctness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Why is a clause obtained this way</a:t>
            </a:r>
            <a:r>
              <a:rPr lang="x-none" sz="2400" dirty="0"/>
              <a:t>…</a:t>
            </a:r>
            <a:endParaRPr lang="en-US" sz="2400" dirty="0"/>
          </a:p>
          <a:p>
            <a:pPr marL="745236" lvl="1" indent="-342900">
              <a:buFont typeface="+mj-lt"/>
              <a:buAutoNum type="arabicPeriod"/>
            </a:pPr>
            <a:r>
              <a:rPr lang="en-US" sz="2000" b="0" dirty="0"/>
              <a:t>Implied by the formula?</a:t>
            </a:r>
          </a:p>
          <a:p>
            <a:pPr marL="992124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it is obtained by resolution applied to clauses of the original formula</a:t>
            </a:r>
            <a:endParaRPr lang="en-US" sz="2000" b="0" dirty="0"/>
          </a:p>
          <a:p>
            <a:pPr marL="745236" lvl="1" indent="-342900">
              <a:buFont typeface="+mj-lt"/>
              <a:buAutoNum type="arabicPeriod"/>
            </a:pPr>
            <a:r>
              <a:rPr lang="en-US" sz="2000" b="0" dirty="0"/>
              <a:t>Guaranteed to prevent current assignment?</a:t>
            </a:r>
          </a:p>
          <a:p>
            <a:pPr lvl="1"/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25170" y="3505200"/>
            <a:ext cx="6038539" cy="3181087"/>
            <a:chOff x="2953061" y="1295400"/>
            <a:chExt cx="6038539" cy="3181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710940" y="145445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1454452"/>
                  <a:ext cx="426720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4307329" y="2131772"/>
              <a:ext cx="632460" cy="671970"/>
              <a:chOff x="4954385" y="2182847"/>
              <a:chExt cx="432000" cy="432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6250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7007620" y="2131772"/>
              <a:ext cx="632460" cy="671970"/>
              <a:chOff x="4954385" y="2182847"/>
              <a:chExt cx="432000" cy="432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6250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8359140" y="2968144"/>
              <a:ext cx="632460" cy="671970"/>
              <a:chOff x="4954385" y="2182847"/>
              <a:chExt cx="432000" cy="432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656101" y="2968144"/>
              <a:ext cx="632460" cy="671970"/>
              <a:chOff x="4954385" y="2182847"/>
              <a:chExt cx="432000" cy="432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4211" r="-6316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>
              <a:stCxn id="7" idx="6"/>
              <a:endCxn id="16" idx="1"/>
            </p:cNvCxnSpPr>
            <p:nvPr/>
          </p:nvCxnSpPr>
          <p:spPr>
            <a:xfrm>
              <a:off x="4939789" y="2467757"/>
              <a:ext cx="808934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953061" y="1295400"/>
              <a:ext cx="632460" cy="671970"/>
              <a:chOff x="2137721" y="1383998"/>
              <a:chExt cx="632460" cy="6719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137721" y="1383998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r="-208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5656101" y="1295400"/>
              <a:ext cx="632460" cy="671970"/>
              <a:chOff x="3095484" y="2169077"/>
              <a:chExt cx="632460" cy="67197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4211" r="-6316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304581" y="3804517"/>
              <a:ext cx="632460" cy="671970"/>
              <a:chOff x="4954385" y="2182847"/>
              <a:chExt cx="432000" cy="432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7007620" y="3804517"/>
              <a:ext cx="632460" cy="671970"/>
              <a:chOff x="4954385" y="2182847"/>
              <a:chExt cx="432000" cy="432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6250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3061" y="2968144"/>
              <a:ext cx="632460" cy="671970"/>
              <a:chOff x="3095484" y="2169077"/>
              <a:chExt cx="632460" cy="671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Arrow Connector 34"/>
            <p:cNvCxnSpPr>
              <a:stCxn id="27" idx="6"/>
              <a:endCxn id="16" idx="3"/>
            </p:cNvCxnSpPr>
            <p:nvPr/>
          </p:nvCxnSpPr>
          <p:spPr>
            <a:xfrm flipV="1">
              <a:off x="4937041" y="3541706"/>
              <a:ext cx="811682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7"/>
              <a:endCxn id="10" idx="2"/>
            </p:cNvCxnSpPr>
            <p:nvPr/>
          </p:nvCxnSpPr>
          <p:spPr>
            <a:xfrm flipV="1">
              <a:off x="6195939" y="2467757"/>
              <a:ext cx="811681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5"/>
              <a:endCxn id="30" idx="2"/>
            </p:cNvCxnSpPr>
            <p:nvPr/>
          </p:nvCxnSpPr>
          <p:spPr>
            <a:xfrm>
              <a:off x="6195939" y="3541706"/>
              <a:ext cx="811681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6"/>
              <a:endCxn id="13" idx="1"/>
            </p:cNvCxnSpPr>
            <p:nvPr/>
          </p:nvCxnSpPr>
          <p:spPr>
            <a:xfrm>
              <a:off x="7640080" y="2467757"/>
              <a:ext cx="811682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6"/>
              <a:endCxn id="13" idx="3"/>
            </p:cNvCxnSpPr>
            <p:nvPr/>
          </p:nvCxnSpPr>
          <p:spPr>
            <a:xfrm flipV="1">
              <a:off x="7640080" y="3541706"/>
              <a:ext cx="811682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6"/>
              <a:endCxn id="10" idx="1"/>
            </p:cNvCxnSpPr>
            <p:nvPr/>
          </p:nvCxnSpPr>
          <p:spPr>
            <a:xfrm>
              <a:off x="6288561" y="1631385"/>
              <a:ext cx="811681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7" idx="1"/>
            </p:cNvCxnSpPr>
            <p:nvPr/>
          </p:nvCxnSpPr>
          <p:spPr>
            <a:xfrm>
              <a:off x="3584486" y="1631385"/>
              <a:ext cx="815465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7" idx="2"/>
            </p:cNvCxnSpPr>
            <p:nvPr/>
          </p:nvCxnSpPr>
          <p:spPr>
            <a:xfrm flipV="1">
              <a:off x="3495647" y="2467757"/>
              <a:ext cx="811682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27" idx="2"/>
            </p:cNvCxnSpPr>
            <p:nvPr/>
          </p:nvCxnSpPr>
          <p:spPr>
            <a:xfrm>
              <a:off x="3492876" y="3541706"/>
              <a:ext cx="811705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710940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2273602"/>
                  <a:ext cx="426720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710940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3812529"/>
                  <a:ext cx="42672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08972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972" y="2273602"/>
                  <a:ext cx="426720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08972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972" y="3812529"/>
                  <a:ext cx="426720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91754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54" y="2273602"/>
                  <a:ext cx="426720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80834" y="145445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834" y="1454452"/>
                  <a:ext cx="426720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291754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54" y="3812529"/>
                  <a:ext cx="426720" cy="400110"/>
                </a:xfrm>
                <a:prstGeom prst="rect">
                  <a:avLst/>
                </a:prstGeom>
                <a:blipFill>
                  <a:blip r:embed="rId2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861993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93" y="2273602"/>
                  <a:ext cx="426720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861993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93" y="3812529"/>
                  <a:ext cx="426720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5656101" y="2968144"/>
              <a:ext cx="632460" cy="671970"/>
              <a:chOff x="4954385" y="2182847"/>
              <a:chExt cx="432000" cy="4320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4211" r="-6316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7" name="Straight Connector 56"/>
          <p:cNvCxnSpPr/>
          <p:nvPr/>
        </p:nvCxnSpPr>
        <p:spPr>
          <a:xfrm>
            <a:off x="7341772" y="4478080"/>
            <a:ext cx="0" cy="2113220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15144" y="3420014"/>
                <a:ext cx="213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Conflict: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44" y="3420014"/>
                <a:ext cx="2135540" cy="369332"/>
              </a:xfrm>
              <a:prstGeom prst="rect">
                <a:avLst/>
              </a:prstGeom>
              <a:blipFill>
                <a:blip r:embed="rId26"/>
                <a:stretch>
                  <a:fillRect l="-22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15144" y="3739155"/>
                <a:ext cx="290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Resolve with: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44" y="3739155"/>
                <a:ext cx="2906850" cy="369332"/>
              </a:xfrm>
              <a:prstGeom prst="rect">
                <a:avLst/>
              </a:prstGeom>
              <a:blipFill>
                <a:blip r:embed="rId27"/>
                <a:stretch>
                  <a:fillRect l="-16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H="1">
            <a:off x="5141950" y="4478080"/>
            <a:ext cx="2199822" cy="1744304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15144" y="4058295"/>
                <a:ext cx="2518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New Conflict: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44" y="4058295"/>
                <a:ext cx="2518543" cy="369332"/>
              </a:xfrm>
              <a:prstGeom prst="rect">
                <a:avLst/>
              </a:prstGeom>
              <a:blipFill>
                <a:blip r:embed="rId28"/>
                <a:stretch>
                  <a:fillRect l="-19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4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08" y="2259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Correctness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400" i="1" dirty="0">
              <a:solidFill>
                <a:schemeClr val="accent5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Why is a clause obtained this way</a:t>
            </a:r>
            <a:r>
              <a:rPr lang="x-none" sz="2400" dirty="0"/>
              <a:t>…</a:t>
            </a:r>
            <a:endParaRPr lang="en-US" sz="2400" dirty="0"/>
          </a:p>
          <a:p>
            <a:pPr marL="745236" lvl="1" indent="-342900">
              <a:buFont typeface="+mj-lt"/>
              <a:buAutoNum type="arabicPeriod"/>
            </a:pPr>
            <a:r>
              <a:rPr lang="en-US" sz="2000" b="0" dirty="0"/>
              <a:t>Implied by the formula?</a:t>
            </a:r>
          </a:p>
          <a:p>
            <a:pPr marL="992124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it is obtained by resolution applied to clauses of the original formula</a:t>
            </a:r>
            <a:endParaRPr lang="en-US" sz="2000" b="0" dirty="0"/>
          </a:p>
          <a:p>
            <a:pPr marL="745236" lvl="1" indent="-342900">
              <a:buFont typeface="+mj-lt"/>
              <a:buAutoNum type="arabicPeriod"/>
            </a:pPr>
            <a:r>
              <a:rPr lang="en-US" sz="2000" b="0" dirty="0"/>
              <a:t>Guaranteed to prevent current assignment?</a:t>
            </a:r>
          </a:p>
          <a:p>
            <a:pPr marL="992124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Because it forms a cut of the graph, separating decisions from conflicts</a:t>
            </a:r>
            <a:endParaRPr lang="en-US" sz="2000" b="0" dirty="0"/>
          </a:p>
          <a:p>
            <a:pPr lvl="1"/>
            <a:endParaRPr lang="en-US" sz="2000" dirty="0"/>
          </a:p>
          <a:p>
            <a:r>
              <a:rPr lang="en-US" sz="2400" dirty="0"/>
              <a:t>In fact, any such cut will do!</a:t>
            </a:r>
          </a:p>
          <a:p>
            <a:endParaRPr lang="en-US" sz="2400" dirty="0"/>
          </a:p>
          <a:p>
            <a:r>
              <a:rPr lang="en-US" sz="2400" dirty="0"/>
              <a:t>But this heuristic seems useful</a:t>
            </a:r>
            <a:endParaRPr lang="he-IL" sz="2400" dirty="0"/>
          </a:p>
          <a:p>
            <a:pPr lvl="1"/>
            <a:r>
              <a:rPr lang="en-US" sz="2000" dirty="0"/>
              <a:t>Leads to short clauses (empirically)</a:t>
            </a:r>
          </a:p>
        </p:txBody>
      </p:sp>
    </p:spTree>
    <p:extLst>
      <p:ext uri="{BB962C8B-B14F-4D97-AF65-F5344CB8AC3E}">
        <p14:creationId xmlns:p14="http://schemas.microsoft.com/office/powerpoint/2010/main" val="6194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4727504" y="1417638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First UIP: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Initial conflict: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400" b="0" dirty="0"/>
                  <a:t>Last assigned literal in conflict: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Clause on edge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400" b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  <a:p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04" y="1417638"/>
                <a:ext cx="7498080" cy="5257800"/>
              </a:xfrm>
              <a:prstGeom prst="rect">
                <a:avLst/>
              </a:prstGeo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39540" y="1755941"/>
            <a:ext cx="632460" cy="2344715"/>
            <a:chOff x="5627859" y="1690545"/>
            <a:chExt cx="632460" cy="2344715"/>
          </a:xfrm>
        </p:grpSpPr>
        <p:grpSp>
          <p:nvGrpSpPr>
            <p:cNvPr id="35" name="Group 34"/>
            <p:cNvGrpSpPr/>
            <p:nvPr/>
          </p:nvGrpSpPr>
          <p:grpSpPr>
            <a:xfrm>
              <a:off x="5627859" y="1690545"/>
              <a:ext cx="632460" cy="671970"/>
              <a:chOff x="4954385" y="2182847"/>
              <a:chExt cx="432000" cy="43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7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5627859" y="3363290"/>
              <a:ext cx="632460" cy="671970"/>
              <a:chOff x="4954385" y="2182847"/>
              <a:chExt cx="432000" cy="43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/>
          <p:cNvGrpSpPr/>
          <p:nvPr/>
        </p:nvGrpSpPr>
        <p:grpSpPr>
          <a:xfrm>
            <a:off x="2596868" y="1755941"/>
            <a:ext cx="632460" cy="2344715"/>
            <a:chOff x="4314403" y="1690545"/>
            <a:chExt cx="632460" cy="2344715"/>
          </a:xfrm>
        </p:grpSpPr>
        <p:grpSp>
          <p:nvGrpSpPr>
            <p:cNvPr id="16" name="Group 15"/>
            <p:cNvGrpSpPr/>
            <p:nvPr/>
          </p:nvGrpSpPr>
          <p:grpSpPr>
            <a:xfrm>
              <a:off x="4314403" y="1690545"/>
              <a:ext cx="632460" cy="671970"/>
              <a:chOff x="4954385" y="2182847"/>
              <a:chExt cx="432000" cy="432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4167" r="-6250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4314403" y="3363290"/>
              <a:ext cx="632460" cy="671970"/>
              <a:chOff x="4954385" y="2182847"/>
              <a:chExt cx="432000" cy="4320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9" name="Straight Arrow Connector 88"/>
          <p:cNvCxnSpPr>
            <a:endCxn id="19" idx="2"/>
          </p:cNvCxnSpPr>
          <p:nvPr/>
        </p:nvCxnSpPr>
        <p:spPr>
          <a:xfrm>
            <a:off x="1890527" y="1696781"/>
            <a:ext cx="706341" cy="39514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009128" y="1470978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1470978"/>
                <a:ext cx="42672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54196" y="1360796"/>
            <a:ext cx="632460" cy="3135004"/>
            <a:chOff x="2942515" y="1295400"/>
            <a:chExt cx="632460" cy="3135004"/>
          </a:xfrm>
        </p:grpSpPr>
        <p:grpSp>
          <p:nvGrpSpPr>
            <p:cNvPr id="69" name="Group 68"/>
            <p:cNvGrpSpPr/>
            <p:nvPr/>
          </p:nvGrpSpPr>
          <p:grpSpPr>
            <a:xfrm>
              <a:off x="2942515" y="1295400"/>
              <a:ext cx="632460" cy="671970"/>
              <a:chOff x="2137721" y="1383998"/>
              <a:chExt cx="632460" cy="6719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137721" y="1383998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2942515" y="2526917"/>
              <a:ext cx="632460" cy="671970"/>
              <a:chOff x="3095484" y="2169077"/>
              <a:chExt cx="632460" cy="67197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4211" r="-7368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942515" y="3758434"/>
              <a:ext cx="632460" cy="671970"/>
              <a:chOff x="3095484" y="2169077"/>
              <a:chExt cx="632460" cy="67197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Oval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2" name="Straight Arrow Connector 71"/>
          <p:cNvCxnSpPr>
            <a:endCxn id="19" idx="3"/>
          </p:cNvCxnSpPr>
          <p:nvPr/>
        </p:nvCxnSpPr>
        <p:spPr>
          <a:xfrm flipV="1">
            <a:off x="1886656" y="2329503"/>
            <a:ext cx="802834" cy="59879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1886656" y="2922144"/>
            <a:ext cx="802834" cy="60495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2"/>
          </p:cNvCxnSpPr>
          <p:nvPr/>
        </p:nvCxnSpPr>
        <p:spPr>
          <a:xfrm flipV="1">
            <a:off x="1886656" y="3764671"/>
            <a:ext cx="710212" cy="39514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" idx="6"/>
            <a:endCxn id="36" idx="2"/>
          </p:cNvCxnSpPr>
          <p:nvPr/>
        </p:nvCxnSpPr>
        <p:spPr>
          <a:xfrm>
            <a:off x="3229328" y="2091926"/>
            <a:ext cx="7102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7"/>
            <a:endCxn id="36" idx="3"/>
          </p:cNvCxnSpPr>
          <p:nvPr/>
        </p:nvCxnSpPr>
        <p:spPr>
          <a:xfrm flipV="1">
            <a:off x="3136706" y="2329503"/>
            <a:ext cx="895456" cy="119759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6"/>
            <a:endCxn id="28" idx="2"/>
          </p:cNvCxnSpPr>
          <p:nvPr/>
        </p:nvCxnSpPr>
        <p:spPr>
          <a:xfrm>
            <a:off x="3229328" y="3764671"/>
            <a:ext cx="7102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4"/>
            <a:endCxn id="28" idx="0"/>
          </p:cNvCxnSpPr>
          <p:nvPr/>
        </p:nvCxnSpPr>
        <p:spPr>
          <a:xfrm>
            <a:off x="4255770" y="2427911"/>
            <a:ext cx="0" cy="10007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09128" y="22115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2211590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09128" y="308463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3084630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009128" y="395976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3959760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357316" y="169181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16" y="1691816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357316" y="336456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16" y="3364560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87986" y="261454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986" y="2614543"/>
                <a:ext cx="426720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231639" y="261454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39" y="2614543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/>
              <p:cNvSpPr txBox="1">
                <a:spLocks/>
              </p:cNvSpPr>
              <p:nvPr/>
            </p:nvSpPr>
            <p:spPr>
              <a:xfrm>
                <a:off x="1254196" y="4685697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/>
                  <a:t>. Clause on incoming edge: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0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96" y="4685697"/>
                <a:ext cx="7498080" cy="5257800"/>
              </a:xfrm>
              <a:prstGeom prst="rect">
                <a:avLst/>
              </a:prstGeom>
              <a:blipFill>
                <a:blip r:embed="rId2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>
            <a:stCxn id="103" idx="2"/>
          </p:cNvCxnSpPr>
          <p:nvPr/>
        </p:nvCxnSpPr>
        <p:spPr>
          <a:xfrm flipH="1">
            <a:off x="3581400" y="3014653"/>
            <a:ext cx="863599" cy="945107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758477" y="1900009"/>
            <a:ext cx="25560" cy="2035669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4727504" y="1417638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b="0" dirty="0"/>
                  <a:t>Resolve: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400" b="0" dirty="0"/>
                  <a:t>Are we done?</a:t>
                </a:r>
              </a:p>
              <a:p>
                <a:r>
                  <a:rPr lang="en-US" sz="2400" dirty="0"/>
                  <a:t>Incoming edge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b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400" b="0" dirty="0"/>
                  <a:t>Resolve: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en-US" sz="2400" dirty="0"/>
                  <a:t>This is the new conflict clause</a:t>
                </a:r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04" y="1417638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39540" y="1755941"/>
            <a:ext cx="632460" cy="2344715"/>
            <a:chOff x="5627859" y="1690545"/>
            <a:chExt cx="632460" cy="2344715"/>
          </a:xfrm>
        </p:grpSpPr>
        <p:grpSp>
          <p:nvGrpSpPr>
            <p:cNvPr id="35" name="Group 34"/>
            <p:cNvGrpSpPr/>
            <p:nvPr/>
          </p:nvGrpSpPr>
          <p:grpSpPr>
            <a:xfrm>
              <a:off x="5627859" y="1690545"/>
              <a:ext cx="632460" cy="671970"/>
              <a:chOff x="4954385" y="2182847"/>
              <a:chExt cx="432000" cy="4320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7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5627859" y="3363290"/>
              <a:ext cx="632460" cy="671970"/>
              <a:chOff x="4954385" y="2182847"/>
              <a:chExt cx="432000" cy="43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/>
          <p:cNvGrpSpPr/>
          <p:nvPr/>
        </p:nvGrpSpPr>
        <p:grpSpPr>
          <a:xfrm>
            <a:off x="2596868" y="1755941"/>
            <a:ext cx="632460" cy="2344715"/>
            <a:chOff x="4314403" y="1690545"/>
            <a:chExt cx="632460" cy="2344715"/>
          </a:xfrm>
        </p:grpSpPr>
        <p:grpSp>
          <p:nvGrpSpPr>
            <p:cNvPr id="16" name="Group 15"/>
            <p:cNvGrpSpPr/>
            <p:nvPr/>
          </p:nvGrpSpPr>
          <p:grpSpPr>
            <a:xfrm>
              <a:off x="4314403" y="1690545"/>
              <a:ext cx="632460" cy="671970"/>
              <a:chOff x="4954385" y="2182847"/>
              <a:chExt cx="432000" cy="432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4167" r="-6250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4314403" y="3363290"/>
              <a:ext cx="632460" cy="671970"/>
              <a:chOff x="4954385" y="2182847"/>
              <a:chExt cx="432000" cy="4320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9" name="Straight Arrow Connector 88"/>
          <p:cNvCxnSpPr>
            <a:endCxn id="19" idx="2"/>
          </p:cNvCxnSpPr>
          <p:nvPr/>
        </p:nvCxnSpPr>
        <p:spPr>
          <a:xfrm>
            <a:off x="1890527" y="1696781"/>
            <a:ext cx="706341" cy="39514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009128" y="1470978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1470978"/>
                <a:ext cx="42672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54196" y="1360796"/>
            <a:ext cx="632460" cy="3135004"/>
            <a:chOff x="2942515" y="1295400"/>
            <a:chExt cx="632460" cy="3135004"/>
          </a:xfrm>
        </p:grpSpPr>
        <p:grpSp>
          <p:nvGrpSpPr>
            <p:cNvPr id="69" name="Group 68"/>
            <p:cNvGrpSpPr/>
            <p:nvPr/>
          </p:nvGrpSpPr>
          <p:grpSpPr>
            <a:xfrm>
              <a:off x="2942515" y="1295400"/>
              <a:ext cx="632460" cy="671970"/>
              <a:chOff x="2137721" y="1383998"/>
              <a:chExt cx="632460" cy="6719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137721" y="1383998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2942515" y="2526917"/>
              <a:ext cx="632460" cy="671970"/>
              <a:chOff x="3095484" y="2169077"/>
              <a:chExt cx="632460" cy="67197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4211" r="-7368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942515" y="3758434"/>
              <a:ext cx="632460" cy="671970"/>
              <a:chOff x="3095484" y="2169077"/>
              <a:chExt cx="632460" cy="67197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Oval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2" name="Straight Arrow Connector 71"/>
          <p:cNvCxnSpPr>
            <a:endCxn id="19" idx="3"/>
          </p:cNvCxnSpPr>
          <p:nvPr/>
        </p:nvCxnSpPr>
        <p:spPr>
          <a:xfrm flipV="1">
            <a:off x="1886656" y="2329503"/>
            <a:ext cx="802834" cy="59879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1886656" y="2922144"/>
            <a:ext cx="802834" cy="60495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2"/>
          </p:cNvCxnSpPr>
          <p:nvPr/>
        </p:nvCxnSpPr>
        <p:spPr>
          <a:xfrm flipV="1">
            <a:off x="1886656" y="3764671"/>
            <a:ext cx="710212" cy="39514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" idx="6"/>
            <a:endCxn id="36" idx="2"/>
          </p:cNvCxnSpPr>
          <p:nvPr/>
        </p:nvCxnSpPr>
        <p:spPr>
          <a:xfrm>
            <a:off x="3229328" y="2091926"/>
            <a:ext cx="7102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7"/>
            <a:endCxn id="36" idx="3"/>
          </p:cNvCxnSpPr>
          <p:nvPr/>
        </p:nvCxnSpPr>
        <p:spPr>
          <a:xfrm flipV="1">
            <a:off x="3136706" y="2329503"/>
            <a:ext cx="895456" cy="119759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6"/>
            <a:endCxn id="28" idx="2"/>
          </p:cNvCxnSpPr>
          <p:nvPr/>
        </p:nvCxnSpPr>
        <p:spPr>
          <a:xfrm>
            <a:off x="3229328" y="3764671"/>
            <a:ext cx="7102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4"/>
            <a:endCxn id="28" idx="0"/>
          </p:cNvCxnSpPr>
          <p:nvPr/>
        </p:nvCxnSpPr>
        <p:spPr>
          <a:xfrm>
            <a:off x="4255770" y="2427911"/>
            <a:ext cx="0" cy="10007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09128" y="22115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2211590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09128" y="308463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3084630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009128" y="395976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28" y="3959760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357316" y="169181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16" y="1691816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357316" y="336456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16" y="3364560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87986" y="261454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986" y="2614543"/>
                <a:ext cx="426720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231639" y="261454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39" y="2614543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/>
              <p:cNvSpPr txBox="1">
                <a:spLocks/>
              </p:cNvSpPr>
              <p:nvPr/>
            </p:nvSpPr>
            <p:spPr>
              <a:xfrm>
                <a:off x="1254196" y="4685697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/>
                  <a:t>. Clause on incoming edge: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0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96" y="4685697"/>
                <a:ext cx="7498080" cy="5257800"/>
              </a:xfrm>
              <a:prstGeom prst="rect">
                <a:avLst/>
              </a:prstGeom>
              <a:blipFill>
                <a:blip r:embed="rId2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3758477" y="1900009"/>
            <a:ext cx="25560" cy="2035669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348743" y="1891871"/>
            <a:ext cx="1435293" cy="2556248"/>
            <a:chOff x="2348743" y="1891871"/>
            <a:chExt cx="1435293" cy="2556248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2348743" y="3003791"/>
              <a:ext cx="8104" cy="1444328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98" idx="3"/>
            </p:cNvCxnSpPr>
            <p:nvPr/>
          </p:nvCxnSpPr>
          <p:spPr>
            <a:xfrm flipV="1">
              <a:off x="2376581" y="1891871"/>
              <a:ext cx="1407455" cy="1081416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2348742" y="1622243"/>
            <a:ext cx="4053" cy="2699687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Recall: conflict analysis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goals: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Learn</a:t>
                </a:r>
                <a:r>
                  <a:rPr lang="en-US" sz="2000" dirty="0">
                    <a:latin typeface="+mj-lt"/>
                  </a:rPr>
                  <a:t> new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 clauses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Figure out what level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backjump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to </a:t>
                </a: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Backjump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level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+mj-lt"/>
                  </a:rPr>
                  <a:t> means: delete all variable assignments made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after</a:t>
                </a:r>
                <a:r>
                  <a:rPr lang="en-US" sz="2400" dirty="0">
                    <a:latin typeface="+mj-lt"/>
                  </a:rPr>
                  <a:t> level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+mj-lt"/>
                  </a:rPr>
                  <a:t> (but assignments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at</a:t>
                </a:r>
                <a:r>
                  <a:rPr lang="en-US" sz="2400" dirty="0">
                    <a:latin typeface="+mj-lt"/>
                  </a:rPr>
                  <a:t> level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deleted</a:t>
                </a:r>
                <a:r>
                  <a:rPr lang="en-US" sz="24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Image result for green 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35" y="2057400"/>
            <a:ext cx="377825" cy="2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2147439"/>
            <a:ext cx="508543" cy="41562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Asserting Clauses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Idea: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backjump</a:t>
            </a:r>
            <a:r>
              <a:rPr lang="en-US" sz="2400" dirty="0">
                <a:latin typeface="+mj-lt"/>
              </a:rPr>
              <a:t> to a level that makes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conflict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clause</a:t>
            </a:r>
            <a:r>
              <a:rPr lang="en-US" sz="2400" dirty="0">
                <a:latin typeface="+mj-lt"/>
              </a:rPr>
              <a:t>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asserting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clause</a:t>
            </a:r>
            <a:r>
              <a:rPr lang="en-US" sz="2400" dirty="0">
                <a:latin typeface="+mj-lt"/>
              </a:rPr>
              <a:t> in the next step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Asserting clause: a clause with exactly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one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unassigned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literal</a:t>
            </a:r>
          </a:p>
          <a:p>
            <a:pPr lvl="1"/>
            <a:r>
              <a:rPr lang="en-US" sz="2000" dirty="0">
                <a:latin typeface="+mj-lt"/>
              </a:rPr>
              <a:t>Hence, BCP will use the new clause to force an assignment</a:t>
            </a:r>
          </a:p>
        </p:txBody>
      </p:sp>
    </p:spTree>
    <p:extLst>
      <p:ext uri="{BB962C8B-B14F-4D97-AF65-F5344CB8AC3E}">
        <p14:creationId xmlns:p14="http://schemas.microsoft.com/office/powerpoint/2010/main" val="39406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Backjumping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We want to make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</a:t>
                </a:r>
                <a:r>
                  <a:rPr lang="en-US" sz="2400" dirty="0">
                    <a:latin typeface="+mj-lt"/>
                  </a:rPr>
                  <a:t>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asserting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</a:t>
                </a:r>
                <a:r>
                  <a:rPr lang="en-US" sz="2400" dirty="0">
                    <a:latin typeface="+mj-lt"/>
                  </a:rPr>
                  <a:t> in the next step. What level should we backtrack to?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Answer: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second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highest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decision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level</a:t>
                </a:r>
                <a:r>
                  <a:rPr lang="en-US" sz="2400" dirty="0">
                    <a:latin typeface="+mj-lt"/>
                  </a:rPr>
                  <a:t> that appears in the conflict clause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Or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+mj-lt"/>
                  </a:rPr>
                  <a:t>, if conflict clause only has </a:t>
                </a:r>
                <a:r>
                  <a:rPr lang="en-US" sz="2000">
                    <a:latin typeface="+mj-lt"/>
                  </a:rPr>
                  <a:t>one decision level </a:t>
                </a:r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Conflict clause contains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exactly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one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literal</a:t>
                </a:r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latin typeface="+mj-lt"/>
                  </a:rPr>
                  <a:t>, from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highest</a:t>
                </a:r>
                <a:r>
                  <a:rPr lang="en-US" sz="2400" dirty="0">
                    <a:latin typeface="+mj-lt"/>
                  </a:rPr>
                  <a:t> decision level </a:t>
                </a:r>
                <a:r>
                  <a:rPr lang="x-none" sz="2400" dirty="0">
                    <a:latin typeface="+mj-lt"/>
                  </a:rPr>
                  <a:t>–</a:t>
                </a:r>
                <a:r>
                  <a:rPr lang="en-US" sz="2400" dirty="0">
                    <a:latin typeface="+mj-lt"/>
                  </a:rPr>
                  <a:t>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latin typeface="+mj-lt"/>
                  </a:rPr>
                  <a:t> will be asserted next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9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Conflict clause: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What level do we backtrack to?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What gets erased?</a:t>
                </a:r>
              </a:p>
              <a:p>
                <a:r>
                  <a:rPr lang="en-US" sz="2400" dirty="0"/>
                  <a:t>What does BCP do next?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Backjumping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007620" y="2131772"/>
            <a:ext cx="632460" cy="671970"/>
            <a:chOff x="4954385" y="2182847"/>
            <a:chExt cx="432000" cy="432000"/>
          </a:xfrm>
        </p:grpSpPr>
        <p:sp>
          <p:nvSpPr>
            <p:cNvPr id="36" name="Oval 3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 l="-7368" r="-842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656101" y="2968144"/>
            <a:ext cx="632460" cy="671970"/>
            <a:chOff x="4954385" y="2182847"/>
            <a:chExt cx="432000" cy="432000"/>
          </a:xfrm>
        </p:grpSpPr>
        <p:sp>
          <p:nvSpPr>
            <p:cNvPr id="11" name="Oval 10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7368" r="-9474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656101" y="1295400"/>
            <a:ext cx="632460" cy="671970"/>
            <a:chOff x="3095484" y="2169077"/>
            <a:chExt cx="632460" cy="671970"/>
          </a:xfrm>
        </p:grpSpPr>
        <p:sp>
          <p:nvSpPr>
            <p:cNvPr id="51" name="Oval 5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Straight Arrow Connector 98"/>
          <p:cNvCxnSpPr>
            <a:stCxn id="51" idx="6"/>
            <a:endCxn id="36" idx="1"/>
          </p:cNvCxnSpPr>
          <p:nvPr/>
        </p:nvCxnSpPr>
        <p:spPr>
          <a:xfrm>
            <a:off x="6288561" y="1631385"/>
            <a:ext cx="811681" cy="59879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580834" y="1454452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34" y="1454452"/>
                <a:ext cx="426720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953061" y="1295400"/>
            <a:ext cx="6038539" cy="3181087"/>
            <a:chOff x="2953061" y="1295400"/>
            <a:chExt cx="6038539" cy="3181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10940" y="145445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1454452"/>
                  <a:ext cx="42672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4307329" y="2131772"/>
              <a:ext cx="632460" cy="671970"/>
              <a:chOff x="4954385" y="2182847"/>
              <a:chExt cx="432000" cy="432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8359140" y="2968144"/>
              <a:ext cx="632460" cy="671970"/>
              <a:chOff x="4954385" y="2182847"/>
              <a:chExt cx="432000" cy="43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Arrow Connector 42"/>
            <p:cNvCxnSpPr>
              <a:stCxn id="19" idx="6"/>
              <a:endCxn id="11" idx="1"/>
            </p:cNvCxnSpPr>
            <p:nvPr/>
          </p:nvCxnSpPr>
          <p:spPr>
            <a:xfrm>
              <a:off x="4939789" y="2467757"/>
              <a:ext cx="808934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2953061" y="1295400"/>
              <a:ext cx="632460" cy="671970"/>
              <a:chOff x="2137721" y="1383998"/>
              <a:chExt cx="632460" cy="6719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137721" y="1383998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054" y="1423663"/>
                    <a:ext cx="557795" cy="59264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053" r="-2105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4304581" y="3804517"/>
              <a:ext cx="632460" cy="671970"/>
              <a:chOff x="4954385" y="2182847"/>
              <a:chExt cx="432000" cy="4320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7292" r="-8333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/>
            <p:cNvGrpSpPr/>
            <p:nvPr/>
          </p:nvGrpSpPr>
          <p:grpSpPr>
            <a:xfrm>
              <a:off x="7007620" y="3804517"/>
              <a:ext cx="632460" cy="671970"/>
              <a:chOff x="4954385" y="2182847"/>
              <a:chExt cx="432000" cy="4320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2953061" y="2968144"/>
              <a:ext cx="632460" cy="671970"/>
              <a:chOff x="3095484" y="2169077"/>
              <a:chExt cx="632460" cy="67197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95484" y="2169077"/>
                <a:ext cx="632460" cy="67197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/>
                  <p:cNvSpPr/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Oval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817" y="2208742"/>
                    <a:ext cx="557795" cy="5926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368" r="-8421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63" idx="6"/>
              <a:endCxn id="11" idx="3"/>
            </p:cNvCxnSpPr>
            <p:nvPr/>
          </p:nvCxnSpPr>
          <p:spPr>
            <a:xfrm flipV="1">
              <a:off x="4937041" y="3541706"/>
              <a:ext cx="811682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7"/>
              <a:endCxn id="36" idx="2"/>
            </p:cNvCxnSpPr>
            <p:nvPr/>
          </p:nvCxnSpPr>
          <p:spPr>
            <a:xfrm flipV="1">
              <a:off x="6195939" y="2467757"/>
              <a:ext cx="811681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1" idx="5"/>
              <a:endCxn id="66" idx="2"/>
            </p:cNvCxnSpPr>
            <p:nvPr/>
          </p:nvCxnSpPr>
          <p:spPr>
            <a:xfrm>
              <a:off x="6195939" y="3541706"/>
              <a:ext cx="811681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36" idx="6"/>
              <a:endCxn id="28" idx="1"/>
            </p:cNvCxnSpPr>
            <p:nvPr/>
          </p:nvCxnSpPr>
          <p:spPr>
            <a:xfrm>
              <a:off x="7640080" y="2467757"/>
              <a:ext cx="811682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6" idx="6"/>
              <a:endCxn id="28" idx="3"/>
            </p:cNvCxnSpPr>
            <p:nvPr/>
          </p:nvCxnSpPr>
          <p:spPr>
            <a:xfrm flipV="1">
              <a:off x="7640080" y="3541706"/>
              <a:ext cx="811682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19" idx="1"/>
            </p:cNvCxnSpPr>
            <p:nvPr/>
          </p:nvCxnSpPr>
          <p:spPr>
            <a:xfrm>
              <a:off x="3584486" y="1631385"/>
              <a:ext cx="815465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19" idx="2"/>
            </p:cNvCxnSpPr>
            <p:nvPr/>
          </p:nvCxnSpPr>
          <p:spPr>
            <a:xfrm flipV="1">
              <a:off x="3495647" y="2467757"/>
              <a:ext cx="811682" cy="59879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63" idx="2"/>
            </p:cNvCxnSpPr>
            <p:nvPr/>
          </p:nvCxnSpPr>
          <p:spPr>
            <a:xfrm>
              <a:off x="3492876" y="3541706"/>
              <a:ext cx="811705" cy="59879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710940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2273602"/>
                  <a:ext cx="426720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10940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940" y="3812529"/>
                  <a:ext cx="426720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208972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972" y="2273602"/>
                  <a:ext cx="426720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208972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972" y="3812529"/>
                  <a:ext cx="42672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6291754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54" y="2273602"/>
                  <a:ext cx="426720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6291754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54" y="3812529"/>
                  <a:ext cx="426720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61993" y="2273602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93" y="2273602"/>
                  <a:ext cx="426720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7861993" y="3812529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993" y="3812529"/>
                  <a:ext cx="426720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5656101" y="2968141"/>
              <a:ext cx="632460" cy="671969"/>
              <a:chOff x="4954385" y="2182847"/>
              <a:chExt cx="432000" cy="43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/>
                  <p:cNvSpPr/>
                  <p:nvPr/>
                </p:nvSpPr>
                <p:spPr>
                  <a:xfrm>
                    <a:off x="4979885" y="2209899"/>
                    <a:ext cx="381000" cy="381000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Oval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9899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4211" r="-7368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262986" y="311946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First UIP</a:t>
              </a:r>
            </a:p>
          </p:txBody>
        </p:sp>
      </p:grpSp>
      <p:cxnSp>
        <p:nvCxnSpPr>
          <p:cNvPr id="56" name="Straight Arrow Connector 55"/>
          <p:cNvCxnSpPr>
            <a:stCxn id="36" idx="2"/>
            <a:endCxn id="70" idx="7"/>
          </p:cNvCxnSpPr>
          <p:nvPr/>
        </p:nvCxnSpPr>
        <p:spPr>
          <a:xfrm flipH="1">
            <a:off x="6195939" y="2467757"/>
            <a:ext cx="811681" cy="59879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248400" y="2789378"/>
                <a:ext cx="1446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89378"/>
                <a:ext cx="1446605" cy="400110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H="1">
            <a:off x="6177985" y="2447544"/>
            <a:ext cx="2199822" cy="1744304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As we just saw,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information</a:t>
                </a:r>
                <a:r>
                  <a:rPr lang="en-US" sz="2400" dirty="0"/>
                  <a:t> can be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lost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All propagations on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x-none" sz="2000" dirty="0">
                    <a:solidFill>
                      <a:schemeClr val="tx1"/>
                    </a:solidFill>
                  </a:rPr>
                  <a:t>…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Empirically, this is often better!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Reason: the solver uses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heuristics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choosing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decision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variables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and now better variables may be selected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Backjumping Too Far?</a:t>
            </a:r>
          </a:p>
        </p:txBody>
      </p:sp>
    </p:spTree>
    <p:extLst>
      <p:ext uri="{BB962C8B-B14F-4D97-AF65-F5344CB8AC3E}">
        <p14:creationId xmlns:p14="http://schemas.microsoft.com/office/powerpoint/2010/main" val="33355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DPLL: </a:t>
                </a:r>
              </a:p>
              <a:p>
                <a:pPr lvl="1"/>
                <a:r>
                  <a:rPr lang="en-US" sz="2000" dirty="0"/>
                  <a:t>Assign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If that doesn’t work, flip decision and try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is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chronological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backtracking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is often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sub-optimal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What If the bad decision was made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decisions ago?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Non-chronological</a:t>
                </a:r>
                <a:r>
                  <a:rPr lang="en-US" sz="2400" dirty="0"/>
                  <a:t> backtracking lets us jump to earlier decision levels</a:t>
                </a:r>
              </a:p>
              <a:p>
                <a:pPr lvl="1"/>
                <a:r>
                  <a:rPr lang="en-US" sz="2000" dirty="0"/>
                  <a:t>Also known as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backjumping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Non-Chronological Backtracking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7400" y="2971800"/>
                <a:ext cx="6400800" cy="3265125"/>
              </a:xfrm>
              <a:prstGeom prst="rect">
                <a:avLst/>
              </a:prstGeom>
              <a:noFill/>
              <a:ln w="508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Satisfy(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dirty="0"/>
                  <a:t>If BCP() returns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Assign appropriate values to all pure literals</a:t>
                </a:r>
              </a:p>
              <a:p>
                <a:pPr lvl="1"/>
                <a:r>
                  <a:rPr lang="en-US" dirty="0"/>
                  <a:t>If every clause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has true literal,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is unassigned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; if Satisfy(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; if Satisfy(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𝑏𝑎𝑐𝑘𝑢𝑝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6400800" cy="3265125"/>
              </a:xfrm>
              <a:prstGeom prst="rect">
                <a:avLst/>
              </a:prstGeom>
              <a:blipFill rotWithShape="0">
                <a:blip r:embed="rId3"/>
                <a:stretch>
                  <a:fillRect l="-851" t="-552" b="-1105"/>
                </a:stretch>
              </a:blipFill>
              <a:ln w="508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600200" y="4191000"/>
            <a:ext cx="889543" cy="5334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CDCL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954328" y="3527570"/>
            <a:ext cx="632460" cy="671970"/>
            <a:chOff x="3095484" y="2169077"/>
            <a:chExt cx="632460" cy="671970"/>
          </a:xfrm>
        </p:grpSpPr>
        <p:sp>
          <p:nvSpPr>
            <p:cNvPr id="6" name="Oval 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954328" y="2393111"/>
            <a:ext cx="632460" cy="671970"/>
            <a:chOff x="3095484" y="2169077"/>
            <a:chExt cx="632460" cy="671970"/>
          </a:xfrm>
        </p:grpSpPr>
        <p:sp>
          <p:nvSpPr>
            <p:cNvPr id="12" name="Oval 11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6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15" name="Oval 14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7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396371" y="2960341"/>
            <a:ext cx="632460" cy="671970"/>
            <a:chOff x="3095484" y="2169077"/>
            <a:chExt cx="632460" cy="671970"/>
          </a:xfrm>
        </p:grpSpPr>
        <p:sp>
          <p:nvSpPr>
            <p:cNvPr id="18" name="Oval 17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8"/>
                  <a:stretch>
                    <a:fillRect l="-4167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396371" y="4094800"/>
            <a:ext cx="632460" cy="671970"/>
            <a:chOff x="3095484" y="2169077"/>
            <a:chExt cx="632460" cy="671970"/>
          </a:xfrm>
        </p:grpSpPr>
        <p:sp>
          <p:nvSpPr>
            <p:cNvPr id="24" name="Oval 23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9"/>
                  <a:stretch>
                    <a:fillRect l="-4167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38414" y="2393111"/>
            <a:ext cx="632460" cy="671970"/>
            <a:chOff x="3095484" y="2169077"/>
            <a:chExt cx="632460" cy="671970"/>
          </a:xfrm>
        </p:grpSpPr>
        <p:sp>
          <p:nvSpPr>
            <p:cNvPr id="9" name="Oval 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0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838414" y="3527570"/>
            <a:ext cx="632460" cy="671970"/>
            <a:chOff x="3095484" y="2169077"/>
            <a:chExt cx="632460" cy="671970"/>
          </a:xfrm>
        </p:grpSpPr>
        <p:sp>
          <p:nvSpPr>
            <p:cNvPr id="27" name="Oval 26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1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7722500" y="3527570"/>
            <a:ext cx="632460" cy="6719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759833" y="3567235"/>
                <a:ext cx="557795" cy="5926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33" y="3567235"/>
                <a:ext cx="557795" cy="5926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280457" y="2960341"/>
            <a:ext cx="632460" cy="671970"/>
            <a:chOff x="3095484" y="2169077"/>
            <a:chExt cx="632460" cy="671970"/>
          </a:xfrm>
        </p:grpSpPr>
        <p:sp>
          <p:nvSpPr>
            <p:cNvPr id="30" name="Oval 29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3"/>
                  <a:stretch>
                    <a:fillRect l="-3125" r="-520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6280457" y="4094800"/>
            <a:ext cx="632460" cy="671970"/>
            <a:chOff x="3095484" y="2169077"/>
            <a:chExt cx="632460" cy="671970"/>
          </a:xfrm>
        </p:grpSpPr>
        <p:sp>
          <p:nvSpPr>
            <p:cNvPr id="33" name="Oval 32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4"/>
                  <a:stretch>
                    <a:fillRect l="-3125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/>
          <p:cNvCxnSpPr>
            <a:stCxn id="6" idx="7"/>
            <a:endCxn id="18" idx="2"/>
          </p:cNvCxnSpPr>
          <p:nvPr/>
        </p:nvCxnSpPr>
        <p:spPr>
          <a:xfrm flipV="1">
            <a:off x="2494166" y="3296326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73680" y="30288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3028890"/>
                <a:ext cx="42672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5" idx="7"/>
            <a:endCxn id="18" idx="3"/>
          </p:cNvCxnSpPr>
          <p:nvPr/>
        </p:nvCxnSpPr>
        <p:spPr>
          <a:xfrm flipV="1">
            <a:off x="2494166" y="3533903"/>
            <a:ext cx="994827" cy="122653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6"/>
            <a:endCxn id="24" idx="2"/>
          </p:cNvCxnSpPr>
          <p:nvPr/>
        </p:nvCxnSpPr>
        <p:spPr>
          <a:xfrm flipV="1">
            <a:off x="2586788" y="4430785"/>
            <a:ext cx="809583" cy="5672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73680" y="3682638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3682638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73680" y="4643297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4643297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18" idx="6"/>
            <a:endCxn id="27" idx="1"/>
          </p:cNvCxnSpPr>
          <p:nvPr/>
        </p:nvCxnSpPr>
        <p:spPr>
          <a:xfrm>
            <a:off x="4028831" y="3296326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76821" y="426720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21" y="4267200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24" idx="6"/>
            <a:endCxn id="27" idx="3"/>
          </p:cNvCxnSpPr>
          <p:nvPr/>
        </p:nvCxnSpPr>
        <p:spPr>
          <a:xfrm flipV="1">
            <a:off x="4028831" y="4101132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76821" y="3009231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21" y="3009231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9" idx="6"/>
            <a:endCxn id="30" idx="1"/>
          </p:cNvCxnSpPr>
          <p:nvPr/>
        </p:nvCxnSpPr>
        <p:spPr>
          <a:xfrm>
            <a:off x="5470874" y="2729096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27" idx="6"/>
            <a:endCxn id="30" idx="3"/>
          </p:cNvCxnSpPr>
          <p:nvPr/>
        </p:nvCxnSpPr>
        <p:spPr>
          <a:xfrm flipV="1">
            <a:off x="5470874" y="3533903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681532" y="32574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3257490"/>
                <a:ext cx="426720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27" idx="6"/>
            <a:endCxn id="33" idx="2"/>
          </p:cNvCxnSpPr>
          <p:nvPr/>
        </p:nvCxnSpPr>
        <p:spPr>
          <a:xfrm>
            <a:off x="5470874" y="3863555"/>
            <a:ext cx="809583" cy="5672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81532" y="411480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4114800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stCxn id="30" idx="6"/>
            <a:endCxn id="36" idx="1"/>
          </p:cNvCxnSpPr>
          <p:nvPr/>
        </p:nvCxnSpPr>
        <p:spPr>
          <a:xfrm>
            <a:off x="6912917" y="3296326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3" idx="6"/>
            <a:endCxn id="36" idx="3"/>
          </p:cNvCxnSpPr>
          <p:nvPr/>
        </p:nvCxnSpPr>
        <p:spPr>
          <a:xfrm flipV="1">
            <a:off x="6912917" y="4101132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23575" y="3009231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75" y="3009231"/>
                <a:ext cx="426720" cy="400110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23575" y="426720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75" y="4267200"/>
                <a:ext cx="426720" cy="400110"/>
              </a:xfrm>
              <a:prstGeom prst="rect">
                <a:avLst/>
              </a:prstGeom>
              <a:blipFill>
                <a:blip r:embed="rId2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4838414" y="3527570"/>
            <a:ext cx="632460" cy="671970"/>
            <a:chOff x="3095484" y="2169077"/>
            <a:chExt cx="632460" cy="671970"/>
          </a:xfrm>
        </p:grpSpPr>
        <p:sp>
          <p:nvSpPr>
            <p:cNvPr id="87" name="Oval 86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Oval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25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9" name="Straight Connector 88"/>
          <p:cNvCxnSpPr/>
          <p:nvPr/>
        </p:nvCxnSpPr>
        <p:spPr>
          <a:xfrm>
            <a:off x="7550295" y="3200400"/>
            <a:ext cx="0" cy="1365704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562601" y="3296326"/>
            <a:ext cx="2159899" cy="1134459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81532" y="2574638"/>
            <a:ext cx="0" cy="1991466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944873" y="289003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73" y="289003"/>
                <a:ext cx="23622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6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animBg="1"/>
      <p:bldP spid="37" grpId="1" animBg="1"/>
      <p:bldP spid="43" grpId="0"/>
      <p:bldP spid="43" grpId="1"/>
      <p:bldP spid="52" grpId="0"/>
      <p:bldP spid="52" grpId="1"/>
      <p:bldP spid="53" grpId="0"/>
      <p:bldP spid="53" grpId="1"/>
      <p:bldP spid="55" grpId="0"/>
      <p:bldP spid="55" grpId="1"/>
      <p:bldP spid="62" grpId="0"/>
      <p:bldP spid="62" grpId="1"/>
      <p:bldP spid="64" grpId="0"/>
      <p:bldP spid="64" grpId="1"/>
      <p:bldP spid="71" grpId="0"/>
      <p:bldP spid="71" grpId="1"/>
      <p:bldP spid="75" grpId="0"/>
      <p:bldP spid="75" grpId="1"/>
      <p:bldP spid="84" grpId="0"/>
      <p:bldP spid="84" grpId="1"/>
      <p:bldP spid="85" grpId="0"/>
      <p:bldP spid="85" grpId="1"/>
      <p:bldP spid="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CDCL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954328" y="3527570"/>
            <a:ext cx="632460" cy="671970"/>
            <a:chOff x="3095484" y="2169077"/>
            <a:chExt cx="632460" cy="671970"/>
          </a:xfrm>
        </p:grpSpPr>
        <p:sp>
          <p:nvSpPr>
            <p:cNvPr id="6" name="Oval 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38414" y="2393111"/>
            <a:ext cx="632460" cy="671970"/>
            <a:chOff x="3095484" y="2169077"/>
            <a:chExt cx="632460" cy="671970"/>
          </a:xfrm>
        </p:grpSpPr>
        <p:sp>
          <p:nvSpPr>
            <p:cNvPr id="9" name="Oval 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6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944873" y="289003"/>
                <a:ext cx="2362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73" y="289003"/>
                <a:ext cx="23622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396371" y="2960341"/>
            <a:ext cx="632460" cy="671970"/>
            <a:chOff x="3095484" y="2169077"/>
            <a:chExt cx="632460" cy="671970"/>
          </a:xfrm>
        </p:grpSpPr>
        <p:sp>
          <p:nvSpPr>
            <p:cNvPr id="65" name="Oval 64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8"/>
                  <a:stretch>
                    <a:fillRect l="-4167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3396371" y="4094800"/>
            <a:ext cx="632460" cy="671970"/>
            <a:chOff x="3095484" y="2169077"/>
            <a:chExt cx="632460" cy="671970"/>
          </a:xfrm>
        </p:grpSpPr>
        <p:sp>
          <p:nvSpPr>
            <p:cNvPr id="69" name="Oval 6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9"/>
                  <a:stretch>
                    <a:fillRect l="-4167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>
            <a:endCxn id="65" idx="2"/>
          </p:cNvCxnSpPr>
          <p:nvPr/>
        </p:nvCxnSpPr>
        <p:spPr>
          <a:xfrm flipV="1">
            <a:off x="2494166" y="3296326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773680" y="30288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3028890"/>
                <a:ext cx="4267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65" idx="3"/>
          </p:cNvCxnSpPr>
          <p:nvPr/>
        </p:nvCxnSpPr>
        <p:spPr>
          <a:xfrm flipV="1">
            <a:off x="2494166" y="3533903"/>
            <a:ext cx="994827" cy="122653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9" idx="2"/>
          </p:cNvCxnSpPr>
          <p:nvPr/>
        </p:nvCxnSpPr>
        <p:spPr>
          <a:xfrm flipV="1">
            <a:off x="2586788" y="4430785"/>
            <a:ext cx="809583" cy="5672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773680" y="3682638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3682638"/>
                <a:ext cx="42672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773680" y="4643297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4643297"/>
                <a:ext cx="426720" cy="400110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1954328" y="2393111"/>
            <a:ext cx="632460" cy="671970"/>
            <a:chOff x="3095484" y="2169077"/>
            <a:chExt cx="632460" cy="671970"/>
          </a:xfrm>
        </p:grpSpPr>
        <p:sp>
          <p:nvSpPr>
            <p:cNvPr id="90" name="Oval 89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3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94" name="Oval 93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4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6280457" y="2960341"/>
            <a:ext cx="632460" cy="671970"/>
            <a:chOff x="3095484" y="2169077"/>
            <a:chExt cx="632460" cy="671970"/>
          </a:xfrm>
        </p:grpSpPr>
        <p:sp>
          <p:nvSpPr>
            <p:cNvPr id="99" name="Oval 9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5"/>
                  <a:stretch>
                    <a:fillRect l="-8333" r="-4167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Straight Arrow Connector 100"/>
          <p:cNvCxnSpPr>
            <a:endCxn id="99" idx="1"/>
          </p:cNvCxnSpPr>
          <p:nvPr/>
        </p:nvCxnSpPr>
        <p:spPr>
          <a:xfrm>
            <a:off x="5470874" y="2729096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838414" y="3527570"/>
            <a:ext cx="632460" cy="671970"/>
            <a:chOff x="7722500" y="3527570"/>
            <a:chExt cx="632460" cy="671970"/>
          </a:xfrm>
        </p:grpSpPr>
        <p:sp>
          <p:nvSpPr>
            <p:cNvPr id="105" name="Oval 104"/>
            <p:cNvSpPr/>
            <p:nvPr/>
          </p:nvSpPr>
          <p:spPr>
            <a:xfrm>
              <a:off x="7722500" y="3527570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7759833" y="3567235"/>
                  <a:ext cx="557795" cy="5926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833" y="3567235"/>
                  <a:ext cx="557795" cy="59264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Straight Arrow Connector 106"/>
          <p:cNvCxnSpPr>
            <a:stCxn id="65" idx="6"/>
            <a:endCxn id="105" idx="1"/>
          </p:cNvCxnSpPr>
          <p:nvPr/>
        </p:nvCxnSpPr>
        <p:spPr>
          <a:xfrm>
            <a:off x="4028831" y="3296326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9" idx="6"/>
            <a:endCxn id="105" idx="3"/>
          </p:cNvCxnSpPr>
          <p:nvPr/>
        </p:nvCxnSpPr>
        <p:spPr>
          <a:xfrm flipV="1">
            <a:off x="4028831" y="4101132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9" idx="3"/>
            <a:endCxn id="105" idx="6"/>
          </p:cNvCxnSpPr>
          <p:nvPr/>
        </p:nvCxnSpPr>
        <p:spPr>
          <a:xfrm flipH="1">
            <a:off x="5470874" y="3533903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681532" y="365760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3657600"/>
                <a:ext cx="426720" cy="400110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261039" y="3028890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39" y="3028890"/>
                <a:ext cx="426720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261039" y="425139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39" y="4251396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191000" y="2729096"/>
            <a:ext cx="2286000" cy="1991466"/>
            <a:chOff x="4191000" y="2729096"/>
            <a:chExt cx="2286000" cy="1991466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4191000" y="2729096"/>
              <a:ext cx="0" cy="1991466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191000" y="2729096"/>
              <a:ext cx="2286000" cy="1134459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549456" y="3228945"/>
            <a:ext cx="4079944" cy="2181255"/>
            <a:chOff x="2397056" y="3076545"/>
            <a:chExt cx="4079944" cy="2181255"/>
          </a:xfrm>
        </p:grpSpPr>
        <p:cxnSp>
          <p:nvCxnSpPr>
            <p:cNvPr id="117" name="Straight Connector 116"/>
            <p:cNvCxnSpPr>
              <a:stCxn id="111" idx="1"/>
            </p:cNvCxnSpPr>
            <p:nvPr/>
          </p:nvCxnSpPr>
          <p:spPr>
            <a:xfrm flipH="1">
              <a:off x="2397056" y="3076545"/>
              <a:ext cx="1711583" cy="2181255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1" idx="1"/>
            </p:cNvCxnSpPr>
            <p:nvPr/>
          </p:nvCxnSpPr>
          <p:spPr>
            <a:xfrm>
              <a:off x="4108639" y="3076545"/>
              <a:ext cx="2368361" cy="787010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813815" y="2497851"/>
            <a:ext cx="3896384" cy="2836149"/>
            <a:chOff x="4191000" y="2729096"/>
            <a:chExt cx="3896384" cy="2836149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4191000" y="2729096"/>
              <a:ext cx="0" cy="2836149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191000" y="2729096"/>
              <a:ext cx="3896384" cy="1368871"/>
            </a:xfrm>
            <a:prstGeom prst="line">
              <a:avLst/>
            </a:prstGeom>
            <a:ln w="349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123" name="Oval 122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21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7010400" y="685800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80" grpId="0"/>
      <p:bldP spid="80" grpId="1"/>
      <p:bldP spid="82" grpId="0"/>
      <p:bldP spid="82" grpId="1"/>
      <p:bldP spid="102" grpId="0"/>
      <p:bldP spid="110" grpId="0"/>
      <p:bldP spid="110" grpId="1"/>
      <p:bldP spid="111" grpId="0"/>
      <p:bldP spid="111" grpId="1"/>
      <p:bldP spid="112" grpId="0"/>
      <p:bldP spid="112" grpId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CDCL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954328" y="3527570"/>
            <a:ext cx="632460" cy="671970"/>
            <a:chOff x="3095484" y="2169077"/>
            <a:chExt cx="632460" cy="671970"/>
          </a:xfrm>
        </p:grpSpPr>
        <p:sp>
          <p:nvSpPr>
            <p:cNvPr id="6" name="Oval 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38414" y="2393111"/>
            <a:ext cx="632460" cy="671970"/>
            <a:chOff x="3095484" y="2169077"/>
            <a:chExt cx="632460" cy="671970"/>
          </a:xfrm>
        </p:grpSpPr>
        <p:sp>
          <p:nvSpPr>
            <p:cNvPr id="9" name="Oval 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6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944873" y="289003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73" y="289003"/>
                <a:ext cx="23622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endCxn id="99" idx="1"/>
          </p:cNvCxnSpPr>
          <p:nvPr/>
        </p:nvCxnSpPr>
        <p:spPr>
          <a:xfrm>
            <a:off x="5470874" y="2729096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6280457" y="2960341"/>
            <a:ext cx="632460" cy="671970"/>
            <a:chOff x="3095484" y="2169077"/>
            <a:chExt cx="632460" cy="671970"/>
          </a:xfrm>
        </p:grpSpPr>
        <p:sp>
          <p:nvSpPr>
            <p:cNvPr id="58" name="Oval 57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9"/>
                  <a:stretch>
                    <a:fillRect l="-8333" r="-4167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838414" y="3527570"/>
            <a:ext cx="632460" cy="671970"/>
            <a:chOff x="3095484" y="2169077"/>
            <a:chExt cx="632460" cy="671970"/>
          </a:xfrm>
        </p:grpSpPr>
        <p:sp>
          <p:nvSpPr>
            <p:cNvPr id="62" name="Oval 61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0"/>
                  <a:stretch>
                    <a:fillRect l="-8421" r="-421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/>
          <p:cNvCxnSpPr>
            <a:stCxn id="7" idx="6"/>
            <a:endCxn id="62" idx="2"/>
          </p:cNvCxnSpPr>
          <p:nvPr/>
        </p:nvCxnSpPr>
        <p:spPr>
          <a:xfrm>
            <a:off x="2549456" y="3863555"/>
            <a:ext cx="2288958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3"/>
            <a:endCxn id="62" idx="6"/>
          </p:cNvCxnSpPr>
          <p:nvPr/>
        </p:nvCxnSpPr>
        <p:spPr>
          <a:xfrm flipH="1">
            <a:off x="5470874" y="3533903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499241" y="343225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41" y="3432256"/>
                <a:ext cx="42672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81532" y="327763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3277633"/>
                <a:ext cx="426720" cy="400110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954328" y="2393111"/>
            <a:ext cx="632460" cy="671970"/>
            <a:chOff x="3095484" y="2169077"/>
            <a:chExt cx="632460" cy="671970"/>
          </a:xfrm>
        </p:grpSpPr>
        <p:sp>
          <p:nvSpPr>
            <p:cNvPr id="81" name="Oval 8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3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7719252" y="3527570"/>
            <a:ext cx="632460" cy="671970"/>
            <a:chOff x="3095484" y="2169077"/>
            <a:chExt cx="632460" cy="671970"/>
          </a:xfrm>
        </p:grpSpPr>
        <p:sp>
          <p:nvSpPr>
            <p:cNvPr id="86" name="Oval 8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4"/>
                  <a:stretch>
                    <a:fillRect l="-3125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280457" y="4094800"/>
            <a:ext cx="632460" cy="671970"/>
            <a:chOff x="3095484" y="2169077"/>
            <a:chExt cx="632460" cy="671970"/>
          </a:xfrm>
        </p:grpSpPr>
        <p:sp>
          <p:nvSpPr>
            <p:cNvPr id="92" name="Oval 91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5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Arrow Connector 102"/>
          <p:cNvCxnSpPr>
            <a:stCxn id="58" idx="4"/>
            <a:endCxn id="92" idx="0"/>
          </p:cNvCxnSpPr>
          <p:nvPr/>
        </p:nvCxnSpPr>
        <p:spPr>
          <a:xfrm>
            <a:off x="6596687" y="3632311"/>
            <a:ext cx="0" cy="46248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6" idx="2"/>
            <a:endCxn id="92" idx="6"/>
          </p:cNvCxnSpPr>
          <p:nvPr/>
        </p:nvCxnSpPr>
        <p:spPr>
          <a:xfrm flipH="1">
            <a:off x="6912917" y="3863555"/>
            <a:ext cx="806335" cy="5672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189663" y="407855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63" y="4078556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557111" y="360563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11" y="3605633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128" name="Oval 127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8"/>
                  <a:stretch>
                    <a:fillRect l="-4211" r="-736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3396371" y="4662030"/>
            <a:ext cx="632460" cy="671970"/>
            <a:chOff x="3095484" y="2169077"/>
            <a:chExt cx="632460" cy="671970"/>
          </a:xfrm>
        </p:grpSpPr>
        <p:sp>
          <p:nvSpPr>
            <p:cNvPr id="131" name="Oval 13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Oval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3" name="Straight Arrow Connector 132"/>
          <p:cNvCxnSpPr>
            <a:stCxn id="128" idx="6"/>
            <a:endCxn id="131" idx="2"/>
          </p:cNvCxnSpPr>
          <p:nvPr/>
        </p:nvCxnSpPr>
        <p:spPr>
          <a:xfrm>
            <a:off x="2586788" y="4998015"/>
            <a:ext cx="809583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759010" y="457396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10" y="4573965"/>
                <a:ext cx="426720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/>
          <p:cNvGrpSpPr/>
          <p:nvPr/>
        </p:nvGrpSpPr>
        <p:grpSpPr>
          <a:xfrm>
            <a:off x="2656140" y="5500741"/>
            <a:ext cx="632460" cy="671970"/>
            <a:chOff x="7722500" y="3527570"/>
            <a:chExt cx="632460" cy="671970"/>
          </a:xfrm>
        </p:grpSpPr>
        <p:sp>
          <p:nvSpPr>
            <p:cNvPr id="136" name="Oval 135"/>
            <p:cNvSpPr/>
            <p:nvPr/>
          </p:nvSpPr>
          <p:spPr>
            <a:xfrm>
              <a:off x="7722500" y="3527570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/>
                <p:nvPr/>
              </p:nvSpPr>
              <p:spPr>
                <a:xfrm>
                  <a:off x="7759833" y="3567235"/>
                  <a:ext cx="557795" cy="5926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833" y="3567235"/>
                  <a:ext cx="557795" cy="59264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8" name="Straight Arrow Connector 137"/>
          <p:cNvCxnSpPr>
            <a:stCxn id="128" idx="5"/>
            <a:endCxn id="136" idx="1"/>
          </p:cNvCxnSpPr>
          <p:nvPr/>
        </p:nvCxnSpPr>
        <p:spPr>
          <a:xfrm>
            <a:off x="2494166" y="5235592"/>
            <a:ext cx="254596" cy="36355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1" idx="3"/>
            <a:endCxn id="136" idx="7"/>
          </p:cNvCxnSpPr>
          <p:nvPr/>
        </p:nvCxnSpPr>
        <p:spPr>
          <a:xfrm flipH="1">
            <a:off x="3195978" y="5235592"/>
            <a:ext cx="293015" cy="36355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325933" y="519903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33" y="5199039"/>
                <a:ext cx="426720" cy="400110"/>
              </a:xfrm>
              <a:prstGeom prst="rect">
                <a:avLst/>
              </a:prstGeom>
              <a:blipFill>
                <a:blip r:embed="rId2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255320" y="5199039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320" y="5199039"/>
                <a:ext cx="426720" cy="400110"/>
              </a:xfrm>
              <a:prstGeom prst="rect">
                <a:avLst/>
              </a:prstGeom>
              <a:blipFill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/>
          <p:cNvCxnSpPr/>
          <p:nvPr/>
        </p:nvCxnSpPr>
        <p:spPr>
          <a:xfrm flipH="1" flipV="1">
            <a:off x="2266692" y="5499227"/>
            <a:ext cx="1359900" cy="9198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1"/>
          </p:cNvCxnSpPr>
          <p:nvPr/>
        </p:nvCxnSpPr>
        <p:spPr>
          <a:xfrm flipH="1">
            <a:off x="2517798" y="4774020"/>
            <a:ext cx="241212" cy="1022470"/>
          </a:xfrm>
          <a:prstGeom prst="line">
            <a:avLst/>
          </a:prstGeom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62800" y="914400"/>
            <a:ext cx="963173" cy="39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145" name="Oval 144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24"/>
                  <a:stretch>
                    <a:fillRect l="-4211" r="-7368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2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125" grpId="0"/>
      <p:bldP spid="126" grpId="0"/>
      <p:bldP spid="134" grpId="0"/>
      <p:bldP spid="140" grpId="0"/>
      <p:bldP spid="141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/>
          </a:bodyPr>
          <a:lstStyle/>
          <a:p>
            <a:r>
              <a:rPr lang="en-US" dirty="0"/>
              <a:t>Example: CDCL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003"/>
                <a:ext cx="2362200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954328" y="3527570"/>
            <a:ext cx="632460" cy="671970"/>
            <a:chOff x="3095484" y="2169077"/>
            <a:chExt cx="632460" cy="671970"/>
          </a:xfrm>
        </p:grpSpPr>
        <p:sp>
          <p:nvSpPr>
            <p:cNvPr id="6" name="Oval 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5"/>
                  <a:stretch>
                    <a:fillRect l="-3158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38414" y="2393111"/>
            <a:ext cx="632460" cy="671970"/>
            <a:chOff x="3095484" y="2169077"/>
            <a:chExt cx="632460" cy="671970"/>
          </a:xfrm>
        </p:grpSpPr>
        <p:sp>
          <p:nvSpPr>
            <p:cNvPr id="9" name="Oval 8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6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944873" y="289003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73" y="289003"/>
                <a:ext cx="23622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endCxn id="99" idx="1"/>
          </p:cNvCxnSpPr>
          <p:nvPr/>
        </p:nvCxnSpPr>
        <p:spPr>
          <a:xfrm>
            <a:off x="5470874" y="2729096"/>
            <a:ext cx="902205" cy="32965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2468755"/>
                <a:ext cx="426720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6280457" y="2960341"/>
            <a:ext cx="632460" cy="671970"/>
            <a:chOff x="3095484" y="2169077"/>
            <a:chExt cx="632460" cy="671970"/>
          </a:xfrm>
        </p:grpSpPr>
        <p:sp>
          <p:nvSpPr>
            <p:cNvPr id="58" name="Oval 57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9"/>
                  <a:stretch>
                    <a:fillRect l="-8333" r="-4167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838414" y="3527570"/>
            <a:ext cx="632460" cy="671970"/>
            <a:chOff x="3095484" y="2169077"/>
            <a:chExt cx="632460" cy="671970"/>
          </a:xfrm>
        </p:grpSpPr>
        <p:sp>
          <p:nvSpPr>
            <p:cNvPr id="62" name="Oval 61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e-IL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0"/>
                  <a:stretch>
                    <a:fillRect l="-8421" r="-421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/>
          <p:cNvCxnSpPr>
            <a:stCxn id="7" idx="6"/>
            <a:endCxn id="62" idx="2"/>
          </p:cNvCxnSpPr>
          <p:nvPr/>
        </p:nvCxnSpPr>
        <p:spPr>
          <a:xfrm>
            <a:off x="2549456" y="3863555"/>
            <a:ext cx="2288958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3"/>
            <a:endCxn id="62" idx="6"/>
          </p:cNvCxnSpPr>
          <p:nvPr/>
        </p:nvCxnSpPr>
        <p:spPr>
          <a:xfrm flipH="1">
            <a:off x="5470874" y="3533903"/>
            <a:ext cx="902205" cy="32965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499241" y="343225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41" y="3432256"/>
                <a:ext cx="42672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81532" y="327763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3277633"/>
                <a:ext cx="426720" cy="400110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954328" y="2393111"/>
            <a:ext cx="632460" cy="671970"/>
            <a:chOff x="3095484" y="2169077"/>
            <a:chExt cx="632460" cy="671970"/>
          </a:xfrm>
        </p:grpSpPr>
        <p:sp>
          <p:nvSpPr>
            <p:cNvPr id="81" name="Oval 80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3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7719252" y="3527570"/>
            <a:ext cx="632460" cy="671970"/>
            <a:chOff x="3095484" y="2169077"/>
            <a:chExt cx="632460" cy="671970"/>
          </a:xfrm>
        </p:grpSpPr>
        <p:sp>
          <p:nvSpPr>
            <p:cNvPr id="86" name="Oval 8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4"/>
                  <a:stretch>
                    <a:fillRect l="-3125" r="-6250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280457" y="4094800"/>
            <a:ext cx="632460" cy="671970"/>
            <a:chOff x="3095484" y="2169077"/>
            <a:chExt cx="632460" cy="671970"/>
          </a:xfrm>
        </p:grpSpPr>
        <p:sp>
          <p:nvSpPr>
            <p:cNvPr id="92" name="Oval 91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5"/>
                  <a:stretch>
                    <a:fillRect l="-7292" r="-8333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Arrow Connector 102"/>
          <p:cNvCxnSpPr>
            <a:stCxn id="58" idx="4"/>
            <a:endCxn id="92" idx="0"/>
          </p:cNvCxnSpPr>
          <p:nvPr/>
        </p:nvCxnSpPr>
        <p:spPr>
          <a:xfrm>
            <a:off x="6596687" y="3632311"/>
            <a:ext cx="0" cy="46248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6" idx="2"/>
            <a:endCxn id="92" idx="6"/>
          </p:cNvCxnSpPr>
          <p:nvPr/>
        </p:nvCxnSpPr>
        <p:spPr>
          <a:xfrm flipH="1">
            <a:off x="6912917" y="3863555"/>
            <a:ext cx="806335" cy="5672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189663" y="4078556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63" y="4078556"/>
                <a:ext cx="42672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557111" y="3605633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11" y="3605633"/>
                <a:ext cx="426720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1954328" y="4662030"/>
            <a:ext cx="632460" cy="671970"/>
            <a:chOff x="3095484" y="2169077"/>
            <a:chExt cx="632460" cy="671970"/>
          </a:xfrm>
        </p:grpSpPr>
        <p:sp>
          <p:nvSpPr>
            <p:cNvPr id="128" name="Oval 127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8"/>
                  <a:stretch>
                    <a:fillRect l="-9474" r="-421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954328" y="5821296"/>
            <a:ext cx="632460" cy="671970"/>
            <a:chOff x="3095484" y="2169077"/>
            <a:chExt cx="632460" cy="671970"/>
          </a:xfrm>
        </p:grpSpPr>
        <p:sp>
          <p:nvSpPr>
            <p:cNvPr id="56" name="Oval 55"/>
            <p:cNvSpPr/>
            <p:nvPr/>
          </p:nvSpPr>
          <p:spPr>
            <a:xfrm>
              <a:off x="3095484" y="2169077"/>
              <a:ext cx="632460" cy="6719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817" y="2208742"/>
                  <a:ext cx="557795" cy="592640"/>
                </a:xfrm>
                <a:prstGeom prst="ellipse">
                  <a:avLst/>
                </a:prstGeom>
                <a:blipFill>
                  <a:blip r:embed="rId19"/>
                  <a:stretch>
                    <a:fillRect l="-4211" r="-631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12601" y="5501036"/>
                <a:ext cx="4286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01" y="5501036"/>
                <a:ext cx="4286879" cy="369332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72" grpId="0"/>
      <p:bldP spid="75" grpId="0"/>
      <p:bldP spid="125" grpId="0"/>
      <p:bldP spid="126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Solver Architecture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0" y="990600"/>
            <a:ext cx="4495800" cy="1504950"/>
            <a:chOff x="2234832" y="3200400"/>
            <a:chExt cx="5842368" cy="1828800"/>
          </a:xfrm>
        </p:grpSpPr>
        <p:sp>
          <p:nvSpPr>
            <p:cNvPr id="4" name="Rounded Rectangle 3"/>
            <p:cNvSpPr/>
            <p:nvPr/>
          </p:nvSpPr>
          <p:spPr>
            <a:xfrm>
              <a:off x="2234832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Propositional Formula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55916" y="3810000"/>
              <a:ext cx="1467612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Solver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77000" y="32004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UNSAT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77000" y="4419600"/>
              <a:ext cx="16002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SAT + Assignment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40544" y="4114800"/>
              <a:ext cx="569976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861628" y="35052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1628" y="4419600"/>
              <a:ext cx="539172" cy="304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19200" y="2832719"/>
            <a:ext cx="7285905" cy="3415681"/>
            <a:chOff x="1219200" y="2987888"/>
            <a:chExt cx="7285905" cy="3415681"/>
          </a:xfrm>
        </p:grpSpPr>
        <p:sp>
          <p:nvSpPr>
            <p:cNvPr id="11" name="Rounded Rectangle 10"/>
            <p:cNvSpPr/>
            <p:nvPr/>
          </p:nvSpPr>
          <p:spPr>
            <a:xfrm>
              <a:off x="1540637" y="2987888"/>
              <a:ext cx="6964468" cy="266700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69220" y="4092788"/>
              <a:ext cx="1266900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Formula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5442" y="4077548"/>
              <a:ext cx="1267200" cy="5715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Decide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219200" y="4378538"/>
              <a:ext cx="696445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352801" y="4378538"/>
              <a:ext cx="465525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54928" y="3140288"/>
              <a:ext cx="171433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SAT Solver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676900" y="3506048"/>
              <a:ext cx="2628901" cy="1729740"/>
              <a:chOff x="5676900" y="3506048"/>
              <a:chExt cx="2628901" cy="172974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248400" y="3506048"/>
                <a:ext cx="1267200" cy="1729740"/>
                <a:chOff x="6248400" y="3506048"/>
                <a:chExt cx="1267200" cy="172974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6248400" y="3506048"/>
                  <a:ext cx="1267200" cy="5715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BCP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6248400" y="4664288"/>
                  <a:ext cx="1267200" cy="5715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Analyze Conflict</a:t>
                  </a: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37346" y="4136918"/>
                  <a:ext cx="689308" cy="468000"/>
                  <a:chOff x="6477000" y="4114800"/>
                  <a:chExt cx="689308" cy="468000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7166308" y="4114800"/>
                    <a:ext cx="0" cy="468000"/>
                  </a:xfrm>
                  <a:prstGeom prst="straightConnector1">
                    <a:avLst/>
                  </a:prstGeom>
                  <a:ln w="5715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6477000" y="4114800"/>
                    <a:ext cx="0" cy="468000"/>
                  </a:xfrm>
                  <a:prstGeom prst="straightConnector1">
                    <a:avLst/>
                  </a:prstGeom>
                  <a:ln w="5715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297661" y="4092788"/>
                    <a:ext cx="10081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Backjump </a:t>
                    </a:r>
                  </a:p>
                  <a:p>
                    <a:r>
                      <a:rPr lang="en-US" sz="1600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661" y="4092788"/>
                    <a:ext cx="1008140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12" t="-3125" r="-542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/>
              <p:cNvSpPr txBox="1"/>
              <p:nvPr/>
            </p:nvSpPr>
            <p:spPr>
              <a:xfrm>
                <a:off x="5676900" y="4194021"/>
                <a:ext cx="1008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Conflict</a:t>
                </a: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882000" y="5334000"/>
              <a:ext cx="0" cy="6858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40495" y="6022569"/>
              <a:ext cx="171433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UNSAT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243648" y="3806641"/>
              <a:ext cx="936419" cy="542213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224601" y="3578390"/>
              <a:ext cx="936419" cy="542213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50099" y="3219003"/>
              <a:ext cx="1008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 Conflict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493156" y="4711481"/>
              <a:ext cx="0" cy="129600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31229" y="6022569"/>
              <a:ext cx="171433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SAT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2839388" y="2303596"/>
            <a:ext cx="1434502" cy="1550019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465519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Important</a:t>
            </a:r>
            <a:r>
              <a:rPr lang="en-US" sz="2400" dirty="0"/>
              <a:t>, but sometimes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voodoo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Easy to come up with many heuristics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We’ll talk about two common ones: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Dynamic largest individual sum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DLIS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Variable state independent decaying sum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VSIDS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Decision Heuristics</a:t>
            </a:r>
          </a:p>
        </p:txBody>
      </p:sp>
    </p:spTree>
    <p:extLst>
      <p:ext uri="{BB962C8B-B14F-4D97-AF65-F5344CB8AC3E}">
        <p14:creationId xmlns:p14="http://schemas.microsoft.com/office/powerpoint/2010/main" val="28522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Choose the literal satisfying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as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many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currently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unsatisfied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clauses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as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possible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What would DLIS pick?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Dynamic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x-none" sz="2400" dirty="0">
                    <a:latin typeface="+mj-lt"/>
                  </a:rPr>
                  <a:t>–</a:t>
                </a:r>
                <a:r>
                  <a:rPr lang="en-US" sz="2400" dirty="0">
                    <a:latin typeface="+mj-lt"/>
                  </a:rPr>
                  <a:t> need careful implementation of bookkeeping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65519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7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131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Largest Individual Sum (DLIS)</a:t>
            </a:r>
          </a:p>
        </p:txBody>
      </p:sp>
    </p:spTree>
    <p:extLst>
      <p:ext uri="{BB962C8B-B14F-4D97-AF65-F5344CB8AC3E}">
        <p14:creationId xmlns:p14="http://schemas.microsoft.com/office/powerpoint/2010/main" val="344067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Similar to DLIS, but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smaller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overhead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. Favors literals involved in conflicts (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driven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Keep score for each literal: number of clauses in which it appears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Every time a clause with literal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added,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increase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score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Periodically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divide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scores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all literals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(decaying sum)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State Independent </a:t>
            </a:r>
            <a:br>
              <a:rPr lang="en-US" dirty="0"/>
            </a:br>
            <a:r>
              <a:rPr lang="en-US" dirty="0"/>
              <a:t>Decaying Sum (VSIDS)</a:t>
            </a:r>
          </a:p>
        </p:txBody>
      </p:sp>
    </p:spTree>
    <p:extLst>
      <p:ext uri="{BB962C8B-B14F-4D97-AF65-F5344CB8AC3E}">
        <p14:creationId xmlns:p14="http://schemas.microsoft.com/office/powerpoint/2010/main" val="41641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latin typeface="+mj-lt"/>
              </a:rPr>
              <a:t>Competitive solvers need to minimize the overhead of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Decide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BCP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Analyze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Conflict</a:t>
            </a:r>
            <a:r>
              <a:rPr lang="en-US" sz="2400" dirty="0">
                <a:latin typeface="+mj-lt"/>
              </a:rPr>
              <a:t> steps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We’ll discuss two issues: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Number of conflict clauses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Implementing BCP with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watch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literals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Implementing SAT Solvers</a:t>
            </a:r>
          </a:p>
        </p:txBody>
      </p:sp>
    </p:spTree>
    <p:extLst>
      <p:ext uri="{BB962C8B-B14F-4D97-AF65-F5344CB8AC3E}">
        <p14:creationId xmlns:p14="http://schemas.microsoft.com/office/powerpoint/2010/main" val="5378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Recall: after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analysis</a:t>
                </a:r>
                <a:r>
                  <a:rPr lang="en-US" sz="2400" dirty="0">
                    <a:latin typeface="+mj-lt"/>
                  </a:rPr>
                  <a:t>, we add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new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</a:t>
                </a:r>
                <a:r>
                  <a:rPr lang="en-US" sz="2400" dirty="0">
                    <a:latin typeface="+mj-lt"/>
                  </a:rPr>
                  <a:t> to the formula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Advantage</a:t>
                </a:r>
                <a:r>
                  <a:rPr lang="en-US" sz="2000" dirty="0">
                    <a:latin typeface="+mj-lt"/>
                  </a:rPr>
                  <a:t>: new clause blocks future bad assignments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Disadvantage</a:t>
                </a:r>
                <a:r>
                  <a:rPr lang="en-US" sz="2000" dirty="0">
                    <a:latin typeface="+mj-lt"/>
                  </a:rPr>
                  <a:t>: more clauses, more overhead</a:t>
                </a:r>
              </a:p>
              <a:p>
                <a:pPr lvl="1"/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This is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tradeoff</a:t>
                </a:r>
                <a:r>
                  <a:rPr lang="en-US" sz="2400" dirty="0">
                    <a:latin typeface="+mj-lt"/>
                  </a:rPr>
                  <a:t>!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For this reason, many solvers keep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last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clauses</a:t>
                </a:r>
                <a:r>
                  <a:rPr lang="en-US" sz="2400" dirty="0"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Rational: older conflicts perhaps less relevant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Conflict Clauses</a:t>
            </a:r>
          </a:p>
        </p:txBody>
      </p:sp>
    </p:spTree>
    <p:extLst>
      <p:ext uri="{BB962C8B-B14F-4D97-AF65-F5344CB8AC3E}">
        <p14:creationId xmlns:p14="http://schemas.microsoft.com/office/powerpoint/2010/main" val="15649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Non-Chronological Backtracking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5" name="Oval 44"/>
          <p:cNvSpPr/>
          <p:nvPr/>
        </p:nvSpPr>
        <p:spPr>
          <a:xfrm>
            <a:off x="4991100" y="21828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97"/>
          <p:cNvGrpSpPr/>
          <p:nvPr/>
        </p:nvGrpSpPr>
        <p:grpSpPr>
          <a:xfrm>
            <a:off x="3661329" y="3546630"/>
            <a:ext cx="988886" cy="931785"/>
            <a:chOff x="3661329" y="3546630"/>
            <a:chExt cx="988886" cy="931785"/>
          </a:xfrm>
        </p:grpSpPr>
        <p:grpSp>
          <p:nvGrpSpPr>
            <p:cNvPr id="79" name="Group 78"/>
            <p:cNvGrpSpPr/>
            <p:nvPr/>
          </p:nvGrpSpPr>
          <p:grpSpPr>
            <a:xfrm>
              <a:off x="4218215" y="4046415"/>
              <a:ext cx="432000" cy="432000"/>
              <a:chOff x="4954385" y="2182847"/>
              <a:chExt cx="432000" cy="4320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Arrow Connector 116"/>
            <p:cNvCxnSpPr>
              <a:stCxn id="94" idx="4"/>
              <a:endCxn id="80" idx="1"/>
            </p:cNvCxnSpPr>
            <p:nvPr/>
          </p:nvCxnSpPr>
          <p:spPr>
            <a:xfrm>
              <a:off x="3661329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Group 173"/>
          <p:cNvGrpSpPr/>
          <p:nvPr/>
        </p:nvGrpSpPr>
        <p:grpSpPr>
          <a:xfrm>
            <a:off x="5207100" y="2602047"/>
            <a:ext cx="1761772" cy="944584"/>
            <a:chOff x="5207100" y="2602047"/>
            <a:chExt cx="1761772" cy="944584"/>
          </a:xfrm>
        </p:grpSpPr>
        <p:grpSp>
          <p:nvGrpSpPr>
            <p:cNvPr id="96" name="Group 9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>
              <a:stCxn id="45" idx="4"/>
              <a:endCxn id="97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4434215" y="4478415"/>
            <a:ext cx="602443" cy="931785"/>
            <a:chOff x="4434215" y="4478415"/>
            <a:chExt cx="602443" cy="931785"/>
          </a:xfrm>
        </p:grpSpPr>
        <p:grpSp>
          <p:nvGrpSpPr>
            <p:cNvPr id="70" name="Group 69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Oval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1" name="Straight Arrow Connector 140"/>
            <p:cNvCxnSpPr>
              <a:stCxn id="80" idx="4"/>
              <a:endCxn id="71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/>
          <p:cNvGrpSpPr/>
          <p:nvPr/>
        </p:nvGrpSpPr>
        <p:grpSpPr>
          <a:xfrm>
            <a:off x="2888443" y="4478415"/>
            <a:ext cx="602443" cy="931785"/>
            <a:chOff x="2888443" y="4478415"/>
            <a:chExt cx="602443" cy="931785"/>
          </a:xfrm>
        </p:grpSpPr>
        <p:grpSp>
          <p:nvGrpSpPr>
            <p:cNvPr id="58" name="Group 57"/>
            <p:cNvGrpSpPr/>
            <p:nvPr/>
          </p:nvGrpSpPr>
          <p:grpSpPr>
            <a:xfrm>
              <a:off x="3058886" y="4978200"/>
              <a:ext cx="432000" cy="432000"/>
              <a:chOff x="4954385" y="2182847"/>
              <a:chExt cx="432000" cy="4320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Oval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77" idx="4"/>
              <a:endCxn id="59" idx="1"/>
            </p:cNvCxnSpPr>
            <p:nvPr/>
          </p:nvCxnSpPr>
          <p:spPr>
            <a:xfrm>
              <a:off x="2888443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7525758" y="4478415"/>
            <a:ext cx="602442" cy="931785"/>
            <a:chOff x="7525758" y="4478415"/>
            <a:chExt cx="602442" cy="931785"/>
          </a:xfrm>
        </p:grpSpPr>
        <p:grpSp>
          <p:nvGrpSpPr>
            <p:cNvPr id="73" name="Group 72"/>
            <p:cNvGrpSpPr/>
            <p:nvPr/>
          </p:nvGrpSpPr>
          <p:grpSpPr>
            <a:xfrm>
              <a:off x="7696200" y="4978200"/>
              <a:ext cx="432000" cy="432000"/>
              <a:chOff x="4954385" y="2182847"/>
              <a:chExt cx="432000" cy="432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Oval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Arrow Connector 130"/>
            <p:cNvCxnSpPr>
              <a:stCxn id="86" idx="4"/>
              <a:endCxn id="74" idx="1"/>
            </p:cNvCxnSpPr>
            <p:nvPr/>
          </p:nvCxnSpPr>
          <p:spPr>
            <a:xfrm>
              <a:off x="7525758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/>
          <p:cNvGrpSpPr/>
          <p:nvPr/>
        </p:nvGrpSpPr>
        <p:grpSpPr>
          <a:xfrm>
            <a:off x="5979987" y="4478415"/>
            <a:ext cx="602443" cy="931785"/>
            <a:chOff x="5979987" y="4478415"/>
            <a:chExt cx="602443" cy="931785"/>
          </a:xfrm>
        </p:grpSpPr>
        <p:grpSp>
          <p:nvGrpSpPr>
            <p:cNvPr id="61" name="Group 60"/>
            <p:cNvGrpSpPr/>
            <p:nvPr/>
          </p:nvGrpSpPr>
          <p:grpSpPr>
            <a:xfrm>
              <a:off x="6150430" y="4978200"/>
              <a:ext cx="432000" cy="432000"/>
              <a:chOff x="4954385" y="2182847"/>
              <a:chExt cx="432000" cy="43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/>
            <p:cNvCxnSpPr>
              <a:stCxn id="83" idx="4"/>
              <a:endCxn id="62" idx="1"/>
            </p:cNvCxnSpPr>
            <p:nvPr/>
          </p:nvCxnSpPr>
          <p:spPr>
            <a:xfrm>
              <a:off x="597998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6752872" y="3546630"/>
            <a:ext cx="988886" cy="931785"/>
            <a:chOff x="6752872" y="3546630"/>
            <a:chExt cx="988886" cy="931785"/>
          </a:xfrm>
        </p:grpSpPr>
        <p:grpSp>
          <p:nvGrpSpPr>
            <p:cNvPr id="85" name="Group 84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>
              <a:stCxn id="97" idx="4"/>
              <a:endCxn id="86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/>
          <p:cNvGrpSpPr/>
          <p:nvPr/>
        </p:nvGrpSpPr>
        <p:grpSpPr>
          <a:xfrm>
            <a:off x="2286000" y="4478415"/>
            <a:ext cx="602443" cy="931785"/>
            <a:chOff x="2286000" y="4478415"/>
            <a:chExt cx="602443" cy="931785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0" y="4978200"/>
              <a:ext cx="432000" cy="432000"/>
              <a:chOff x="4954385" y="2182847"/>
              <a:chExt cx="432000" cy="43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0" name="Straight Arrow Connector 149"/>
            <p:cNvCxnSpPr>
              <a:stCxn id="77" idx="4"/>
              <a:endCxn id="53" idx="7"/>
            </p:cNvCxnSpPr>
            <p:nvPr/>
          </p:nvCxnSpPr>
          <p:spPr>
            <a:xfrm flipH="1">
              <a:off x="265473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/>
          <p:cNvGrpSpPr/>
          <p:nvPr/>
        </p:nvGrpSpPr>
        <p:grpSpPr>
          <a:xfrm>
            <a:off x="3831772" y="4478415"/>
            <a:ext cx="602443" cy="931785"/>
            <a:chOff x="3831772" y="4478415"/>
            <a:chExt cx="602443" cy="931785"/>
          </a:xfrm>
        </p:grpSpPr>
        <p:grpSp>
          <p:nvGrpSpPr>
            <p:cNvPr id="64" name="Group 63"/>
            <p:cNvGrpSpPr/>
            <p:nvPr/>
          </p:nvGrpSpPr>
          <p:grpSpPr>
            <a:xfrm>
              <a:off x="3831772" y="4978200"/>
              <a:ext cx="432000" cy="432000"/>
              <a:chOff x="4954385" y="2182847"/>
              <a:chExt cx="432000" cy="43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Arrow Connector 143"/>
            <p:cNvCxnSpPr>
              <a:stCxn id="80" idx="4"/>
              <a:endCxn id="65" idx="7"/>
            </p:cNvCxnSpPr>
            <p:nvPr/>
          </p:nvCxnSpPr>
          <p:spPr>
            <a:xfrm flipH="1">
              <a:off x="420050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/>
          <p:cNvGrpSpPr/>
          <p:nvPr/>
        </p:nvGrpSpPr>
        <p:grpSpPr>
          <a:xfrm>
            <a:off x="5377544" y="4478415"/>
            <a:ext cx="602443" cy="931785"/>
            <a:chOff x="5377544" y="4478415"/>
            <a:chExt cx="602443" cy="931785"/>
          </a:xfrm>
        </p:grpSpPr>
        <p:grpSp>
          <p:nvGrpSpPr>
            <p:cNvPr id="55" name="Group 54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Oval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>
              <a:stCxn id="83" idx="4"/>
              <a:endCxn id="5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Group 178"/>
          <p:cNvGrpSpPr/>
          <p:nvPr/>
        </p:nvGrpSpPr>
        <p:grpSpPr>
          <a:xfrm>
            <a:off x="6923316" y="4478415"/>
            <a:ext cx="602442" cy="931785"/>
            <a:chOff x="6923316" y="4478415"/>
            <a:chExt cx="602442" cy="931785"/>
          </a:xfrm>
        </p:grpSpPr>
        <p:grpSp>
          <p:nvGrpSpPr>
            <p:cNvPr id="67" name="Group 66"/>
            <p:cNvGrpSpPr/>
            <p:nvPr/>
          </p:nvGrpSpPr>
          <p:grpSpPr>
            <a:xfrm>
              <a:off x="6923316" y="4978200"/>
              <a:ext cx="432000" cy="432000"/>
              <a:chOff x="4954385" y="2182847"/>
              <a:chExt cx="432000" cy="43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86" idx="4"/>
              <a:endCxn id="68" idx="7"/>
            </p:cNvCxnSpPr>
            <p:nvPr/>
          </p:nvCxnSpPr>
          <p:spPr>
            <a:xfrm flipH="1">
              <a:off x="7292051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5763987" y="3546630"/>
            <a:ext cx="988885" cy="931785"/>
            <a:chOff x="5763987" y="3546630"/>
            <a:chExt cx="988885" cy="931785"/>
          </a:xfrm>
        </p:grpSpPr>
        <p:grpSp>
          <p:nvGrpSpPr>
            <p:cNvPr id="82" name="Group 81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Arrow Connector 119"/>
            <p:cNvCxnSpPr>
              <a:stCxn id="97" idx="4"/>
              <a:endCxn id="83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2672443" y="3546630"/>
            <a:ext cx="988886" cy="931785"/>
            <a:chOff x="2672443" y="3546630"/>
            <a:chExt cx="988886" cy="931785"/>
          </a:xfrm>
        </p:grpSpPr>
        <p:grpSp>
          <p:nvGrpSpPr>
            <p:cNvPr id="76" name="Group 75"/>
            <p:cNvGrpSpPr/>
            <p:nvPr/>
          </p:nvGrpSpPr>
          <p:grpSpPr>
            <a:xfrm>
              <a:off x="2672443" y="4046415"/>
              <a:ext cx="432000" cy="432000"/>
              <a:chOff x="4954385" y="2182847"/>
              <a:chExt cx="432000" cy="432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Oval 7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Arrow Connector 112"/>
            <p:cNvCxnSpPr>
              <a:stCxn id="94" idx="4"/>
              <a:endCxn id="77" idx="7"/>
            </p:cNvCxnSpPr>
            <p:nvPr/>
          </p:nvCxnSpPr>
          <p:spPr>
            <a:xfrm flipH="1">
              <a:off x="3041178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Group 174"/>
          <p:cNvGrpSpPr/>
          <p:nvPr/>
        </p:nvGrpSpPr>
        <p:grpSpPr>
          <a:xfrm>
            <a:off x="3445329" y="2602047"/>
            <a:ext cx="1761771" cy="944584"/>
            <a:chOff x="3445329" y="2602047"/>
            <a:chExt cx="1761771" cy="944584"/>
          </a:xfrm>
        </p:grpSpPr>
        <p:grpSp>
          <p:nvGrpSpPr>
            <p:cNvPr id="93" name="Group 92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2" name="Group 171"/>
            <p:cNvGrpSpPr/>
            <p:nvPr/>
          </p:nvGrpSpPr>
          <p:grpSpPr>
            <a:xfrm>
              <a:off x="3814064" y="2602047"/>
              <a:ext cx="1393036" cy="575849"/>
              <a:chOff x="3814064" y="2602047"/>
              <a:chExt cx="1393036" cy="575849"/>
            </a:xfrm>
          </p:grpSpPr>
          <p:cxnSp>
            <p:nvCxnSpPr>
              <p:cNvPr id="104" name="Straight Arrow Connector 103"/>
              <p:cNvCxnSpPr>
                <a:stCxn id="45" idx="4"/>
                <a:endCxn id="94" idx="7"/>
              </p:cNvCxnSpPr>
              <p:nvPr/>
            </p:nvCxnSpPr>
            <p:spPr>
              <a:xfrm flipH="1">
                <a:off x="3814064" y="2614847"/>
                <a:ext cx="1393036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7" name="Curved Connector 186"/>
          <p:cNvCxnSpPr>
            <a:stCxn id="62" idx="7"/>
            <a:endCxn id="83" idx="6"/>
          </p:cNvCxnSpPr>
          <p:nvPr/>
        </p:nvCxnSpPr>
        <p:spPr>
          <a:xfrm rot="16200000" flipV="1">
            <a:off x="5968051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56" idx="1"/>
            <a:endCxn id="83" idx="2"/>
          </p:cNvCxnSpPr>
          <p:nvPr/>
        </p:nvCxnSpPr>
        <p:spPr>
          <a:xfrm rot="5400000" flipH="1" flipV="1">
            <a:off x="5212873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68" idx="1"/>
            <a:endCxn id="86" idx="2"/>
          </p:cNvCxnSpPr>
          <p:nvPr/>
        </p:nvCxnSpPr>
        <p:spPr>
          <a:xfrm rot="5400000" flipH="1" flipV="1">
            <a:off x="6758644" y="4490352"/>
            <a:ext cx="779050" cy="32317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4" idx="7"/>
            <a:endCxn id="86" idx="6"/>
          </p:cNvCxnSpPr>
          <p:nvPr/>
        </p:nvCxnSpPr>
        <p:spPr>
          <a:xfrm rot="16200000" flipV="1">
            <a:off x="7513822" y="4490351"/>
            <a:ext cx="779050" cy="32317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65" idx="1"/>
            <a:endCxn id="80" idx="2"/>
          </p:cNvCxnSpPr>
          <p:nvPr/>
        </p:nvCxnSpPr>
        <p:spPr>
          <a:xfrm rot="5400000" flipH="1" flipV="1">
            <a:off x="3667101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71" idx="7"/>
            <a:endCxn id="80" idx="6"/>
          </p:cNvCxnSpPr>
          <p:nvPr/>
        </p:nvCxnSpPr>
        <p:spPr>
          <a:xfrm rot="16200000" flipV="1">
            <a:off x="4422279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59" idx="7"/>
            <a:endCxn id="77" idx="6"/>
          </p:cNvCxnSpPr>
          <p:nvPr/>
        </p:nvCxnSpPr>
        <p:spPr>
          <a:xfrm rot="16200000" flipV="1">
            <a:off x="2876507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53" idx="1"/>
            <a:endCxn id="77" idx="2"/>
          </p:cNvCxnSpPr>
          <p:nvPr/>
        </p:nvCxnSpPr>
        <p:spPr>
          <a:xfrm rot="5400000" flipH="1" flipV="1">
            <a:off x="2121329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/>
          <p:cNvCxnSpPr>
            <a:stCxn id="83" idx="0"/>
            <a:endCxn id="97" idx="2"/>
          </p:cNvCxnSpPr>
          <p:nvPr/>
        </p:nvCxnSpPr>
        <p:spPr>
          <a:xfrm rot="5400000" flipH="1" flipV="1">
            <a:off x="5900537" y="3410081"/>
            <a:ext cx="715784" cy="55688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86" idx="0"/>
            <a:endCxn id="97" idx="6"/>
          </p:cNvCxnSpPr>
          <p:nvPr/>
        </p:nvCxnSpPr>
        <p:spPr>
          <a:xfrm rot="16200000" flipV="1">
            <a:off x="6889423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77" idx="0"/>
            <a:endCxn id="94" idx="2"/>
          </p:cNvCxnSpPr>
          <p:nvPr/>
        </p:nvCxnSpPr>
        <p:spPr>
          <a:xfrm rot="5400000" flipH="1" flipV="1">
            <a:off x="2808994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/>
          <p:cNvCxnSpPr>
            <a:stCxn id="80" idx="0"/>
            <a:endCxn id="94" idx="6"/>
          </p:cNvCxnSpPr>
          <p:nvPr/>
        </p:nvCxnSpPr>
        <p:spPr>
          <a:xfrm rot="16200000" flipV="1">
            <a:off x="3797880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97" idx="0"/>
            <a:endCxn id="45" idx="6"/>
          </p:cNvCxnSpPr>
          <p:nvPr/>
        </p:nvCxnSpPr>
        <p:spPr>
          <a:xfrm rot="16200000" flipV="1">
            <a:off x="5730094" y="2091853"/>
            <a:ext cx="715784" cy="132977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94" idx="0"/>
            <a:endCxn id="45" idx="2"/>
          </p:cNvCxnSpPr>
          <p:nvPr/>
        </p:nvCxnSpPr>
        <p:spPr>
          <a:xfrm rot="5400000" flipH="1" flipV="1">
            <a:off x="3968322" y="2091854"/>
            <a:ext cx="715784" cy="132977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Critical</a:t>
                </a:r>
                <a:r>
                  <a:rPr lang="en-US" sz="2400" dirty="0">
                    <a:latin typeface="+mj-lt"/>
                  </a:rPr>
                  <a:t> part of the implementation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Solvers may spend up to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dirty="0">
                    <a:latin typeface="+mj-lt"/>
                  </a:rPr>
                  <a:t> of the time doing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BCP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Naïve way: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scan</a:t>
                </a:r>
                <a:r>
                  <a:rPr lang="en-US" sz="2400" dirty="0">
                    <a:latin typeface="+mj-lt"/>
                  </a:rPr>
                  <a:t> all currently unsatisfied clauses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Modern solvers store millions of clauses </a:t>
                </a:r>
                <a:r>
                  <a:rPr lang="x-none" sz="2400" dirty="0">
                    <a:latin typeface="+mj-lt"/>
                  </a:rPr>
                  <a:t>–</a:t>
                </a:r>
                <a:r>
                  <a:rPr lang="en-US" sz="2400" dirty="0">
                    <a:latin typeface="+mj-lt"/>
                  </a:rPr>
                  <a:t> impractical!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Better approach: keep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mapping</a:t>
                </a:r>
                <a:r>
                  <a:rPr lang="en-US" sz="2400" dirty="0">
                    <a:latin typeface="+mj-lt"/>
                  </a:rPr>
                  <a:t> from each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literal</a:t>
                </a:r>
                <a:r>
                  <a:rPr lang="en-US" sz="2400" dirty="0">
                    <a:latin typeface="+mj-lt"/>
                  </a:rPr>
                  <a:t> to all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clauses</a:t>
                </a:r>
                <a:r>
                  <a:rPr lang="en-US" sz="2400" dirty="0">
                    <a:latin typeface="+mj-lt"/>
                  </a:rPr>
                  <a:t> where it appears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But still expensive, because a literal may appear in many clauses 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Implementing BCP</a:t>
            </a:r>
          </a:p>
        </p:txBody>
      </p:sp>
    </p:spTree>
    <p:extLst>
      <p:ext uri="{BB962C8B-B14F-4D97-AF65-F5344CB8AC3E}">
        <p14:creationId xmlns:p14="http://schemas.microsoft.com/office/powerpoint/2010/main" val="483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Goal of BCP is to figure out which variable assignments imply which others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Observe clause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, and suppose we assign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When will a new variable assignment be implied?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Answer: only if clause has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one more unassigned literal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Idea: only look at clauses with at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most two unassigned literals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Watch Literals</a:t>
            </a:r>
          </a:p>
        </p:txBody>
      </p:sp>
    </p:spTree>
    <p:extLst>
      <p:ext uri="{BB962C8B-B14F-4D97-AF65-F5344CB8AC3E}">
        <p14:creationId xmlns:p14="http://schemas.microsoft.com/office/powerpoint/2010/main" val="159228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Select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two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unassigned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literals</a:t>
            </a:r>
            <a:r>
              <a:rPr lang="en-US" sz="2400" dirty="0">
                <a:latin typeface="+mj-lt"/>
              </a:rPr>
              <a:t> in each unsatisfied clause as watch literals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Invariant</a:t>
            </a:r>
            <a:r>
              <a:rPr lang="en-US" sz="2400" dirty="0">
                <a:latin typeface="+mj-lt"/>
              </a:rPr>
              <a:t>: watch literals are always unassigned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maintain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invariant</a:t>
            </a:r>
            <a:r>
              <a:rPr lang="en-US" sz="2400" dirty="0">
                <a:latin typeface="+mj-lt"/>
              </a:rPr>
              <a:t>: if a watch literal is assigned and clause has other unassigned literals, select a new watch literal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As long as watch variables exist, no point in trying BCP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Watch Literals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latin typeface="+mj-lt"/>
                  </a:rPr>
                  <a:t>When we assign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+mj-lt"/>
                  </a:rPr>
                  <a:t>, which clauses can imply new assignments?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does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not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appear</a:t>
                </a:r>
                <a:r>
                  <a:rPr lang="en-US" sz="2000" dirty="0">
                    <a:latin typeface="+mj-lt"/>
                  </a:rPr>
                  <a:t> in clause,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hope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appears</a:t>
                </a:r>
                <a:r>
                  <a:rPr lang="en-US" sz="2000" dirty="0">
                    <a:latin typeface="+mj-lt"/>
                  </a:rPr>
                  <a:t> but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not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a watch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literal</a:t>
                </a:r>
                <a:r>
                  <a:rPr lang="en-US" sz="2000" dirty="0">
                    <a:latin typeface="+mj-lt"/>
                  </a:rPr>
                  <a:t>, also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no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hope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So, look only at clauses 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 is a watch literal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Which is fewer than all clauses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latin typeface="+mj-lt"/>
                  </a:rPr>
                  <a:t> appears</a:t>
                </a: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This little trick yielded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</a:rPr>
                  <a:t>huge improvement </a:t>
                </a:r>
                <a:r>
                  <a:rPr lang="en-US" sz="2400" dirty="0">
                    <a:latin typeface="+mj-lt"/>
                  </a:rPr>
                  <a:t>in solver performance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7498080" cy="5257800"/>
              </a:xfrm>
              <a:prstGeom prst="rect">
                <a:avLst/>
              </a:prstGeo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Watch Literals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9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latin typeface="+mj-lt"/>
              </a:rPr>
              <a:t>Most competitive solvers today based on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DPLL</a:t>
            </a:r>
            <a:r>
              <a:rPr lang="en-US" sz="2400" dirty="0">
                <a:latin typeface="+mj-lt"/>
              </a:rPr>
              <a:t>, but with extensions:</a:t>
            </a:r>
          </a:p>
          <a:p>
            <a:pPr lvl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Backjumping</a:t>
            </a:r>
            <a:r>
              <a:rPr lang="en-US" sz="2000" dirty="0">
                <a:latin typeface="+mj-lt"/>
              </a:rPr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conflict clause learning</a:t>
            </a:r>
            <a:r>
              <a:rPr lang="en-US" sz="2000" dirty="0">
                <a:latin typeface="+mj-lt"/>
              </a:rPr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decision heuristics </a:t>
            </a:r>
            <a:r>
              <a:rPr lang="en-US" sz="2000" dirty="0">
                <a:latin typeface="+mj-lt"/>
              </a:rPr>
              <a:t>and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engineering tricks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Referred to as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conflict-driven clause learning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CDCL</a:t>
            </a:r>
            <a:r>
              <a:rPr lang="en-US" sz="2400" dirty="0">
                <a:latin typeface="+mj-lt"/>
              </a:rPr>
              <a:t>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There are also solvers based on other approaches, such as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stochastic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search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Next time: applications!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220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Non-Chronological Backtracking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5" name="Oval 44"/>
          <p:cNvSpPr/>
          <p:nvPr/>
        </p:nvSpPr>
        <p:spPr>
          <a:xfrm>
            <a:off x="4991100" y="21828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173"/>
          <p:cNvGrpSpPr/>
          <p:nvPr/>
        </p:nvGrpSpPr>
        <p:grpSpPr>
          <a:xfrm>
            <a:off x="5207100" y="2602047"/>
            <a:ext cx="1761772" cy="944584"/>
            <a:chOff x="5207100" y="2602047"/>
            <a:chExt cx="1761772" cy="944584"/>
          </a:xfrm>
        </p:grpSpPr>
        <p:grpSp>
          <p:nvGrpSpPr>
            <p:cNvPr id="96" name="Group 9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>
              <a:stCxn id="45" idx="4"/>
              <a:endCxn id="97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7525758" y="4478415"/>
            <a:ext cx="602442" cy="931785"/>
            <a:chOff x="7525758" y="4478415"/>
            <a:chExt cx="602442" cy="931785"/>
          </a:xfrm>
        </p:grpSpPr>
        <p:grpSp>
          <p:nvGrpSpPr>
            <p:cNvPr id="73" name="Group 72"/>
            <p:cNvGrpSpPr/>
            <p:nvPr/>
          </p:nvGrpSpPr>
          <p:grpSpPr>
            <a:xfrm>
              <a:off x="7696200" y="4978200"/>
              <a:ext cx="432000" cy="432000"/>
              <a:chOff x="4954385" y="2182847"/>
              <a:chExt cx="432000" cy="432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Oval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Arrow Connector 130"/>
            <p:cNvCxnSpPr>
              <a:stCxn id="86" idx="4"/>
              <a:endCxn id="74" idx="1"/>
            </p:cNvCxnSpPr>
            <p:nvPr/>
          </p:nvCxnSpPr>
          <p:spPr>
            <a:xfrm>
              <a:off x="7525758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/>
          <p:cNvGrpSpPr/>
          <p:nvPr/>
        </p:nvGrpSpPr>
        <p:grpSpPr>
          <a:xfrm>
            <a:off x="5979987" y="4478415"/>
            <a:ext cx="602443" cy="931785"/>
            <a:chOff x="5979987" y="4478415"/>
            <a:chExt cx="602443" cy="931785"/>
          </a:xfrm>
        </p:grpSpPr>
        <p:grpSp>
          <p:nvGrpSpPr>
            <p:cNvPr id="61" name="Group 60"/>
            <p:cNvGrpSpPr/>
            <p:nvPr/>
          </p:nvGrpSpPr>
          <p:grpSpPr>
            <a:xfrm>
              <a:off x="6150430" y="4978200"/>
              <a:ext cx="432000" cy="432000"/>
              <a:chOff x="4954385" y="2182847"/>
              <a:chExt cx="432000" cy="43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/>
            <p:cNvCxnSpPr>
              <a:stCxn id="83" idx="4"/>
              <a:endCxn id="62" idx="1"/>
            </p:cNvCxnSpPr>
            <p:nvPr/>
          </p:nvCxnSpPr>
          <p:spPr>
            <a:xfrm>
              <a:off x="597998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6752872" y="3546630"/>
            <a:ext cx="988886" cy="931785"/>
            <a:chOff x="6752872" y="3546630"/>
            <a:chExt cx="988886" cy="931785"/>
          </a:xfrm>
        </p:grpSpPr>
        <p:grpSp>
          <p:nvGrpSpPr>
            <p:cNvPr id="85" name="Group 84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>
              <a:stCxn id="97" idx="4"/>
              <a:endCxn id="86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/>
          <p:cNvGrpSpPr/>
          <p:nvPr/>
        </p:nvGrpSpPr>
        <p:grpSpPr>
          <a:xfrm>
            <a:off x="2286000" y="4478415"/>
            <a:ext cx="602443" cy="931785"/>
            <a:chOff x="2286000" y="4478415"/>
            <a:chExt cx="602443" cy="931785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0" y="4978200"/>
              <a:ext cx="432000" cy="432000"/>
              <a:chOff x="4954385" y="2182847"/>
              <a:chExt cx="432000" cy="43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0" name="Straight Arrow Connector 149"/>
            <p:cNvCxnSpPr>
              <a:stCxn id="77" idx="4"/>
              <a:endCxn id="53" idx="7"/>
            </p:cNvCxnSpPr>
            <p:nvPr/>
          </p:nvCxnSpPr>
          <p:spPr>
            <a:xfrm flipH="1">
              <a:off x="265473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/>
          <p:cNvGrpSpPr/>
          <p:nvPr/>
        </p:nvGrpSpPr>
        <p:grpSpPr>
          <a:xfrm>
            <a:off x="5377544" y="4478415"/>
            <a:ext cx="602443" cy="931785"/>
            <a:chOff x="5377544" y="4478415"/>
            <a:chExt cx="602443" cy="931785"/>
          </a:xfrm>
        </p:grpSpPr>
        <p:grpSp>
          <p:nvGrpSpPr>
            <p:cNvPr id="55" name="Group 54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Oval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>
              <a:stCxn id="83" idx="4"/>
              <a:endCxn id="5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Group 178"/>
          <p:cNvGrpSpPr/>
          <p:nvPr/>
        </p:nvGrpSpPr>
        <p:grpSpPr>
          <a:xfrm>
            <a:off x="6923316" y="4478415"/>
            <a:ext cx="602442" cy="931785"/>
            <a:chOff x="6923316" y="4478415"/>
            <a:chExt cx="602442" cy="931785"/>
          </a:xfrm>
        </p:grpSpPr>
        <p:grpSp>
          <p:nvGrpSpPr>
            <p:cNvPr id="67" name="Group 66"/>
            <p:cNvGrpSpPr/>
            <p:nvPr/>
          </p:nvGrpSpPr>
          <p:grpSpPr>
            <a:xfrm>
              <a:off x="6923316" y="4978200"/>
              <a:ext cx="432000" cy="432000"/>
              <a:chOff x="4954385" y="2182847"/>
              <a:chExt cx="432000" cy="43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86" idx="4"/>
              <a:endCxn id="68" idx="7"/>
            </p:cNvCxnSpPr>
            <p:nvPr/>
          </p:nvCxnSpPr>
          <p:spPr>
            <a:xfrm flipH="1">
              <a:off x="7292051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5763987" y="3546630"/>
            <a:ext cx="988885" cy="931785"/>
            <a:chOff x="5763987" y="3546630"/>
            <a:chExt cx="988885" cy="931785"/>
          </a:xfrm>
        </p:grpSpPr>
        <p:grpSp>
          <p:nvGrpSpPr>
            <p:cNvPr id="82" name="Group 81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Arrow Connector 119"/>
            <p:cNvCxnSpPr>
              <a:stCxn id="97" idx="4"/>
              <a:endCxn id="83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2672443" y="3546630"/>
            <a:ext cx="988886" cy="931785"/>
            <a:chOff x="2672443" y="3546630"/>
            <a:chExt cx="988886" cy="931785"/>
          </a:xfrm>
        </p:grpSpPr>
        <p:grpSp>
          <p:nvGrpSpPr>
            <p:cNvPr id="76" name="Group 75"/>
            <p:cNvGrpSpPr/>
            <p:nvPr/>
          </p:nvGrpSpPr>
          <p:grpSpPr>
            <a:xfrm>
              <a:off x="2672443" y="4046415"/>
              <a:ext cx="432000" cy="432000"/>
              <a:chOff x="4954385" y="2182847"/>
              <a:chExt cx="432000" cy="432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Oval 7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Arrow Connector 112"/>
            <p:cNvCxnSpPr>
              <a:stCxn id="94" idx="4"/>
              <a:endCxn id="77" idx="7"/>
            </p:cNvCxnSpPr>
            <p:nvPr/>
          </p:nvCxnSpPr>
          <p:spPr>
            <a:xfrm flipH="1">
              <a:off x="3041178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Group 174"/>
          <p:cNvGrpSpPr/>
          <p:nvPr/>
        </p:nvGrpSpPr>
        <p:grpSpPr>
          <a:xfrm>
            <a:off x="3445329" y="2602047"/>
            <a:ext cx="1761771" cy="944584"/>
            <a:chOff x="3445329" y="2602047"/>
            <a:chExt cx="1761771" cy="944584"/>
          </a:xfrm>
        </p:grpSpPr>
        <p:grpSp>
          <p:nvGrpSpPr>
            <p:cNvPr id="93" name="Group 92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2" name="Group 171"/>
            <p:cNvGrpSpPr/>
            <p:nvPr/>
          </p:nvGrpSpPr>
          <p:grpSpPr>
            <a:xfrm>
              <a:off x="3814064" y="2602047"/>
              <a:ext cx="1393036" cy="575849"/>
              <a:chOff x="3814064" y="2602047"/>
              <a:chExt cx="1393036" cy="575849"/>
            </a:xfrm>
          </p:grpSpPr>
          <p:cxnSp>
            <p:nvCxnSpPr>
              <p:cNvPr id="104" name="Straight Arrow Connector 103"/>
              <p:cNvCxnSpPr>
                <a:stCxn id="45" idx="4"/>
                <a:endCxn id="94" idx="7"/>
              </p:cNvCxnSpPr>
              <p:nvPr/>
            </p:nvCxnSpPr>
            <p:spPr>
              <a:xfrm flipH="1">
                <a:off x="3814064" y="2614847"/>
                <a:ext cx="1393036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17" name="Curved Connector 216"/>
          <p:cNvCxnSpPr>
            <a:stCxn id="53" idx="1"/>
            <a:endCxn id="45" idx="2"/>
          </p:cNvCxnSpPr>
          <p:nvPr/>
        </p:nvCxnSpPr>
        <p:spPr>
          <a:xfrm rot="5400000" flipH="1" flipV="1">
            <a:off x="2348873" y="2399239"/>
            <a:ext cx="2642618" cy="264183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62" idx="0"/>
            <a:endCxn id="97" idx="3"/>
          </p:cNvCxnSpPr>
          <p:nvPr/>
        </p:nvCxnSpPr>
        <p:spPr>
          <a:xfrm rot="5400000" flipH="1" flipV="1">
            <a:off x="5735866" y="4113930"/>
            <a:ext cx="1494834" cy="23370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68" idx="0"/>
            <a:endCxn id="45" idx="5"/>
          </p:cNvCxnSpPr>
          <p:nvPr/>
        </p:nvCxnSpPr>
        <p:spPr>
          <a:xfrm rot="16200000" flipV="1">
            <a:off x="5036267" y="2875150"/>
            <a:ext cx="2426618" cy="1779481"/>
          </a:xfrm>
          <a:prstGeom prst="curvedConnector3">
            <a:avLst>
              <a:gd name="adj1" fmla="val 452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be a formula with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discover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inconsistent</a:t>
                </a:r>
                <a:r>
                  <a:rPr lang="en-US" sz="2400" dirty="0"/>
                  <a:t>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We can add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Does not change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satisfiability</a:t>
                </a:r>
                <a:r>
                  <a:rPr lang="en-US" sz="2000" dirty="0"/>
                  <a:t>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is called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learning</a:t>
                </a:r>
                <a:r>
                  <a:rPr lang="en-US" sz="2400" dirty="0"/>
                  <a:t>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clauses</a:t>
                </a:r>
              </a:p>
              <a:p>
                <a:pPr lvl="1"/>
                <a:r>
                  <a:rPr lang="en-US" sz="2000" dirty="0"/>
                  <a:t>Allows solver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avoid</a:t>
                </a:r>
                <a:r>
                  <a:rPr lang="en-US" sz="2000" dirty="0"/>
                  <a:t> similar bad assignments down the search path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 rotWithShape="0"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Conflict Clauses</a:t>
            </a:r>
          </a:p>
        </p:txBody>
      </p:sp>
    </p:spTree>
    <p:extLst>
      <p:ext uri="{BB962C8B-B14F-4D97-AF65-F5344CB8AC3E}">
        <p14:creationId xmlns:p14="http://schemas.microsoft.com/office/powerpoint/2010/main" val="23784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Learn: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Conflict Clauses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45" name="Oval 44"/>
          <p:cNvSpPr/>
          <p:nvPr/>
        </p:nvSpPr>
        <p:spPr>
          <a:xfrm>
            <a:off x="4991100" y="2182847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00" y="2208347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97"/>
          <p:cNvGrpSpPr/>
          <p:nvPr/>
        </p:nvGrpSpPr>
        <p:grpSpPr>
          <a:xfrm>
            <a:off x="3661329" y="3546630"/>
            <a:ext cx="988886" cy="931785"/>
            <a:chOff x="3661329" y="3546630"/>
            <a:chExt cx="988886" cy="931785"/>
          </a:xfrm>
        </p:grpSpPr>
        <p:grpSp>
          <p:nvGrpSpPr>
            <p:cNvPr id="79" name="Group 78"/>
            <p:cNvGrpSpPr/>
            <p:nvPr/>
          </p:nvGrpSpPr>
          <p:grpSpPr>
            <a:xfrm>
              <a:off x="4218215" y="4046415"/>
              <a:ext cx="432000" cy="432000"/>
              <a:chOff x="4954385" y="2182847"/>
              <a:chExt cx="432000" cy="4320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val 8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Oval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Arrow Connector 116"/>
            <p:cNvCxnSpPr>
              <a:stCxn id="94" idx="4"/>
              <a:endCxn id="80" idx="1"/>
            </p:cNvCxnSpPr>
            <p:nvPr/>
          </p:nvCxnSpPr>
          <p:spPr>
            <a:xfrm>
              <a:off x="3661329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900" y="3546630"/>
                  <a:ext cx="30480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Group 173"/>
          <p:cNvGrpSpPr/>
          <p:nvPr/>
        </p:nvGrpSpPr>
        <p:grpSpPr>
          <a:xfrm>
            <a:off x="5207100" y="2602047"/>
            <a:ext cx="1761772" cy="944584"/>
            <a:chOff x="5207100" y="2602047"/>
            <a:chExt cx="1761772" cy="944584"/>
          </a:xfrm>
        </p:grpSpPr>
        <p:grpSp>
          <p:nvGrpSpPr>
            <p:cNvPr id="96" name="Group 95"/>
            <p:cNvGrpSpPr/>
            <p:nvPr/>
          </p:nvGrpSpPr>
          <p:grpSpPr>
            <a:xfrm>
              <a:off x="6536872" y="3114631"/>
              <a:ext cx="432000" cy="432000"/>
              <a:chOff x="4954385" y="2182847"/>
              <a:chExt cx="432000" cy="43200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>
              <a:stCxn id="45" idx="4"/>
              <a:endCxn id="97" idx="1"/>
            </p:cNvCxnSpPr>
            <p:nvPr/>
          </p:nvCxnSpPr>
          <p:spPr>
            <a:xfrm>
              <a:off x="5207100" y="2614847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500" y="2602047"/>
                  <a:ext cx="3048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4434215" y="4478415"/>
            <a:ext cx="602443" cy="931785"/>
            <a:chOff x="4434215" y="4478415"/>
            <a:chExt cx="602443" cy="931785"/>
          </a:xfrm>
        </p:grpSpPr>
        <p:grpSp>
          <p:nvGrpSpPr>
            <p:cNvPr id="70" name="Group 69"/>
            <p:cNvGrpSpPr/>
            <p:nvPr/>
          </p:nvGrpSpPr>
          <p:grpSpPr>
            <a:xfrm>
              <a:off x="4604658" y="4978200"/>
              <a:ext cx="432000" cy="432000"/>
              <a:chOff x="4954385" y="2182847"/>
              <a:chExt cx="432000" cy="4320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Oval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1" name="Straight Arrow Connector 140"/>
            <p:cNvCxnSpPr>
              <a:stCxn id="80" idx="4"/>
              <a:endCxn id="71" idx="1"/>
            </p:cNvCxnSpPr>
            <p:nvPr/>
          </p:nvCxnSpPr>
          <p:spPr>
            <a:xfrm>
              <a:off x="443421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779" y="4517545"/>
                  <a:ext cx="30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/>
          <p:cNvGrpSpPr/>
          <p:nvPr/>
        </p:nvGrpSpPr>
        <p:grpSpPr>
          <a:xfrm>
            <a:off x="2888443" y="4478415"/>
            <a:ext cx="602443" cy="931785"/>
            <a:chOff x="2888443" y="4478415"/>
            <a:chExt cx="602443" cy="931785"/>
          </a:xfrm>
        </p:grpSpPr>
        <p:grpSp>
          <p:nvGrpSpPr>
            <p:cNvPr id="58" name="Group 57"/>
            <p:cNvGrpSpPr/>
            <p:nvPr/>
          </p:nvGrpSpPr>
          <p:grpSpPr>
            <a:xfrm>
              <a:off x="3058886" y="4978200"/>
              <a:ext cx="432000" cy="432000"/>
              <a:chOff x="4954385" y="2182847"/>
              <a:chExt cx="432000" cy="4320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Oval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7" name="Straight Arrow Connector 146"/>
            <p:cNvCxnSpPr>
              <a:stCxn id="77" idx="4"/>
              <a:endCxn id="59" idx="1"/>
            </p:cNvCxnSpPr>
            <p:nvPr/>
          </p:nvCxnSpPr>
          <p:spPr>
            <a:xfrm>
              <a:off x="2888443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68" y="4517545"/>
                  <a:ext cx="30480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7525758" y="4478415"/>
            <a:ext cx="602442" cy="931785"/>
            <a:chOff x="7525758" y="4478415"/>
            <a:chExt cx="602442" cy="931785"/>
          </a:xfrm>
        </p:grpSpPr>
        <p:grpSp>
          <p:nvGrpSpPr>
            <p:cNvPr id="73" name="Group 72"/>
            <p:cNvGrpSpPr/>
            <p:nvPr/>
          </p:nvGrpSpPr>
          <p:grpSpPr>
            <a:xfrm>
              <a:off x="7696200" y="4978200"/>
              <a:ext cx="432000" cy="432000"/>
              <a:chOff x="4954385" y="2182847"/>
              <a:chExt cx="432000" cy="432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Oval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Arrow Connector 130"/>
            <p:cNvCxnSpPr>
              <a:stCxn id="86" idx="4"/>
              <a:endCxn id="74" idx="1"/>
            </p:cNvCxnSpPr>
            <p:nvPr/>
          </p:nvCxnSpPr>
          <p:spPr>
            <a:xfrm>
              <a:off x="7525758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600" y="4517545"/>
                  <a:ext cx="30480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/>
          <p:cNvGrpSpPr/>
          <p:nvPr/>
        </p:nvGrpSpPr>
        <p:grpSpPr>
          <a:xfrm>
            <a:off x="5979987" y="4478415"/>
            <a:ext cx="602443" cy="931785"/>
            <a:chOff x="5979987" y="4478415"/>
            <a:chExt cx="602443" cy="931785"/>
          </a:xfrm>
        </p:grpSpPr>
        <p:grpSp>
          <p:nvGrpSpPr>
            <p:cNvPr id="61" name="Group 60"/>
            <p:cNvGrpSpPr/>
            <p:nvPr/>
          </p:nvGrpSpPr>
          <p:grpSpPr>
            <a:xfrm>
              <a:off x="6150430" y="4978200"/>
              <a:ext cx="432000" cy="432000"/>
              <a:chOff x="4954385" y="2182847"/>
              <a:chExt cx="432000" cy="432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/>
            <p:cNvCxnSpPr>
              <a:stCxn id="83" idx="4"/>
              <a:endCxn id="62" idx="1"/>
            </p:cNvCxnSpPr>
            <p:nvPr/>
          </p:nvCxnSpPr>
          <p:spPr>
            <a:xfrm>
              <a:off x="597998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690" y="4517545"/>
                  <a:ext cx="30480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6752872" y="3546630"/>
            <a:ext cx="988886" cy="931785"/>
            <a:chOff x="6752872" y="3546630"/>
            <a:chExt cx="988886" cy="931785"/>
          </a:xfrm>
        </p:grpSpPr>
        <p:grpSp>
          <p:nvGrpSpPr>
            <p:cNvPr id="85" name="Group 84"/>
            <p:cNvGrpSpPr/>
            <p:nvPr/>
          </p:nvGrpSpPr>
          <p:grpSpPr>
            <a:xfrm>
              <a:off x="7309758" y="4046415"/>
              <a:ext cx="432000" cy="432000"/>
              <a:chOff x="4954385" y="2182847"/>
              <a:chExt cx="432000" cy="43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>
              <a:stCxn id="97" idx="4"/>
              <a:endCxn id="86" idx="1"/>
            </p:cNvCxnSpPr>
            <p:nvPr/>
          </p:nvCxnSpPr>
          <p:spPr>
            <a:xfrm>
              <a:off x="6752872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540" y="3546630"/>
                  <a:ext cx="30480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/>
          <p:cNvGrpSpPr/>
          <p:nvPr/>
        </p:nvGrpSpPr>
        <p:grpSpPr>
          <a:xfrm>
            <a:off x="2286000" y="4478415"/>
            <a:ext cx="602443" cy="931785"/>
            <a:chOff x="2286000" y="4478415"/>
            <a:chExt cx="602443" cy="931785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0" y="4978200"/>
              <a:ext cx="432000" cy="432000"/>
              <a:chOff x="4954385" y="2182847"/>
              <a:chExt cx="432000" cy="43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0" name="Straight Arrow Connector 149"/>
            <p:cNvCxnSpPr>
              <a:stCxn id="77" idx="4"/>
              <a:endCxn id="53" idx="7"/>
            </p:cNvCxnSpPr>
            <p:nvPr/>
          </p:nvCxnSpPr>
          <p:spPr>
            <a:xfrm flipH="1">
              <a:off x="2654735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1" y="4517545"/>
                  <a:ext cx="30480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/>
          <p:cNvGrpSpPr/>
          <p:nvPr/>
        </p:nvGrpSpPr>
        <p:grpSpPr>
          <a:xfrm>
            <a:off x="3831772" y="4478415"/>
            <a:ext cx="602443" cy="931785"/>
            <a:chOff x="3831772" y="4478415"/>
            <a:chExt cx="602443" cy="931785"/>
          </a:xfrm>
        </p:grpSpPr>
        <p:grpSp>
          <p:nvGrpSpPr>
            <p:cNvPr id="64" name="Group 63"/>
            <p:cNvGrpSpPr/>
            <p:nvPr/>
          </p:nvGrpSpPr>
          <p:grpSpPr>
            <a:xfrm>
              <a:off x="3831772" y="4978200"/>
              <a:ext cx="432000" cy="432000"/>
              <a:chOff x="4954385" y="2182847"/>
              <a:chExt cx="432000" cy="43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Arrow Connector 143"/>
            <p:cNvCxnSpPr>
              <a:stCxn id="80" idx="4"/>
              <a:endCxn id="65" idx="7"/>
            </p:cNvCxnSpPr>
            <p:nvPr/>
          </p:nvCxnSpPr>
          <p:spPr>
            <a:xfrm flipH="1">
              <a:off x="4200507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881" y="4517545"/>
                  <a:ext cx="30480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/>
          <p:cNvGrpSpPr/>
          <p:nvPr/>
        </p:nvGrpSpPr>
        <p:grpSpPr>
          <a:xfrm>
            <a:off x="5377544" y="4478415"/>
            <a:ext cx="602443" cy="931785"/>
            <a:chOff x="5377544" y="4478415"/>
            <a:chExt cx="602443" cy="931785"/>
          </a:xfrm>
        </p:grpSpPr>
        <p:grpSp>
          <p:nvGrpSpPr>
            <p:cNvPr id="55" name="Group 54"/>
            <p:cNvGrpSpPr/>
            <p:nvPr/>
          </p:nvGrpSpPr>
          <p:grpSpPr>
            <a:xfrm>
              <a:off x="5377544" y="4978200"/>
              <a:ext cx="432000" cy="432000"/>
              <a:chOff x="4954385" y="2182847"/>
              <a:chExt cx="432000" cy="4320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Oval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>
              <a:stCxn id="83" idx="4"/>
              <a:endCxn id="56" idx="7"/>
            </p:cNvCxnSpPr>
            <p:nvPr/>
          </p:nvCxnSpPr>
          <p:spPr>
            <a:xfrm flipH="1">
              <a:off x="5746279" y="4478415"/>
              <a:ext cx="233708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141" y="4517545"/>
                  <a:ext cx="30480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Group 178"/>
          <p:cNvGrpSpPr/>
          <p:nvPr/>
        </p:nvGrpSpPr>
        <p:grpSpPr>
          <a:xfrm>
            <a:off x="6923316" y="4478415"/>
            <a:ext cx="602442" cy="931785"/>
            <a:chOff x="6923316" y="4478415"/>
            <a:chExt cx="602442" cy="931785"/>
          </a:xfrm>
        </p:grpSpPr>
        <p:grpSp>
          <p:nvGrpSpPr>
            <p:cNvPr id="67" name="Group 66"/>
            <p:cNvGrpSpPr/>
            <p:nvPr/>
          </p:nvGrpSpPr>
          <p:grpSpPr>
            <a:xfrm>
              <a:off x="6923316" y="4978200"/>
              <a:ext cx="432000" cy="432000"/>
              <a:chOff x="4954385" y="2182847"/>
              <a:chExt cx="432000" cy="432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/>
            <p:cNvCxnSpPr>
              <a:stCxn id="86" idx="4"/>
              <a:endCxn id="68" idx="7"/>
            </p:cNvCxnSpPr>
            <p:nvPr/>
          </p:nvCxnSpPr>
          <p:spPr>
            <a:xfrm flipH="1">
              <a:off x="7292051" y="4478415"/>
              <a:ext cx="233707" cy="56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400" y="4517545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5763987" y="3546630"/>
            <a:ext cx="988885" cy="931785"/>
            <a:chOff x="5763987" y="3546630"/>
            <a:chExt cx="988885" cy="931785"/>
          </a:xfrm>
        </p:grpSpPr>
        <p:grpSp>
          <p:nvGrpSpPr>
            <p:cNvPr id="82" name="Group 81"/>
            <p:cNvGrpSpPr/>
            <p:nvPr/>
          </p:nvGrpSpPr>
          <p:grpSpPr>
            <a:xfrm>
              <a:off x="5763987" y="4046415"/>
              <a:ext cx="432000" cy="432000"/>
              <a:chOff x="4954385" y="2182847"/>
              <a:chExt cx="432000" cy="432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Arrow Connector 119"/>
            <p:cNvCxnSpPr>
              <a:stCxn id="97" idx="4"/>
              <a:endCxn id="83" idx="7"/>
            </p:cNvCxnSpPr>
            <p:nvPr/>
          </p:nvCxnSpPr>
          <p:spPr>
            <a:xfrm flipH="1">
              <a:off x="6132722" y="3546631"/>
              <a:ext cx="620150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712" y="3546630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2672443" y="3546630"/>
            <a:ext cx="988886" cy="931785"/>
            <a:chOff x="2672443" y="3546630"/>
            <a:chExt cx="988886" cy="931785"/>
          </a:xfrm>
        </p:grpSpPr>
        <p:grpSp>
          <p:nvGrpSpPr>
            <p:cNvPr id="76" name="Group 75"/>
            <p:cNvGrpSpPr/>
            <p:nvPr/>
          </p:nvGrpSpPr>
          <p:grpSpPr>
            <a:xfrm>
              <a:off x="2672443" y="4046415"/>
              <a:ext cx="432000" cy="432000"/>
              <a:chOff x="4954385" y="2182847"/>
              <a:chExt cx="432000" cy="432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Oval 7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Arrow Connector 112"/>
            <p:cNvCxnSpPr>
              <a:stCxn id="94" idx="4"/>
              <a:endCxn id="77" idx="7"/>
            </p:cNvCxnSpPr>
            <p:nvPr/>
          </p:nvCxnSpPr>
          <p:spPr>
            <a:xfrm flipH="1">
              <a:off x="3041178" y="3546631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349" y="3546630"/>
                  <a:ext cx="30480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Group 174"/>
          <p:cNvGrpSpPr/>
          <p:nvPr/>
        </p:nvGrpSpPr>
        <p:grpSpPr>
          <a:xfrm>
            <a:off x="3445329" y="2602047"/>
            <a:ext cx="1761771" cy="944584"/>
            <a:chOff x="3445329" y="2602047"/>
            <a:chExt cx="1761771" cy="944584"/>
          </a:xfrm>
        </p:grpSpPr>
        <p:grpSp>
          <p:nvGrpSpPr>
            <p:cNvPr id="93" name="Group 92"/>
            <p:cNvGrpSpPr/>
            <p:nvPr/>
          </p:nvGrpSpPr>
          <p:grpSpPr>
            <a:xfrm>
              <a:off x="3445329" y="3114631"/>
              <a:ext cx="432000" cy="432000"/>
              <a:chOff x="4954385" y="2182847"/>
              <a:chExt cx="432000" cy="4320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9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Oval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2" name="Group 171"/>
            <p:cNvGrpSpPr/>
            <p:nvPr/>
          </p:nvGrpSpPr>
          <p:grpSpPr>
            <a:xfrm>
              <a:off x="3814064" y="2602047"/>
              <a:ext cx="1393036" cy="575849"/>
              <a:chOff x="3814064" y="2602047"/>
              <a:chExt cx="1393036" cy="575849"/>
            </a:xfrm>
          </p:grpSpPr>
          <p:cxnSp>
            <p:nvCxnSpPr>
              <p:cNvPr id="104" name="Straight Arrow Connector 103"/>
              <p:cNvCxnSpPr>
                <a:stCxn id="45" idx="4"/>
                <a:endCxn id="94" idx="7"/>
              </p:cNvCxnSpPr>
              <p:nvPr/>
            </p:nvCxnSpPr>
            <p:spPr>
              <a:xfrm flipH="1">
                <a:off x="3814064" y="2614847"/>
                <a:ext cx="1393036" cy="563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2602047"/>
                    <a:ext cx="30480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7" name="Curved Connector 186"/>
          <p:cNvCxnSpPr>
            <a:stCxn id="62" idx="7"/>
            <a:endCxn id="83" idx="6"/>
          </p:cNvCxnSpPr>
          <p:nvPr/>
        </p:nvCxnSpPr>
        <p:spPr>
          <a:xfrm rot="16200000" flipV="1">
            <a:off x="5968051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56" idx="1"/>
            <a:endCxn id="83" idx="2"/>
          </p:cNvCxnSpPr>
          <p:nvPr/>
        </p:nvCxnSpPr>
        <p:spPr>
          <a:xfrm rot="5400000" flipH="1" flipV="1">
            <a:off x="5212873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68" idx="1"/>
            <a:endCxn id="86" idx="2"/>
          </p:cNvCxnSpPr>
          <p:nvPr/>
        </p:nvCxnSpPr>
        <p:spPr>
          <a:xfrm rot="5400000" flipH="1" flipV="1">
            <a:off x="6758644" y="4490352"/>
            <a:ext cx="779050" cy="32317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4" idx="7"/>
            <a:endCxn id="86" idx="6"/>
          </p:cNvCxnSpPr>
          <p:nvPr/>
        </p:nvCxnSpPr>
        <p:spPr>
          <a:xfrm rot="16200000" flipV="1">
            <a:off x="7513822" y="4490351"/>
            <a:ext cx="779050" cy="32317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65" idx="1"/>
            <a:endCxn id="80" idx="2"/>
          </p:cNvCxnSpPr>
          <p:nvPr/>
        </p:nvCxnSpPr>
        <p:spPr>
          <a:xfrm rot="5400000" flipH="1" flipV="1">
            <a:off x="3667101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71" idx="7"/>
            <a:endCxn id="80" idx="6"/>
          </p:cNvCxnSpPr>
          <p:nvPr/>
        </p:nvCxnSpPr>
        <p:spPr>
          <a:xfrm rot="16200000" flipV="1">
            <a:off x="4422279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59" idx="7"/>
            <a:endCxn id="77" idx="6"/>
          </p:cNvCxnSpPr>
          <p:nvPr/>
        </p:nvCxnSpPr>
        <p:spPr>
          <a:xfrm rot="16200000" flipV="1">
            <a:off x="2876507" y="4490351"/>
            <a:ext cx="779050" cy="3231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/>
          <p:cNvCxnSpPr>
            <a:stCxn id="83" idx="0"/>
            <a:endCxn id="97" idx="2"/>
          </p:cNvCxnSpPr>
          <p:nvPr/>
        </p:nvCxnSpPr>
        <p:spPr>
          <a:xfrm rot="5400000" flipH="1" flipV="1">
            <a:off x="5900537" y="3410081"/>
            <a:ext cx="715784" cy="55688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86" idx="0"/>
            <a:endCxn id="97" idx="6"/>
          </p:cNvCxnSpPr>
          <p:nvPr/>
        </p:nvCxnSpPr>
        <p:spPr>
          <a:xfrm rot="16200000" flipV="1">
            <a:off x="6889423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/>
          <p:cNvCxnSpPr>
            <a:stCxn id="77" idx="0"/>
            <a:endCxn id="94" idx="2"/>
          </p:cNvCxnSpPr>
          <p:nvPr/>
        </p:nvCxnSpPr>
        <p:spPr>
          <a:xfrm rot="5400000" flipH="1" flipV="1">
            <a:off x="2808994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/>
          <p:cNvCxnSpPr>
            <a:stCxn id="80" idx="0"/>
            <a:endCxn id="94" idx="6"/>
          </p:cNvCxnSpPr>
          <p:nvPr/>
        </p:nvCxnSpPr>
        <p:spPr>
          <a:xfrm rot="16200000" flipV="1">
            <a:off x="3797880" y="3410080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97" idx="0"/>
            <a:endCxn id="45" idx="6"/>
          </p:cNvCxnSpPr>
          <p:nvPr/>
        </p:nvCxnSpPr>
        <p:spPr>
          <a:xfrm rot="16200000" flipV="1">
            <a:off x="5730094" y="2091853"/>
            <a:ext cx="715784" cy="132977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94" idx="0"/>
            <a:endCxn id="45" idx="2"/>
          </p:cNvCxnSpPr>
          <p:nvPr/>
        </p:nvCxnSpPr>
        <p:spPr>
          <a:xfrm rot="5400000" flipH="1" flipV="1">
            <a:off x="3968322" y="2091854"/>
            <a:ext cx="715784" cy="132977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DPLL does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sz="2400" dirty="0"/>
                  <a:t> specify:</a:t>
                </a:r>
              </a:p>
              <a:p>
                <a:pPr lvl="1"/>
                <a:r>
                  <a:rPr lang="en-US" sz="2000" dirty="0"/>
                  <a:t>How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split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variables</a:t>
                </a:r>
                <a:r>
                  <a:rPr lang="en-US" sz="2000" dirty="0"/>
                  <a:t> are selected</a:t>
                </a:r>
              </a:p>
              <a:p>
                <a:pPr lvl="1"/>
                <a:r>
                  <a:rPr lang="en-US" sz="2000" dirty="0"/>
                  <a:t>Which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assignment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branch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is explored first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 bit of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voodoo</a:t>
                </a:r>
                <a:r>
                  <a:rPr lang="en-US" sz="2400" dirty="0"/>
                  <a:t>, but apparently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very important</a:t>
                </a: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Heuristics</a:t>
            </a:r>
          </a:p>
        </p:txBody>
      </p:sp>
      <p:sp>
        <p:nvSpPr>
          <p:cNvPr id="63" name="Oval 62"/>
          <p:cNvSpPr/>
          <p:nvPr/>
        </p:nvSpPr>
        <p:spPr>
          <a:xfrm>
            <a:off x="4851300" y="3708300"/>
            <a:ext cx="432000" cy="43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5067300" y="4127500"/>
            <a:ext cx="1761772" cy="944584"/>
            <a:chOff x="5067300" y="4127500"/>
            <a:chExt cx="1761772" cy="944584"/>
          </a:xfrm>
        </p:grpSpPr>
        <p:grpSp>
          <p:nvGrpSpPr>
            <p:cNvPr id="80" name="Group 79"/>
            <p:cNvGrpSpPr/>
            <p:nvPr/>
          </p:nvGrpSpPr>
          <p:grpSpPr>
            <a:xfrm>
              <a:off x="6397072" y="4640084"/>
              <a:ext cx="432000" cy="432000"/>
              <a:chOff x="4954385" y="2182847"/>
              <a:chExt cx="432000" cy="432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Oval 8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Oval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Arrow Connector 83"/>
            <p:cNvCxnSpPr>
              <a:stCxn id="63" idx="4"/>
              <a:endCxn id="81" idx="1"/>
            </p:cNvCxnSpPr>
            <p:nvPr/>
          </p:nvCxnSpPr>
          <p:spPr>
            <a:xfrm>
              <a:off x="5067300" y="4140300"/>
              <a:ext cx="1393037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638700" y="41275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00" y="4127500"/>
                  <a:ext cx="30480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613072" y="5072083"/>
            <a:ext cx="988886" cy="931785"/>
            <a:chOff x="6613072" y="5072083"/>
            <a:chExt cx="988886" cy="931785"/>
          </a:xfrm>
        </p:grpSpPr>
        <p:grpSp>
          <p:nvGrpSpPr>
            <p:cNvPr id="74" name="Group 73"/>
            <p:cNvGrpSpPr/>
            <p:nvPr/>
          </p:nvGrpSpPr>
          <p:grpSpPr>
            <a:xfrm>
              <a:off x="7169958" y="5571868"/>
              <a:ext cx="432000" cy="432000"/>
              <a:chOff x="4954385" y="2182847"/>
              <a:chExt cx="432000" cy="4320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Straight Arrow Connector 87"/>
            <p:cNvCxnSpPr>
              <a:stCxn id="81" idx="4"/>
              <a:endCxn id="75" idx="1"/>
            </p:cNvCxnSpPr>
            <p:nvPr/>
          </p:nvCxnSpPr>
          <p:spPr>
            <a:xfrm>
              <a:off x="6613072" y="5072084"/>
              <a:ext cx="620151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839740" y="507208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740" y="5072083"/>
                  <a:ext cx="3048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/>
          <p:cNvGrpSpPr/>
          <p:nvPr/>
        </p:nvGrpSpPr>
        <p:grpSpPr>
          <a:xfrm>
            <a:off x="5624187" y="5072083"/>
            <a:ext cx="988885" cy="931785"/>
            <a:chOff x="5624187" y="5072083"/>
            <a:chExt cx="988885" cy="931785"/>
          </a:xfrm>
        </p:grpSpPr>
        <p:grpSp>
          <p:nvGrpSpPr>
            <p:cNvPr id="71" name="Group 70"/>
            <p:cNvGrpSpPr/>
            <p:nvPr/>
          </p:nvGrpSpPr>
          <p:grpSpPr>
            <a:xfrm>
              <a:off x="5624187" y="5571868"/>
              <a:ext cx="432000" cy="432000"/>
              <a:chOff x="4954385" y="2182847"/>
              <a:chExt cx="432000" cy="432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979885" y="2208347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7" name="Straight Arrow Connector 86"/>
            <p:cNvCxnSpPr>
              <a:stCxn id="81" idx="4"/>
              <a:endCxn id="72" idx="7"/>
            </p:cNvCxnSpPr>
            <p:nvPr/>
          </p:nvCxnSpPr>
          <p:spPr>
            <a:xfrm flipH="1">
              <a:off x="5992922" y="5072084"/>
              <a:ext cx="620150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066912" y="507208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912" y="5072083"/>
                  <a:ext cx="3048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305529" y="4127500"/>
            <a:ext cx="1761771" cy="944584"/>
            <a:chOff x="3305529" y="4127500"/>
            <a:chExt cx="1761771" cy="944584"/>
          </a:xfrm>
        </p:grpSpPr>
        <p:grpSp>
          <p:nvGrpSpPr>
            <p:cNvPr id="77" name="Group 76"/>
            <p:cNvGrpSpPr/>
            <p:nvPr/>
          </p:nvGrpSpPr>
          <p:grpSpPr>
            <a:xfrm>
              <a:off x="3305529" y="4640084"/>
              <a:ext cx="432000" cy="432000"/>
              <a:chOff x="4954385" y="2182847"/>
              <a:chExt cx="432000" cy="4320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Oval 7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Oval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63" idx="4"/>
              <a:endCxn id="78" idx="7"/>
            </p:cNvCxnSpPr>
            <p:nvPr/>
          </p:nvCxnSpPr>
          <p:spPr>
            <a:xfrm flipH="1">
              <a:off x="3674264" y="4140300"/>
              <a:ext cx="1393036" cy="5630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203600" y="412750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600" y="4127500"/>
                  <a:ext cx="3048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urved Connector 94"/>
          <p:cNvCxnSpPr>
            <a:stCxn id="78" idx="0"/>
          </p:cNvCxnSpPr>
          <p:nvPr/>
        </p:nvCxnSpPr>
        <p:spPr>
          <a:xfrm rot="5400000" flipH="1" flipV="1">
            <a:off x="3832996" y="3610393"/>
            <a:ext cx="718224" cy="13411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852412" y="3705860"/>
            <a:ext cx="432000" cy="432000"/>
            <a:chOff x="4954385" y="2182847"/>
            <a:chExt cx="432000" cy="432000"/>
          </a:xfrm>
        </p:grpSpPr>
        <p:sp>
          <p:nvSpPr>
            <p:cNvPr id="99" name="Oval 9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" name="Curved Connector 105"/>
          <p:cNvCxnSpPr>
            <a:stCxn id="72" idx="0"/>
            <a:endCxn id="81" idx="2"/>
          </p:cNvCxnSpPr>
          <p:nvPr/>
        </p:nvCxnSpPr>
        <p:spPr>
          <a:xfrm rot="5400000" flipH="1" flipV="1">
            <a:off x="5760737" y="4935534"/>
            <a:ext cx="715784" cy="55688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75" idx="0"/>
            <a:endCxn id="81" idx="6"/>
          </p:cNvCxnSpPr>
          <p:nvPr/>
        </p:nvCxnSpPr>
        <p:spPr>
          <a:xfrm rot="16200000" flipV="1">
            <a:off x="6749623" y="4935533"/>
            <a:ext cx="715784" cy="55688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81" idx="0"/>
          </p:cNvCxnSpPr>
          <p:nvPr/>
        </p:nvCxnSpPr>
        <p:spPr>
          <a:xfrm rot="16200000" flipV="1">
            <a:off x="5589074" y="3616086"/>
            <a:ext cx="718224" cy="132977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15302</TotalTime>
  <Words>3520</Words>
  <Application>Microsoft Office PowerPoint</Application>
  <PresentationFormat>On-screen Show (4:3)</PresentationFormat>
  <Paragraphs>832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Non-Chronological Backtracking</vt:lpstr>
      <vt:lpstr>Non-Chronological Backtracking (cnt’d)</vt:lpstr>
      <vt:lpstr>Non-Chronological Backtracking (cnt’d)</vt:lpstr>
      <vt:lpstr>Learning Conflict Clauses</vt:lpstr>
      <vt:lpstr>Learning Conflict Clauses (cnt’d)</vt:lpstr>
      <vt:lpstr>Decision Heuristics</vt:lpstr>
      <vt:lpstr>Conflict Analysis</vt:lpstr>
      <vt:lpstr>Terminology: Decisions, Levels</vt:lpstr>
      <vt:lpstr>Decision Levels: Example</vt:lpstr>
      <vt:lpstr>Decision Level 0</vt:lpstr>
      <vt:lpstr>Implication Graph</vt:lpstr>
      <vt:lpstr>Implication Graph (cnt’d)</vt:lpstr>
      <vt:lpstr>Example: Implication Graph</vt:lpstr>
      <vt:lpstr>Another Example</vt:lpstr>
      <vt:lpstr>Another Example</vt:lpstr>
      <vt:lpstr>Yet Another Example</vt:lpstr>
      <vt:lpstr>Implication Graph Properties</vt:lpstr>
      <vt:lpstr>Analyzing Conflicts</vt:lpstr>
      <vt:lpstr>Conflict Clauses</vt:lpstr>
      <vt:lpstr>Implication Graphs and  Conflict Clauses</vt:lpstr>
      <vt:lpstr>Conflicts from Implication Graphs</vt:lpstr>
      <vt:lpstr>Analyzing Conflicts</vt:lpstr>
      <vt:lpstr>Unique Implication Point</vt:lpstr>
      <vt:lpstr>Unique Implication Point (cnt’d)</vt:lpstr>
      <vt:lpstr>Boolean (Propositional) Resolution</vt:lpstr>
      <vt:lpstr>UIPs and Resolution</vt:lpstr>
      <vt:lpstr>Example: UIPs and Resolution</vt:lpstr>
      <vt:lpstr>Correctness</vt:lpstr>
      <vt:lpstr>Correctness</vt:lpstr>
      <vt:lpstr>Another Example</vt:lpstr>
      <vt:lpstr>Another Example</vt:lpstr>
      <vt:lpstr>Conflict Analysis</vt:lpstr>
      <vt:lpstr>Asserting Clauses</vt:lpstr>
      <vt:lpstr>Choosing Backjumping Level</vt:lpstr>
      <vt:lpstr>Example: Backjumping</vt:lpstr>
      <vt:lpstr>Backjumping Too Far?</vt:lpstr>
      <vt:lpstr>Example: CDCL</vt:lpstr>
      <vt:lpstr>Example: CDCL</vt:lpstr>
      <vt:lpstr>Example: CDCL</vt:lpstr>
      <vt:lpstr>Example: CDCL</vt:lpstr>
      <vt:lpstr>Recap: Solver Architecture</vt:lpstr>
      <vt:lpstr>Decision Heuristics</vt:lpstr>
      <vt:lpstr>Dynamic Largest Individual Sum (DLIS)</vt:lpstr>
      <vt:lpstr>Variable State Independent  Decaying Sum (VSIDS)</vt:lpstr>
      <vt:lpstr>Implementing SAT Solvers</vt:lpstr>
      <vt:lpstr>Conflict Clauses</vt:lpstr>
      <vt:lpstr>Implementing BCP</vt:lpstr>
      <vt:lpstr>Watch Literals</vt:lpstr>
      <vt:lpstr>Watch Literals (cnt’d)</vt:lpstr>
      <vt:lpstr>Watch Literals (cnt’d)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832</cp:revision>
  <dcterms:created xsi:type="dcterms:W3CDTF">2012-06-16T17:56:57Z</dcterms:created>
  <dcterms:modified xsi:type="dcterms:W3CDTF">2019-11-09T19:06:55Z</dcterms:modified>
</cp:coreProperties>
</file>