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464" r:id="rId2"/>
    <p:sldId id="559" r:id="rId3"/>
    <p:sldId id="510" r:id="rId4"/>
    <p:sldId id="617" r:id="rId5"/>
    <p:sldId id="618" r:id="rId6"/>
    <p:sldId id="563" r:id="rId7"/>
    <p:sldId id="594" r:id="rId8"/>
    <p:sldId id="619" r:id="rId9"/>
    <p:sldId id="611" r:id="rId10"/>
    <p:sldId id="614" r:id="rId11"/>
    <p:sldId id="564" r:id="rId12"/>
    <p:sldId id="565" r:id="rId13"/>
    <p:sldId id="566" r:id="rId14"/>
    <p:sldId id="572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4" r:id="rId23"/>
    <p:sldId id="582" r:id="rId24"/>
    <p:sldId id="583" r:id="rId25"/>
    <p:sldId id="581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5" r:id="rId34"/>
    <p:sldId id="560" r:id="rId35"/>
    <p:sldId id="561" r:id="rId36"/>
    <p:sldId id="562" r:id="rId37"/>
    <p:sldId id="593" r:id="rId38"/>
    <p:sldId id="596" r:id="rId39"/>
    <p:sldId id="605" r:id="rId40"/>
    <p:sldId id="606" r:id="rId41"/>
    <p:sldId id="607" r:id="rId42"/>
    <p:sldId id="608" r:id="rId43"/>
    <p:sldId id="609" r:id="rId44"/>
    <p:sldId id="610" r:id="rId45"/>
    <p:sldId id="597" r:id="rId46"/>
    <p:sldId id="598" r:id="rId47"/>
    <p:sldId id="599" r:id="rId48"/>
    <p:sldId id="600" r:id="rId49"/>
    <p:sldId id="601" r:id="rId50"/>
    <p:sldId id="602" r:id="rId51"/>
    <p:sldId id="603" r:id="rId52"/>
    <p:sldId id="6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6" autoAdjust="0"/>
  </p:normalViewPr>
  <p:slideViewPr>
    <p:cSldViewPr>
      <p:cViewPr varScale="1">
        <p:scale>
          <a:sx n="62" d="100"/>
          <a:sy n="62" d="100"/>
        </p:scale>
        <p:origin x="5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17-Nov-19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17-Nov-19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17-Nov-19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17-Nov-19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17-Nov-19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52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7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67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67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hyperlink" Target="http://www.satcompetiti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/>
                  <a:t>: SAT Solver Applications and Challenges</a:t>
                </a:r>
                <a:br>
                  <a:rPr lang="en-US" sz="2800" dirty="0"/>
                </a:br>
                <a:r>
                  <a:rPr lang="en-US" sz="2800" dirty="0"/>
                  <a:t>November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baseline="30000" dirty="0"/>
                  <a:t>th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propositional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valid</a:t>
                </a:r>
                <a:r>
                  <a:rPr lang="en-US" sz="2400" dirty="0"/>
                  <a:t> if it evaluates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any</a:t>
                </a:r>
                <a:r>
                  <a:rPr lang="en-US" sz="2400" dirty="0"/>
                  <a:t> assignment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can we check this using a SAT solver?</a:t>
                </a:r>
              </a:p>
              <a:p>
                <a:pPr lvl="1"/>
                <a:r>
                  <a:rPr lang="en-US" sz="2000" dirty="0"/>
                  <a:t>Check the satisfiability of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Is the validity problem NP-complete?</a:t>
                </a:r>
              </a:p>
              <a:p>
                <a:pPr lvl="1"/>
                <a:r>
                  <a:rPr lang="en-US" sz="2000" dirty="0"/>
                  <a:t>It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co-NP</a:t>
                </a:r>
                <a:r>
                  <a:rPr lang="en-US" sz="2000" dirty="0"/>
                  <a:t> complete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3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Small Yet Difficult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pigeonhole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problem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Is it possible to place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pigeons</a:t>
                </a:r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holes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Obvious</a:t>
                </a:r>
                <a:r>
                  <a:rPr lang="en-US" sz="2400" dirty="0"/>
                  <a:t> for humans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But, turns out to be quite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difficult</a:t>
                </a:r>
                <a:r>
                  <a:rPr lang="en-US" sz="2400" dirty="0"/>
                  <a:t> for SAT solvers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pigeonhole princi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2897950" cy="234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Pigeonhole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Encode this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(UNSAT)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pigeon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placed in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’</a:t>
                </a:r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hole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’</a:t>
                </a:r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pigeon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must be placed in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at least one hole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Every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pigeon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must be placed in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precisely</a:t>
                </a:r>
                <a:r>
                  <a:rPr lang="en-US" sz="2400" dirty="0">
                    <a:solidFill>
                      <a:schemeClr val="tx1"/>
                    </a:solidFill>
                  </a:rPr>
                  <a:t> one hole: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x-none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nary>
                              <m:naryPr>
                                <m:chr m:val="⋁"/>
                                <m:supHide m:val="on"/>
                                <m:ctrlPr>
                                  <a:rPr lang="x-none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x-none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nary>
                              <m:naryPr>
                                <m:chr m:val="⋀"/>
                                <m:supHide m:val="on"/>
                                <m:ctrlPr>
                                  <a:rPr lang="en-IL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⋀"/>
                                    <m:supHide m:val="on"/>
                                    <m:ctrlPr>
                                      <a:rPr lang="en-IL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¬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∨¬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2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Pigeonhole Problem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In addition: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multiple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pigeons</a:t>
                </a:r>
                <a:r>
                  <a:rPr lang="en-US" sz="2400" dirty="0">
                    <a:solidFill>
                      <a:schemeClr val="tx1"/>
                    </a:solidFill>
                  </a:rPr>
                  <a:t> can’t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share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hole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x-non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x-non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⋀"/>
                                <m:supHide m:val="on"/>
                                <m:ctrlPr>
                                  <a:rPr lang="x-non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∨¬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r>
                  <a:rPr lang="en-US" sz="2400" dirty="0"/>
                  <a:t>, competitive solvers </a:t>
                </a:r>
                <a:r>
                  <a:rPr lang="en-US" sz="2400"/>
                  <a:t>cannot solve</a:t>
                </a:r>
                <a:endParaRPr lang="en-US" sz="2400" dirty="0"/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/>
                  <a:t>Problem: conflicts include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specific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pigeons/holes</a:t>
                </a:r>
                <a:r>
                  <a:rPr lang="en-US" sz="2400" dirty="0"/>
                  <a:t>, not generalized through symmetry</a:t>
                </a: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Symmetry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breaking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is an active research 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10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Application: Product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Motivation: some products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highly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customizable</a:t>
                </a:r>
              </a:p>
              <a:p>
                <a:pPr lvl="1"/>
                <a:endParaRPr lang="he-IL" sz="2000" dirty="0"/>
              </a:p>
              <a:p>
                <a:r>
                  <a:rPr lang="en-US" sz="2400" dirty="0"/>
                  <a:t>Example: Mercedes C class </a:t>
                </a:r>
                <a:r>
                  <a:rPr lang="x-none" sz="2400" dirty="0"/>
                  <a:t>–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692 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options</a:t>
                </a:r>
              </a:p>
              <a:p>
                <a:pPr lvl="1"/>
                <a:r>
                  <a:rPr lang="en-US" sz="2000" dirty="0"/>
                  <a:t>Leather interior, built-in GPS, seat heating, thermotronic comfort air conditioning, high-capacity battery, ventilate seats, etc.</a:t>
                </a:r>
                <a:endParaRPr lang="he-IL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But there may be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dependencies</a:t>
                </a:r>
                <a:r>
                  <a:rPr lang="en-US" sz="2000" dirty="0"/>
                  <a:t>!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Example: “Thermotronic comfort air conditioning requires high-capacity battery except when combined with gasoline engines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3.2</m:t>
                    </m:r>
                  </m:oMath>
                </a14:m>
                <a:r>
                  <a:rPr lang="en-US" sz="2000" dirty="0"/>
                  <a:t> liter capacity”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Need to prevent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inconsistent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configurations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64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Configurations using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Idea</a:t>
                </a:r>
                <a:r>
                  <a:rPr lang="en-US" sz="2400" dirty="0"/>
                  <a:t>: use a SAT solver to check for consistency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Encode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dependencies</a:t>
                </a:r>
                <a:r>
                  <a:rPr lang="en-US" sz="2400" dirty="0"/>
                  <a:t> as propositional formula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Encode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user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selection</a:t>
                </a:r>
                <a:r>
                  <a:rPr lang="en-US" sz="2400" dirty="0"/>
                  <a:t> as another formula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Use solver to check whether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is SAT</a:t>
                </a:r>
              </a:p>
              <a:p>
                <a:pPr lvl="1"/>
                <a:r>
                  <a:rPr lang="en-US" sz="2000" dirty="0"/>
                  <a:t>If yes, then configuration is fine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0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Configurations using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Dependency: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Thermotronic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comfort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air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conditioning</a:t>
                </a:r>
                <a:r>
                  <a:rPr lang="en-US" sz="2400" dirty="0"/>
                  <a:t> requires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high-capacity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battery</a:t>
                </a:r>
                <a:r>
                  <a:rPr lang="en-US" sz="2400" dirty="0"/>
                  <a:t> except when combined with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gasoline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engines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3.2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capacity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: thermotronic comfort air conditioning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: high-capacity battery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: gasoline engine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3.2 </m:t>
                    </m:r>
                  </m:oMath>
                </a14:m>
                <a:r>
                  <a:rPr lang="en-US" sz="2000" dirty="0"/>
                  <a:t>liter capacity</a:t>
                </a:r>
              </a:p>
              <a:p>
                <a:pPr lvl="1"/>
                <a:endParaRPr lang="en-US" sz="16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Consistency</a:t>
                </a:r>
                <a:r>
                  <a:rPr lang="en-US" sz="2400" dirty="0"/>
                  <a:t> requirement: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000" dirty="0"/>
              </a:p>
              <a:p>
                <a:pPr lvl="1"/>
                <a:endParaRPr lang="en-US" sz="1600" dirty="0"/>
              </a:p>
              <a:p>
                <a:r>
                  <a:rPr lang="en-US" sz="2400" dirty="0"/>
                  <a:t>If user selects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, the solver will warn us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4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Application: ATPG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SAT solvers can be used in testing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integrated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circuits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common problem in circuits: a component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stuck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fault</a:t>
                </a:r>
              </a:p>
              <a:p>
                <a:pPr lvl="1"/>
                <a:r>
                  <a:rPr lang="en-US" sz="2000" dirty="0"/>
                  <a:t>Output stuck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regardless of input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Automatic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test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pattern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generation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ATPG</a:t>
                </a:r>
                <a:r>
                  <a:rPr lang="en-US" sz="2400" dirty="0"/>
                  <a:t>) is used in constructing inputs that check this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ATPG Using SAT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Encode the circuit as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two</a:t>
            </a:r>
            <a:r>
              <a:rPr lang="en-US" sz="2400" dirty="0"/>
              <a:t> propositional formulas</a:t>
            </a:r>
          </a:p>
          <a:p>
            <a:pPr lvl="1"/>
            <a:r>
              <a:rPr lang="en-US" sz="2000" dirty="0"/>
              <a:t>First: “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circuit</a:t>
            </a:r>
            <a:r>
              <a:rPr lang="en-US" sz="2000" dirty="0"/>
              <a:t>” </a:t>
            </a:r>
            <a:r>
              <a:rPr lang="x-none" sz="2000" dirty="0"/>
              <a:t>–</a:t>
            </a:r>
            <a:r>
              <a:rPr lang="en-US" sz="2000" dirty="0"/>
              <a:t> the circuit without any faulty components</a:t>
            </a:r>
          </a:p>
          <a:p>
            <a:pPr lvl="1"/>
            <a:r>
              <a:rPr lang="en-US" sz="2000" dirty="0"/>
              <a:t>Second: “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faulty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circuit</a:t>
            </a:r>
            <a:r>
              <a:rPr lang="en-US" sz="2000" dirty="0"/>
              <a:t>” </a:t>
            </a:r>
            <a:r>
              <a:rPr lang="x-none" sz="2000" dirty="0"/>
              <a:t>–</a:t>
            </a:r>
            <a:r>
              <a:rPr lang="en-US" sz="2000" dirty="0"/>
              <a:t> represents the circuit with a particular component stuck at fault</a:t>
            </a:r>
          </a:p>
          <a:p>
            <a:pPr lvl="1"/>
            <a:endParaRPr lang="en-US" sz="2000" dirty="0"/>
          </a:p>
          <a:p>
            <a:r>
              <a:rPr lang="en-US" sz="2400" dirty="0"/>
              <a:t>Use solvers to find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sz="2400" dirty="0"/>
              <a:t> that produce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different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outputs</a:t>
            </a:r>
            <a:r>
              <a:rPr lang="en-US" sz="2400" dirty="0"/>
              <a:t> on the two circuits</a:t>
            </a:r>
          </a:p>
        </p:txBody>
      </p:sp>
    </p:spTree>
    <p:extLst>
      <p:ext uri="{BB962C8B-B14F-4D97-AF65-F5344CB8AC3E}">
        <p14:creationId xmlns:p14="http://schemas.microsoft.com/office/powerpoint/2010/main" val="145747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ATPG Using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Good circuit: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Faulty circuit: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“or” component is stuck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600200"/>
            <a:ext cx="3098182" cy="1434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352800"/>
            <a:ext cx="3098182" cy="13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Moshe </a:t>
            </a:r>
            <a:r>
              <a:rPr lang="en-US" sz="2400" dirty="0" err="1"/>
              <a:t>Vardi</a:t>
            </a:r>
            <a:r>
              <a:rPr lang="en-US" sz="2400" dirty="0"/>
              <a:t>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 dirty="0"/>
              <a:t> 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ATPG Using SAT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Good</a:t>
                </a:r>
                <a:r>
                  <a:rPr lang="en-US" sz="2400" dirty="0"/>
                  <a:t> circuit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Faulty</a:t>
                </a:r>
                <a:r>
                  <a:rPr lang="en-US" sz="2400" dirty="0"/>
                  <a:t> circuit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Solve</a:t>
                </a:r>
                <a:r>
                  <a:rPr lang="en-US" sz="2400" dirty="0"/>
                  <a:t>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Satisfying assignment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good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test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case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18" y="1524000"/>
            <a:ext cx="3098182" cy="1434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018" y="1554904"/>
            <a:ext cx="3098182" cy="13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Model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automated</a:t>
                </a:r>
                <a:r>
                  <a:rPr lang="en-US" sz="2400" dirty="0"/>
                  <a:t> method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verification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Given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system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property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check that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+mj-lt"/>
                  </a:rPr>
                  <a:t>or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+mj-lt"/>
                  </a:rPr>
                  <a:t>provide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+mj-lt"/>
                  </a:rPr>
                  <a:t>a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counterexample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Examples for properties: </a:t>
                </a:r>
              </a:p>
              <a:p>
                <a:pPr lvl="1"/>
                <a:r>
                  <a:rPr lang="en-US" sz="2000" dirty="0"/>
                  <a:t>Can the system reach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deadlock</a:t>
                </a:r>
                <a:r>
                  <a:rPr lang="en-US" sz="2000" dirty="0"/>
                  <a:t>?</a:t>
                </a:r>
              </a:p>
              <a:p>
                <a:pPr lvl="1"/>
                <a:r>
                  <a:rPr lang="en-US" sz="2000" dirty="0"/>
                  <a:t>Can two threads simultaneously enter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critical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section</a:t>
                </a:r>
                <a:r>
                  <a:rPr lang="en-US" sz="2000" dirty="0"/>
                  <a:t>?</a:t>
                </a:r>
              </a:p>
              <a:p>
                <a:pPr lvl="1"/>
                <a:r>
                  <a:rPr lang="en-US" sz="2000" dirty="0"/>
                  <a:t>Does the system produce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correct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sz="20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Different kinds of models and properties 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Model Checking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19400" y="2133600"/>
            <a:ext cx="4876800" cy="3124200"/>
            <a:chOff x="2819400" y="2133600"/>
            <a:chExt cx="4876800" cy="3124200"/>
          </a:xfrm>
        </p:grpSpPr>
        <p:sp>
          <p:nvSpPr>
            <p:cNvPr id="3" name="Rounded Rectangle 2"/>
            <p:cNvSpPr/>
            <p:nvPr/>
          </p:nvSpPr>
          <p:spPr>
            <a:xfrm>
              <a:off x="2819400" y="2133600"/>
              <a:ext cx="4876800" cy="312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9148" y="214252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possible executions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62400" y="2590800"/>
            <a:ext cx="3200400" cy="1943100"/>
            <a:chOff x="3962400" y="2590800"/>
            <a:chExt cx="3200400" cy="1943100"/>
          </a:xfrm>
        </p:grpSpPr>
        <p:sp>
          <p:nvSpPr>
            <p:cNvPr id="4" name="Rounded Rectangle 3"/>
            <p:cNvSpPr/>
            <p:nvPr/>
          </p:nvSpPr>
          <p:spPr>
            <a:xfrm>
              <a:off x="3962400" y="2590800"/>
              <a:ext cx="3200400" cy="19431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4028" y="2634894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Executions satisfying property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7600" y="3507019"/>
            <a:ext cx="3124200" cy="838200"/>
            <a:chOff x="3657600" y="3507019"/>
            <a:chExt cx="31242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3657600" y="3507019"/>
              <a:ext cx="25146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3549167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Program executions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7000" y="4191000"/>
            <a:ext cx="3124200" cy="2057400"/>
            <a:chOff x="2769108" y="4114800"/>
            <a:chExt cx="3124200" cy="20574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581400" y="4114800"/>
              <a:ext cx="381000" cy="1644167"/>
            </a:xfrm>
            <a:prstGeom prst="straightConnector1">
              <a:avLst/>
            </a:prstGeom>
            <a:ln w="1174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69108" y="580286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Counterexample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4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Model Checking: Advantages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Widely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applicable</a:t>
            </a:r>
            <a:r>
              <a:rPr lang="en-US" sz="2400" dirty="0"/>
              <a:t> (software, hardware, protocols, etc.)</a:t>
            </a:r>
          </a:p>
          <a:p>
            <a:endParaRPr lang="en-US" sz="2400" dirty="0"/>
          </a:p>
          <a:p>
            <a:r>
              <a:rPr lang="en-US" sz="2400" dirty="0"/>
              <a:t>Allows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partial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verification</a:t>
            </a:r>
            <a:r>
              <a:rPr lang="en-US" sz="2400" dirty="0"/>
              <a:t> – only the most relevant properties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automated</a:t>
            </a:r>
            <a:r>
              <a:rPr lang="en-US" sz="2400" dirty="0"/>
              <a:t>, and provides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guarantees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coverage</a:t>
            </a:r>
            <a:r>
              <a:rPr lang="en-US" sz="2400" dirty="0"/>
              <a:t>, not just common scenarios</a:t>
            </a:r>
          </a:p>
          <a:p>
            <a:endParaRPr lang="en-US" sz="2400" dirty="0"/>
          </a:p>
          <a:p>
            <a:r>
              <a:rPr lang="en-US" sz="2400" dirty="0"/>
              <a:t>Provides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counterexample</a:t>
            </a:r>
            <a:r>
              <a:rPr lang="en-US" sz="2400" dirty="0"/>
              <a:t> when property fails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3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Model Checking: Disadvantages	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Usually checks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flow</a:t>
            </a:r>
            <a:r>
              <a:rPr lang="en-US" sz="2400" dirty="0"/>
              <a:t>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reactive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systems</a:t>
            </a:r>
            <a:r>
              <a:rPr lang="en-US" sz="2400" dirty="0"/>
              <a:t>, not so much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accuracy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computations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quality</a:t>
            </a:r>
            <a:r>
              <a:rPr lang="en-US" sz="2400" dirty="0"/>
              <a:t> plays a crucial role</a:t>
            </a:r>
          </a:p>
          <a:p>
            <a:endParaRPr lang="en-US" sz="2400" dirty="0"/>
          </a:p>
          <a:p>
            <a:r>
              <a:rPr lang="en-US" sz="2400" dirty="0"/>
              <a:t>Key problem: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explosion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4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Model Checking: Safety Properties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Simple case: </a:t>
            </a:r>
          </a:p>
          <a:p>
            <a:pPr lvl="1"/>
            <a:r>
              <a:rPr lang="en-US" sz="2000" dirty="0"/>
              <a:t>Model is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</a:t>
            </a:r>
          </a:p>
          <a:p>
            <a:pPr lvl="1"/>
            <a:r>
              <a:rPr lang="en-US" sz="2000" dirty="0"/>
              <a:t>Safety property: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things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happen</a:t>
            </a:r>
          </a:p>
          <a:p>
            <a:pPr lvl="2"/>
            <a:r>
              <a:rPr lang="en-US" sz="2000" dirty="0"/>
              <a:t>Some states in the transition system marked as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bad</a:t>
            </a:r>
          </a:p>
          <a:p>
            <a:pPr lvl="1"/>
            <a:endParaRPr lang="en-US" sz="2400" dirty="0"/>
          </a:p>
          <a:p>
            <a:r>
              <a:rPr lang="en-US" sz="2400" dirty="0"/>
              <a:t>Verification: are any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reachable</a:t>
            </a:r>
            <a:r>
              <a:rPr lang="en-US" sz="2400" dirty="0"/>
              <a:t> from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initial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Linear in the size of the transition system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explosion</a:t>
            </a:r>
            <a:r>
              <a:rPr lang="en-US" sz="2000" dirty="0"/>
              <a:t>: models can be huge (exponential in program size)</a:t>
            </a:r>
          </a:p>
          <a:p>
            <a:pPr lvl="1"/>
            <a:r>
              <a:rPr lang="en-US" sz="2000" dirty="0"/>
              <a:t>Can even be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18316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Mutual Exclusion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Goal: check that never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00200" y="1600200"/>
            <a:ext cx="2819400" cy="1905000"/>
            <a:chOff x="1600200" y="1600200"/>
            <a:chExt cx="2819400" cy="1905000"/>
          </a:xfrm>
        </p:grpSpPr>
        <p:sp>
          <p:nvSpPr>
            <p:cNvPr id="3" name="Rounded Rectangle 2"/>
            <p:cNvSpPr/>
            <p:nvPr/>
          </p:nvSpPr>
          <p:spPr>
            <a:xfrm>
              <a:off x="1600200" y="1600200"/>
              <a:ext cx="2819400" cy="1905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2600" y="1799272"/>
                  <a:ext cx="266700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While True do</a:t>
                  </a:r>
                </a:p>
                <a:p>
                  <a:endParaRPr lang="en-US" dirty="0"/>
                </a:p>
                <a:p>
                  <a:r>
                    <a:rPr lang="en-US" b="0" dirty="0"/>
                    <a:t>  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Wait (Turn = 0)</a:t>
                  </a:r>
                </a:p>
                <a:p>
                  <a:endParaRPr lang="en-US" b="0" dirty="0"/>
                </a:p>
                <a:p>
                  <a:r>
                    <a:rPr lang="en-US" b="0" dirty="0"/>
                    <a:t>  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Turn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:=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799272"/>
                  <a:ext cx="2667000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058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5943600" y="1606296"/>
            <a:ext cx="2819400" cy="1905000"/>
            <a:chOff x="1600200" y="1600200"/>
            <a:chExt cx="28194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1600200" y="1600200"/>
              <a:ext cx="2819400" cy="1905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52600" y="1799272"/>
                  <a:ext cx="266700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While True do</a:t>
                  </a:r>
                </a:p>
                <a:p>
                  <a:endParaRPr lang="en-US" dirty="0"/>
                </a:p>
                <a:p>
                  <a:r>
                    <a:rPr lang="en-US" b="0" dirty="0"/>
                    <a:t>  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Wait (Turn =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</a:p>
                <a:p>
                  <a:endParaRPr lang="en-US" b="0" dirty="0"/>
                </a:p>
                <a:p>
                  <a:r>
                    <a:rPr lang="en-US" b="0" dirty="0"/>
                    <a:t>  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Turn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:=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799272"/>
                  <a:ext cx="2667000" cy="14773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058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76800" y="2245548"/>
                <a:ext cx="609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45548"/>
                <a:ext cx="60960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1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Mutual Exclusion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Model this program as a transition system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1627632" y="307315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3073150"/>
                <a:ext cx="1063752" cy="75165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1627632" y="1896009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1896009"/>
                <a:ext cx="1063752" cy="75165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1627632" y="425029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4250291"/>
                <a:ext cx="1063752" cy="75165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627632" y="5427432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5427432"/>
                <a:ext cx="1063752" cy="75165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65652" y="152400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1524000"/>
                <a:ext cx="1063752" cy="75165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3565652" y="259286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2592860"/>
                <a:ext cx="1063752" cy="75165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565652" y="366172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3661720"/>
                <a:ext cx="1063752" cy="751650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3565652" y="473058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4730580"/>
                <a:ext cx="1063752" cy="751650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7441692" y="307315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3073150"/>
                <a:ext cx="1063752" cy="751650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7441692" y="1896009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1896009"/>
                <a:ext cx="1063752" cy="751650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7441692" y="425029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4250291"/>
                <a:ext cx="1063752" cy="751650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>
              <a:xfrm>
                <a:off x="7441692" y="5427432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5427432"/>
                <a:ext cx="1063752" cy="751650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5503672" y="152400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1524000"/>
                <a:ext cx="1063752" cy="751650"/>
              </a:xfrm>
              <a:prstGeom prst="round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5503672" y="259286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2592860"/>
                <a:ext cx="1063752" cy="751650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5503672" y="366172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3661720"/>
                <a:ext cx="1063752" cy="751650"/>
              </a:xfrm>
              <a:prstGeom prst="round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5503672" y="473058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4730580"/>
                <a:ext cx="1063752" cy="751650"/>
              </a:xfrm>
              <a:prstGeom prst="round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0" idx="1"/>
            <a:endCxn id="15" idx="3"/>
          </p:cNvCxnSpPr>
          <p:nvPr/>
        </p:nvCxnSpPr>
        <p:spPr>
          <a:xfrm flipH="1">
            <a:off x="2691384" y="1899825"/>
            <a:ext cx="874268" cy="3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2" idx="0"/>
          </p:cNvCxnSpPr>
          <p:nvPr/>
        </p:nvCxnSpPr>
        <p:spPr>
          <a:xfrm>
            <a:off x="4097528" y="227565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13" idx="0"/>
          </p:cNvCxnSpPr>
          <p:nvPr/>
        </p:nvCxnSpPr>
        <p:spPr>
          <a:xfrm>
            <a:off x="4097528" y="334451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1"/>
            <a:endCxn id="14" idx="3"/>
          </p:cNvCxnSpPr>
          <p:nvPr/>
        </p:nvCxnSpPr>
        <p:spPr>
          <a:xfrm flipH="1">
            <a:off x="2691384" y="2968685"/>
            <a:ext cx="874268" cy="480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  <a:endCxn id="14" idx="0"/>
          </p:cNvCxnSpPr>
          <p:nvPr/>
        </p:nvCxnSpPr>
        <p:spPr>
          <a:xfrm>
            <a:off x="2159508" y="2647659"/>
            <a:ext cx="0" cy="42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19" idx="0"/>
          </p:cNvCxnSpPr>
          <p:nvPr/>
        </p:nvCxnSpPr>
        <p:spPr>
          <a:xfrm>
            <a:off x="4097528" y="441337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91384" y="3824800"/>
            <a:ext cx="874268" cy="92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35548" y="227565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2"/>
            <a:endCxn id="41" idx="0"/>
          </p:cNvCxnSpPr>
          <p:nvPr/>
        </p:nvCxnSpPr>
        <p:spPr>
          <a:xfrm>
            <a:off x="6035548" y="334451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2"/>
            <a:endCxn id="43" idx="0"/>
          </p:cNvCxnSpPr>
          <p:nvPr/>
        </p:nvCxnSpPr>
        <p:spPr>
          <a:xfrm>
            <a:off x="6035548" y="441337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9" idx="3"/>
            <a:endCxn id="35" idx="1"/>
          </p:cNvCxnSpPr>
          <p:nvPr/>
        </p:nvCxnSpPr>
        <p:spPr>
          <a:xfrm>
            <a:off x="6567424" y="1899825"/>
            <a:ext cx="874268" cy="3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3"/>
            <a:endCxn id="34" idx="1"/>
          </p:cNvCxnSpPr>
          <p:nvPr/>
        </p:nvCxnSpPr>
        <p:spPr>
          <a:xfrm>
            <a:off x="6567424" y="2968685"/>
            <a:ext cx="874268" cy="480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  <a:endCxn id="34" idx="0"/>
          </p:cNvCxnSpPr>
          <p:nvPr/>
        </p:nvCxnSpPr>
        <p:spPr>
          <a:xfrm>
            <a:off x="7973568" y="2647659"/>
            <a:ext cx="0" cy="42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67423" y="3824800"/>
            <a:ext cx="874269" cy="92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629404" y="3320543"/>
            <a:ext cx="874267" cy="142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4629403" y="2233495"/>
            <a:ext cx="874268" cy="14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629402" y="3344510"/>
            <a:ext cx="874269" cy="140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629402" y="2263280"/>
            <a:ext cx="874269" cy="140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/>
              <p:cNvSpPr/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ounded Rectangle 99"/>
              <p:cNvSpPr/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Rounded 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/>
          <p:nvPr/>
        </p:nvCxnSpPr>
        <p:spPr>
          <a:xfrm>
            <a:off x="4097528" y="1184248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035548" y="1184248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9945" y="1649831"/>
            <a:ext cx="2562997" cy="25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2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4" grpId="0" animBg="1"/>
      <p:bldP spid="15" grpId="0" animBg="1"/>
      <p:bldP spid="16" grpId="0" animBg="1"/>
      <p:bldP spid="18" grpId="0" animBg="1"/>
      <p:bldP spid="10" grpId="0" animBg="1"/>
      <p:bldP spid="12" grpId="0" animBg="1"/>
      <p:bldP spid="13" grpId="0" animBg="1"/>
      <p:bldP spid="17" grpId="0" animBg="1"/>
      <p:bldP spid="19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99" grpId="0" animBg="1"/>
      <p:bldP spid="1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Scaling-Up Model Checking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Symbolic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checking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Represent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many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states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symbolic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</a:t>
            </a:r>
            <a:r>
              <a:rPr lang="en-US" sz="2000" dirty="0"/>
              <a:t> in the transition graph</a:t>
            </a:r>
          </a:p>
          <a:p>
            <a:pPr lvl="1"/>
            <a:r>
              <a:rPr lang="en-US" sz="2000" dirty="0"/>
              <a:t>Often means the use of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Binary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Decision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Diagrams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BDDs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Compositional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verification</a:t>
            </a:r>
          </a:p>
          <a:p>
            <a:pPr lvl="1"/>
            <a:r>
              <a:rPr lang="en-US" sz="2400" dirty="0"/>
              <a:t>Verify components separately, deduce global correctness</a:t>
            </a:r>
          </a:p>
          <a:p>
            <a:pPr lvl="1"/>
            <a:endParaRPr lang="en-US" sz="2400" dirty="0"/>
          </a:p>
          <a:p>
            <a:r>
              <a:rPr lang="en-US" sz="2400" dirty="0"/>
              <a:t>Reductions, such as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Partial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Reduction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Bounded model checking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166360" y="5943600"/>
            <a:ext cx="1219200" cy="30480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34F04-0BCC-46AC-A1DD-BFE806C373E9}"/>
              </a:ext>
            </a:extLst>
          </p:cNvPr>
          <p:cNvCxnSpPr/>
          <p:nvPr/>
        </p:nvCxnSpPr>
        <p:spPr>
          <a:xfrm flipH="1">
            <a:off x="5166360" y="1520380"/>
            <a:ext cx="1219200" cy="30480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5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Bounded Model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Idea: only explore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part</a:t>
                </a:r>
                <a:r>
                  <a:rPr lang="en-US" sz="2400" dirty="0"/>
                  <a:t> of the transition system</a:t>
                </a:r>
              </a:p>
              <a:p>
                <a:pPr lvl="1"/>
                <a:r>
                  <a:rPr lang="en-US" sz="2000" dirty="0"/>
                  <a:t>Usually, up to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sz="2000" dirty="0"/>
                  <a:t> from initial state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Still guarantees absence of bugs, but only up to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steps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Weaker</a:t>
                </a:r>
                <a:r>
                  <a:rPr lang="en-US" sz="2400" dirty="0"/>
                  <a:t> than model checking, but much more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scalable</a:t>
                </a:r>
              </a:p>
              <a:p>
                <a:pPr lvl="1"/>
                <a:r>
                  <a:rPr lang="en-US" sz="2000" dirty="0"/>
                  <a:t>A very widespread technique!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Utilizes SAT solvers</a:t>
                </a: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4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Previously: architecture of modern solvers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</a:t>
            </a:r>
            <a:r>
              <a:rPr lang="en-US" sz="2000" dirty="0"/>
              <a:t> ,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CDCL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Today: some SAT solver applications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 configuration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Hardware manufacturing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Bounded model checking</a:t>
            </a:r>
          </a:p>
          <a:p>
            <a:endParaRPr lang="en-US" sz="2400" dirty="0"/>
          </a:p>
          <a:p>
            <a:r>
              <a:rPr lang="en-US" sz="2400" dirty="0"/>
              <a:t>Some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variations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challenges</a:t>
            </a:r>
          </a:p>
          <a:p>
            <a:pPr marL="585216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4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Bounded Model Checking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variables represent system states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Initial states: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predicate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true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initial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Transition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relation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one step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Safety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property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true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property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holds at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Bounded Model Checking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BMC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query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⋀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)∧</m:t>
                    </m:r>
                    <m:nary>
                      <m:naryPr>
                        <m:chr m:val="⋁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negated</a:t>
                </a:r>
                <a:r>
                  <a:rPr lang="en-US" sz="2400" dirty="0"/>
                  <a:t>, to look for errors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 is UNSAT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property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holds for any execution of length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9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Two Bit Counter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49832" y="3149400"/>
            <a:ext cx="432000" cy="432000"/>
            <a:chOff x="4954385" y="2182847"/>
            <a:chExt cx="432000" cy="432000"/>
          </a:xfrm>
        </p:grpSpPr>
        <p:sp>
          <p:nvSpPr>
            <p:cNvPr id="9" name="Oval 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 l="-2985" r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Arrow Connector 6"/>
          <p:cNvCxnSpPr/>
          <p:nvPr/>
        </p:nvCxnSpPr>
        <p:spPr>
          <a:xfrm>
            <a:off x="2465832" y="2507911"/>
            <a:ext cx="0" cy="641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49832" y="2075911"/>
            <a:ext cx="432000" cy="432000"/>
            <a:chOff x="4954385" y="2182847"/>
            <a:chExt cx="432000" cy="432000"/>
          </a:xfrm>
        </p:grpSpPr>
        <p:sp>
          <p:nvSpPr>
            <p:cNvPr id="12" name="Oval 1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2985" r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3530400" y="3149400"/>
            <a:ext cx="432000" cy="432000"/>
            <a:chOff x="4954385" y="2182847"/>
            <a:chExt cx="432000" cy="432000"/>
          </a:xfrm>
        </p:grpSpPr>
        <p:sp>
          <p:nvSpPr>
            <p:cNvPr id="15" name="Oval 14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2985" r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30400" y="2075911"/>
            <a:ext cx="432000" cy="432000"/>
            <a:chOff x="4954385" y="2182847"/>
            <a:chExt cx="432000" cy="432000"/>
          </a:xfrm>
        </p:grpSpPr>
        <p:sp>
          <p:nvSpPr>
            <p:cNvPr id="18" name="Oval 1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2985" r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Arrow Connector 23"/>
          <p:cNvCxnSpPr>
            <a:stCxn id="9" idx="6"/>
            <a:endCxn id="15" idx="2"/>
          </p:cNvCxnSpPr>
          <p:nvPr/>
        </p:nvCxnSpPr>
        <p:spPr>
          <a:xfrm>
            <a:off x="2681832" y="3365400"/>
            <a:ext cx="8485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8" idx="4"/>
          </p:cNvCxnSpPr>
          <p:nvPr/>
        </p:nvCxnSpPr>
        <p:spPr>
          <a:xfrm flipV="1">
            <a:off x="3746400" y="2507911"/>
            <a:ext cx="0" cy="641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2" idx="6"/>
          </p:cNvCxnSpPr>
          <p:nvPr/>
        </p:nvCxnSpPr>
        <p:spPr>
          <a:xfrm flipH="1">
            <a:off x="2681832" y="2291911"/>
            <a:ext cx="8485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65832" y="1710151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94968" y="1371600"/>
                <a:ext cx="4091832" cy="2667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State variables: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Initial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Transition: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4968" y="1371600"/>
                <a:ext cx="4091832" cy="2667000"/>
              </a:xfrm>
              <a:blipFill rotWithShape="0">
                <a:blip r:embed="rId6"/>
                <a:stretch>
                  <a:fillRect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1344168" y="3952248"/>
                <a:ext cx="7647432" cy="2667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Property: always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↔¬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↔¬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 </a:t>
                </a:r>
                <a:r>
                  <a:rPr lang="en-US" sz="2400" dirty="0"/>
                  <a:t>for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SAT </a:t>
                </a:r>
                <a:r>
                  <a:rPr lang="en-US" sz="2400" dirty="0"/>
                  <a:t>for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" y="3952248"/>
                <a:ext cx="7647432" cy="2667000"/>
              </a:xfrm>
              <a:prstGeom prst="rect">
                <a:avLst/>
              </a:prstGeom>
              <a:blipFill>
                <a:blip r:embed="rId7"/>
                <a:stretch>
                  <a:fillRect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5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Safety and Liveness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Safety: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bad</a:t>
            </a:r>
            <a:r>
              <a:rPr lang="en-US" sz="2400" dirty="0"/>
              <a:t> things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never</a:t>
            </a:r>
            <a:r>
              <a:rPr lang="en-US" sz="2400" dirty="0"/>
              <a:t> happen</a:t>
            </a:r>
          </a:p>
          <a:p>
            <a:pPr lvl="1"/>
            <a:r>
              <a:rPr lang="en-US" sz="2000" dirty="0"/>
              <a:t>Check whether there are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reachable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states</a:t>
            </a:r>
          </a:p>
          <a:p>
            <a:pPr lvl="1"/>
            <a:endParaRPr lang="en-US" sz="2000" dirty="0"/>
          </a:p>
          <a:p>
            <a:r>
              <a:rPr lang="en-US" sz="2400" dirty="0"/>
              <a:t>Liveness: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</a:t>
            </a:r>
            <a:r>
              <a:rPr lang="en-US" sz="2400" dirty="0"/>
              <a:t> things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eventually</a:t>
            </a:r>
            <a:r>
              <a:rPr lang="en-US" sz="2400" dirty="0"/>
              <a:t> happen</a:t>
            </a:r>
          </a:p>
          <a:p>
            <a:pPr lvl="1"/>
            <a:r>
              <a:rPr lang="en-US" sz="2000" dirty="0"/>
              <a:t>Check whether there are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reachable cycles </a:t>
            </a:r>
            <a:r>
              <a:rPr lang="en-US" sz="2000" dirty="0"/>
              <a:t>without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states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399341" y="4317446"/>
            <a:ext cx="382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349373" y="4899810"/>
            <a:ext cx="381000" cy="4040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" name="Straight Arrow Connector 14"/>
          <p:cNvCxnSpPr>
            <a:stCxn id="4" idx="3"/>
            <a:endCxn id="12" idx="1"/>
          </p:cNvCxnSpPr>
          <p:nvPr/>
        </p:nvCxnSpPr>
        <p:spPr>
          <a:xfrm flipV="1">
            <a:off x="4162855" y="4249036"/>
            <a:ext cx="975532" cy="6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9" idx="3"/>
          </p:cNvCxnSpPr>
          <p:nvPr/>
        </p:nvCxnSpPr>
        <p:spPr>
          <a:xfrm flipH="1">
            <a:off x="3590598" y="5138954"/>
            <a:ext cx="829985" cy="366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3972355" y="4519451"/>
            <a:ext cx="434149" cy="392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3" idx="1"/>
          </p:cNvCxnSpPr>
          <p:nvPr/>
        </p:nvCxnSpPr>
        <p:spPr>
          <a:xfrm>
            <a:off x="4801583" y="5138954"/>
            <a:ext cx="685915" cy="701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>
          <a:xfrm>
            <a:off x="5328887" y="4451041"/>
            <a:ext cx="349111" cy="1187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801583" y="4476579"/>
            <a:ext cx="336804" cy="42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138387" y="4047031"/>
            <a:ext cx="381000" cy="4040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5487498" y="5638800"/>
            <a:ext cx="381000" cy="4040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209598" y="4115441"/>
            <a:ext cx="1591985" cy="1592389"/>
            <a:chOff x="3209598" y="4115441"/>
            <a:chExt cx="1591985" cy="1592389"/>
          </a:xfrm>
        </p:grpSpPr>
        <p:sp>
          <p:nvSpPr>
            <p:cNvPr id="9" name="Rounded Rectangle 8"/>
            <p:cNvSpPr/>
            <p:nvPr/>
          </p:nvSpPr>
          <p:spPr>
            <a:xfrm>
              <a:off x="3209598" y="5303820"/>
              <a:ext cx="381000" cy="40401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0583" y="4936949"/>
              <a:ext cx="381000" cy="40401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781855" y="4115441"/>
              <a:ext cx="381000" cy="40401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37" name="Straight Arrow Connector 36"/>
          <p:cNvCxnSpPr>
            <a:stCxn id="12" idx="3"/>
          </p:cNvCxnSpPr>
          <p:nvPr/>
        </p:nvCxnSpPr>
        <p:spPr>
          <a:xfrm>
            <a:off x="5519387" y="4249036"/>
            <a:ext cx="815907" cy="65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4" idx="2"/>
          </p:cNvCxnSpPr>
          <p:nvPr/>
        </p:nvCxnSpPr>
        <p:spPr>
          <a:xfrm flipV="1">
            <a:off x="5868498" y="5303820"/>
            <a:ext cx="671375" cy="536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1"/>
          </p:cNvCxnSpPr>
          <p:nvPr/>
        </p:nvCxnSpPr>
        <p:spPr>
          <a:xfrm flipH="1" flipV="1">
            <a:off x="5519387" y="4451041"/>
            <a:ext cx="829986" cy="65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</p:cNvCxnSpPr>
          <p:nvPr/>
        </p:nvCxnSpPr>
        <p:spPr>
          <a:xfrm flipV="1">
            <a:off x="3400098" y="4519452"/>
            <a:ext cx="381000" cy="7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209598" y="4115441"/>
            <a:ext cx="1591985" cy="1592389"/>
            <a:chOff x="3209598" y="4115441"/>
            <a:chExt cx="1591985" cy="1592389"/>
          </a:xfrm>
        </p:grpSpPr>
        <p:sp>
          <p:nvSpPr>
            <p:cNvPr id="53" name="Rounded Rectangle 52"/>
            <p:cNvSpPr/>
            <p:nvPr/>
          </p:nvSpPr>
          <p:spPr>
            <a:xfrm>
              <a:off x="3209598" y="5303820"/>
              <a:ext cx="381000" cy="4040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20583" y="4936949"/>
              <a:ext cx="381000" cy="4040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781855" y="4115441"/>
              <a:ext cx="381000" cy="4040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Shift Left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State machine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bits: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Initial state</a:t>
                </a:r>
                <a:r>
                  <a:rPr lang="en-US" sz="2400" dirty="0"/>
                  <a:t>: unknown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Transition relation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[2]=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Property</a:t>
                </a:r>
                <a:r>
                  <a:rPr lang="en-US" sz="2400" dirty="0"/>
                  <a:t>: register is eventually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“Good things eventually happen” </a:t>
                </a:r>
                <a:r>
                  <a:rPr lang="x-none" sz="2000" dirty="0"/>
                  <a:t>–</a:t>
                </a:r>
                <a:r>
                  <a:rPr lang="en-US" sz="2000" dirty="0"/>
                  <a:t> a liveness property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Shift Left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Look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violations</a:t>
                </a:r>
                <a:r>
                  <a:rPr lang="en-US" sz="2400" dirty="0"/>
                  <a:t> of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length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up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 violating execution must include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loop</a:t>
                </a:r>
                <a:r>
                  <a:rPr lang="en-US" sz="2400" dirty="0"/>
                  <a:t>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∈{0,1,2}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this loop must not include the state 000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Verification query: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3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Shift Left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SAT solver returns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counter example</a:t>
                </a:r>
                <a:r>
                  <a:rPr lang="en-US" sz="2400" dirty="0"/>
                  <a:t>: all variables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76" y="2209800"/>
            <a:ext cx="4434544" cy="24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BMC With Increasing Lengths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58496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If UNSAT, can iteratively 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822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584960"/>
                <a:ext cx="7498080" cy="5257800"/>
              </a:xfrm>
              <a:blipFill rotWithShape="0"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191001" y="2514600"/>
                <a:ext cx="914399" cy="67736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2514600"/>
                <a:ext cx="914399" cy="67736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886200" y="3962400"/>
                <a:ext cx="1524000" cy="67736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BMC(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962400"/>
                <a:ext cx="1524000" cy="6773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886200" y="5410200"/>
                <a:ext cx="1524000" cy="67736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 ?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10200"/>
                <a:ext cx="1524000" cy="67736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 flipH="1">
            <a:off x="4648200" y="3191969"/>
            <a:ext cx="1" cy="770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33601" y="4686299"/>
                <a:ext cx="914399" cy="67736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++</a:t>
                </a: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4686299"/>
                <a:ext cx="914399" cy="6773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6524243" y="5410199"/>
                <a:ext cx="1524000" cy="67736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243" y="5410199"/>
                <a:ext cx="1524000" cy="67736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5410200" y="4301085"/>
            <a:ext cx="1114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4648200" y="4639769"/>
            <a:ext cx="0" cy="770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H="1" flipV="1">
            <a:off x="3048000" y="5363668"/>
            <a:ext cx="838200" cy="385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 flipV="1">
            <a:off x="3048000" y="4301085"/>
            <a:ext cx="838200" cy="385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0200" y="5737944"/>
            <a:ext cx="1114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38600" y="4844952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44952"/>
                <a:ext cx="220980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690455" y="536861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4848" y="556700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00600" y="3915772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915772"/>
                <a:ext cx="220980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524243" y="3962400"/>
                <a:ext cx="1524000" cy="67736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⊭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243" y="3962400"/>
                <a:ext cx="1524000" cy="677369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8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  <p:bldP spid="12" grpId="0" animBg="1"/>
      <p:bldP spid="33" grpId="0"/>
      <p:bldP spid="34" grpId="0"/>
      <p:bldP spid="35" grpId="0"/>
      <p:bldP spid="32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How Large Should k 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For finite transition systems, there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always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For particular classes of properties,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lower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thresholds</a:t>
                </a:r>
                <a:r>
                  <a:rPr lang="en-US" sz="2400" dirty="0"/>
                  <a:t> exist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Can settle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approximations</a:t>
                </a:r>
                <a:r>
                  <a:rPr lang="en-US" sz="2400" dirty="0"/>
                  <a:t>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91915" y="2514600"/>
                <a:ext cx="2795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15" y="2514600"/>
                <a:ext cx="279577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49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59408" y="274638"/>
                <a:ext cx="7860792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-Induction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9408" y="274638"/>
                <a:ext cx="7860792" cy="1143000"/>
              </a:xfrm>
              <a:blipFill rotWithShape="0"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BMC is aimed at finding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violating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runs</a:t>
                </a:r>
              </a:p>
              <a:p>
                <a:pPr lvl="1"/>
                <a:r>
                  <a:rPr lang="en-US" sz="2000" dirty="0"/>
                  <a:t>Refuting properties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-Induction is a related approach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proving</a:t>
                </a:r>
                <a:r>
                  <a:rPr lang="en-US" sz="2400" dirty="0"/>
                  <a:t> properties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Suppose we wish to prove the property: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/>
                  <a:t>A safety property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If we can prove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holds initially </a:t>
                </a:r>
              </a:p>
              <a:p>
                <a:pPr lvl="1"/>
                <a:r>
                  <a:rPr lang="en-US" sz="2000" dirty="0"/>
                  <a:t>If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, the successors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Then by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induction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always holds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3"/>
                <a:stretch>
                  <a:fillRect t="-928" r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1950−60</m:t>
                    </m:r>
                  </m:oMath>
                </a14:m>
                <a:r>
                  <a:rPr lang="en-US" sz="2400" dirty="0"/>
                  <a:t>s: 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Futile efforts </a:t>
                </a:r>
                <a:r>
                  <a:rPr lang="en-US" sz="2000" dirty="0"/>
                  <a:t>to show that search problems are hard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Stephen Cook,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1971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000" dirty="0"/>
                  <a:t>SAT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NP-complete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Richard Karp,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1972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000" dirty="0"/>
                  <a:t> additional NP-Complete problems, including Clique, Vertex Cover, Set Covering, Hamiltonian Cycle, Coloring, Knapsack, </a:t>
                </a:r>
                <a:r>
                  <a:rPr lang="en-US" sz="2000" dirty="0" err="1"/>
                  <a:t>etc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96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59408" y="274638"/>
                <a:ext cx="7860792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-Induction (</a:t>
                </a:r>
                <a:r>
                  <a:rPr lang="en-US" dirty="0" err="1"/>
                  <a:t>cnt’d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9408" y="274638"/>
                <a:ext cx="7860792" cy="1143000"/>
              </a:xfrm>
              <a:blipFill rotWithShape="0"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Unfortunately, this approach rarely works</a:t>
            </a:r>
          </a:p>
          <a:p>
            <a:pPr lvl="1"/>
            <a:r>
              <a:rPr lang="en-US" sz="2000" dirty="0"/>
              <a:t>Even when the property does hold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Why?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Unreachable states!</a:t>
            </a:r>
          </a:p>
        </p:txBody>
      </p:sp>
    </p:spTree>
    <p:extLst>
      <p:ext uri="{BB962C8B-B14F-4D97-AF65-F5344CB8AC3E}">
        <p14:creationId xmlns:p14="http://schemas.microsoft.com/office/powerpoint/2010/main" val="348320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59408" y="274638"/>
                <a:ext cx="7860792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-Induction (</a:t>
                </a:r>
                <a:r>
                  <a:rPr lang="en-US" dirty="0" err="1"/>
                  <a:t>cnt’d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9408" y="274638"/>
                <a:ext cx="7860792" cy="1143000"/>
              </a:xfrm>
              <a:blipFill rotWithShape="0"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1627632" y="307315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3073150"/>
                <a:ext cx="1063752" cy="75165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1627632" y="1896009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1896009"/>
                <a:ext cx="1063752" cy="75165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1627632" y="425029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4250291"/>
                <a:ext cx="1063752" cy="75165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627632" y="5427432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5427432"/>
                <a:ext cx="1063752" cy="75165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65652" y="152400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1524000"/>
                <a:ext cx="1063752" cy="75165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3565652" y="259286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2592860"/>
                <a:ext cx="1063752" cy="751650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565652" y="366172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3661720"/>
                <a:ext cx="1063752" cy="751650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3565652" y="473058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4730580"/>
                <a:ext cx="1063752" cy="751650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7441692" y="307315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3073150"/>
                <a:ext cx="1063752" cy="751650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7441692" y="1896009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1896009"/>
                <a:ext cx="1063752" cy="751650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7441692" y="425029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4250291"/>
                <a:ext cx="1063752" cy="751650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>
              <a:xfrm>
                <a:off x="7441692" y="5427432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5427432"/>
                <a:ext cx="1063752" cy="751650"/>
              </a:xfrm>
              <a:prstGeom prst="round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5503672" y="152400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1524000"/>
                <a:ext cx="1063752" cy="751650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5503672" y="259286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2592860"/>
                <a:ext cx="1063752" cy="751650"/>
              </a:xfrm>
              <a:prstGeom prst="round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5503672" y="366172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3661720"/>
                <a:ext cx="1063752" cy="751650"/>
              </a:xfrm>
              <a:prstGeom prst="round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5503672" y="473058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4730580"/>
                <a:ext cx="1063752" cy="751650"/>
              </a:xfrm>
              <a:prstGeom prst="round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0" idx="1"/>
            <a:endCxn id="15" idx="3"/>
          </p:cNvCxnSpPr>
          <p:nvPr/>
        </p:nvCxnSpPr>
        <p:spPr>
          <a:xfrm flipH="1">
            <a:off x="2691384" y="1899825"/>
            <a:ext cx="874268" cy="3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2" idx="0"/>
          </p:cNvCxnSpPr>
          <p:nvPr/>
        </p:nvCxnSpPr>
        <p:spPr>
          <a:xfrm>
            <a:off x="4097528" y="227565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13" idx="0"/>
          </p:cNvCxnSpPr>
          <p:nvPr/>
        </p:nvCxnSpPr>
        <p:spPr>
          <a:xfrm>
            <a:off x="4097528" y="334451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1"/>
            <a:endCxn id="14" idx="3"/>
          </p:cNvCxnSpPr>
          <p:nvPr/>
        </p:nvCxnSpPr>
        <p:spPr>
          <a:xfrm flipH="1">
            <a:off x="2691384" y="2968685"/>
            <a:ext cx="874268" cy="480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  <a:endCxn id="14" idx="0"/>
          </p:cNvCxnSpPr>
          <p:nvPr/>
        </p:nvCxnSpPr>
        <p:spPr>
          <a:xfrm>
            <a:off x="2159508" y="2647659"/>
            <a:ext cx="0" cy="42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19" idx="0"/>
          </p:cNvCxnSpPr>
          <p:nvPr/>
        </p:nvCxnSpPr>
        <p:spPr>
          <a:xfrm>
            <a:off x="4097528" y="441337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91384" y="3824800"/>
            <a:ext cx="874268" cy="92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35548" y="227565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2"/>
            <a:endCxn id="41" idx="0"/>
          </p:cNvCxnSpPr>
          <p:nvPr/>
        </p:nvCxnSpPr>
        <p:spPr>
          <a:xfrm>
            <a:off x="6035548" y="334451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2"/>
            <a:endCxn id="43" idx="0"/>
          </p:cNvCxnSpPr>
          <p:nvPr/>
        </p:nvCxnSpPr>
        <p:spPr>
          <a:xfrm>
            <a:off x="6035548" y="441337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9" idx="3"/>
            <a:endCxn id="35" idx="1"/>
          </p:cNvCxnSpPr>
          <p:nvPr/>
        </p:nvCxnSpPr>
        <p:spPr>
          <a:xfrm>
            <a:off x="6567424" y="1899825"/>
            <a:ext cx="874268" cy="3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3"/>
            <a:endCxn id="34" idx="1"/>
          </p:cNvCxnSpPr>
          <p:nvPr/>
        </p:nvCxnSpPr>
        <p:spPr>
          <a:xfrm>
            <a:off x="6567424" y="2968685"/>
            <a:ext cx="874268" cy="480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  <a:endCxn id="34" idx="0"/>
          </p:cNvCxnSpPr>
          <p:nvPr/>
        </p:nvCxnSpPr>
        <p:spPr>
          <a:xfrm>
            <a:off x="7973568" y="2647659"/>
            <a:ext cx="0" cy="42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67423" y="3824800"/>
            <a:ext cx="874269" cy="92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629404" y="3320543"/>
            <a:ext cx="874267" cy="142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4629403" y="2233495"/>
            <a:ext cx="874268" cy="14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629402" y="3344510"/>
            <a:ext cx="874269" cy="140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629402" y="2263280"/>
            <a:ext cx="874269" cy="140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/>
              <p:cNvSpPr/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ounded Rectangle 99"/>
              <p:cNvSpPr/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Rounded 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/>
          <p:nvPr/>
        </p:nvCxnSpPr>
        <p:spPr>
          <a:xfrm>
            <a:off x="4097528" y="1184248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035548" y="1184248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99" idx="1"/>
          </p:cNvCxnSpPr>
          <p:nvPr/>
        </p:nvCxnSpPr>
        <p:spPr>
          <a:xfrm>
            <a:off x="2691384" y="5803257"/>
            <a:ext cx="874268" cy="372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A Better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Check that states reachable from the initial state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steps satisfy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Using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BMC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Check that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holds on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-long paths</a:t>
                </a:r>
                <a:r>
                  <a:rPr lang="en-US" sz="2400" dirty="0"/>
                  <a:t>, then it also holds for state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Doesn’t have to start from the initial state</a:t>
                </a:r>
              </a:p>
              <a:p>
                <a:pPr lvl="1"/>
                <a:r>
                  <a:rPr lang="en-US" sz="2400" dirty="0"/>
                  <a:t>Can also be encoded into SAT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Together, this proves the desired property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7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59408" y="274638"/>
                <a:ext cx="7860792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-Induction (</a:t>
                </a:r>
                <a:r>
                  <a:rPr lang="en-US" dirty="0" err="1"/>
                  <a:t>cnt’d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9408" y="274638"/>
                <a:ext cx="7860792" cy="1143000"/>
              </a:xfrm>
              <a:blipFill rotWithShape="0"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1627632" y="307315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3073150"/>
                <a:ext cx="1063752" cy="75165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1627632" y="1896009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1896009"/>
                <a:ext cx="1063752" cy="75165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1627632" y="425029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4250291"/>
                <a:ext cx="1063752" cy="75165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627632" y="5427432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5427432"/>
                <a:ext cx="1063752" cy="75165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65652" y="152400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1524000"/>
                <a:ext cx="1063752" cy="75165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3565652" y="259286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2592860"/>
                <a:ext cx="1063752" cy="751650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565652" y="366172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3661720"/>
                <a:ext cx="1063752" cy="751650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3565652" y="473058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4730580"/>
                <a:ext cx="1063752" cy="751650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7441692" y="307315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3073150"/>
                <a:ext cx="1063752" cy="751650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7441692" y="1896009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1896009"/>
                <a:ext cx="1063752" cy="751650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7441692" y="425029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4250291"/>
                <a:ext cx="1063752" cy="751650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>
              <a:xfrm>
                <a:off x="7441692" y="5427432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2" y="5427432"/>
                <a:ext cx="1063752" cy="751650"/>
              </a:xfrm>
              <a:prstGeom prst="round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5503672" y="152400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1524000"/>
                <a:ext cx="1063752" cy="751650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5503672" y="259286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2592860"/>
                <a:ext cx="1063752" cy="751650"/>
              </a:xfrm>
              <a:prstGeom prst="round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5503672" y="366172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3661720"/>
                <a:ext cx="1063752" cy="751650"/>
              </a:xfrm>
              <a:prstGeom prst="round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5503672" y="4730580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4730580"/>
                <a:ext cx="1063752" cy="751650"/>
              </a:xfrm>
              <a:prstGeom prst="round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0" idx="1"/>
            <a:endCxn id="15" idx="3"/>
          </p:cNvCxnSpPr>
          <p:nvPr/>
        </p:nvCxnSpPr>
        <p:spPr>
          <a:xfrm flipH="1">
            <a:off x="2691384" y="1899825"/>
            <a:ext cx="874268" cy="3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2" idx="0"/>
          </p:cNvCxnSpPr>
          <p:nvPr/>
        </p:nvCxnSpPr>
        <p:spPr>
          <a:xfrm>
            <a:off x="4097528" y="227565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13" idx="0"/>
          </p:cNvCxnSpPr>
          <p:nvPr/>
        </p:nvCxnSpPr>
        <p:spPr>
          <a:xfrm>
            <a:off x="4097528" y="334451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1"/>
            <a:endCxn id="14" idx="3"/>
          </p:cNvCxnSpPr>
          <p:nvPr/>
        </p:nvCxnSpPr>
        <p:spPr>
          <a:xfrm flipH="1">
            <a:off x="2691384" y="2968685"/>
            <a:ext cx="874268" cy="480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  <a:endCxn id="14" idx="0"/>
          </p:cNvCxnSpPr>
          <p:nvPr/>
        </p:nvCxnSpPr>
        <p:spPr>
          <a:xfrm>
            <a:off x="2159508" y="2647659"/>
            <a:ext cx="0" cy="42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19" idx="0"/>
          </p:cNvCxnSpPr>
          <p:nvPr/>
        </p:nvCxnSpPr>
        <p:spPr>
          <a:xfrm>
            <a:off x="4097528" y="441337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91384" y="3824800"/>
            <a:ext cx="874268" cy="92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35548" y="227565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2"/>
            <a:endCxn id="41" idx="0"/>
          </p:cNvCxnSpPr>
          <p:nvPr/>
        </p:nvCxnSpPr>
        <p:spPr>
          <a:xfrm>
            <a:off x="6035548" y="334451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2"/>
            <a:endCxn id="43" idx="0"/>
          </p:cNvCxnSpPr>
          <p:nvPr/>
        </p:nvCxnSpPr>
        <p:spPr>
          <a:xfrm>
            <a:off x="6035548" y="4413370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9" idx="3"/>
            <a:endCxn id="35" idx="1"/>
          </p:cNvCxnSpPr>
          <p:nvPr/>
        </p:nvCxnSpPr>
        <p:spPr>
          <a:xfrm>
            <a:off x="6567424" y="1899825"/>
            <a:ext cx="874268" cy="3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3"/>
            <a:endCxn id="34" idx="1"/>
          </p:cNvCxnSpPr>
          <p:nvPr/>
        </p:nvCxnSpPr>
        <p:spPr>
          <a:xfrm>
            <a:off x="6567424" y="2968685"/>
            <a:ext cx="874268" cy="480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  <a:endCxn id="34" idx="0"/>
          </p:cNvCxnSpPr>
          <p:nvPr/>
        </p:nvCxnSpPr>
        <p:spPr>
          <a:xfrm>
            <a:off x="7973568" y="2647659"/>
            <a:ext cx="0" cy="42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67423" y="3824800"/>
            <a:ext cx="874269" cy="92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629404" y="3320543"/>
            <a:ext cx="874267" cy="142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4629403" y="2233495"/>
            <a:ext cx="874268" cy="14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629402" y="3344510"/>
            <a:ext cx="874269" cy="140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629402" y="2263280"/>
            <a:ext cx="874269" cy="140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/>
              <p:cNvSpPr/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52" y="5799441"/>
                <a:ext cx="1063752" cy="751650"/>
              </a:xfrm>
              <a:prstGeom prst="round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ounded Rectangle 99"/>
              <p:cNvSpPr/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Turn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Rounded 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72" y="5799441"/>
                <a:ext cx="1063752" cy="751650"/>
              </a:xfrm>
              <a:prstGeom prst="round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/>
          <p:nvPr/>
        </p:nvCxnSpPr>
        <p:spPr>
          <a:xfrm>
            <a:off x="4097528" y="1184248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035548" y="1184248"/>
            <a:ext cx="0" cy="31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99" idx="1"/>
          </p:cNvCxnSpPr>
          <p:nvPr/>
        </p:nvCxnSpPr>
        <p:spPr>
          <a:xfrm>
            <a:off x="2691384" y="5803257"/>
            <a:ext cx="874268" cy="372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8" idx="0"/>
          </p:cNvCxnSpPr>
          <p:nvPr/>
        </p:nvCxnSpPr>
        <p:spPr>
          <a:xfrm>
            <a:off x="2159508" y="5001941"/>
            <a:ext cx="0" cy="425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73568" y="5012090"/>
            <a:ext cx="0" cy="425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00" idx="3"/>
          </p:cNvCxnSpPr>
          <p:nvPr/>
        </p:nvCxnSpPr>
        <p:spPr>
          <a:xfrm flipH="1">
            <a:off x="6567424" y="5812018"/>
            <a:ext cx="874268" cy="363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Further Improvements?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Consider the following situation:</a:t>
                </a: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 marL="822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For which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can we prove correctness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induction?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change the encoding to consider only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loop-free </a:t>
                </a:r>
                <a:r>
                  <a:rPr lang="en-US" sz="2400" dirty="0">
                    <a:solidFill>
                      <a:schemeClr val="tx1"/>
                    </a:solidFill>
                  </a:rPr>
                  <a:t>paths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514600" y="2660903"/>
            <a:ext cx="4663948" cy="768097"/>
            <a:chOff x="2514600" y="2660903"/>
            <a:chExt cx="4663948" cy="768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/>
                <p:cNvSpPr/>
                <p:nvPr/>
              </p:nvSpPr>
              <p:spPr>
                <a:xfrm>
                  <a:off x="2768346" y="2667000"/>
                  <a:ext cx="549148" cy="45102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Rounded 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8346" y="2667000"/>
                  <a:ext cx="549148" cy="451020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3822954" y="2667000"/>
                  <a:ext cx="549148" cy="45102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954" y="2667000"/>
                  <a:ext cx="549148" cy="451020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5574792" y="2667000"/>
                  <a:ext cx="549148" cy="45102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792" y="2667000"/>
                  <a:ext cx="549148" cy="451020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6629400" y="2667000"/>
                  <a:ext cx="549148" cy="45102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667000"/>
                  <a:ext cx="549148" cy="451020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6" idx="1"/>
            </p:cNvCxnSpPr>
            <p:nvPr/>
          </p:nvCxnSpPr>
          <p:spPr>
            <a:xfrm>
              <a:off x="3317494" y="2892510"/>
              <a:ext cx="505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>
              <a:off x="6123940" y="2892510"/>
              <a:ext cx="505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514600" y="3118020"/>
              <a:ext cx="253746" cy="31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4" idx="0"/>
              <a:endCxn id="4" idx="1"/>
            </p:cNvCxnSpPr>
            <p:nvPr/>
          </p:nvCxnSpPr>
          <p:spPr>
            <a:xfrm rot="16200000" flipH="1" flipV="1">
              <a:off x="2792878" y="2642468"/>
              <a:ext cx="225510" cy="274574"/>
            </a:xfrm>
            <a:prstGeom prst="curvedConnector4">
              <a:avLst>
                <a:gd name="adj1" fmla="val -101370"/>
                <a:gd name="adj2" fmla="val 183256"/>
              </a:avLst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16200000" flipH="1" flipV="1">
              <a:off x="5621168" y="2636371"/>
              <a:ext cx="225510" cy="274574"/>
            </a:xfrm>
            <a:prstGeom prst="curvedConnector4">
              <a:avLst>
                <a:gd name="adj1" fmla="val -101370"/>
                <a:gd name="adj2" fmla="val 183256"/>
              </a:avLst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74638"/>
            <a:ext cx="7860792" cy="1143000"/>
          </a:xfrm>
        </p:spPr>
        <p:txBody>
          <a:bodyPr>
            <a:normAutofit/>
          </a:bodyPr>
          <a:lstStyle/>
          <a:p>
            <a:r>
              <a:rPr lang="en-US" dirty="0"/>
              <a:t>Other Variations of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basic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satisfiability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problem: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given a propositional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satisfiable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Common variations: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Maximum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Satisfiability</a:t>
                </a:r>
                <a:r>
                  <a:rPr lang="en-US" sz="2000" dirty="0"/>
                  <a:t> (</a:t>
                </a:r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MaxSAT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Partial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MaxSAT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Weighted</a:t>
                </a:r>
                <a:r>
                  <a:rPr lang="en-US" sz="2000" dirty="0"/>
                  <a:t> </a:t>
                </a:r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MaxSAT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Cores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0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229600" cy="1143000"/>
          </a:xfrm>
        </p:spPr>
        <p:txBody>
          <a:bodyPr>
            <a:noAutofit/>
          </a:bodyPr>
          <a:lstStyle/>
          <a:p>
            <a:pPr lvl="1"/>
            <a:r>
              <a:rPr lang="en-US" sz="4300" dirty="0"/>
              <a:t>Maximum Satisfiability (</a:t>
            </a:r>
            <a:r>
              <a:rPr lang="en-US" sz="4300" dirty="0" err="1"/>
              <a:t>MaxSAT</a:t>
            </a:r>
            <a:r>
              <a:rPr lang="en-US" sz="4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MaxSAT</a:t>
                </a:r>
                <a:r>
                  <a:rPr lang="en-US" sz="2400" dirty="0">
                    <a:solidFill>
                      <a:schemeClr val="tx1"/>
                    </a:solidFill>
                  </a:rPr>
                  <a:t>: Given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CNF, find an assignment that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maximizes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the number of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clauses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Observe: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000" dirty="0">
                    <a:solidFill>
                      <a:schemeClr val="tx1"/>
                    </a:solidFill>
                  </a:rPr>
                  <a:t>, the answer is just a satisfying assignment (all clauses will be satisfied)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we want to find a maximal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clauses whose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conjunction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Maximal number of satisfied clauses: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>
            <a:noAutofit/>
          </a:bodyPr>
          <a:lstStyle/>
          <a:p>
            <a:pPr lvl="1"/>
            <a:r>
              <a:rPr lang="en-US" sz="4300" dirty="0"/>
              <a:t>Partial </a:t>
            </a:r>
            <a:r>
              <a:rPr lang="en-US" sz="4300" dirty="0" err="1"/>
              <a:t>MaxSAT</a:t>
            </a:r>
            <a:endParaRPr lang="en-US" sz="4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Similar to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MaxSAT</a:t>
                </a:r>
                <a:r>
                  <a:rPr lang="en-US" sz="2400" dirty="0">
                    <a:solidFill>
                      <a:schemeClr val="tx1"/>
                    </a:solidFill>
                  </a:rPr>
                  <a:t>, but we distinguish between clauses: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Hard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clauses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must</a:t>
                </a:r>
                <a:r>
                  <a:rPr lang="en-US" sz="2000" dirty="0">
                    <a:solidFill>
                      <a:schemeClr val="tx1"/>
                    </a:solidFill>
                  </a:rPr>
                  <a:t> be satisfied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Soft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clauses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should</a:t>
                </a:r>
                <a:r>
                  <a:rPr lang="en-US" sz="2000" dirty="0">
                    <a:solidFill>
                      <a:schemeClr val="tx1"/>
                    </a:solidFill>
                  </a:rPr>
                  <a:t>, but don’t have to be, satisfied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Partial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MaxSAT</a:t>
                </a:r>
                <a:r>
                  <a:rPr lang="en-US" sz="2400" dirty="0">
                    <a:solidFill>
                      <a:schemeClr val="tx1"/>
                    </a:solidFill>
                  </a:rPr>
                  <a:t>: given a CNF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 each clause is marked soft or hard, find an assignment that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all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hard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clauses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maximizes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the number </a:t>
                </a:r>
                <a:r>
                  <a:rPr lang="en-US" sz="2400" dirty="0">
                    <a:solidFill>
                      <a:schemeClr val="tx1"/>
                    </a:solidFill>
                  </a:rPr>
                  <a:t>of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soft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clauses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8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>
            <a:noAutofit/>
          </a:bodyPr>
          <a:lstStyle/>
          <a:p>
            <a:pPr lvl="1"/>
            <a:r>
              <a:rPr lang="en-US" sz="4300" dirty="0"/>
              <a:t>Partial </a:t>
            </a:r>
            <a:r>
              <a:rPr lang="en-US" sz="4300" dirty="0" err="1"/>
              <a:t>MaxSAT</a:t>
            </a:r>
            <a:r>
              <a:rPr lang="en-US" sz="4300" dirty="0"/>
              <a:t> (</a:t>
            </a:r>
            <a:r>
              <a:rPr lang="en-US" sz="4300" dirty="0" err="1"/>
              <a:t>cnt’d</a:t>
            </a:r>
            <a:r>
              <a:rPr lang="en-US" sz="4300" dirty="0"/>
              <a:t>)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Regular SAT and </a:t>
            </a:r>
            <a:r>
              <a:rPr lang="en-US" sz="2400" dirty="0" err="1"/>
              <a:t>MaxSAT</a:t>
            </a:r>
            <a:r>
              <a:rPr lang="en-US" sz="2400" dirty="0"/>
              <a:t> are special cases of partial </a:t>
            </a:r>
            <a:r>
              <a:rPr lang="en-US" sz="2400" dirty="0" err="1"/>
              <a:t>maxSAT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000" dirty="0">
                <a:solidFill>
                  <a:schemeClr val="tx1"/>
                </a:solidFill>
              </a:rPr>
              <a:t>: all clauses are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hard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MaxSAT</a:t>
            </a:r>
            <a:r>
              <a:rPr lang="en-US" sz="2000" dirty="0"/>
              <a:t>: all clauses are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/>
              <a:t>Partial </a:t>
            </a:r>
            <a:r>
              <a:rPr lang="en-US" sz="2400" dirty="0" err="1"/>
              <a:t>MaxSAT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en-US" sz="2400" dirty="0"/>
              <a:t> of SAT and </a:t>
            </a:r>
            <a:r>
              <a:rPr lang="en-US" sz="2400" dirty="0" err="1"/>
              <a:t>MaxSAT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>
            <a:noAutofit/>
          </a:bodyPr>
          <a:lstStyle/>
          <a:p>
            <a:pPr lvl="1"/>
            <a:r>
              <a:rPr lang="en-US" sz="4300" dirty="0"/>
              <a:t>Partial Weighted </a:t>
            </a:r>
            <a:r>
              <a:rPr lang="en-US" sz="4300" dirty="0" err="1"/>
              <a:t>MaxSAT</a:t>
            </a:r>
            <a:endParaRPr lang="en-US" sz="43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Yet another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generalization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Soft clauses also have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weights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 way to indicate importance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chemeClr val="tx1"/>
                </a:solidFill>
              </a:rPr>
              <a:t>The goal: find an assignment that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maximizes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weights</a:t>
            </a:r>
            <a:r>
              <a:rPr lang="en-US" sz="2400" dirty="0">
                <a:solidFill>
                  <a:schemeClr val="tx1"/>
                </a:solidFill>
              </a:rPr>
              <a:t> of satisfied soft clauses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Partial </a:t>
            </a:r>
            <a:r>
              <a:rPr lang="en-US" sz="2400" dirty="0" err="1">
                <a:solidFill>
                  <a:schemeClr val="tx1"/>
                </a:solidFill>
              </a:rPr>
              <a:t>MaxSAT</a:t>
            </a:r>
            <a:r>
              <a:rPr lang="en-US" sz="2400" dirty="0">
                <a:solidFill>
                  <a:schemeClr val="tx1"/>
                </a:solidFill>
              </a:rPr>
              <a:t> is a private case, where all clauses have equal weights</a:t>
            </a:r>
          </a:p>
        </p:txBody>
      </p:sp>
    </p:spTree>
    <p:extLst>
      <p:ext uri="{BB962C8B-B14F-4D97-AF65-F5344CB8AC3E}">
        <p14:creationId xmlns:p14="http://schemas.microsoft.com/office/powerpoint/2010/main" val="31695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History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400" dirty="0"/>
                  <a:t>’s, SAT was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scary</a:t>
                </a:r>
                <a:r>
                  <a:rPr lang="en-US" sz="2400" dirty="0"/>
                  <a:t> problem</a:t>
                </a:r>
              </a:p>
              <a:p>
                <a:pPr lvl="1"/>
                <a:r>
                  <a:rPr lang="en-US" sz="2000" dirty="0"/>
                  <a:t>“Not to be touched with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000" dirty="0"/>
                  <a:t>-foot pole”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Even today, some small instances cannot be solved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However, solvers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widely used </a:t>
                </a:r>
                <a:r>
                  <a:rPr lang="en-US" sz="2400" dirty="0"/>
                  <a:t>in industry, routinely solve problems with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millions of variables </a:t>
                </a:r>
              </a:p>
              <a:p>
                <a:pPr lvl="1"/>
                <a:r>
                  <a:rPr lang="en-US" sz="2000" dirty="0"/>
                  <a:t>Almost considered an easy problem 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>
            <a:noAutofit/>
          </a:bodyPr>
          <a:lstStyle/>
          <a:p>
            <a:pPr lvl="1"/>
            <a:r>
              <a:rPr lang="en-US" sz="4300" dirty="0"/>
              <a:t>Partial </a:t>
            </a:r>
            <a:r>
              <a:rPr lang="en-US" sz="4300" dirty="0" err="1"/>
              <a:t>MaxSAT</a:t>
            </a:r>
            <a:r>
              <a:rPr lang="en-US" sz="4300" dirty="0"/>
              <a:t>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Software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package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installation</a:t>
                </a:r>
                <a:r>
                  <a:rPr lang="en-US" sz="2400" dirty="0"/>
                  <a:t>: you want to install software package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but it has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dependencies</a:t>
                </a:r>
              </a:p>
              <a:p>
                <a:pPr lvl="1"/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is </a:t>
                </a:r>
                <a:r>
                  <a:rPr lang="en-US" sz="2000" dirty="0"/>
                  <a:t>not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compatible with package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requires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and is not compatible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/>
                  <a:t>Some packages (e.g.,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) may already be installed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Question: 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Can you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install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Which software should you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uninstall</a:t>
                </a:r>
                <a:r>
                  <a:rPr lang="en-US" sz="2000" dirty="0"/>
                  <a:t> to install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?		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>
            <a:noAutofit/>
          </a:bodyPr>
          <a:lstStyle/>
          <a:p>
            <a:pPr lvl="1"/>
            <a:r>
              <a:rPr lang="en-US" sz="4300" dirty="0"/>
              <a:t>Partial </a:t>
            </a:r>
            <a:r>
              <a:rPr lang="en-US" sz="4300" dirty="0" err="1"/>
              <a:t>MaxSAT</a:t>
            </a:r>
            <a:r>
              <a:rPr lang="en-US" sz="4300" dirty="0"/>
              <a:t> Application (</a:t>
            </a:r>
            <a:r>
              <a:rPr lang="en-US" sz="4300" dirty="0" err="1"/>
              <a:t>cnt’d</a:t>
            </a:r>
            <a:r>
              <a:rPr lang="en-US" sz="4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Can phrase this as a </a:t>
                </a:r>
                <a:r>
                  <a:rPr lang="en-US" sz="2400" dirty="0" err="1"/>
                  <a:t>MaxSAT</a:t>
                </a:r>
                <a:r>
                  <a:rPr lang="en-US" sz="2400" dirty="0"/>
                  <a:t> instance</a:t>
                </a:r>
              </a:p>
              <a:p>
                <a:pPr lvl="1"/>
                <a:r>
                  <a:rPr lang="en-US" sz="2000" dirty="0"/>
                  <a:t>Goal: install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: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requires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: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incompatible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requires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: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incompatible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already installed: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install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and assignment will indicate dependencies that need to be installed</a:t>
                </a: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Partially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400" dirty="0"/>
                  <a:t>: violated soft clauses will indicate what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uninstall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10800000">
            <a:off x="5715946" y="2073896"/>
            <a:ext cx="684854" cy="1812303"/>
          </a:xfrm>
          <a:prstGeom prst="leftBrace">
            <a:avLst>
              <a:gd name="adj1" fmla="val 20792"/>
              <a:gd name="adj2" fmla="val 4974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61524" y="27953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1524" y="3968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5723629" y="4038600"/>
            <a:ext cx="684854" cy="228600"/>
          </a:xfrm>
          <a:prstGeom prst="leftBrace">
            <a:avLst>
              <a:gd name="adj1" fmla="val 20792"/>
              <a:gd name="adj2" fmla="val 4974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Modern SAT solvers can handle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hundreds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of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thousands</a:t>
                </a:r>
                <a:r>
                  <a:rPr lang="en-US" sz="2400" dirty="0">
                    <a:latin typeface="+mj-lt"/>
                  </a:rPr>
                  <a:t> of variables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Huge improvement in last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~20</m:t>
                    </m:r>
                  </m:oMath>
                </a14:m>
                <a:r>
                  <a:rPr lang="en-US" sz="2000" dirty="0">
                    <a:latin typeface="+mj-lt"/>
                  </a:rPr>
                  <a:t> years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Many mature tools available 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Active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research</a:t>
                </a:r>
                <a:r>
                  <a:rPr lang="en-US" sz="2000" dirty="0">
                    <a:latin typeface="+mj-lt"/>
                  </a:rPr>
                  <a:t>,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annual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conferences</a:t>
                </a:r>
                <a:r>
                  <a:rPr lang="en-US" sz="2000" dirty="0">
                    <a:latin typeface="+mj-lt"/>
                  </a:rPr>
                  <a:t> and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competition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Some applications: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Product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configurations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Automatic test pattern generation 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Bounded model checking (safety and liveness properties)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Other variants: </a:t>
                </a:r>
                <a:r>
                  <a:rPr lang="en-US" sz="2400" dirty="0" err="1">
                    <a:latin typeface="+mj-lt"/>
                  </a:rPr>
                  <a:t>MaxSAT</a:t>
                </a:r>
                <a:r>
                  <a:rPr lang="en-US" sz="2400" dirty="0">
                    <a:latin typeface="+mj-lt"/>
                  </a:rPr>
                  <a:t>, (Weighted) Partial </a:t>
                </a:r>
                <a:r>
                  <a:rPr lang="en-US" sz="2400" dirty="0" err="1">
                    <a:latin typeface="+mj-lt"/>
                  </a:rPr>
                  <a:t>MaxSAT</a:t>
                </a:r>
                <a:br>
                  <a:rPr lang="en-US" sz="2400" dirty="0">
                    <a:latin typeface="+mj-lt"/>
                  </a:rPr>
                </a:b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59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Landscape in SAT Solving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Very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active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field</a:t>
                </a:r>
                <a:r>
                  <a:rPr lang="en-US" sz="2400" dirty="0"/>
                  <a:t>, annual conference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20 </m:t>
                    </m:r>
                  </m:oMath>
                </a14:m>
                <a:r>
                  <a:rPr lang="en-US" sz="2400" dirty="0"/>
                  <a:t>years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CDCL solvers can scale to problems with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hundreds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thousands</a:t>
                </a:r>
                <a:r>
                  <a:rPr lang="en-US" sz="2400" dirty="0"/>
                  <a:t> or even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millions</a:t>
                </a:r>
                <a:r>
                  <a:rPr lang="en-US" sz="2400" dirty="0"/>
                  <a:t> of variables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annual SAT competition: </a:t>
                </a:r>
                <a:r>
                  <a:rPr lang="en-US" sz="2400" dirty="0">
                    <a:hlinkClick r:id="rId2"/>
                  </a:rPr>
                  <a:t>www.satcompetition.org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Large problems can often be solved, but even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small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instances</a:t>
                </a:r>
                <a:r>
                  <a:rPr lang="en-US" sz="2400" dirty="0"/>
                  <a:t> can be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difficult</a:t>
                </a:r>
              </a:p>
              <a:p>
                <a:pPr lvl="1"/>
                <a:r>
                  <a:rPr lang="en-US" sz="2000" dirty="0"/>
                  <a:t>Some overfitting, even in the competition</a:t>
                </a:r>
              </a:p>
              <a:p>
                <a:pPr lvl="1"/>
                <a:r>
                  <a:rPr lang="en-US" sz="2000" dirty="0"/>
                  <a:t>The community is looking for more benchmarks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 Solver Speedups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828800"/>
            <a:ext cx="7341910" cy="38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3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 and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sz="2000" dirty="0"/>
                  <a:t>Conceivably, NP-complete problems can be solved in polynomial time, but the polynomial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–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impractical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Conceivably, NP-complete problems can be solved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practical 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And in general,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worst-case behavior </a:t>
                </a:r>
                <a:r>
                  <a:rPr lang="en-US" sz="2400" dirty="0"/>
                  <a:t>not encountered in practice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Better ways for measuring a problem’s difficulty are needed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02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Focus on SAT?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Many interesting problems can be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reduced</a:t>
            </a:r>
            <a:r>
              <a:rPr lang="en-US" sz="2400" dirty="0">
                <a:solidFill>
                  <a:schemeClr val="tx1"/>
                </a:solidFill>
              </a:rPr>
              <a:t> to SAT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Idea: write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highly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optimized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  <a:r>
              <a:rPr lang="en-US" sz="2400" dirty="0"/>
              <a:t>, and use it to solve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any</a:t>
            </a:r>
            <a:r>
              <a:rPr lang="en-US" sz="2400" dirty="0"/>
              <a:t> NP-complete problem</a:t>
            </a:r>
          </a:p>
          <a:p>
            <a:pPr lvl="1"/>
            <a:r>
              <a:rPr lang="en-US" sz="2000" dirty="0"/>
              <a:t>However, 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encoding</a:t>
            </a:r>
            <a:r>
              <a:rPr lang="en-US" sz="2000" dirty="0"/>
              <a:t> matters a lot</a:t>
            </a:r>
          </a:p>
          <a:p>
            <a:pPr lvl="2"/>
            <a:r>
              <a:rPr lang="en-US" sz="2000" dirty="0"/>
              <a:t>Often the case in many verification tools</a:t>
            </a:r>
          </a:p>
          <a:p>
            <a:pPr lvl="1"/>
            <a:r>
              <a:rPr lang="en-US" sz="2000" dirty="0"/>
              <a:t>Knowing something about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CDCL </a:t>
            </a:r>
            <a:r>
              <a:rPr lang="en-US" sz="2000" dirty="0"/>
              <a:t>is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useful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16525</TotalTime>
  <Words>2838</Words>
  <Application>Microsoft Office PowerPoint</Application>
  <PresentationFormat>On-screen Show (4:3)</PresentationFormat>
  <Paragraphs>507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Overview</vt:lpstr>
      <vt:lpstr>Some History</vt:lpstr>
      <vt:lpstr>Some History (cnt’d)</vt:lpstr>
      <vt:lpstr>Today’s Landscape in SAT Solving</vt:lpstr>
      <vt:lpstr>SAT Solver Speedups</vt:lpstr>
      <vt:lpstr>P and NP</vt:lpstr>
      <vt:lpstr>Why Focus on SAT?</vt:lpstr>
      <vt:lpstr>Validity</vt:lpstr>
      <vt:lpstr>A Small Yet Difficult Problem</vt:lpstr>
      <vt:lpstr>The Pigeonhole Problem</vt:lpstr>
      <vt:lpstr>The Pigeonhole Problem (cnt’d)</vt:lpstr>
      <vt:lpstr>Application: Product Configuration</vt:lpstr>
      <vt:lpstr>Configurations using SAT</vt:lpstr>
      <vt:lpstr>Example: Configurations using SAT</vt:lpstr>
      <vt:lpstr>Application: ATPG</vt:lpstr>
      <vt:lpstr>ATPG Using SAT</vt:lpstr>
      <vt:lpstr>Example: ATPG Using SAT</vt:lpstr>
      <vt:lpstr>Example: ATPG Using SAT (cnt’d)</vt:lpstr>
      <vt:lpstr>Model Checking</vt:lpstr>
      <vt:lpstr>Model Checking (cnt’d)</vt:lpstr>
      <vt:lpstr>Model Checking: Advantages</vt:lpstr>
      <vt:lpstr>Model Checking: Disadvantages </vt:lpstr>
      <vt:lpstr>Model Checking: Safety Properties</vt:lpstr>
      <vt:lpstr>Example: Mutual Exclusion</vt:lpstr>
      <vt:lpstr>Example: Mutual Exclusion (cnt’d)</vt:lpstr>
      <vt:lpstr>Scaling-Up Model Checking</vt:lpstr>
      <vt:lpstr>Bounded Model Checking</vt:lpstr>
      <vt:lpstr>Bounded Model Checking (cnt’d)</vt:lpstr>
      <vt:lpstr>Bounded Model Checking (cnt’d)</vt:lpstr>
      <vt:lpstr>Example: Two Bit Counter</vt:lpstr>
      <vt:lpstr>Safety and Liveness</vt:lpstr>
      <vt:lpstr>Example: Shift Left</vt:lpstr>
      <vt:lpstr>Example: Shift Left (cnt’d)</vt:lpstr>
      <vt:lpstr>Example: Shift Left (cnt’d)</vt:lpstr>
      <vt:lpstr>BMC With Increasing Lengths</vt:lpstr>
      <vt:lpstr>How Large Should k Be?</vt:lpstr>
      <vt:lpstr>k-Induction</vt:lpstr>
      <vt:lpstr>k-Induction (cnt’d)</vt:lpstr>
      <vt:lpstr>k-Induction (cnt’d)</vt:lpstr>
      <vt:lpstr>A Better Method</vt:lpstr>
      <vt:lpstr>k-Induction (cnt’d)</vt:lpstr>
      <vt:lpstr>Further Improvements?</vt:lpstr>
      <vt:lpstr>Other Variations of SAT</vt:lpstr>
      <vt:lpstr>Maximum Satisfiability (MaxSAT)</vt:lpstr>
      <vt:lpstr>Partial MaxSAT</vt:lpstr>
      <vt:lpstr>Partial MaxSAT (cnt’d)</vt:lpstr>
      <vt:lpstr>Partial Weighted MaxSAT</vt:lpstr>
      <vt:lpstr>Partial MaxSAT Application</vt:lpstr>
      <vt:lpstr>Partial MaxSAT Application (cnt’d)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925</cp:revision>
  <dcterms:created xsi:type="dcterms:W3CDTF">2012-06-16T17:56:57Z</dcterms:created>
  <dcterms:modified xsi:type="dcterms:W3CDTF">2019-11-17T14:47:42Z</dcterms:modified>
</cp:coreProperties>
</file>