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64" r:id="rId2"/>
    <p:sldId id="559" r:id="rId3"/>
    <p:sldId id="510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9" r:id="rId32"/>
    <p:sldId id="590" r:id="rId33"/>
    <p:sldId id="591" r:id="rId34"/>
    <p:sldId id="592" r:id="rId35"/>
    <p:sldId id="587" r:id="rId36"/>
    <p:sldId id="593" r:id="rId37"/>
    <p:sldId id="594" r:id="rId38"/>
    <p:sldId id="595" r:id="rId39"/>
    <p:sldId id="596" r:id="rId40"/>
    <p:sldId id="598" r:id="rId41"/>
    <p:sldId id="597" r:id="rId42"/>
    <p:sldId id="608" r:id="rId43"/>
    <p:sldId id="609" r:id="rId44"/>
    <p:sldId id="614" r:id="rId45"/>
    <p:sldId id="610" r:id="rId46"/>
    <p:sldId id="611" r:id="rId47"/>
    <p:sldId id="612" r:id="rId48"/>
    <p:sldId id="613" r:id="rId49"/>
    <p:sldId id="599" r:id="rId50"/>
    <p:sldId id="600" r:id="rId51"/>
    <p:sldId id="601" r:id="rId52"/>
    <p:sldId id="602" r:id="rId53"/>
    <p:sldId id="603" r:id="rId54"/>
    <p:sldId id="604" r:id="rId55"/>
    <p:sldId id="615" r:id="rId56"/>
    <p:sldId id="606" r:id="rId57"/>
    <p:sldId id="607" r:id="rId58"/>
    <p:sldId id="61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671" autoAdjust="0"/>
  </p:normalViewPr>
  <p:slideViewPr>
    <p:cSldViewPr>
      <p:cViewPr varScale="1">
        <p:scale>
          <a:sx n="123" d="100"/>
          <a:sy n="123" d="100"/>
        </p:scale>
        <p:origin x="6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11/24/2019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11/24/2019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8" Type="http://schemas.openxmlformats.org/officeDocument/2006/relationships/image" Target="../media/image180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image" Target="../media/image15.png"/><Relationship Id="rId5" Type="http://schemas.openxmlformats.org/officeDocument/2006/relationships/image" Target="../media/image260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21.png"/><Relationship Id="rId14" Type="http://schemas.openxmlformats.org/officeDocument/2006/relationships/image" Target="../media/image14.png"/><Relationship Id="rId22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8" Type="http://schemas.openxmlformats.org/officeDocument/2006/relationships/image" Target="../media/image18.png"/><Relationship Id="rId3" Type="http://schemas.openxmlformats.org/officeDocument/2006/relationships/image" Target="../media/image24.png"/><Relationship Id="rId12" Type="http://schemas.openxmlformats.org/officeDocument/2006/relationships/image" Target="../media/image12.png"/><Relationship Id="rId25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24" Type="http://schemas.openxmlformats.org/officeDocument/2006/relationships/image" Target="../media/image25.png"/><Relationship Id="rId5" Type="http://schemas.openxmlformats.org/officeDocument/2006/relationships/image" Target="../media/image260.png"/><Relationship Id="rId10" Type="http://schemas.openxmlformats.org/officeDocument/2006/relationships/image" Target="../media/image100.png"/><Relationship Id="rId22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8" Type="http://schemas.openxmlformats.org/officeDocument/2006/relationships/image" Target="../media/image18.png"/><Relationship Id="rId3" Type="http://schemas.openxmlformats.org/officeDocument/2006/relationships/image" Target="../media/image281.png"/><Relationship Id="rId12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24" Type="http://schemas.openxmlformats.org/officeDocument/2006/relationships/image" Target="../media/image29.png"/><Relationship Id="rId10" Type="http://schemas.openxmlformats.org/officeDocument/2006/relationships/image" Target="../media/image100.png"/><Relationship Id="rId4" Type="http://schemas.openxmlformats.org/officeDocument/2006/relationships/image" Target="../media/image24.png"/><Relationship Id="rId22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32.png"/><Relationship Id="rId10" Type="http://schemas.openxmlformats.org/officeDocument/2006/relationships/image" Target="../media/image100.png"/><Relationship Id="rId9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3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2" Type="http://schemas.openxmlformats.org/officeDocument/2006/relationships/image" Target="../media/image4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2" Type="http://schemas.openxmlformats.org/officeDocument/2006/relationships/image" Target="../media/image4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2" Type="http://schemas.openxmlformats.org/officeDocument/2006/relationships/image" Target="../media/image6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73.png"/><Relationship Id="rId12" Type="http://schemas.openxmlformats.org/officeDocument/2006/relationships/image" Target="../media/image41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2" Type="http://schemas.openxmlformats.org/officeDocument/2006/relationships/image" Target="../media/image71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8" Type="http://schemas.openxmlformats.org/officeDocument/2006/relationships/image" Target="../media/image180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5" Type="http://schemas.openxmlformats.org/officeDocument/2006/relationships/image" Target="../media/image260.png"/><Relationship Id="rId23" Type="http://schemas.openxmlformats.org/officeDocument/2006/relationships/image" Target="../media/image20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5: Binary Decision Diagrams (BDDs)</a:t>
                </a:r>
                <a:br>
                  <a:rPr lang="en-US" sz="2800" dirty="0"/>
                </a:br>
                <a:r>
                  <a:rPr lang="en-US" sz="2800" dirty="0"/>
                  <a:t>November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2800" baseline="30000" dirty="0" err="1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Merge all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nodes</a:t>
                </a:r>
              </a:p>
              <a:p>
                <a:pPr lvl="1"/>
                <a:r>
                  <a:rPr lang="en-US" sz="2000" dirty="0"/>
                  <a:t>One terminal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one terminal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4968648" y="281940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4994148" y="28449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48" y="28449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3638877" y="4183184"/>
            <a:ext cx="988886" cy="931784"/>
            <a:chOff x="3661329" y="3546631"/>
            <a:chExt cx="988886" cy="9317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4218215" y="4046415"/>
              <a:ext cx="432000" cy="432000"/>
              <a:chOff x="4954385" y="2182847"/>
              <a:chExt cx="432000" cy="43200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Oval 15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00" idx="4"/>
              <a:endCxn id="153" idx="1"/>
            </p:cNvCxnSpPr>
            <p:nvPr/>
          </p:nvCxnSpPr>
          <p:spPr>
            <a:xfrm>
              <a:off x="3661329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184648" y="3251400"/>
            <a:ext cx="1761772" cy="931784"/>
            <a:chOff x="5207100" y="2614847"/>
            <a:chExt cx="1761772" cy="931784"/>
          </a:xfrm>
        </p:grpSpPr>
        <p:grpSp>
          <p:nvGrpSpPr>
            <p:cNvPr id="146" name="Group 14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81" idx="4"/>
              <a:endCxn id="149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11763" y="5114968"/>
            <a:ext cx="602443" cy="931785"/>
            <a:chOff x="4434215" y="4478415"/>
            <a:chExt cx="602443" cy="931785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14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Oval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Arrow Connector 142"/>
            <p:cNvCxnSpPr>
              <a:stCxn id="153" idx="4"/>
              <a:endCxn id="144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865991" y="5114968"/>
            <a:ext cx="602443" cy="931785"/>
            <a:chOff x="2888443" y="4478415"/>
            <a:chExt cx="602443" cy="931785"/>
          </a:xfrm>
        </p:grpSpPr>
        <p:grpSp>
          <p:nvGrpSpPr>
            <p:cNvPr id="138" name="Group 137"/>
            <p:cNvGrpSpPr/>
            <p:nvPr/>
          </p:nvGrpSpPr>
          <p:grpSpPr>
            <a:xfrm>
              <a:off x="3058886" y="4978200"/>
              <a:ext cx="432000" cy="432000"/>
              <a:chOff x="4954385" y="2182847"/>
              <a:chExt cx="432000" cy="4320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4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Oval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9" name="Straight Arrow Connector 138"/>
            <p:cNvCxnSpPr>
              <a:stCxn id="104" idx="4"/>
              <a:endCxn id="140" idx="1"/>
            </p:cNvCxnSpPr>
            <p:nvPr/>
          </p:nvCxnSpPr>
          <p:spPr>
            <a:xfrm>
              <a:off x="2888443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503306" y="5114968"/>
            <a:ext cx="602442" cy="931785"/>
            <a:chOff x="7525758" y="4478415"/>
            <a:chExt cx="602442" cy="931785"/>
          </a:xfrm>
        </p:grpSpPr>
        <p:grpSp>
          <p:nvGrpSpPr>
            <p:cNvPr id="134" name="Group 133"/>
            <p:cNvGrpSpPr/>
            <p:nvPr/>
          </p:nvGrpSpPr>
          <p:grpSpPr>
            <a:xfrm>
              <a:off x="7696200" y="4978200"/>
              <a:ext cx="432000" cy="432000"/>
              <a:chOff x="4954385" y="2182847"/>
              <a:chExt cx="432000" cy="4320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5" name="Straight Arrow Connector 134"/>
            <p:cNvCxnSpPr>
              <a:stCxn id="128" idx="4"/>
              <a:endCxn id="136" idx="1"/>
            </p:cNvCxnSpPr>
            <p:nvPr/>
          </p:nvCxnSpPr>
          <p:spPr>
            <a:xfrm>
              <a:off x="7525758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957535" y="5114968"/>
            <a:ext cx="602443" cy="931785"/>
            <a:chOff x="5979987" y="4478415"/>
            <a:chExt cx="602443" cy="931785"/>
          </a:xfrm>
        </p:grpSpPr>
        <p:grpSp>
          <p:nvGrpSpPr>
            <p:cNvPr id="130" name="Group 129"/>
            <p:cNvGrpSpPr/>
            <p:nvPr/>
          </p:nvGrpSpPr>
          <p:grpSpPr>
            <a:xfrm>
              <a:off x="6150430" y="4978200"/>
              <a:ext cx="432000" cy="432000"/>
              <a:chOff x="4954385" y="2182847"/>
              <a:chExt cx="432000" cy="4320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13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Oval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Arrow Connector 130"/>
            <p:cNvCxnSpPr>
              <a:stCxn id="108" idx="4"/>
              <a:endCxn id="132" idx="1"/>
            </p:cNvCxnSpPr>
            <p:nvPr/>
          </p:nvCxnSpPr>
          <p:spPr>
            <a:xfrm>
              <a:off x="597998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730420" y="4183184"/>
            <a:ext cx="988886" cy="931784"/>
            <a:chOff x="6752872" y="3546631"/>
            <a:chExt cx="988886" cy="931784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149" idx="4"/>
              <a:endCxn id="128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263548" y="5114968"/>
            <a:ext cx="602443" cy="931785"/>
            <a:chOff x="2286000" y="4478415"/>
            <a:chExt cx="602443" cy="931785"/>
          </a:xfrm>
        </p:grpSpPr>
        <p:grpSp>
          <p:nvGrpSpPr>
            <p:cNvPr id="122" name="Group 121"/>
            <p:cNvGrpSpPr/>
            <p:nvPr/>
          </p:nvGrpSpPr>
          <p:grpSpPr>
            <a:xfrm>
              <a:off x="2286000" y="4978200"/>
              <a:ext cx="432000" cy="432000"/>
              <a:chOff x="4954385" y="2182847"/>
              <a:chExt cx="432000" cy="4320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Oval 12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>
              <a:stCxn id="104" idx="4"/>
              <a:endCxn id="124" idx="7"/>
            </p:cNvCxnSpPr>
            <p:nvPr/>
          </p:nvCxnSpPr>
          <p:spPr>
            <a:xfrm flipH="1">
              <a:off x="2654735" y="4478415"/>
              <a:ext cx="233708" cy="56305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809320" y="5114968"/>
            <a:ext cx="602443" cy="931785"/>
            <a:chOff x="3831772" y="4478415"/>
            <a:chExt cx="602443" cy="931785"/>
          </a:xfrm>
        </p:grpSpPr>
        <p:grpSp>
          <p:nvGrpSpPr>
            <p:cNvPr id="118" name="Group 117"/>
            <p:cNvGrpSpPr/>
            <p:nvPr/>
          </p:nvGrpSpPr>
          <p:grpSpPr>
            <a:xfrm>
              <a:off x="3831772" y="4978200"/>
              <a:ext cx="432000" cy="432000"/>
              <a:chOff x="4954385" y="2182847"/>
              <a:chExt cx="432000" cy="4320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Oval 12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Oval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9" name="Straight Arrow Connector 118"/>
            <p:cNvCxnSpPr>
              <a:stCxn id="153" idx="4"/>
              <a:endCxn id="120" idx="7"/>
            </p:cNvCxnSpPr>
            <p:nvPr/>
          </p:nvCxnSpPr>
          <p:spPr>
            <a:xfrm flipH="1">
              <a:off x="4200507" y="4478415"/>
              <a:ext cx="233708" cy="56305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355092" y="5114968"/>
            <a:ext cx="602443" cy="931785"/>
            <a:chOff x="5377544" y="4478415"/>
            <a:chExt cx="602443" cy="931785"/>
          </a:xfrm>
        </p:grpSpPr>
        <p:grpSp>
          <p:nvGrpSpPr>
            <p:cNvPr id="114" name="Group 113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Oval 11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2" name="Oval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Arrow Connector 114"/>
            <p:cNvCxnSpPr>
              <a:stCxn id="108" idx="4"/>
              <a:endCxn id="11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6900864" y="5114968"/>
            <a:ext cx="602442" cy="931785"/>
            <a:chOff x="6923316" y="4478415"/>
            <a:chExt cx="602442" cy="931785"/>
          </a:xfrm>
        </p:grpSpPr>
        <p:grpSp>
          <p:nvGrpSpPr>
            <p:cNvPr id="110" name="Group 109"/>
            <p:cNvGrpSpPr/>
            <p:nvPr/>
          </p:nvGrpSpPr>
          <p:grpSpPr>
            <a:xfrm>
              <a:off x="6923316" y="4978200"/>
              <a:ext cx="432000" cy="432000"/>
              <a:chOff x="4954385" y="2182847"/>
              <a:chExt cx="432000" cy="4320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Oval 11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Oval 1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" name="Straight Arrow Connector 110"/>
            <p:cNvCxnSpPr>
              <a:stCxn id="128" idx="4"/>
              <a:endCxn id="112" idx="7"/>
            </p:cNvCxnSpPr>
            <p:nvPr/>
          </p:nvCxnSpPr>
          <p:spPr>
            <a:xfrm flipH="1">
              <a:off x="7292051" y="4478415"/>
              <a:ext cx="233707" cy="56305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741535" y="4183184"/>
            <a:ext cx="988885" cy="931784"/>
            <a:chOff x="5763987" y="3546631"/>
            <a:chExt cx="988885" cy="9317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Arrow Connector 106"/>
            <p:cNvCxnSpPr>
              <a:stCxn id="149" idx="4"/>
              <a:endCxn id="108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2649991" y="4183184"/>
            <a:ext cx="988886" cy="931784"/>
            <a:chOff x="2672443" y="3546631"/>
            <a:chExt cx="988886" cy="93178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672443" y="4046415"/>
              <a:ext cx="432000" cy="432000"/>
              <a:chOff x="4954385" y="2182847"/>
              <a:chExt cx="432000" cy="4320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Straight Arrow Connector 102"/>
            <p:cNvCxnSpPr>
              <a:stCxn id="100" idx="4"/>
              <a:endCxn id="104" idx="7"/>
            </p:cNvCxnSpPr>
            <p:nvPr/>
          </p:nvCxnSpPr>
          <p:spPr>
            <a:xfrm flipH="1">
              <a:off x="3041178" y="3546631"/>
              <a:ext cx="620151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422877" y="3251400"/>
            <a:ext cx="1761771" cy="931784"/>
            <a:chOff x="3445329" y="2614847"/>
            <a:chExt cx="1761771" cy="931784"/>
          </a:xfrm>
        </p:grpSpPr>
        <p:grpSp>
          <p:nvGrpSpPr>
            <p:cNvPr id="97" name="Group 96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Arrow Connector 97"/>
            <p:cNvCxnSpPr>
              <a:stCxn id="81" idx="4"/>
              <a:endCxn id="100" idx="7"/>
            </p:cNvCxnSpPr>
            <p:nvPr/>
          </p:nvCxnSpPr>
          <p:spPr>
            <a:xfrm flipH="1">
              <a:off x="3814064" y="2614847"/>
              <a:ext cx="1393036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5" name="Curved Connector 154"/>
          <p:cNvCxnSpPr>
            <a:stCxn id="153" idx="3"/>
            <a:endCxn id="116" idx="1"/>
          </p:cNvCxnSpPr>
          <p:nvPr/>
        </p:nvCxnSpPr>
        <p:spPr>
          <a:xfrm rot="16200000" flipH="1">
            <a:off x="4525535" y="4785195"/>
            <a:ext cx="626315" cy="1159329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04" idx="5"/>
            <a:endCxn id="116" idx="1"/>
          </p:cNvCxnSpPr>
          <p:nvPr/>
        </p:nvCxnSpPr>
        <p:spPr>
          <a:xfrm rot="16200000" flipH="1">
            <a:off x="3905384" y="4165044"/>
            <a:ext cx="626315" cy="239963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128" idx="4"/>
            <a:endCxn id="144" idx="7"/>
          </p:cNvCxnSpPr>
          <p:nvPr/>
        </p:nvCxnSpPr>
        <p:spPr>
          <a:xfrm rot="5400000">
            <a:off x="5945599" y="4120311"/>
            <a:ext cx="563050" cy="2552365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29" idx="5"/>
            <a:endCxn id="144" idx="0"/>
          </p:cNvCxnSpPr>
          <p:nvPr/>
        </p:nvCxnSpPr>
        <p:spPr>
          <a:xfrm rot="5400000">
            <a:off x="5927568" y="3904310"/>
            <a:ext cx="581081" cy="2839804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108" idx="5"/>
            <a:endCxn id="116" idx="6"/>
          </p:cNvCxnSpPr>
          <p:nvPr/>
        </p:nvCxnSpPr>
        <p:spPr>
          <a:xfrm rot="5400000">
            <a:off x="5559156" y="5279639"/>
            <a:ext cx="779050" cy="323178"/>
          </a:xfrm>
          <a:prstGeom prst="curved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104" idx="4"/>
            <a:endCxn id="145" idx="1"/>
          </p:cNvCxnSpPr>
          <p:nvPr/>
        </p:nvCxnSpPr>
        <p:spPr>
          <a:xfrm rot="16200000" flipH="1">
            <a:off x="3474206" y="4506752"/>
            <a:ext cx="581081" cy="1797511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Merge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isomorphic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subgraphs</a:t>
            </a:r>
          </a:p>
          <a:p>
            <a:endParaRPr lang="en-US" sz="2400" dirty="0"/>
          </a:p>
          <a:p>
            <a:r>
              <a:rPr lang="en-US" sz="2400" dirty="0"/>
              <a:t>Two subgraphs are isomorphic if: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Their roots represent the same variable</a:t>
            </a:r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The subgraphs rooted at their low successors are isomorphic</a:t>
            </a:r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The subgraphs rooted at their high successors are isomorphic</a:t>
            </a:r>
          </a:p>
        </p:txBody>
      </p:sp>
    </p:spTree>
    <p:extLst>
      <p:ext uri="{BB962C8B-B14F-4D97-AF65-F5344CB8AC3E}">
        <p14:creationId xmlns:p14="http://schemas.microsoft.com/office/powerpoint/2010/main" val="34766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4968648" y="16494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4994148" y="16749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48" y="1674947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195763" y="3513015"/>
            <a:ext cx="432000" cy="432000"/>
            <a:chOff x="4954385" y="2182847"/>
            <a:chExt cx="432000" cy="432000"/>
          </a:xfrm>
        </p:grpSpPr>
        <p:sp>
          <p:nvSpPr>
            <p:cNvPr id="153" name="Oval 15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Oval 15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Straight Arrow Connector 151"/>
          <p:cNvCxnSpPr>
            <a:stCxn id="100" idx="4"/>
            <a:endCxn id="153" idx="1"/>
          </p:cNvCxnSpPr>
          <p:nvPr/>
        </p:nvCxnSpPr>
        <p:spPr>
          <a:xfrm>
            <a:off x="3638877" y="3013231"/>
            <a:ext cx="620151" cy="563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184648" y="2081447"/>
            <a:ext cx="1761772" cy="931784"/>
            <a:chOff x="5207100" y="2614847"/>
            <a:chExt cx="1761772" cy="931784"/>
          </a:xfrm>
        </p:grpSpPr>
        <p:grpSp>
          <p:nvGrpSpPr>
            <p:cNvPr id="146" name="Group 14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81" idx="4"/>
              <a:endCxn id="149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11763" y="3945015"/>
            <a:ext cx="602443" cy="931785"/>
            <a:chOff x="4434215" y="4478415"/>
            <a:chExt cx="602443" cy="931785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14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Oval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Arrow Connector 142"/>
            <p:cNvCxnSpPr>
              <a:stCxn id="153" idx="4"/>
              <a:endCxn id="144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730420" y="3013231"/>
            <a:ext cx="988886" cy="931784"/>
            <a:chOff x="6752872" y="3546631"/>
            <a:chExt cx="988886" cy="931784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149" idx="4"/>
              <a:endCxn id="128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355092" y="3945015"/>
            <a:ext cx="602443" cy="931785"/>
            <a:chOff x="5377544" y="4478415"/>
            <a:chExt cx="602443" cy="931785"/>
          </a:xfrm>
        </p:grpSpPr>
        <p:grpSp>
          <p:nvGrpSpPr>
            <p:cNvPr id="114" name="Group 113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Oval 11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2" name="Oval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Arrow Connector 114"/>
            <p:cNvCxnSpPr>
              <a:stCxn id="108" idx="4"/>
              <a:endCxn id="11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741535" y="3013231"/>
            <a:ext cx="988885" cy="931784"/>
            <a:chOff x="5763987" y="3546631"/>
            <a:chExt cx="988885" cy="9317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Arrow Connector 106"/>
            <p:cNvCxnSpPr>
              <a:stCxn id="149" idx="4"/>
              <a:endCxn id="108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649991" y="3513015"/>
            <a:ext cx="432000" cy="432000"/>
            <a:chOff x="4954385" y="2182847"/>
            <a:chExt cx="432000" cy="432000"/>
          </a:xfrm>
        </p:grpSpPr>
        <p:sp>
          <p:nvSpPr>
            <p:cNvPr id="104" name="Oval 10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Arrow Connector 102"/>
          <p:cNvCxnSpPr>
            <a:stCxn id="100" idx="4"/>
            <a:endCxn id="104" idx="7"/>
          </p:cNvCxnSpPr>
          <p:nvPr/>
        </p:nvCxnSpPr>
        <p:spPr>
          <a:xfrm flipH="1">
            <a:off x="3018726" y="3013231"/>
            <a:ext cx="620151" cy="5630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422877" y="2081447"/>
            <a:ext cx="1761771" cy="931784"/>
            <a:chOff x="3445329" y="2614847"/>
            <a:chExt cx="1761771" cy="931784"/>
          </a:xfrm>
        </p:grpSpPr>
        <p:grpSp>
          <p:nvGrpSpPr>
            <p:cNvPr id="97" name="Group 96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Arrow Connector 97"/>
            <p:cNvCxnSpPr>
              <a:stCxn id="81" idx="4"/>
              <a:endCxn id="100" idx="7"/>
            </p:cNvCxnSpPr>
            <p:nvPr/>
          </p:nvCxnSpPr>
          <p:spPr>
            <a:xfrm flipH="1">
              <a:off x="3814064" y="2614847"/>
              <a:ext cx="1393036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5" name="Curved Connector 154"/>
          <p:cNvCxnSpPr>
            <a:stCxn id="153" idx="3"/>
            <a:endCxn id="116" idx="1"/>
          </p:cNvCxnSpPr>
          <p:nvPr/>
        </p:nvCxnSpPr>
        <p:spPr>
          <a:xfrm rot="16200000" flipH="1">
            <a:off x="4525535" y="3615242"/>
            <a:ext cx="626315" cy="1159329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04" idx="5"/>
            <a:endCxn id="116" idx="1"/>
          </p:cNvCxnSpPr>
          <p:nvPr/>
        </p:nvCxnSpPr>
        <p:spPr>
          <a:xfrm rot="16200000" flipH="1">
            <a:off x="3905384" y="2995091"/>
            <a:ext cx="626315" cy="239963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128" idx="4"/>
            <a:endCxn id="144" idx="7"/>
          </p:cNvCxnSpPr>
          <p:nvPr/>
        </p:nvCxnSpPr>
        <p:spPr>
          <a:xfrm rot="5400000">
            <a:off x="5945599" y="2950358"/>
            <a:ext cx="563050" cy="2552365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29" idx="5"/>
            <a:endCxn id="144" idx="0"/>
          </p:cNvCxnSpPr>
          <p:nvPr/>
        </p:nvCxnSpPr>
        <p:spPr>
          <a:xfrm rot="5400000">
            <a:off x="5927568" y="2734357"/>
            <a:ext cx="581081" cy="2839804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108" idx="5"/>
            <a:endCxn id="116" idx="6"/>
          </p:cNvCxnSpPr>
          <p:nvPr/>
        </p:nvCxnSpPr>
        <p:spPr>
          <a:xfrm rot="5400000">
            <a:off x="5559156" y="4109686"/>
            <a:ext cx="779050" cy="323178"/>
          </a:xfrm>
          <a:prstGeom prst="curved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104" idx="4"/>
            <a:endCxn id="145" idx="1"/>
          </p:cNvCxnSpPr>
          <p:nvPr/>
        </p:nvCxnSpPr>
        <p:spPr>
          <a:xfrm rot="16200000" flipH="1">
            <a:off x="3474206" y="3336799"/>
            <a:ext cx="581081" cy="1797511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195763" y="3513015"/>
            <a:ext cx="432000" cy="432000"/>
            <a:chOff x="4954385" y="2182847"/>
            <a:chExt cx="432000" cy="432000"/>
          </a:xfrm>
        </p:grpSpPr>
        <p:sp>
          <p:nvSpPr>
            <p:cNvPr id="158" name="Oval 15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2649991" y="3513015"/>
            <a:ext cx="432000" cy="432000"/>
            <a:chOff x="4954385" y="2182847"/>
            <a:chExt cx="432000" cy="432000"/>
          </a:xfrm>
        </p:grpSpPr>
        <p:sp>
          <p:nvSpPr>
            <p:cNvPr id="162" name="Oval 16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Oval 16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4" name="Oval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5" name="Curved Connector 164"/>
          <p:cNvCxnSpPr>
            <a:stCxn id="100" idx="4"/>
            <a:endCxn id="154" idx="2"/>
          </p:cNvCxnSpPr>
          <p:nvPr/>
        </p:nvCxnSpPr>
        <p:spPr>
          <a:xfrm rot="16200000" flipH="1">
            <a:off x="3572178" y="3079930"/>
            <a:ext cx="715784" cy="582386"/>
          </a:xfrm>
          <a:prstGeom prst="curved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Remove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redundant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nodes</a:t>
            </a:r>
          </a:p>
          <a:p>
            <a:endParaRPr lang="en-US" sz="2400" dirty="0"/>
          </a:p>
          <a:p>
            <a:r>
              <a:rPr lang="en-US" sz="2400" dirty="0"/>
              <a:t>A node is redundant if its successors are the same</a:t>
            </a:r>
          </a:p>
          <a:p>
            <a:pPr lvl="1"/>
            <a:r>
              <a:rPr lang="en-US" sz="2000" dirty="0"/>
              <a:t>Because its value doesn’t affect the outcome</a:t>
            </a:r>
          </a:p>
          <a:p>
            <a:endParaRPr lang="en-US" sz="2400" dirty="0"/>
          </a:p>
          <a:p>
            <a:r>
              <a:rPr lang="en-US" sz="2400" dirty="0"/>
              <a:t>Remove node, redirect incoming edge to its child</a:t>
            </a:r>
          </a:p>
        </p:txBody>
      </p:sp>
    </p:spTree>
    <p:extLst>
      <p:ext uri="{BB962C8B-B14F-4D97-AF65-F5344CB8AC3E}">
        <p14:creationId xmlns:p14="http://schemas.microsoft.com/office/powerpoint/2010/main" val="23624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Observe reduction in size: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nodes instead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4968648" y="16494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4994148" y="16749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48" y="1674947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195763" y="3513015"/>
            <a:ext cx="432000" cy="432000"/>
            <a:chOff x="4954385" y="2182847"/>
            <a:chExt cx="432000" cy="432000"/>
          </a:xfrm>
        </p:grpSpPr>
        <p:sp>
          <p:nvSpPr>
            <p:cNvPr id="153" name="Oval 15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Oval 15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Straight Arrow Connector 151"/>
          <p:cNvCxnSpPr>
            <a:stCxn id="100" idx="4"/>
            <a:endCxn id="153" idx="1"/>
          </p:cNvCxnSpPr>
          <p:nvPr/>
        </p:nvCxnSpPr>
        <p:spPr>
          <a:xfrm>
            <a:off x="3638877" y="3013231"/>
            <a:ext cx="620151" cy="563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184648" y="2081447"/>
            <a:ext cx="1761772" cy="931784"/>
            <a:chOff x="5207100" y="2614847"/>
            <a:chExt cx="1761772" cy="931784"/>
          </a:xfrm>
        </p:grpSpPr>
        <p:grpSp>
          <p:nvGrpSpPr>
            <p:cNvPr id="146" name="Group 14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81" idx="4"/>
              <a:endCxn id="149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11763" y="3945015"/>
            <a:ext cx="602443" cy="931785"/>
            <a:chOff x="4434215" y="4478415"/>
            <a:chExt cx="602443" cy="931785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14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Oval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Arrow Connector 142"/>
            <p:cNvCxnSpPr>
              <a:stCxn id="153" idx="4"/>
              <a:endCxn id="144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730420" y="3013231"/>
            <a:ext cx="988886" cy="931784"/>
            <a:chOff x="6752872" y="3546631"/>
            <a:chExt cx="988886" cy="931784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149" idx="4"/>
              <a:endCxn id="128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355092" y="4444800"/>
            <a:ext cx="432000" cy="432000"/>
            <a:chOff x="4954385" y="2182847"/>
            <a:chExt cx="432000" cy="432000"/>
          </a:xfrm>
        </p:grpSpPr>
        <p:sp>
          <p:nvSpPr>
            <p:cNvPr id="116" name="Oval 11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Oval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5" name="Straight Arrow Connector 114"/>
          <p:cNvCxnSpPr>
            <a:stCxn id="108" idx="4"/>
            <a:endCxn id="116" idx="7"/>
          </p:cNvCxnSpPr>
          <p:nvPr/>
        </p:nvCxnSpPr>
        <p:spPr>
          <a:xfrm flipH="1">
            <a:off x="5723827" y="3945015"/>
            <a:ext cx="233708" cy="56305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741535" y="3513015"/>
            <a:ext cx="432000" cy="432000"/>
            <a:chOff x="4954385" y="2182847"/>
            <a:chExt cx="432000" cy="432000"/>
          </a:xfrm>
        </p:grpSpPr>
        <p:sp>
          <p:nvSpPr>
            <p:cNvPr id="108" name="Oval 10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Straight Arrow Connector 106"/>
          <p:cNvCxnSpPr>
            <a:stCxn id="149" idx="4"/>
            <a:endCxn id="108" idx="7"/>
          </p:cNvCxnSpPr>
          <p:nvPr/>
        </p:nvCxnSpPr>
        <p:spPr>
          <a:xfrm flipH="1">
            <a:off x="6110270" y="3013231"/>
            <a:ext cx="620150" cy="5630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422877" y="2081447"/>
            <a:ext cx="1761771" cy="931784"/>
            <a:chOff x="3445329" y="2614847"/>
            <a:chExt cx="1761771" cy="931784"/>
          </a:xfrm>
        </p:grpSpPr>
        <p:grpSp>
          <p:nvGrpSpPr>
            <p:cNvPr id="97" name="Group 96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Arrow Connector 97"/>
            <p:cNvCxnSpPr>
              <a:stCxn id="81" idx="4"/>
              <a:endCxn id="100" idx="7"/>
            </p:cNvCxnSpPr>
            <p:nvPr/>
          </p:nvCxnSpPr>
          <p:spPr>
            <a:xfrm flipH="1">
              <a:off x="3814064" y="2614847"/>
              <a:ext cx="1393036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5" name="Curved Connector 154"/>
          <p:cNvCxnSpPr>
            <a:stCxn id="153" idx="3"/>
            <a:endCxn id="116" idx="1"/>
          </p:cNvCxnSpPr>
          <p:nvPr/>
        </p:nvCxnSpPr>
        <p:spPr>
          <a:xfrm rot="16200000" flipH="1">
            <a:off x="4525535" y="3615242"/>
            <a:ext cx="626315" cy="1159329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128" idx="4"/>
            <a:endCxn id="144" idx="7"/>
          </p:cNvCxnSpPr>
          <p:nvPr/>
        </p:nvCxnSpPr>
        <p:spPr>
          <a:xfrm rot="5400000">
            <a:off x="5945599" y="2950358"/>
            <a:ext cx="563050" cy="2552365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29" idx="5"/>
            <a:endCxn id="144" idx="0"/>
          </p:cNvCxnSpPr>
          <p:nvPr/>
        </p:nvCxnSpPr>
        <p:spPr>
          <a:xfrm rot="5400000">
            <a:off x="5927568" y="2734357"/>
            <a:ext cx="581081" cy="2839804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108" idx="5"/>
            <a:endCxn id="116" idx="6"/>
          </p:cNvCxnSpPr>
          <p:nvPr/>
        </p:nvCxnSpPr>
        <p:spPr>
          <a:xfrm rot="5400000">
            <a:off x="5559156" y="4109686"/>
            <a:ext cx="779050" cy="323178"/>
          </a:xfrm>
          <a:prstGeom prst="curved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4195763" y="3513015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Curved Connector 164"/>
          <p:cNvCxnSpPr>
            <a:stCxn id="100" idx="4"/>
            <a:endCxn id="154" idx="2"/>
          </p:cNvCxnSpPr>
          <p:nvPr/>
        </p:nvCxnSpPr>
        <p:spPr>
          <a:xfrm rot="16200000" flipH="1">
            <a:off x="3572178" y="3079930"/>
            <a:ext cx="715784" cy="582386"/>
          </a:xfrm>
          <a:prstGeom prst="curved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741535" y="3513015"/>
            <a:ext cx="432000" cy="432000"/>
            <a:chOff x="4954385" y="2182847"/>
            <a:chExt cx="432000" cy="432000"/>
          </a:xfrm>
        </p:grpSpPr>
        <p:sp>
          <p:nvSpPr>
            <p:cNvPr id="63" name="Oval 6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Arrow Connector 64"/>
          <p:cNvCxnSpPr>
            <a:stCxn id="150" idx="4"/>
            <a:endCxn id="116" idx="7"/>
          </p:cNvCxnSpPr>
          <p:nvPr/>
        </p:nvCxnSpPr>
        <p:spPr>
          <a:xfrm flipH="1">
            <a:off x="5723827" y="2987731"/>
            <a:ext cx="1006593" cy="152033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9" idx="4"/>
            <a:endCxn id="144" idx="7"/>
          </p:cNvCxnSpPr>
          <p:nvPr/>
        </p:nvCxnSpPr>
        <p:spPr>
          <a:xfrm flipH="1">
            <a:off x="4950941" y="3013231"/>
            <a:ext cx="1779479" cy="1494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1" idx="4"/>
            <a:endCxn id="153" idx="7"/>
          </p:cNvCxnSpPr>
          <p:nvPr/>
        </p:nvCxnSpPr>
        <p:spPr>
          <a:xfrm flipH="1">
            <a:off x="4564498" y="2081447"/>
            <a:ext cx="620150" cy="149483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Can applying Reduction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en-US" sz="2400" dirty="0"/>
                  <a:t> (redundant nodes) expose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cases</a:t>
                </a:r>
                <a:r>
                  <a:rPr lang="en-US" sz="2400" dirty="0"/>
                  <a:t> where Reduction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r>
                  <a:rPr lang="en-US" sz="2400" dirty="0"/>
                  <a:t> (isomorphic subgraphs) can be applied?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isomorphic subgraphs?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after we remove </a:t>
                </a:r>
                <a:br>
                  <a:rPr lang="en-US" sz="2400" dirty="0"/>
                </a:br>
                <a:r>
                  <a:rPr lang="en-US" sz="2400" dirty="0"/>
                  <a:t>redundancies?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/>
          <p:cNvSpPr/>
          <p:nvPr/>
        </p:nvSpPr>
        <p:spPr>
          <a:xfrm>
            <a:off x="6879771" y="335280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6905271" y="33783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271" y="33783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5688412" y="5216368"/>
            <a:ext cx="432000" cy="432000"/>
            <a:chOff x="4954385" y="2182847"/>
            <a:chExt cx="432000" cy="432000"/>
          </a:xfrm>
        </p:grpSpPr>
        <p:sp>
          <p:nvSpPr>
            <p:cNvPr id="152" name="Oval 15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stCxn id="140" idx="5"/>
            <a:endCxn id="142" idx="1"/>
          </p:cNvCxnSpPr>
          <p:nvPr/>
        </p:nvCxnSpPr>
        <p:spPr>
          <a:xfrm>
            <a:off x="5702735" y="4653319"/>
            <a:ext cx="1626745" cy="1558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095771" y="3784800"/>
            <a:ext cx="1761772" cy="931784"/>
            <a:chOff x="5207100" y="2614847"/>
            <a:chExt cx="1761772" cy="931784"/>
          </a:xfrm>
        </p:grpSpPr>
        <p:grpSp>
          <p:nvGrpSpPr>
            <p:cNvPr id="148" name="Group 147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Oval 15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9" name="Straight Arrow Connector 148"/>
            <p:cNvCxnSpPr>
              <a:stCxn id="125" idx="4"/>
              <a:endCxn id="150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6493329" y="6148153"/>
            <a:ext cx="432000" cy="432000"/>
            <a:chOff x="4954385" y="2182847"/>
            <a:chExt cx="432000" cy="432000"/>
          </a:xfrm>
        </p:grpSpPr>
        <p:sp>
          <p:nvSpPr>
            <p:cNvPr id="146" name="Oval 14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5" name="Straight Arrow Connector 144"/>
          <p:cNvCxnSpPr>
            <a:stCxn id="152" idx="5"/>
            <a:endCxn id="146" idx="1"/>
          </p:cNvCxnSpPr>
          <p:nvPr/>
        </p:nvCxnSpPr>
        <p:spPr>
          <a:xfrm>
            <a:off x="6057147" y="5585103"/>
            <a:ext cx="499447" cy="626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266215" y="6148153"/>
            <a:ext cx="432000" cy="432000"/>
            <a:chOff x="4954385" y="2182847"/>
            <a:chExt cx="432000" cy="432000"/>
          </a:xfrm>
        </p:grpSpPr>
        <p:sp>
          <p:nvSpPr>
            <p:cNvPr id="142" name="Oval 14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/>
          <p:cNvGrpSpPr/>
          <p:nvPr/>
        </p:nvGrpSpPr>
        <p:grpSpPr>
          <a:xfrm>
            <a:off x="5334000" y="3784800"/>
            <a:ext cx="1761771" cy="931784"/>
            <a:chOff x="3445329" y="2614847"/>
            <a:chExt cx="1761771" cy="931784"/>
          </a:xfrm>
        </p:grpSpPr>
        <p:grpSp>
          <p:nvGrpSpPr>
            <p:cNvPr id="138" name="Group 137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4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9" name="Straight Arrow Connector 138"/>
            <p:cNvCxnSpPr>
              <a:stCxn id="125" idx="4"/>
              <a:endCxn id="140" idx="7"/>
            </p:cNvCxnSpPr>
            <p:nvPr/>
          </p:nvCxnSpPr>
          <p:spPr>
            <a:xfrm flipH="1">
              <a:off x="3814064" y="2614847"/>
              <a:ext cx="1393036" cy="563049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3" name="Oval 132"/>
          <p:cNvSpPr/>
          <p:nvPr/>
        </p:nvSpPr>
        <p:spPr>
          <a:xfrm>
            <a:off x="6106886" y="5216368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>
            <a:stCxn id="150" idx="4"/>
            <a:endCxn id="142" idx="7"/>
          </p:cNvCxnSpPr>
          <p:nvPr/>
        </p:nvCxnSpPr>
        <p:spPr>
          <a:xfrm flipH="1">
            <a:off x="7634950" y="4716584"/>
            <a:ext cx="1006593" cy="1494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0" idx="4"/>
            <a:endCxn id="146" idx="7"/>
          </p:cNvCxnSpPr>
          <p:nvPr/>
        </p:nvCxnSpPr>
        <p:spPr>
          <a:xfrm flipH="1">
            <a:off x="6862064" y="4716584"/>
            <a:ext cx="1779479" cy="149483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2" idx="4"/>
            <a:endCxn id="146" idx="2"/>
          </p:cNvCxnSpPr>
          <p:nvPr/>
        </p:nvCxnSpPr>
        <p:spPr>
          <a:xfrm>
            <a:off x="5904412" y="5648368"/>
            <a:ext cx="588917" cy="71578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0" idx="4"/>
            <a:endCxn id="152" idx="1"/>
          </p:cNvCxnSpPr>
          <p:nvPr/>
        </p:nvCxnSpPr>
        <p:spPr>
          <a:xfrm>
            <a:off x="5550000" y="4716584"/>
            <a:ext cx="201677" cy="5630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0" idx="4"/>
            <a:endCxn id="146" idx="0"/>
          </p:cNvCxnSpPr>
          <p:nvPr/>
        </p:nvCxnSpPr>
        <p:spPr>
          <a:xfrm>
            <a:off x="5550000" y="4716584"/>
            <a:ext cx="1159329" cy="143156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271287" y="3708432"/>
            <a:ext cx="1243021" cy="57615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Saturation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Reduction algorithm:</a:t>
                </a:r>
              </a:p>
              <a:p>
                <a:pPr lvl="1"/>
                <a:r>
                  <a:rPr lang="en-US" sz="2000" dirty="0"/>
                  <a:t>Apply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r>
                  <a:rPr lang="en-US" sz="2000" dirty="0"/>
                  <a:t> (merge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terminal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nodes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Then repeatedly apply Reductions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isomorphic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subgraphs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redundant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nodes</a:t>
                </a:r>
                <a:r>
                  <a:rPr lang="en-US" sz="2000" dirty="0"/>
                  <a:t>) until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longer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applicable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Result: ROBDD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ROBDD can be much more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space-efficient</a:t>
                </a:r>
                <a:r>
                  <a:rPr lang="en-US" sz="2400" dirty="0"/>
                  <a:t> than the original BDT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BDDs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How can we construct a BDD for a given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formula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Naïve approach:</a:t>
            </a:r>
          </a:p>
          <a:p>
            <a:pPr lvl="1"/>
            <a:r>
              <a:rPr lang="en-US" sz="2000" dirty="0"/>
              <a:t>Build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BDT</a:t>
            </a:r>
          </a:p>
          <a:p>
            <a:pPr lvl="1"/>
            <a:r>
              <a:rPr lang="en-US" sz="2000" dirty="0"/>
              <a:t>Use reductions to transform into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</a:t>
            </a:r>
          </a:p>
          <a:p>
            <a:pPr lvl="1"/>
            <a:endParaRPr lang="en-US" sz="2000" dirty="0"/>
          </a:p>
          <a:p>
            <a:r>
              <a:rPr lang="en-US" sz="2400" dirty="0"/>
              <a:t>Not a very efficient way!</a:t>
            </a:r>
          </a:p>
          <a:p>
            <a:endParaRPr lang="en-US" sz="2400" dirty="0"/>
          </a:p>
          <a:p>
            <a:r>
              <a:rPr lang="en-US" sz="2400" dirty="0"/>
              <a:t>Need a way to construct a BDD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without</a:t>
            </a:r>
            <a:r>
              <a:rPr lang="en-US" sz="2400" dirty="0"/>
              <a:t> going through the BDT!</a:t>
            </a:r>
          </a:p>
        </p:txBody>
      </p:sp>
    </p:spTree>
    <p:extLst>
      <p:ext uri="{BB962C8B-B14F-4D97-AF65-F5344CB8AC3E}">
        <p14:creationId xmlns:p14="http://schemas.microsoft.com/office/powerpoint/2010/main" val="7596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BDDs From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Observe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/>
                  <a:t> is some connective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construct a BDD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Build BDDs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Combine these BDDs into a BDD for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recursive</a:t>
                </a:r>
                <a:r>
                  <a:rPr lang="en-US" sz="2400" dirty="0"/>
                  <a:t> construction!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combination is done using a technique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Shannon’s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decomposition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3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Cofactoring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Shannon’s decomposition uses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cofactoring</a:t>
                </a:r>
                <a:r>
                  <a:rPr lang="en-US" sz="2400" dirty="0"/>
                  <a:t> operation (AKA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restrict</a:t>
                </a:r>
                <a:r>
                  <a:rPr lang="en-US" sz="2400" dirty="0"/>
                  <a:t> operation)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Cofactoring a formula restricts it to a particular value of a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Result: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Cofactoring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Positive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cofactor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replaced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sz="2400" dirty="0"/>
                  <a:t>(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Negative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cofactor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replaced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If we have a BDD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, it is easy to build a BDD for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Cofactoring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is the BDD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/>
          <p:cNvSpPr/>
          <p:nvPr/>
        </p:nvSpPr>
        <p:spPr>
          <a:xfrm>
            <a:off x="5035976" y="2615423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5061476" y="2640923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76" y="2640923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>
            <a:stCxn id="140" idx="5"/>
            <a:endCxn id="142" idx="1"/>
          </p:cNvCxnSpPr>
          <p:nvPr/>
        </p:nvCxnSpPr>
        <p:spPr>
          <a:xfrm>
            <a:off x="4199826" y="4736758"/>
            <a:ext cx="1285859" cy="737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6106205" y="3547207"/>
            <a:ext cx="432000" cy="432000"/>
            <a:chOff x="4954385" y="2182847"/>
            <a:chExt cx="432000" cy="432000"/>
          </a:xfrm>
        </p:grpSpPr>
        <p:sp>
          <p:nvSpPr>
            <p:cNvPr id="150" name="Oval 14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Straight Arrow Connector 148"/>
          <p:cNvCxnSpPr>
            <a:stCxn id="125" idx="4"/>
            <a:endCxn id="150" idx="1"/>
          </p:cNvCxnSpPr>
          <p:nvPr/>
        </p:nvCxnSpPr>
        <p:spPr>
          <a:xfrm>
            <a:off x="5251976" y="3047423"/>
            <a:ext cx="917494" cy="563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4649534" y="5410776"/>
            <a:ext cx="432000" cy="432000"/>
            <a:chOff x="4954385" y="2182847"/>
            <a:chExt cx="432000" cy="432000"/>
          </a:xfrm>
        </p:grpSpPr>
        <p:sp>
          <p:nvSpPr>
            <p:cNvPr id="146" name="Oval 14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/>
          <p:cNvGrpSpPr/>
          <p:nvPr/>
        </p:nvGrpSpPr>
        <p:grpSpPr>
          <a:xfrm>
            <a:off x="5422420" y="5410776"/>
            <a:ext cx="432000" cy="432000"/>
            <a:chOff x="4954385" y="2182847"/>
            <a:chExt cx="432000" cy="432000"/>
          </a:xfrm>
        </p:grpSpPr>
        <p:sp>
          <p:nvSpPr>
            <p:cNvPr id="142" name="Oval 14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/>
          <p:cNvGrpSpPr/>
          <p:nvPr/>
        </p:nvGrpSpPr>
        <p:grpSpPr>
          <a:xfrm>
            <a:off x="3831091" y="4368023"/>
            <a:ext cx="432000" cy="432000"/>
            <a:chOff x="4954385" y="2182847"/>
            <a:chExt cx="432000" cy="432000"/>
          </a:xfrm>
        </p:grpSpPr>
        <p:sp>
          <p:nvSpPr>
            <p:cNvPr id="140" name="Oval 13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4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Oval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Straight Arrow Connector 138"/>
          <p:cNvCxnSpPr>
            <a:stCxn id="125" idx="4"/>
            <a:endCxn id="140" idx="7"/>
          </p:cNvCxnSpPr>
          <p:nvPr/>
        </p:nvCxnSpPr>
        <p:spPr>
          <a:xfrm flipH="1">
            <a:off x="4199826" y="3047423"/>
            <a:ext cx="1052150" cy="138386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0" idx="4"/>
            <a:endCxn id="142" idx="7"/>
          </p:cNvCxnSpPr>
          <p:nvPr/>
        </p:nvCxnSpPr>
        <p:spPr>
          <a:xfrm flipH="1">
            <a:off x="5791155" y="3979207"/>
            <a:ext cx="531050" cy="1494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0" idx="4"/>
            <a:endCxn id="146" idx="7"/>
          </p:cNvCxnSpPr>
          <p:nvPr/>
        </p:nvCxnSpPr>
        <p:spPr>
          <a:xfrm flipH="1">
            <a:off x="5018269" y="3979207"/>
            <a:ext cx="1303936" cy="149483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0" idx="4"/>
            <a:endCxn id="146" idx="0"/>
          </p:cNvCxnSpPr>
          <p:nvPr/>
        </p:nvCxnSpPr>
        <p:spPr>
          <a:xfrm>
            <a:off x="4047091" y="4800023"/>
            <a:ext cx="818443" cy="61075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5" idx="4"/>
            <a:endCxn id="146" idx="7"/>
          </p:cNvCxnSpPr>
          <p:nvPr/>
        </p:nvCxnSpPr>
        <p:spPr>
          <a:xfrm flipH="1">
            <a:off x="5018269" y="3047423"/>
            <a:ext cx="233707" cy="242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3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Shannon’s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now define Shannon’s decomposition, using cofactors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decomposition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rule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 case analysis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’s truth value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positive cofactor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negative cofactor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484899-EE5C-4525-8F94-7B60FAF6122A}"/>
              </a:ext>
            </a:extLst>
          </p:cNvPr>
          <p:cNvCxnSpPr/>
          <p:nvPr/>
        </p:nvCxnSpPr>
        <p:spPr>
          <a:xfrm>
            <a:off x="6834593" y="5101204"/>
            <a:ext cx="244248" cy="461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F545D9-739D-4158-A1D7-65EAADD19939}"/>
              </a:ext>
            </a:extLst>
          </p:cNvPr>
          <p:cNvCxnSpPr/>
          <p:nvPr/>
        </p:nvCxnSpPr>
        <p:spPr>
          <a:xfrm flipH="1">
            <a:off x="6591634" y="5101204"/>
            <a:ext cx="227098" cy="4613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762CFAB6-0D8C-4EC8-9F00-0BBBA83E958C}"/>
              </a:ext>
            </a:extLst>
          </p:cNvPr>
          <p:cNvSpPr/>
          <p:nvPr/>
        </p:nvSpPr>
        <p:spPr>
          <a:xfrm>
            <a:off x="4713593" y="5562600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negative cofactor</a:t>
            </a:r>
          </a:p>
        </p:txBody>
      </p:sp>
      <p:sp>
        <p:nvSpPr>
          <p:cNvPr id="7" name="Rounded Rectangle 73">
            <a:extLst>
              <a:ext uri="{FF2B5EF4-FFF2-40B4-BE49-F238E27FC236}">
                <a16:creationId xmlns:a16="http://schemas.microsoft.com/office/drawing/2014/main" id="{EFD3D326-7375-403B-9054-E438BC9C0C43}"/>
              </a:ext>
            </a:extLst>
          </p:cNvPr>
          <p:cNvSpPr/>
          <p:nvPr/>
        </p:nvSpPr>
        <p:spPr>
          <a:xfrm>
            <a:off x="7028688" y="5562600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positive cofactor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735B9-F42C-4F1A-9528-0747D9608E7C}"/>
              </a:ext>
            </a:extLst>
          </p:cNvPr>
          <p:cNvGrpSpPr/>
          <p:nvPr/>
        </p:nvGrpSpPr>
        <p:grpSpPr>
          <a:xfrm>
            <a:off x="6607495" y="4669204"/>
            <a:ext cx="432000" cy="432000"/>
            <a:chOff x="4954385" y="2182847"/>
            <a:chExt cx="432000" cy="432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EE2C50-54C2-49CC-9059-6A86F12C2990}"/>
                </a:ext>
              </a:extLst>
            </p:cNvPr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05726ED-5F9A-4730-9387-B4FB359E1E1B}"/>
                    </a:ext>
                  </a:extLst>
                </p:cNvPr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05726ED-5F9A-4730-9387-B4FB359E1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62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BDDs with </a:t>
            </a:r>
            <a:br>
              <a:rPr lang="en-US" dirty="0"/>
            </a:br>
            <a:r>
              <a:rPr lang="en-US" dirty="0"/>
              <a:t>Shannon’s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Build a formula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directly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using Shannon’s decomposition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First build a 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 use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Apply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operation</a:t>
                </a:r>
                <a:r>
                  <a:rPr lang="en-US" sz="2400" dirty="0"/>
                  <a:t> to build a BDD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Apply operation considers three cases…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Apply: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  <a:blipFill rotWithShape="0">
                <a:blip r:embed="rId2"/>
                <a:stretch>
                  <a:fillRect l="-3740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both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constants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are the BDDs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Single constant node</a:t>
                </a:r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What is a 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Also a single constant node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case</a:t>
                </a:r>
                <a:r>
                  <a:rPr lang="en-US" sz="2400" dirty="0"/>
                  <a:t> for the recursive construction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Apply: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  <a:blipFill rotWithShape="0">
                <a:blip r:embed="rId2"/>
                <a:stretch>
                  <a:fillRect l="-3740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constant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(or: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not constant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constant)</a:t>
                </a:r>
              </a:p>
              <a:p>
                <a:pPr lvl="1"/>
                <a:r>
                  <a:rPr lang="en-US" sz="2000" dirty="0"/>
                  <a:t>The root nodes of their BDDs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respectively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Assume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in the variable ordering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Shannon’s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decomposition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Apply: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2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  <a:blipFill rotWithShape="0">
                <a:blip r:embed="rId2"/>
                <a:stretch>
                  <a:fillRect l="-3740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need a BDD for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know how to build BDDs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e-IL" sz="2400" b="0" dirty="0"/>
              </a:p>
              <a:p>
                <a:endParaRPr lang="he-IL" sz="2400" dirty="0"/>
              </a:p>
              <a:p>
                <a:r>
                  <a:rPr lang="en-US" sz="2400" dirty="0"/>
                  <a:t>How do we build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Recursion</a:t>
                </a:r>
                <a:r>
                  <a:rPr lang="en-US" sz="2000" dirty="0"/>
                  <a:t>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Why does this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terminate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The number of variables decreases in every iteration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Apply: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2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  <a:blipFill rotWithShape="0">
                <a:blip r:embed="rId2"/>
                <a:stretch>
                  <a:fillRect l="-3740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Have BDDs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do we construct a BDD for the whole formula?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Make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new non-terminal node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low successor is the 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high successor is the 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e-IL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Note: still need to apply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reduction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rules</a:t>
                </a:r>
                <a:r>
                  <a:rPr lang="en-US" sz="2400" dirty="0"/>
                  <a:t> to eliminate redundancies</a:t>
                </a: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Apply: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498080" cy="1173162"/>
              </a:xfrm>
              <a:blipFill rotWithShape="0">
                <a:blip r:embed="rId2"/>
                <a:stretch>
                  <a:fillRect l="-3740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not constants,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e-IL" sz="2400" b="0" dirty="0"/>
              </a:p>
              <a:p>
                <a:pPr lvl="1"/>
                <a:r>
                  <a:rPr lang="en-US" sz="2000" dirty="0"/>
                  <a:t>(or: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not constant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constant)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Completely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symmetrical</a:t>
                </a:r>
                <a:r>
                  <a:rPr lang="en-US" sz="2400" dirty="0"/>
                  <a:t> to 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Only difference: perform decomposition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instead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 r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0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precedes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the variable order</a:t>
                </a:r>
              </a:p>
              <a:p>
                <a:r>
                  <a:rPr lang="en-US" sz="2400" dirty="0"/>
                  <a:t>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                    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Oval 7"/>
          <p:cNvSpPr/>
          <p:nvPr/>
        </p:nvSpPr>
        <p:spPr>
          <a:xfrm>
            <a:off x="6106205" y="354720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05000" y="411480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477000" y="4580171"/>
            <a:ext cx="1097417" cy="1189240"/>
            <a:chOff x="6477000" y="4580171"/>
            <a:chExt cx="1097417" cy="1189240"/>
          </a:xfrm>
        </p:grpSpPr>
        <p:cxnSp>
          <p:nvCxnSpPr>
            <p:cNvPr id="6" name="Straight Arrow Connector 5"/>
            <p:cNvCxnSpPr>
              <a:stCxn id="37" idx="4"/>
              <a:endCxn id="63" idx="7"/>
            </p:cNvCxnSpPr>
            <p:nvPr/>
          </p:nvCxnSpPr>
          <p:spPr>
            <a:xfrm flipH="1">
              <a:off x="6845735" y="5012171"/>
              <a:ext cx="179973" cy="388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7" idx="4"/>
              <a:endCxn id="61" idx="1"/>
            </p:cNvCxnSpPr>
            <p:nvPr/>
          </p:nvCxnSpPr>
          <p:spPr>
            <a:xfrm>
              <a:off x="7025708" y="5012171"/>
              <a:ext cx="179974" cy="38850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809708" y="4580171"/>
              <a:ext cx="432000" cy="432000"/>
              <a:chOff x="4954385" y="2182847"/>
              <a:chExt cx="432000" cy="4320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477000" y="5337411"/>
              <a:ext cx="432000" cy="432000"/>
              <a:chOff x="4954385" y="2182847"/>
              <a:chExt cx="432000" cy="4320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/>
            <p:cNvGrpSpPr/>
            <p:nvPr/>
          </p:nvGrpSpPr>
          <p:grpSpPr>
            <a:xfrm>
              <a:off x="7142417" y="5337411"/>
              <a:ext cx="432000" cy="432000"/>
              <a:chOff x="4954385" y="2182847"/>
              <a:chExt cx="432000" cy="4320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4" name="Group 93"/>
          <p:cNvGrpSpPr/>
          <p:nvPr/>
        </p:nvGrpSpPr>
        <p:grpSpPr>
          <a:xfrm>
            <a:off x="2610433" y="4189929"/>
            <a:ext cx="1809167" cy="1969725"/>
            <a:chOff x="2610433" y="4189929"/>
            <a:chExt cx="1809167" cy="1969725"/>
          </a:xfrm>
        </p:grpSpPr>
        <p:grpSp>
          <p:nvGrpSpPr>
            <p:cNvPr id="41" name="Group 40"/>
            <p:cNvGrpSpPr/>
            <p:nvPr/>
          </p:nvGrpSpPr>
          <p:grpSpPr>
            <a:xfrm>
              <a:off x="2610433" y="4958792"/>
              <a:ext cx="432000" cy="432000"/>
              <a:chOff x="4954385" y="2182847"/>
              <a:chExt cx="432000" cy="432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3987600" y="4958792"/>
              <a:ext cx="432000" cy="432000"/>
              <a:chOff x="4954385" y="2182847"/>
              <a:chExt cx="432000" cy="4320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99016" y="4189929"/>
              <a:ext cx="432000" cy="432000"/>
              <a:chOff x="4954385" y="2182847"/>
              <a:chExt cx="432000" cy="4320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/>
            <p:cNvGrpSpPr/>
            <p:nvPr/>
          </p:nvGrpSpPr>
          <p:grpSpPr>
            <a:xfrm>
              <a:off x="2966308" y="5727654"/>
              <a:ext cx="432000" cy="432000"/>
              <a:chOff x="4954385" y="2182847"/>
              <a:chExt cx="432000" cy="4320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3631725" y="5727654"/>
              <a:ext cx="432000" cy="432000"/>
              <a:chOff x="4954385" y="2182847"/>
              <a:chExt cx="432000" cy="4320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Straight Arrow Connector 71"/>
            <p:cNvCxnSpPr>
              <a:endCxn id="45" idx="1"/>
            </p:cNvCxnSpPr>
            <p:nvPr/>
          </p:nvCxnSpPr>
          <p:spPr>
            <a:xfrm>
              <a:off x="3535308" y="4621929"/>
              <a:ext cx="515557" cy="4001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5" idx="3"/>
              <a:endCxn id="51" idx="7"/>
            </p:cNvCxnSpPr>
            <p:nvPr/>
          </p:nvCxnSpPr>
          <p:spPr>
            <a:xfrm flipH="1">
              <a:off x="3335043" y="5327527"/>
              <a:ext cx="715822" cy="46339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5" idx="4"/>
              <a:endCxn id="54" idx="7"/>
            </p:cNvCxnSpPr>
            <p:nvPr/>
          </p:nvCxnSpPr>
          <p:spPr>
            <a:xfrm flipH="1">
              <a:off x="4000460" y="5390792"/>
              <a:ext cx="203140" cy="400127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2" idx="4"/>
              <a:endCxn id="51" idx="1"/>
            </p:cNvCxnSpPr>
            <p:nvPr/>
          </p:nvCxnSpPr>
          <p:spPr>
            <a:xfrm>
              <a:off x="2826433" y="5390792"/>
              <a:ext cx="203140" cy="400127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2" idx="7"/>
            </p:cNvCxnSpPr>
            <p:nvPr/>
          </p:nvCxnSpPr>
          <p:spPr>
            <a:xfrm flipH="1">
              <a:off x="2979168" y="4621929"/>
              <a:ext cx="544557" cy="400128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42" idx="5"/>
              <a:endCxn id="54" idx="1"/>
            </p:cNvCxnSpPr>
            <p:nvPr/>
          </p:nvCxnSpPr>
          <p:spPr>
            <a:xfrm>
              <a:off x="2979168" y="5327527"/>
              <a:ext cx="715822" cy="46339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3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Previous lectures: determine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satisfiability</a:t>
            </a:r>
            <a:r>
              <a:rPr lang="en-US" sz="2400" dirty="0"/>
              <a:t> of a propositional formula, find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satisfying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</a:t>
            </a:r>
          </a:p>
          <a:p>
            <a:endParaRPr lang="en-US" sz="2400" dirty="0"/>
          </a:p>
          <a:p>
            <a:r>
              <a:rPr lang="en-US" sz="2400" dirty="0"/>
              <a:t>Sometimes, we need to efficiently represent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satisfying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assignments</a:t>
            </a:r>
            <a:r>
              <a:rPr lang="en-US" sz="2400" dirty="0"/>
              <a:t> to the formula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Binary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Decision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Diagrams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BDDs</a:t>
            </a:r>
            <a:r>
              <a:rPr lang="en-US" sz="2400" dirty="0"/>
              <a:t>): compact representation of all satisfying assignments of a formula</a:t>
            </a:r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precedes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this is 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b="0" dirty="0"/>
                  <a:t>Split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Recursively</a:t>
                </a:r>
                <a:r>
                  <a:rPr lang="en-US" sz="2400" dirty="0"/>
                  <a:t>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Once done, the BDD will be: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sp>
        <p:nvSpPr>
          <p:cNvPr id="8" name="Oval 7"/>
          <p:cNvSpPr/>
          <p:nvPr/>
        </p:nvSpPr>
        <p:spPr>
          <a:xfrm>
            <a:off x="6106205" y="354720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940400" y="5025004"/>
            <a:ext cx="244248" cy="461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697441" y="5025004"/>
            <a:ext cx="227098" cy="4613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19400" y="5486400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negative cofactor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134495" y="5486400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positive cofactor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713302" y="4593004"/>
            <a:ext cx="432000" cy="432000"/>
            <a:chOff x="4954385" y="2182847"/>
            <a:chExt cx="432000" cy="432000"/>
          </a:xfrm>
        </p:grpSpPr>
        <p:sp>
          <p:nvSpPr>
            <p:cNvPr id="98" name="Oval 9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11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Positive cofactor: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Still not the base case, so we need recursion!</a:t>
                </a:r>
              </a:p>
              <a:p>
                <a:pPr lvl="1"/>
                <a:r>
                  <a:rPr lang="en-US" sz="2000" dirty="0"/>
                  <a:t>Denote: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By recursion, this is: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↓¬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77000" y="2611517"/>
            <a:ext cx="1097417" cy="1189240"/>
            <a:chOff x="6477000" y="4580171"/>
            <a:chExt cx="1097417" cy="1189240"/>
          </a:xfrm>
        </p:grpSpPr>
        <p:cxnSp>
          <p:nvCxnSpPr>
            <p:cNvPr id="5" name="Straight Arrow Connector 4"/>
            <p:cNvCxnSpPr>
              <a:stCxn id="14" idx="4"/>
              <a:endCxn id="12" idx="7"/>
            </p:cNvCxnSpPr>
            <p:nvPr/>
          </p:nvCxnSpPr>
          <p:spPr>
            <a:xfrm flipH="1">
              <a:off x="6845735" y="5012171"/>
              <a:ext cx="179973" cy="388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4" idx="4"/>
              <a:endCxn id="10" idx="1"/>
            </p:cNvCxnSpPr>
            <p:nvPr/>
          </p:nvCxnSpPr>
          <p:spPr>
            <a:xfrm>
              <a:off x="7025708" y="5012171"/>
              <a:ext cx="179974" cy="38850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809708" y="4580171"/>
              <a:ext cx="432000" cy="43200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477000" y="5337411"/>
              <a:ext cx="432000" cy="432000"/>
              <a:chOff x="4954385" y="2182847"/>
              <a:chExt cx="432000" cy="43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7142417" y="5337411"/>
              <a:ext cx="432000" cy="432000"/>
              <a:chOff x="4954385" y="2182847"/>
              <a:chExt cx="432000" cy="432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/>
          <p:cNvGrpSpPr/>
          <p:nvPr/>
        </p:nvGrpSpPr>
        <p:grpSpPr>
          <a:xfrm>
            <a:off x="2610433" y="2990138"/>
            <a:ext cx="432000" cy="432000"/>
            <a:chOff x="4954385" y="2182847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87600" y="2990138"/>
            <a:ext cx="432000" cy="432000"/>
            <a:chOff x="4954385" y="2182847"/>
            <a:chExt cx="432000" cy="432000"/>
          </a:xfrm>
        </p:grpSpPr>
        <p:sp>
          <p:nvSpPr>
            <p:cNvPr id="35" name="Oval 3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299016" y="2221275"/>
            <a:ext cx="432000" cy="432000"/>
            <a:chOff x="4954385" y="2182847"/>
            <a:chExt cx="432000" cy="432000"/>
          </a:xfrm>
        </p:grpSpPr>
        <p:sp>
          <p:nvSpPr>
            <p:cNvPr id="33" name="Oval 3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966308" y="3759000"/>
            <a:ext cx="432000" cy="432000"/>
            <a:chOff x="4954385" y="2182847"/>
            <a:chExt cx="432000" cy="432000"/>
          </a:xfrm>
        </p:grpSpPr>
        <p:sp>
          <p:nvSpPr>
            <p:cNvPr id="31" name="Oval 3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631725" y="37590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/>
          <p:cNvCxnSpPr>
            <a:endCxn id="35" idx="1"/>
          </p:cNvCxnSpPr>
          <p:nvPr/>
        </p:nvCxnSpPr>
        <p:spPr>
          <a:xfrm>
            <a:off x="3535308" y="2653275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5" idx="3"/>
            <a:endCxn id="31" idx="7"/>
          </p:cNvCxnSpPr>
          <p:nvPr/>
        </p:nvCxnSpPr>
        <p:spPr>
          <a:xfrm flipH="1">
            <a:off x="3335043" y="3358873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5" idx="4"/>
            <a:endCxn id="29" idx="7"/>
          </p:cNvCxnSpPr>
          <p:nvPr/>
        </p:nvCxnSpPr>
        <p:spPr>
          <a:xfrm flipH="1">
            <a:off x="4000460" y="3422138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4"/>
            <a:endCxn id="31" idx="1"/>
          </p:cNvCxnSpPr>
          <p:nvPr/>
        </p:nvCxnSpPr>
        <p:spPr>
          <a:xfrm>
            <a:off x="2826433" y="3422138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7" idx="7"/>
          </p:cNvCxnSpPr>
          <p:nvPr/>
        </p:nvCxnSpPr>
        <p:spPr>
          <a:xfrm flipH="1">
            <a:off x="2979168" y="2653275"/>
            <a:ext cx="544557" cy="40012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7" idx="5"/>
            <a:endCxn id="29" idx="1"/>
          </p:cNvCxnSpPr>
          <p:nvPr/>
        </p:nvCxnSpPr>
        <p:spPr>
          <a:xfrm>
            <a:off x="2979168" y="3358873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cxnSp>
        <p:nvCxnSpPr>
          <p:cNvPr id="30" name="Straight Arrow Connector 29"/>
          <p:cNvCxnSpPr>
            <a:stCxn id="39" idx="4"/>
            <a:endCxn id="37" idx="7"/>
          </p:cNvCxnSpPr>
          <p:nvPr/>
        </p:nvCxnSpPr>
        <p:spPr>
          <a:xfrm flipH="1">
            <a:off x="6815118" y="1803600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4"/>
            <a:endCxn id="35" idx="1"/>
          </p:cNvCxnSpPr>
          <p:nvPr/>
        </p:nvCxnSpPr>
        <p:spPr>
          <a:xfrm>
            <a:off x="6995091" y="1803600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779091" y="1371600"/>
            <a:ext cx="432000" cy="432000"/>
            <a:chOff x="4954385" y="2182847"/>
            <a:chExt cx="432000" cy="432000"/>
          </a:xfrm>
        </p:grpSpPr>
        <p:sp>
          <p:nvSpPr>
            <p:cNvPr id="39" name="Oval 3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446383" y="2128840"/>
            <a:ext cx="432000" cy="432000"/>
            <a:chOff x="4954385" y="2182847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7111800" y="2128840"/>
            <a:ext cx="432000" cy="432000"/>
            <a:chOff x="4954385" y="2182847"/>
            <a:chExt cx="432000" cy="432000"/>
          </a:xfrm>
        </p:grpSpPr>
        <p:sp>
          <p:nvSpPr>
            <p:cNvPr id="35" name="Oval 3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72" idx="4"/>
            <a:endCxn id="70" idx="7"/>
          </p:cNvCxnSpPr>
          <p:nvPr/>
        </p:nvCxnSpPr>
        <p:spPr>
          <a:xfrm flipH="1">
            <a:off x="5349244" y="1825108"/>
            <a:ext cx="179973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2" idx="4"/>
            <a:endCxn id="68" idx="1"/>
          </p:cNvCxnSpPr>
          <p:nvPr/>
        </p:nvCxnSpPr>
        <p:spPr>
          <a:xfrm>
            <a:off x="5529217" y="1825108"/>
            <a:ext cx="179974" cy="38850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313217" y="1393108"/>
            <a:ext cx="432000" cy="432000"/>
            <a:chOff x="4954385" y="2182847"/>
            <a:chExt cx="432000" cy="432000"/>
          </a:xfrm>
        </p:grpSpPr>
        <p:sp>
          <p:nvSpPr>
            <p:cNvPr id="72" name="Oval 7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4980509" y="2150348"/>
            <a:ext cx="432000" cy="432000"/>
            <a:chOff x="4954385" y="2182847"/>
            <a:chExt cx="432000" cy="432000"/>
          </a:xfrm>
        </p:grpSpPr>
        <p:sp>
          <p:nvSpPr>
            <p:cNvPr id="70" name="Oval 6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645926" y="2150348"/>
            <a:ext cx="432000" cy="432000"/>
            <a:chOff x="4954385" y="2182847"/>
            <a:chExt cx="432000" cy="432000"/>
          </a:xfrm>
        </p:grpSpPr>
        <p:sp>
          <p:nvSpPr>
            <p:cNvPr id="68" name="Oval 6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Positive cofactor: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Negative cofactor: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Base case!</a:t>
                </a:r>
              </a:p>
              <a:p>
                <a:r>
                  <a:rPr lang="en-US" sz="2400" dirty="0"/>
                  <a:t>Combining and removing redundancies: BDD for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is: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1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stCxn id="84" idx="4"/>
            <a:endCxn id="82" idx="7"/>
          </p:cNvCxnSpPr>
          <p:nvPr/>
        </p:nvCxnSpPr>
        <p:spPr>
          <a:xfrm flipH="1">
            <a:off x="6815118" y="3556200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4" idx="4"/>
            <a:endCxn id="80" idx="1"/>
          </p:cNvCxnSpPr>
          <p:nvPr/>
        </p:nvCxnSpPr>
        <p:spPr>
          <a:xfrm>
            <a:off x="6995091" y="3556200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779091" y="3124200"/>
            <a:ext cx="432000" cy="432000"/>
            <a:chOff x="4954385" y="2182847"/>
            <a:chExt cx="432000" cy="432000"/>
          </a:xfrm>
        </p:grpSpPr>
        <p:sp>
          <p:nvSpPr>
            <p:cNvPr id="84" name="Oval 8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6446383" y="3881440"/>
            <a:ext cx="432000" cy="432000"/>
            <a:chOff x="4954385" y="2182847"/>
            <a:chExt cx="432000" cy="432000"/>
          </a:xfrm>
        </p:grpSpPr>
        <p:sp>
          <p:nvSpPr>
            <p:cNvPr id="82" name="Oval 8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7111800" y="3881440"/>
            <a:ext cx="432000" cy="432000"/>
            <a:chOff x="4954385" y="2182847"/>
            <a:chExt cx="432000" cy="432000"/>
          </a:xfrm>
        </p:grpSpPr>
        <p:sp>
          <p:nvSpPr>
            <p:cNvPr id="80" name="Oval 7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Arrow Connector 86"/>
          <p:cNvCxnSpPr>
            <a:stCxn id="96" idx="4"/>
            <a:endCxn id="94" idx="7"/>
          </p:cNvCxnSpPr>
          <p:nvPr/>
        </p:nvCxnSpPr>
        <p:spPr>
          <a:xfrm flipH="1">
            <a:off x="5349244" y="3577708"/>
            <a:ext cx="179973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6" idx="4"/>
            <a:endCxn id="92" idx="1"/>
          </p:cNvCxnSpPr>
          <p:nvPr/>
        </p:nvCxnSpPr>
        <p:spPr>
          <a:xfrm>
            <a:off x="5529217" y="3577708"/>
            <a:ext cx="179974" cy="38850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313217" y="3145708"/>
            <a:ext cx="432000" cy="432000"/>
            <a:chOff x="4954385" y="2182847"/>
            <a:chExt cx="432000" cy="432000"/>
          </a:xfrm>
        </p:grpSpPr>
        <p:sp>
          <p:nvSpPr>
            <p:cNvPr id="96" name="Oval 9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980509" y="3902948"/>
            <a:ext cx="432000" cy="432000"/>
            <a:chOff x="4954385" y="2182847"/>
            <a:chExt cx="432000" cy="432000"/>
          </a:xfrm>
        </p:grpSpPr>
        <p:sp>
          <p:nvSpPr>
            <p:cNvPr id="94" name="Oval 9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645926" y="3902948"/>
            <a:ext cx="432000" cy="432000"/>
            <a:chOff x="4954385" y="2182847"/>
            <a:chExt cx="432000" cy="432000"/>
          </a:xfrm>
        </p:grpSpPr>
        <p:sp>
          <p:nvSpPr>
            <p:cNvPr id="92" name="Oval 9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Straight Arrow Connector 98"/>
          <p:cNvCxnSpPr>
            <a:stCxn id="108" idx="4"/>
            <a:endCxn id="106" idx="7"/>
          </p:cNvCxnSpPr>
          <p:nvPr/>
        </p:nvCxnSpPr>
        <p:spPr>
          <a:xfrm flipH="1">
            <a:off x="5987939" y="5523466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8" idx="4"/>
            <a:endCxn id="104" idx="1"/>
          </p:cNvCxnSpPr>
          <p:nvPr/>
        </p:nvCxnSpPr>
        <p:spPr>
          <a:xfrm>
            <a:off x="6167912" y="5523466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951912" y="5091466"/>
            <a:ext cx="432000" cy="432000"/>
            <a:chOff x="4954385" y="2182847"/>
            <a:chExt cx="432000" cy="432000"/>
          </a:xfrm>
        </p:grpSpPr>
        <p:sp>
          <p:nvSpPr>
            <p:cNvPr id="108" name="Oval 10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5619204" y="5848706"/>
            <a:ext cx="432000" cy="432000"/>
            <a:chOff x="4954385" y="2182847"/>
            <a:chExt cx="432000" cy="432000"/>
          </a:xfrm>
        </p:grpSpPr>
        <p:sp>
          <p:nvSpPr>
            <p:cNvPr id="106" name="Oval 10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284621" y="5848706"/>
            <a:ext cx="432000" cy="432000"/>
            <a:chOff x="4954385" y="2182847"/>
            <a:chExt cx="432000" cy="432000"/>
          </a:xfrm>
        </p:grpSpPr>
        <p:sp>
          <p:nvSpPr>
            <p:cNvPr id="104" name="Oval 10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09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Negative cofactor: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Need recursion</a:t>
                </a:r>
              </a:p>
              <a:p>
                <a:pPr lvl="1"/>
                <a:r>
                  <a:rPr lang="en-US" sz="2000" dirty="0"/>
                  <a:t>Denote: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77000" y="2611517"/>
            <a:ext cx="1097417" cy="1189240"/>
            <a:chOff x="6477000" y="4580171"/>
            <a:chExt cx="1097417" cy="1189240"/>
          </a:xfrm>
        </p:grpSpPr>
        <p:cxnSp>
          <p:nvCxnSpPr>
            <p:cNvPr id="5" name="Straight Arrow Connector 4"/>
            <p:cNvCxnSpPr>
              <a:stCxn id="14" idx="4"/>
              <a:endCxn id="12" idx="7"/>
            </p:cNvCxnSpPr>
            <p:nvPr/>
          </p:nvCxnSpPr>
          <p:spPr>
            <a:xfrm flipH="1">
              <a:off x="6845735" y="5012171"/>
              <a:ext cx="179973" cy="388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4" idx="4"/>
              <a:endCxn id="10" idx="1"/>
            </p:cNvCxnSpPr>
            <p:nvPr/>
          </p:nvCxnSpPr>
          <p:spPr>
            <a:xfrm>
              <a:off x="7025708" y="5012171"/>
              <a:ext cx="179974" cy="38850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809708" y="4580171"/>
              <a:ext cx="432000" cy="43200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477000" y="5337411"/>
              <a:ext cx="432000" cy="432000"/>
              <a:chOff x="4954385" y="2182847"/>
              <a:chExt cx="432000" cy="43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7142417" y="5337411"/>
              <a:ext cx="432000" cy="432000"/>
              <a:chOff x="4954385" y="2182847"/>
              <a:chExt cx="432000" cy="432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/>
          <p:cNvGrpSpPr/>
          <p:nvPr/>
        </p:nvGrpSpPr>
        <p:grpSpPr>
          <a:xfrm>
            <a:off x="2610433" y="2990138"/>
            <a:ext cx="432000" cy="432000"/>
            <a:chOff x="4954385" y="2182847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87600" y="2990138"/>
            <a:ext cx="432000" cy="432000"/>
            <a:chOff x="4954385" y="2182847"/>
            <a:chExt cx="432000" cy="432000"/>
          </a:xfrm>
        </p:grpSpPr>
        <p:sp>
          <p:nvSpPr>
            <p:cNvPr id="35" name="Oval 3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299016" y="2221275"/>
            <a:ext cx="432000" cy="432000"/>
            <a:chOff x="4954385" y="2182847"/>
            <a:chExt cx="432000" cy="432000"/>
          </a:xfrm>
        </p:grpSpPr>
        <p:sp>
          <p:nvSpPr>
            <p:cNvPr id="33" name="Oval 3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966308" y="3759000"/>
            <a:ext cx="432000" cy="432000"/>
            <a:chOff x="4954385" y="2182847"/>
            <a:chExt cx="432000" cy="432000"/>
          </a:xfrm>
        </p:grpSpPr>
        <p:sp>
          <p:nvSpPr>
            <p:cNvPr id="31" name="Oval 3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631725" y="37590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/>
          <p:cNvCxnSpPr>
            <a:endCxn id="35" idx="1"/>
          </p:cNvCxnSpPr>
          <p:nvPr/>
        </p:nvCxnSpPr>
        <p:spPr>
          <a:xfrm>
            <a:off x="3535308" y="2653275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5" idx="3"/>
            <a:endCxn id="31" idx="7"/>
          </p:cNvCxnSpPr>
          <p:nvPr/>
        </p:nvCxnSpPr>
        <p:spPr>
          <a:xfrm flipH="1">
            <a:off x="3335043" y="3358873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5" idx="4"/>
            <a:endCxn id="29" idx="7"/>
          </p:cNvCxnSpPr>
          <p:nvPr/>
        </p:nvCxnSpPr>
        <p:spPr>
          <a:xfrm flipH="1">
            <a:off x="4000460" y="3422138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4"/>
            <a:endCxn id="31" idx="1"/>
          </p:cNvCxnSpPr>
          <p:nvPr/>
        </p:nvCxnSpPr>
        <p:spPr>
          <a:xfrm>
            <a:off x="2826433" y="3422138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7" idx="7"/>
          </p:cNvCxnSpPr>
          <p:nvPr/>
        </p:nvCxnSpPr>
        <p:spPr>
          <a:xfrm flipH="1">
            <a:off x="2979168" y="2653275"/>
            <a:ext cx="544557" cy="40012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7" idx="5"/>
            <a:endCxn id="29" idx="1"/>
          </p:cNvCxnSpPr>
          <p:nvPr/>
        </p:nvCxnSpPr>
        <p:spPr>
          <a:xfrm>
            <a:off x="2979168" y="3358873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Positive cofactor: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Negative cofactor: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Base case!</a:t>
                </a:r>
              </a:p>
              <a:p>
                <a:r>
                  <a:rPr lang="en-US" sz="2400" dirty="0"/>
                  <a:t>BDD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is: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cxnSp>
        <p:nvCxnSpPr>
          <p:cNvPr id="30" name="Straight Arrow Connector 29"/>
          <p:cNvCxnSpPr>
            <a:stCxn id="39" idx="4"/>
            <a:endCxn id="37" idx="7"/>
          </p:cNvCxnSpPr>
          <p:nvPr/>
        </p:nvCxnSpPr>
        <p:spPr>
          <a:xfrm flipH="1">
            <a:off x="6815118" y="1803600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4"/>
            <a:endCxn id="35" idx="1"/>
          </p:cNvCxnSpPr>
          <p:nvPr/>
        </p:nvCxnSpPr>
        <p:spPr>
          <a:xfrm>
            <a:off x="6995091" y="1803600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779091" y="1371600"/>
            <a:ext cx="432000" cy="432000"/>
            <a:chOff x="4954385" y="2182847"/>
            <a:chExt cx="432000" cy="432000"/>
          </a:xfrm>
        </p:grpSpPr>
        <p:sp>
          <p:nvSpPr>
            <p:cNvPr id="39" name="Oval 3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446383" y="2128840"/>
            <a:ext cx="432000" cy="432000"/>
            <a:chOff x="4954385" y="2182847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7111800" y="2128840"/>
            <a:ext cx="432000" cy="432000"/>
            <a:chOff x="4954385" y="2182847"/>
            <a:chExt cx="432000" cy="432000"/>
          </a:xfrm>
        </p:grpSpPr>
        <p:sp>
          <p:nvSpPr>
            <p:cNvPr id="35" name="Oval 3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72" idx="4"/>
            <a:endCxn id="70" idx="7"/>
          </p:cNvCxnSpPr>
          <p:nvPr/>
        </p:nvCxnSpPr>
        <p:spPr>
          <a:xfrm flipH="1">
            <a:off x="5349244" y="1825108"/>
            <a:ext cx="179973" cy="38850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2" idx="4"/>
            <a:endCxn id="68" idx="1"/>
          </p:cNvCxnSpPr>
          <p:nvPr/>
        </p:nvCxnSpPr>
        <p:spPr>
          <a:xfrm>
            <a:off x="5529217" y="1825108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313217" y="1393108"/>
            <a:ext cx="432000" cy="432000"/>
            <a:chOff x="4954385" y="2182847"/>
            <a:chExt cx="432000" cy="432000"/>
          </a:xfrm>
        </p:grpSpPr>
        <p:sp>
          <p:nvSpPr>
            <p:cNvPr id="72" name="Oval 7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4980509" y="2150348"/>
            <a:ext cx="432000" cy="432000"/>
            <a:chOff x="4954385" y="2182847"/>
            <a:chExt cx="432000" cy="432000"/>
          </a:xfrm>
        </p:grpSpPr>
        <p:sp>
          <p:nvSpPr>
            <p:cNvPr id="70" name="Oval 6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645926" y="2150348"/>
            <a:ext cx="432000" cy="432000"/>
            <a:chOff x="4954385" y="2182847"/>
            <a:chExt cx="432000" cy="432000"/>
          </a:xfrm>
        </p:grpSpPr>
        <p:sp>
          <p:nvSpPr>
            <p:cNvPr id="68" name="Oval 6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84" idx="4"/>
            <a:endCxn id="82" idx="7"/>
          </p:cNvCxnSpPr>
          <p:nvPr/>
        </p:nvCxnSpPr>
        <p:spPr>
          <a:xfrm flipH="1">
            <a:off x="6815118" y="3556200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4" idx="4"/>
            <a:endCxn id="80" idx="1"/>
          </p:cNvCxnSpPr>
          <p:nvPr/>
        </p:nvCxnSpPr>
        <p:spPr>
          <a:xfrm>
            <a:off x="6995091" y="3556200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779091" y="3124200"/>
            <a:ext cx="432000" cy="432000"/>
            <a:chOff x="4954385" y="2182847"/>
            <a:chExt cx="432000" cy="432000"/>
          </a:xfrm>
        </p:grpSpPr>
        <p:sp>
          <p:nvSpPr>
            <p:cNvPr id="84" name="Oval 8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6446383" y="3881440"/>
            <a:ext cx="432000" cy="432000"/>
            <a:chOff x="4954385" y="2182847"/>
            <a:chExt cx="432000" cy="432000"/>
          </a:xfrm>
        </p:grpSpPr>
        <p:sp>
          <p:nvSpPr>
            <p:cNvPr id="82" name="Oval 8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7111800" y="3881440"/>
            <a:ext cx="432000" cy="432000"/>
            <a:chOff x="4954385" y="2182847"/>
            <a:chExt cx="432000" cy="432000"/>
          </a:xfrm>
        </p:grpSpPr>
        <p:sp>
          <p:nvSpPr>
            <p:cNvPr id="80" name="Oval 7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Arrow Connector 86"/>
          <p:cNvCxnSpPr>
            <a:stCxn id="96" idx="4"/>
            <a:endCxn id="94" idx="7"/>
          </p:cNvCxnSpPr>
          <p:nvPr/>
        </p:nvCxnSpPr>
        <p:spPr>
          <a:xfrm flipH="1">
            <a:off x="5349244" y="3577708"/>
            <a:ext cx="179973" cy="38850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6" idx="4"/>
            <a:endCxn id="92" idx="1"/>
          </p:cNvCxnSpPr>
          <p:nvPr/>
        </p:nvCxnSpPr>
        <p:spPr>
          <a:xfrm>
            <a:off x="5529217" y="3577708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313217" y="3145708"/>
            <a:ext cx="432000" cy="432000"/>
            <a:chOff x="4954385" y="2182847"/>
            <a:chExt cx="432000" cy="432000"/>
          </a:xfrm>
        </p:grpSpPr>
        <p:sp>
          <p:nvSpPr>
            <p:cNvPr id="96" name="Oval 9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980509" y="3902948"/>
            <a:ext cx="432000" cy="432000"/>
            <a:chOff x="4954385" y="2182847"/>
            <a:chExt cx="432000" cy="432000"/>
          </a:xfrm>
        </p:grpSpPr>
        <p:sp>
          <p:nvSpPr>
            <p:cNvPr id="94" name="Oval 9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645926" y="3902948"/>
            <a:ext cx="432000" cy="432000"/>
            <a:chOff x="4954385" y="2182847"/>
            <a:chExt cx="432000" cy="432000"/>
          </a:xfrm>
        </p:grpSpPr>
        <p:sp>
          <p:nvSpPr>
            <p:cNvPr id="92" name="Oval 9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Arrow Connector 58"/>
          <p:cNvCxnSpPr>
            <a:stCxn id="62" idx="4"/>
            <a:endCxn id="98" idx="7"/>
          </p:cNvCxnSpPr>
          <p:nvPr/>
        </p:nvCxnSpPr>
        <p:spPr>
          <a:xfrm flipH="1">
            <a:off x="6914409" y="5243897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2" idx="4"/>
            <a:endCxn id="112" idx="1"/>
          </p:cNvCxnSpPr>
          <p:nvPr/>
        </p:nvCxnSpPr>
        <p:spPr>
          <a:xfrm>
            <a:off x="7094382" y="5243897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78382" y="4811897"/>
            <a:ext cx="432000" cy="432000"/>
            <a:chOff x="4954385" y="2182847"/>
            <a:chExt cx="432000" cy="432000"/>
          </a:xfrm>
        </p:grpSpPr>
        <p:sp>
          <p:nvSpPr>
            <p:cNvPr id="62" name="Oval 6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6545674" y="5569137"/>
            <a:ext cx="432000" cy="432000"/>
            <a:chOff x="4954385" y="2182847"/>
            <a:chExt cx="432000" cy="432000"/>
          </a:xfrm>
        </p:grpSpPr>
        <p:sp>
          <p:nvSpPr>
            <p:cNvPr id="98" name="Oval 9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Oval 10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7211091" y="5569137"/>
            <a:ext cx="432000" cy="432000"/>
            <a:chOff x="4954385" y="2182847"/>
            <a:chExt cx="432000" cy="432000"/>
          </a:xfrm>
        </p:grpSpPr>
        <p:sp>
          <p:nvSpPr>
            <p:cNvPr id="112" name="Oval 11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12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Back to first recursive call: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this is the final BDD for the original formula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03898" y="2641800"/>
            <a:ext cx="244248" cy="461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60939" y="2641800"/>
            <a:ext cx="227098" cy="4613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982898" y="3103196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negative cofactor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297993" y="3103196"/>
            <a:ext cx="1905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BDD for </a:t>
            </a:r>
            <a:br>
              <a:rPr lang="en-US" dirty="0"/>
            </a:br>
            <a:r>
              <a:rPr lang="en-US" dirty="0"/>
              <a:t>positive cofactor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76800" y="2209800"/>
            <a:ext cx="432000" cy="432000"/>
            <a:chOff x="4954385" y="2182847"/>
            <a:chExt cx="432000" cy="432000"/>
          </a:xfrm>
        </p:grpSpPr>
        <p:sp>
          <p:nvSpPr>
            <p:cNvPr id="65" name="Oval 6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/>
          <p:cNvCxnSpPr>
            <a:stCxn id="70" idx="4"/>
            <a:endCxn id="74" idx="7"/>
          </p:cNvCxnSpPr>
          <p:nvPr/>
        </p:nvCxnSpPr>
        <p:spPr>
          <a:xfrm flipH="1">
            <a:off x="4584551" y="3543582"/>
            <a:ext cx="179973" cy="38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0" idx="4"/>
            <a:endCxn id="78" idx="1"/>
          </p:cNvCxnSpPr>
          <p:nvPr/>
        </p:nvCxnSpPr>
        <p:spPr>
          <a:xfrm>
            <a:off x="4764524" y="3543582"/>
            <a:ext cx="179974" cy="388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548524" y="3111582"/>
            <a:ext cx="432000" cy="432000"/>
            <a:chOff x="4954385" y="2182847"/>
            <a:chExt cx="432000" cy="432000"/>
          </a:xfrm>
        </p:grpSpPr>
        <p:sp>
          <p:nvSpPr>
            <p:cNvPr id="70" name="Oval 6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215816" y="3868822"/>
            <a:ext cx="432000" cy="432000"/>
            <a:chOff x="4954385" y="2182847"/>
            <a:chExt cx="432000" cy="432000"/>
          </a:xfrm>
        </p:grpSpPr>
        <p:sp>
          <p:nvSpPr>
            <p:cNvPr id="74" name="Oval 7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4881233" y="3868822"/>
            <a:ext cx="432000" cy="432000"/>
            <a:chOff x="4954385" y="2182847"/>
            <a:chExt cx="432000" cy="432000"/>
          </a:xfrm>
        </p:grpSpPr>
        <p:sp>
          <p:nvSpPr>
            <p:cNvPr id="78" name="Oval 7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65" idx="4"/>
            <a:endCxn id="78" idx="0"/>
          </p:cNvCxnSpPr>
          <p:nvPr/>
        </p:nvCxnSpPr>
        <p:spPr>
          <a:xfrm>
            <a:off x="5092800" y="2641800"/>
            <a:ext cx="4433" cy="1227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BDDs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Build a BDD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bottom-up</a:t>
                </a:r>
              </a:p>
              <a:p>
                <a:pPr lvl="1"/>
                <a:r>
                  <a:rPr lang="en-US" sz="2000" dirty="0"/>
                  <a:t>Start with inputs (the base case)</a:t>
                </a:r>
              </a:p>
              <a:p>
                <a:pPr lvl="1"/>
                <a:r>
                  <a:rPr lang="en-US" sz="2000" dirty="0"/>
                  <a:t>Work your way backwards</a:t>
                </a:r>
                <a:endParaRPr lang="he-IL" sz="2000" dirty="0"/>
              </a:p>
              <a:p>
                <a:pPr lvl="1"/>
                <a:endParaRPr lang="he-IL" sz="2000" dirty="0"/>
              </a:p>
              <a:p>
                <a:r>
                  <a:rPr lang="en-US" sz="2400" dirty="0"/>
                  <a:t>Reuse intermediate results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dynamic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programming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When constructing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check if it was encountered before</a:t>
                </a:r>
              </a:p>
              <a:p>
                <a:pPr lvl="1"/>
                <a:r>
                  <a:rPr lang="en-US" sz="2000" dirty="0"/>
                  <a:t>Store in a hash table</a:t>
                </a:r>
              </a:p>
              <a:p>
                <a:pPr lvl="2"/>
                <a:r>
                  <a:rPr lang="en-US" sz="2000" dirty="0"/>
                  <a:t>Key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split variable)</a:t>
                </a:r>
              </a:p>
              <a:p>
                <a:pPr lvl="1"/>
                <a:r>
                  <a:rPr lang="en-US" sz="2000" dirty="0"/>
                  <a:t>This allows for very efficient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sharing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of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co-factors</a:t>
                </a:r>
                <a:r>
                  <a:rPr lang="en-US" sz="2000" dirty="0"/>
                  <a:t>, even if computing multiple functions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0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BDDs Useful?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 far: learned 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construct</a:t>
            </a:r>
            <a:r>
              <a:rPr lang="en-US" sz="2400" dirty="0"/>
              <a:t> BDDs</a:t>
            </a:r>
          </a:p>
          <a:p>
            <a:endParaRPr lang="en-US" sz="2400" dirty="0"/>
          </a:p>
          <a:p>
            <a:r>
              <a:rPr lang="en-US" sz="2400" dirty="0"/>
              <a:t>Coming up next: what can you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2400" dirty="0"/>
              <a:t> with BDDs?</a:t>
            </a:r>
          </a:p>
        </p:txBody>
      </p:sp>
    </p:spTree>
    <p:extLst>
      <p:ext uri="{BB962C8B-B14F-4D97-AF65-F5344CB8AC3E}">
        <p14:creationId xmlns:p14="http://schemas.microsoft.com/office/powerpoint/2010/main" val="35048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Canonicity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BDDs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canonical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representation</a:t>
                </a:r>
                <a:r>
                  <a:rPr lang="en-US" sz="2400" dirty="0"/>
                  <a:t> of Boolean formulas</a:t>
                </a:r>
              </a:p>
              <a:p>
                <a:pPr lvl="1"/>
                <a:r>
                  <a:rPr lang="en-US" sz="2000" dirty="0"/>
                  <a:t>Canonical: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equivalent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formulas</a:t>
                </a:r>
                <a:r>
                  <a:rPr lang="en-US" sz="2000" dirty="0"/>
                  <a:t> have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same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representation</a:t>
                </a:r>
                <a:r>
                  <a:rPr lang="en-US" sz="2000" dirty="0"/>
                  <a:t>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If we construct a BDD for two equivalent formulas, using the same variable ordering, we will get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same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BDD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Are the other normal forms we mentioned (NNF, CNF, DNF) canonical?</a:t>
                </a:r>
              </a:p>
              <a:p>
                <a:pPr lvl="1"/>
                <a:r>
                  <a:rPr lang="en-US" sz="2000" dirty="0"/>
                  <a:t>No</a:t>
                </a:r>
              </a:p>
              <a:p>
                <a:pPr lvl="1"/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/>
                  <a:t>both in CNF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6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Canonicity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Consequences of canonicity:</a:t>
                </a:r>
              </a:p>
              <a:p>
                <a:pPr lvl="1"/>
                <a:r>
                  <a:rPr lang="en-US" sz="2000" dirty="0"/>
                  <a:t>If we have BDDs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checking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equivalence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just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syntactic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check</a:t>
                </a:r>
              </a:p>
              <a:p>
                <a:pPr lvl="1"/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UNSAT if and only if its BDD is the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valid if and only if its BDD is the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Very useful for checking the equivalence of, e.g., circuits 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5041392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Invented 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Randal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Bryant</a:t>
                </a:r>
                <a:r>
                  <a:rPr lang="en-US" sz="2400" dirty="0"/>
                  <a:t> from CMU, introduced in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1986</m:t>
                    </m:r>
                  </m:oMath>
                </a14:m>
                <a:r>
                  <a:rPr lang="en-US" sz="2400" dirty="0"/>
                  <a:t> paper</a:t>
                </a:r>
                <a:br>
                  <a:rPr lang="en-US" sz="2400" dirty="0"/>
                </a:br>
                <a:r>
                  <a:rPr lang="en-US" sz="2400" dirty="0"/>
                  <a:t>(over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10,000</m:t>
                    </m:r>
                  </m:oMath>
                </a14:m>
                <a:r>
                  <a:rPr lang="en-US" sz="2400" dirty="0"/>
                  <a:t> citations)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BDDs have many applications, including in verification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Don Knuth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2008</m:t>
                    </m:r>
                  </m:oMath>
                </a14:m>
                <a:r>
                  <a:rPr lang="en-US" sz="2400" dirty="0"/>
                  <a:t>: “One of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really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fundamental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structures</a:t>
                </a:r>
                <a:r>
                  <a:rPr lang="en-US" sz="2400" dirty="0"/>
                  <a:t> that came out in the last 25 years”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5041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randal bry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1524000" cy="19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BDD can be used to find (un)satisfying assignments for the formula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SAT: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717784" y="3359663"/>
            <a:ext cx="432000" cy="432000"/>
            <a:chOff x="4954385" y="2182847"/>
            <a:chExt cx="432000" cy="432000"/>
          </a:xfrm>
        </p:grpSpPr>
        <p:sp>
          <p:nvSpPr>
            <p:cNvPr id="8" name="Oval 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29200" y="2590800"/>
            <a:ext cx="432000" cy="43200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340617" y="5283000"/>
            <a:ext cx="432000" cy="432000"/>
            <a:chOff x="4954385" y="2182847"/>
            <a:chExt cx="432000" cy="432000"/>
          </a:xfrm>
        </p:grpSpPr>
        <p:sp>
          <p:nvSpPr>
            <p:cNvPr id="14" name="Oval 1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713266" y="5272705"/>
            <a:ext cx="432000" cy="442295"/>
            <a:chOff x="4954385" y="2182847"/>
            <a:chExt cx="432000" cy="432000"/>
          </a:xfrm>
        </p:grpSpPr>
        <p:sp>
          <p:nvSpPr>
            <p:cNvPr id="17" name="Oval 1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5265492" y="3022800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 flipH="1">
            <a:off x="4556617" y="3022800"/>
            <a:ext cx="697293" cy="226020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4216200"/>
            <a:ext cx="432000" cy="432000"/>
            <a:chOff x="4954385" y="2182847"/>
            <a:chExt cx="432000" cy="432000"/>
          </a:xfrm>
        </p:grpSpPr>
        <p:sp>
          <p:nvSpPr>
            <p:cNvPr id="27" name="Oval 2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>
            <a:stCxn id="8" idx="4"/>
            <a:endCxn id="17" idx="0"/>
          </p:cNvCxnSpPr>
          <p:nvPr/>
        </p:nvCxnSpPr>
        <p:spPr>
          <a:xfrm flipH="1">
            <a:off x="5929266" y="3791663"/>
            <a:ext cx="4518" cy="1481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17" idx="1"/>
          </p:cNvCxnSpPr>
          <p:nvPr/>
        </p:nvCxnSpPr>
        <p:spPr>
          <a:xfrm>
            <a:off x="5397935" y="4584935"/>
            <a:ext cx="378596" cy="752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27" idx="7"/>
          </p:cNvCxnSpPr>
          <p:nvPr/>
        </p:nvCxnSpPr>
        <p:spPr>
          <a:xfrm flipH="1">
            <a:off x="5397935" y="3728398"/>
            <a:ext cx="383114" cy="55106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14" idx="7"/>
          </p:cNvCxnSpPr>
          <p:nvPr/>
        </p:nvCxnSpPr>
        <p:spPr>
          <a:xfrm flipH="1">
            <a:off x="4709352" y="4584935"/>
            <a:ext cx="383113" cy="76133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Ordering and Sizes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BDD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</a:t>
            </a:r>
            <a:r>
              <a:rPr lang="en-US" sz="2400" dirty="0"/>
              <a:t> is very sensitive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ordering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One ordering can lead BDD size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polynomial</a:t>
            </a:r>
            <a:r>
              <a:rPr lang="en-US" sz="2000" dirty="0"/>
              <a:t> in formula size</a:t>
            </a:r>
          </a:p>
          <a:p>
            <a:pPr lvl="1"/>
            <a:r>
              <a:rPr lang="en-US" sz="2000" dirty="0"/>
              <a:t>Another ordering can lead to an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exponential</a:t>
            </a:r>
            <a:r>
              <a:rPr lang="en-US" sz="2000" dirty="0"/>
              <a:t> size!</a:t>
            </a:r>
          </a:p>
          <a:p>
            <a:pPr lvl="1"/>
            <a:endParaRPr lang="en-US" sz="2000" dirty="0"/>
          </a:p>
          <a:p>
            <a:r>
              <a:rPr lang="en-US" sz="2400" dirty="0"/>
              <a:t>For some formulas,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2400" dirty="0"/>
              <a:t> ordering leads to an exponential blowup</a:t>
            </a:r>
          </a:p>
          <a:p>
            <a:endParaRPr lang="en-US" sz="2400" dirty="0"/>
          </a:p>
          <a:p>
            <a:r>
              <a:rPr lang="en-US" sz="2400" dirty="0"/>
              <a:t>Finding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ordering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NP-complete</a:t>
            </a:r>
          </a:p>
          <a:p>
            <a:endParaRPr lang="en-US" sz="2400" dirty="0"/>
          </a:p>
          <a:p>
            <a:r>
              <a:rPr lang="en-US" sz="2400" dirty="0"/>
              <a:t>So, use heuristics</a:t>
            </a:r>
          </a:p>
          <a:p>
            <a:pPr lvl="1"/>
            <a:r>
              <a:rPr lang="en-US" sz="2000" dirty="0"/>
              <a:t>Static (ordering predetermined) </a:t>
            </a:r>
          </a:p>
          <a:p>
            <a:pPr lvl="1"/>
            <a:r>
              <a:rPr lang="en-US" sz="2000" dirty="0"/>
              <a:t>Dynamic (ordering changes during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9792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Variable Ordering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Use heuristics to find a good order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Interleave</a:t>
            </a:r>
            <a:r>
              <a:rPr lang="en-US" sz="2000" dirty="0"/>
              <a:t> bit of operands of operators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Operand-specific</a:t>
            </a:r>
            <a:r>
              <a:rPr lang="en-US" sz="2000" dirty="0"/>
              <a:t> orders</a:t>
            </a:r>
          </a:p>
          <a:p>
            <a:pPr lvl="2"/>
            <a:r>
              <a:rPr lang="en-US" sz="2000" dirty="0"/>
              <a:t>Addition: low-order to high-order, or vice versa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 variables </a:t>
            </a:r>
            <a:r>
              <a:rPr lang="en-US" sz="2000" dirty="0"/>
              <a:t>on top</a:t>
            </a:r>
          </a:p>
          <a:p>
            <a:pPr lvl="2"/>
            <a:r>
              <a:rPr lang="en-US" sz="2000" dirty="0"/>
              <a:t>Variables that completely change functional behavior should come first</a:t>
            </a:r>
          </a:p>
        </p:txBody>
      </p:sp>
    </p:spTree>
    <p:extLst>
      <p:ext uri="{BB962C8B-B14F-4D97-AF65-F5344CB8AC3E}">
        <p14:creationId xmlns:p14="http://schemas.microsoft.com/office/powerpoint/2010/main" val="1960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Variable Ordering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Change ordering as BDD operations proceed</a:t>
            </a:r>
          </a:p>
          <a:p>
            <a:endParaRPr lang="en-US" sz="2400" dirty="0"/>
          </a:p>
          <a:p>
            <a:r>
              <a:rPr lang="en-US" sz="2400" dirty="0"/>
              <a:t>Again, many heuristics proposed</a:t>
            </a:r>
          </a:p>
          <a:p>
            <a:endParaRPr lang="en-US" sz="2400" dirty="0"/>
          </a:p>
          <a:p>
            <a:r>
              <a:rPr lang="en-US" sz="2400" dirty="0" err="1"/>
              <a:t>Rudell’s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sifting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swap </a:t>
            </a:r>
            <a:r>
              <a:rPr lang="en-US" sz="2400" dirty="0"/>
              <a:t>two adjacent variables</a:t>
            </a:r>
            <a:endParaRPr lang="en-US" sz="2400" dirty="0"/>
          </a:p>
          <a:p>
            <a:pPr lvl="1"/>
            <a:endParaRPr 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62200" y="4118434"/>
            <a:ext cx="1809167" cy="1969725"/>
            <a:chOff x="1828800" y="4107937"/>
            <a:chExt cx="1809167" cy="1969725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4876800"/>
              <a:ext cx="432000" cy="432000"/>
              <a:chOff x="4954385" y="2182847"/>
              <a:chExt cx="432000" cy="432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3205967" y="4876800"/>
              <a:ext cx="432000" cy="432000"/>
              <a:chOff x="4954385" y="2182847"/>
              <a:chExt cx="432000" cy="43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2517383" y="4107937"/>
              <a:ext cx="432000" cy="432000"/>
              <a:chOff x="4954385" y="2182847"/>
              <a:chExt cx="432000" cy="43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184675" y="5645662"/>
              <a:ext cx="432000" cy="43200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Oval 1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850092" y="5645662"/>
              <a:ext cx="432000" cy="432000"/>
              <a:chOff x="4954385" y="2182847"/>
              <a:chExt cx="432000" cy="432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/>
            <p:cNvCxnSpPr>
              <a:endCxn id="8" idx="1"/>
            </p:cNvCxnSpPr>
            <p:nvPr/>
          </p:nvCxnSpPr>
          <p:spPr>
            <a:xfrm>
              <a:off x="2753675" y="4539937"/>
              <a:ext cx="515557" cy="4001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4" idx="7"/>
            </p:cNvCxnSpPr>
            <p:nvPr/>
          </p:nvCxnSpPr>
          <p:spPr>
            <a:xfrm flipH="1">
              <a:off x="2553410" y="5245535"/>
              <a:ext cx="715822" cy="46339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17" idx="7"/>
            </p:cNvCxnSpPr>
            <p:nvPr/>
          </p:nvCxnSpPr>
          <p:spPr>
            <a:xfrm flipH="1">
              <a:off x="3218827" y="5308800"/>
              <a:ext cx="203140" cy="400127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4"/>
              <a:endCxn id="14" idx="1"/>
            </p:cNvCxnSpPr>
            <p:nvPr/>
          </p:nvCxnSpPr>
          <p:spPr>
            <a:xfrm>
              <a:off x="2044800" y="5308800"/>
              <a:ext cx="203140" cy="400127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5" idx="7"/>
            </p:cNvCxnSpPr>
            <p:nvPr/>
          </p:nvCxnSpPr>
          <p:spPr>
            <a:xfrm flipH="1">
              <a:off x="2197535" y="4539937"/>
              <a:ext cx="544557" cy="400128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5"/>
              <a:endCxn id="17" idx="1"/>
            </p:cNvCxnSpPr>
            <p:nvPr/>
          </p:nvCxnSpPr>
          <p:spPr>
            <a:xfrm>
              <a:off x="2197535" y="5245535"/>
              <a:ext cx="715822" cy="46339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887033" y="4887297"/>
            <a:ext cx="432000" cy="432000"/>
            <a:chOff x="4954385" y="2182847"/>
            <a:chExt cx="432000" cy="432000"/>
          </a:xfrm>
        </p:grpSpPr>
        <p:sp>
          <p:nvSpPr>
            <p:cNvPr id="27" name="Oval 2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7264200" y="4887297"/>
            <a:ext cx="432000" cy="432000"/>
            <a:chOff x="4954385" y="2182847"/>
            <a:chExt cx="432000" cy="432000"/>
          </a:xfrm>
        </p:grpSpPr>
        <p:sp>
          <p:nvSpPr>
            <p:cNvPr id="30" name="Oval 2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6575616" y="4118434"/>
            <a:ext cx="432000" cy="432000"/>
            <a:chOff x="4954385" y="2182847"/>
            <a:chExt cx="432000" cy="432000"/>
          </a:xfrm>
        </p:grpSpPr>
        <p:sp>
          <p:nvSpPr>
            <p:cNvPr id="33" name="Oval 3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242908" y="5656159"/>
            <a:ext cx="432000" cy="432000"/>
            <a:chOff x="4954385" y="2182847"/>
            <a:chExt cx="432000" cy="432000"/>
          </a:xfrm>
        </p:grpSpPr>
        <p:sp>
          <p:nvSpPr>
            <p:cNvPr id="36" name="Oval 3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908325" y="5656159"/>
            <a:ext cx="432000" cy="432000"/>
            <a:chOff x="4954385" y="2182847"/>
            <a:chExt cx="432000" cy="432000"/>
          </a:xfrm>
        </p:grpSpPr>
        <p:sp>
          <p:nvSpPr>
            <p:cNvPr id="39" name="Oval 3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/>
          <p:cNvCxnSpPr>
            <a:endCxn id="30" idx="1"/>
          </p:cNvCxnSpPr>
          <p:nvPr/>
        </p:nvCxnSpPr>
        <p:spPr>
          <a:xfrm>
            <a:off x="6811908" y="4550434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6" idx="7"/>
          </p:cNvCxnSpPr>
          <p:nvPr/>
        </p:nvCxnSpPr>
        <p:spPr>
          <a:xfrm flipH="1">
            <a:off x="6611643" y="5256032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9" idx="7"/>
          </p:cNvCxnSpPr>
          <p:nvPr/>
        </p:nvCxnSpPr>
        <p:spPr>
          <a:xfrm flipH="1">
            <a:off x="7277060" y="5319297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4"/>
            <a:endCxn id="36" idx="1"/>
          </p:cNvCxnSpPr>
          <p:nvPr/>
        </p:nvCxnSpPr>
        <p:spPr>
          <a:xfrm>
            <a:off x="6103033" y="5319297"/>
            <a:ext cx="203140" cy="40012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7" idx="7"/>
          </p:cNvCxnSpPr>
          <p:nvPr/>
        </p:nvCxnSpPr>
        <p:spPr>
          <a:xfrm flipH="1">
            <a:off x="6255768" y="4550434"/>
            <a:ext cx="544557" cy="40012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5"/>
            <a:endCxn id="39" idx="1"/>
          </p:cNvCxnSpPr>
          <p:nvPr/>
        </p:nvCxnSpPr>
        <p:spPr>
          <a:xfrm>
            <a:off x="6255768" y="5256032"/>
            <a:ext cx="715822" cy="46339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95800" y="5103296"/>
            <a:ext cx="1066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Variable </a:t>
            </a:r>
            <a:r>
              <a:rPr lang="en-US" dirty="0" smtClean="0"/>
              <a:t>Ordering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Assume </a:t>
                </a:r>
                <a:r>
                  <a:rPr lang="en-US" sz="2400" dirty="0"/>
                  <a:t>all variable positions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ar</a:t>
                </a:r>
                <a:r>
                  <a:rPr lang="en-US" sz="2400" dirty="0" smtClean="0"/>
                  <a:t>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fixed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Find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</a:t>
                </a:r>
                <a:r>
                  <a:rPr lang="en-US" sz="2400" dirty="0" smtClean="0"/>
                  <a:t> position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Minimize BDD size</a:t>
                </a:r>
                <a:endParaRPr lang="en-US" sz="20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Once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each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swap operations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Still, some questions:</a:t>
                </a:r>
              </a:p>
              <a:p>
                <a:pPr lvl="1"/>
                <a:r>
                  <a:rPr lang="en-US" sz="2000" dirty="0" smtClean="0"/>
                  <a:t>When do you trigger?</a:t>
                </a:r>
              </a:p>
              <a:p>
                <a:pPr lvl="1"/>
                <a:r>
                  <a:rPr lang="en-US" sz="2000" dirty="0" smtClean="0"/>
                  <a:t>How does it affect the data structure?</a:t>
                </a:r>
              </a:p>
              <a:p>
                <a:pPr lvl="1"/>
                <a:endParaRPr lang="en-US" sz="20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Variable Ordering (cnt’d)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Sifting (and others) enabled a leap in BDD effectiveness</a:t>
            </a:r>
          </a:p>
          <a:p>
            <a:endParaRPr lang="en-US" sz="2400" dirty="0"/>
          </a:p>
          <a:p>
            <a:r>
              <a:rPr lang="en-US" sz="2400" dirty="0"/>
              <a:t>Can be quite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slow</a:t>
            </a:r>
          </a:p>
          <a:p>
            <a:endParaRPr lang="en-US" sz="2400" dirty="0"/>
          </a:p>
          <a:p>
            <a:r>
              <a:rPr lang="en-US" sz="2400" dirty="0"/>
              <a:t>Sometimes, for a particular problem, you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 save the ordering</a:t>
            </a:r>
            <a:r>
              <a:rPr lang="en-US" sz="2400" dirty="0"/>
              <a:t> discovered and re-use it</a:t>
            </a:r>
          </a:p>
        </p:txBody>
      </p:sp>
    </p:spTree>
    <p:extLst>
      <p:ext uri="{BB962C8B-B14F-4D97-AF65-F5344CB8AC3E}">
        <p14:creationId xmlns:p14="http://schemas.microsoft.com/office/powerpoint/2010/main" val="240345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BDDs for Symmetric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Symmetric functions</a:t>
                </a:r>
                <a:r>
                  <a:rPr lang="en-US" sz="2400" dirty="0"/>
                  <a:t>: variable order has no affect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Examples:</a:t>
                </a:r>
              </a:p>
              <a:p>
                <a:pPr lvl="1"/>
                <a:r>
                  <a:rPr lang="en-US" sz="2000" dirty="0"/>
                  <a:t>Conjunctions</a:t>
                </a:r>
              </a:p>
              <a:p>
                <a:pPr lvl="1"/>
                <a:r>
                  <a:rPr lang="en-US" sz="2000" dirty="0"/>
                  <a:t>Parity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ary</a:t>
                </a:r>
                <a:r>
                  <a:rPr lang="en-US" sz="2000" dirty="0"/>
                  <a:t> XOR)</a:t>
                </a:r>
              </a:p>
              <a:p>
                <a:pPr lvl="1"/>
                <a:r>
                  <a:rPr lang="en-US" sz="2000" dirty="0"/>
                  <a:t>Threshold functions (at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bits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Size is the same,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regardless of ordering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Functions: Examples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Majority function: output is the majority value of inputs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3584" y="3664463"/>
            <a:ext cx="432000" cy="432000"/>
            <a:chOff x="4954385" y="2182847"/>
            <a:chExt cx="432000" cy="432000"/>
          </a:xfrm>
        </p:grpSpPr>
        <p:sp>
          <p:nvSpPr>
            <p:cNvPr id="5" name="Oval 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5715000" y="2895600"/>
            <a:ext cx="432000" cy="432000"/>
            <a:chOff x="4954385" y="2182847"/>
            <a:chExt cx="432000" cy="432000"/>
          </a:xfrm>
        </p:grpSpPr>
        <p:sp>
          <p:nvSpPr>
            <p:cNvPr id="8" name="Oval 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26417" y="5587800"/>
            <a:ext cx="432000" cy="43200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6399066" y="5577505"/>
            <a:ext cx="432000" cy="442295"/>
            <a:chOff x="4954385" y="2182847"/>
            <a:chExt cx="432000" cy="432000"/>
          </a:xfrm>
        </p:grpSpPr>
        <p:sp>
          <p:nvSpPr>
            <p:cNvPr id="14" name="Oval 1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5951292" y="3327600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7"/>
          </p:cNvCxnSpPr>
          <p:nvPr/>
        </p:nvCxnSpPr>
        <p:spPr>
          <a:xfrm flipH="1">
            <a:off x="5399670" y="3327600"/>
            <a:ext cx="540041" cy="40320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715000" y="4521000"/>
            <a:ext cx="432000" cy="43200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/>
          <p:cNvCxnSpPr>
            <a:stCxn id="5" idx="4"/>
            <a:endCxn id="14" idx="0"/>
          </p:cNvCxnSpPr>
          <p:nvPr/>
        </p:nvCxnSpPr>
        <p:spPr>
          <a:xfrm flipH="1">
            <a:off x="6615066" y="4096463"/>
            <a:ext cx="4518" cy="1481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5"/>
            <a:endCxn id="14" idx="1"/>
          </p:cNvCxnSpPr>
          <p:nvPr/>
        </p:nvCxnSpPr>
        <p:spPr>
          <a:xfrm>
            <a:off x="6083735" y="4889735"/>
            <a:ext cx="378596" cy="752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9" idx="7"/>
          </p:cNvCxnSpPr>
          <p:nvPr/>
        </p:nvCxnSpPr>
        <p:spPr>
          <a:xfrm flipH="1">
            <a:off x="6083735" y="4033198"/>
            <a:ext cx="383114" cy="55106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11" idx="7"/>
          </p:cNvCxnSpPr>
          <p:nvPr/>
        </p:nvCxnSpPr>
        <p:spPr>
          <a:xfrm flipH="1">
            <a:off x="5395152" y="4889735"/>
            <a:ext cx="383113" cy="76133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30935" y="3667543"/>
            <a:ext cx="432000" cy="432000"/>
            <a:chOff x="4954385" y="2182847"/>
            <a:chExt cx="432000" cy="432000"/>
          </a:xfrm>
        </p:grpSpPr>
        <p:sp>
          <p:nvSpPr>
            <p:cNvPr id="27" name="Oval 2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>
            <a:stCxn id="27" idx="4"/>
            <a:endCxn id="11" idx="0"/>
          </p:cNvCxnSpPr>
          <p:nvPr/>
        </p:nvCxnSpPr>
        <p:spPr>
          <a:xfrm flipH="1">
            <a:off x="5242417" y="4099543"/>
            <a:ext cx="4518" cy="148825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5"/>
            <a:endCxn id="19" idx="1"/>
          </p:cNvCxnSpPr>
          <p:nvPr/>
        </p:nvCxnSpPr>
        <p:spPr>
          <a:xfrm>
            <a:off x="5399670" y="4036278"/>
            <a:ext cx="378595" cy="547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Functions: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Parity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and only if odd number of true variables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Intuition: only need to remember the number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s so far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740200" y="3054863"/>
            <a:ext cx="432000" cy="432000"/>
            <a:chOff x="4954385" y="2182847"/>
            <a:chExt cx="432000" cy="432000"/>
          </a:xfrm>
        </p:grpSpPr>
        <p:sp>
          <p:nvSpPr>
            <p:cNvPr id="5" name="Oval 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5051616" y="2286000"/>
            <a:ext cx="432000" cy="432000"/>
            <a:chOff x="4954385" y="2182847"/>
            <a:chExt cx="432000" cy="432000"/>
          </a:xfrm>
        </p:grpSpPr>
        <p:sp>
          <p:nvSpPr>
            <p:cNvPr id="8" name="Oval 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363033" y="4978200"/>
            <a:ext cx="432000" cy="43200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35682" y="4967905"/>
            <a:ext cx="432000" cy="442295"/>
            <a:chOff x="4954385" y="2182847"/>
            <a:chExt cx="432000" cy="432000"/>
          </a:xfrm>
        </p:grpSpPr>
        <p:sp>
          <p:nvSpPr>
            <p:cNvPr id="14" name="Oval 13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Oval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5287908" y="2718000"/>
            <a:ext cx="515557" cy="40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7"/>
          </p:cNvCxnSpPr>
          <p:nvPr/>
        </p:nvCxnSpPr>
        <p:spPr>
          <a:xfrm flipH="1">
            <a:off x="4736286" y="2718000"/>
            <a:ext cx="540041" cy="40320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31" idx="7"/>
          </p:cNvCxnSpPr>
          <p:nvPr/>
        </p:nvCxnSpPr>
        <p:spPr>
          <a:xfrm flipH="1">
            <a:off x="4739894" y="3423598"/>
            <a:ext cx="1063571" cy="55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367551" y="3057943"/>
            <a:ext cx="432000" cy="432000"/>
            <a:chOff x="4954385" y="2182847"/>
            <a:chExt cx="432000" cy="432000"/>
          </a:xfrm>
        </p:grpSpPr>
        <p:sp>
          <p:nvSpPr>
            <p:cNvPr id="27" name="Oval 2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371159" y="3911400"/>
            <a:ext cx="432000" cy="432000"/>
            <a:chOff x="4954385" y="2182847"/>
            <a:chExt cx="432000" cy="432000"/>
          </a:xfrm>
        </p:grpSpPr>
        <p:sp>
          <p:nvSpPr>
            <p:cNvPr id="31" name="Oval 3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732286" y="3911400"/>
            <a:ext cx="432000" cy="432000"/>
            <a:chOff x="4954385" y="2182847"/>
            <a:chExt cx="432000" cy="432000"/>
          </a:xfrm>
        </p:grpSpPr>
        <p:sp>
          <p:nvSpPr>
            <p:cNvPr id="35" name="Oval 3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/>
          <p:cNvCxnSpPr>
            <a:stCxn id="27" idx="4"/>
            <a:endCxn id="31" idx="0"/>
          </p:cNvCxnSpPr>
          <p:nvPr/>
        </p:nvCxnSpPr>
        <p:spPr>
          <a:xfrm>
            <a:off x="4583551" y="3489943"/>
            <a:ext cx="3608" cy="42145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5"/>
          </p:cNvCxnSpPr>
          <p:nvPr/>
        </p:nvCxnSpPr>
        <p:spPr>
          <a:xfrm>
            <a:off x="4736286" y="3426678"/>
            <a:ext cx="1062661" cy="547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4"/>
            <a:endCxn id="36" idx="0"/>
          </p:cNvCxnSpPr>
          <p:nvPr/>
        </p:nvCxnSpPr>
        <p:spPr>
          <a:xfrm flipH="1">
            <a:off x="5948286" y="3486863"/>
            <a:ext cx="7914" cy="4500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14" idx="0"/>
          </p:cNvCxnSpPr>
          <p:nvPr/>
        </p:nvCxnSpPr>
        <p:spPr>
          <a:xfrm>
            <a:off x="5948286" y="4343400"/>
            <a:ext cx="3396" cy="6245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4"/>
            <a:endCxn id="11" idx="0"/>
          </p:cNvCxnSpPr>
          <p:nvPr/>
        </p:nvCxnSpPr>
        <p:spPr>
          <a:xfrm flipH="1">
            <a:off x="4579033" y="4343400"/>
            <a:ext cx="8126" cy="63480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11" idx="7"/>
          </p:cNvCxnSpPr>
          <p:nvPr/>
        </p:nvCxnSpPr>
        <p:spPr>
          <a:xfrm flipH="1">
            <a:off x="4731768" y="4343400"/>
            <a:ext cx="1216518" cy="69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5"/>
            <a:endCxn id="14" idx="1"/>
          </p:cNvCxnSpPr>
          <p:nvPr/>
        </p:nvCxnSpPr>
        <p:spPr>
          <a:xfrm>
            <a:off x="4739894" y="4280135"/>
            <a:ext cx="1059053" cy="752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checking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safety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Construct a program’s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transition system</a:t>
            </a:r>
          </a:p>
          <a:p>
            <a:pPr lvl="1"/>
            <a:r>
              <a:rPr lang="en-US" sz="2000" dirty="0"/>
              <a:t>Check if there are any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reachable bad states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Bounded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checking</a:t>
            </a:r>
            <a:r>
              <a:rPr lang="en-US" sz="2400" dirty="0"/>
              <a:t>: only explore a portion of the graph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BDDs</a:t>
            </a:r>
            <a:r>
              <a:rPr lang="en-US" sz="2400" dirty="0"/>
              <a:t> give us another way for doing reachability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9286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Before BDDs, let us consider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binary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trees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 tree data structure</a:t>
                </a:r>
              </a:p>
              <a:p>
                <a:pPr lvl="1"/>
                <a:r>
                  <a:rPr lang="en-US" sz="2000" dirty="0"/>
                  <a:t>Two kinds of vertices: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terminal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non-terminal</a:t>
                </a:r>
              </a:p>
              <a:p>
                <a:pPr lvl="1"/>
                <a:r>
                  <a:rPr lang="en-US" sz="2000" dirty="0"/>
                  <a:t>Terminal vertices: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Non-terminal</a:t>
                </a:r>
                <a:r>
                  <a:rPr lang="en-US" sz="2000" dirty="0"/>
                  <a:t> vertex labeled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corresponds to Boolean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propositional formula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Reachability: Encoding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Use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to encode nodes</a:t>
                </a:r>
              </a:p>
              <a:p>
                <a:pPr lvl="1"/>
                <a:r>
                  <a:rPr lang="en-US" sz="2000" dirty="0"/>
                  <a:t>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4: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Every Boolean formula represents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sz="2400" dirty="0"/>
                  <a:t> of nodes!</a:t>
                </a:r>
              </a:p>
              <a:p>
                <a:pPr lvl="1"/>
                <a:r>
                  <a:rPr lang="en-US" sz="2000" dirty="0"/>
                  <a:t>(The nodes whose encoding satisfies the formula)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16" idx="2"/>
          </p:cNvCxnSpPr>
          <p:nvPr/>
        </p:nvCxnSpPr>
        <p:spPr>
          <a:xfrm flipV="1">
            <a:off x="2193744" y="1765500"/>
            <a:ext cx="1082856" cy="5205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276600" y="2920800"/>
            <a:ext cx="432000" cy="432000"/>
            <a:chOff x="4954385" y="2182847"/>
            <a:chExt cx="432000" cy="432000"/>
          </a:xfrm>
        </p:grpSpPr>
        <p:sp>
          <p:nvSpPr>
            <p:cNvPr id="13" name="Oval 1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276600" y="1549500"/>
            <a:ext cx="432000" cy="432000"/>
            <a:chOff x="4954385" y="2182847"/>
            <a:chExt cx="432000" cy="432000"/>
          </a:xfrm>
        </p:grpSpPr>
        <p:sp>
          <p:nvSpPr>
            <p:cNvPr id="16" name="Oval 1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724400" y="1549500"/>
            <a:ext cx="432000" cy="43200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724400" y="2920800"/>
            <a:ext cx="432000" cy="43200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172200" y="2920800"/>
            <a:ext cx="432000" cy="43200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172200" y="15495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288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6200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6" idx="4"/>
            <a:endCxn id="13" idx="0"/>
          </p:cNvCxnSpPr>
          <p:nvPr/>
        </p:nvCxnSpPr>
        <p:spPr>
          <a:xfrm>
            <a:off x="34926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  <a:endCxn id="23" idx="1"/>
          </p:cNvCxnSpPr>
          <p:nvPr/>
        </p:nvCxnSpPr>
        <p:spPr>
          <a:xfrm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7"/>
            <a:endCxn id="19" idx="3"/>
          </p:cNvCxnSpPr>
          <p:nvPr/>
        </p:nvCxnSpPr>
        <p:spPr>
          <a:xfrm flipV="1"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13" idx="6"/>
          </p:cNvCxnSpPr>
          <p:nvPr/>
        </p:nvCxnSpPr>
        <p:spPr>
          <a:xfrm flipH="1">
            <a:off x="3708600" y="1765500"/>
            <a:ext cx="2463600" cy="1371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29" idx="3"/>
          </p:cNvCxnSpPr>
          <p:nvPr/>
        </p:nvCxnSpPr>
        <p:spPr>
          <a:xfrm flipV="1">
            <a:off x="50931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29" idx="4"/>
          </p:cNvCxnSpPr>
          <p:nvPr/>
        </p:nvCxnSpPr>
        <p:spPr>
          <a:xfrm flipV="1">
            <a:off x="63882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3"/>
            <a:endCxn id="26" idx="6"/>
          </p:cNvCxnSpPr>
          <p:nvPr/>
        </p:nvCxnSpPr>
        <p:spPr>
          <a:xfrm flipH="1">
            <a:off x="6604200" y="2603885"/>
            <a:ext cx="1079065" cy="53291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2" grpId="0"/>
      <p:bldP spid="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Reachability: Encoding States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16" idx="2"/>
          </p:cNvCxnSpPr>
          <p:nvPr/>
        </p:nvCxnSpPr>
        <p:spPr>
          <a:xfrm flipV="1">
            <a:off x="2193744" y="1765500"/>
            <a:ext cx="1082856" cy="5205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276600" y="2920800"/>
            <a:ext cx="432000" cy="432000"/>
            <a:chOff x="4954385" y="2182847"/>
            <a:chExt cx="432000" cy="432000"/>
          </a:xfrm>
        </p:grpSpPr>
        <p:sp>
          <p:nvSpPr>
            <p:cNvPr id="13" name="Oval 1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276600" y="1549500"/>
            <a:ext cx="432000" cy="432000"/>
            <a:chOff x="4954385" y="2182847"/>
            <a:chExt cx="432000" cy="432000"/>
          </a:xfrm>
        </p:grpSpPr>
        <p:sp>
          <p:nvSpPr>
            <p:cNvPr id="16" name="Oval 1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724400" y="1549500"/>
            <a:ext cx="432000" cy="43200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724400" y="2920800"/>
            <a:ext cx="432000" cy="43200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172200" y="2920800"/>
            <a:ext cx="432000" cy="43200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172200" y="15495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288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6200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6" idx="4"/>
            <a:endCxn id="13" idx="0"/>
          </p:cNvCxnSpPr>
          <p:nvPr/>
        </p:nvCxnSpPr>
        <p:spPr>
          <a:xfrm>
            <a:off x="34926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  <a:endCxn id="23" idx="1"/>
          </p:cNvCxnSpPr>
          <p:nvPr/>
        </p:nvCxnSpPr>
        <p:spPr>
          <a:xfrm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7"/>
            <a:endCxn id="19" idx="3"/>
          </p:cNvCxnSpPr>
          <p:nvPr/>
        </p:nvCxnSpPr>
        <p:spPr>
          <a:xfrm flipV="1"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13" idx="6"/>
          </p:cNvCxnSpPr>
          <p:nvPr/>
        </p:nvCxnSpPr>
        <p:spPr>
          <a:xfrm flipH="1">
            <a:off x="3708600" y="1765500"/>
            <a:ext cx="2463600" cy="1371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29" idx="3"/>
          </p:cNvCxnSpPr>
          <p:nvPr/>
        </p:nvCxnSpPr>
        <p:spPr>
          <a:xfrm flipV="1">
            <a:off x="50931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29" idx="4"/>
          </p:cNvCxnSpPr>
          <p:nvPr/>
        </p:nvCxnSpPr>
        <p:spPr>
          <a:xfrm flipV="1">
            <a:off x="63882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3"/>
            <a:endCxn id="26" idx="6"/>
          </p:cNvCxnSpPr>
          <p:nvPr/>
        </p:nvCxnSpPr>
        <p:spPr>
          <a:xfrm flipH="1">
            <a:off x="6604200" y="2603885"/>
            <a:ext cx="1079065" cy="53291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Reachability: Encoding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An edge is a pair of nodes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Can also be encoded as a formula</a:t>
                </a:r>
              </a:p>
              <a:p>
                <a:pPr lvl="1"/>
                <a:r>
                  <a:rPr lang="en-US" sz="2000" dirty="0"/>
                  <a:t>Introduce new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represents all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pairs</a:t>
                </a:r>
                <a:r>
                  <a:rPr lang="en-US" sz="2000" dirty="0"/>
                  <a:t> of nodes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that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encoded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encoded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16" idx="2"/>
          </p:cNvCxnSpPr>
          <p:nvPr/>
        </p:nvCxnSpPr>
        <p:spPr>
          <a:xfrm flipV="1">
            <a:off x="2193744" y="1765500"/>
            <a:ext cx="1082856" cy="5205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276600" y="2920800"/>
            <a:ext cx="432000" cy="432000"/>
            <a:chOff x="4954385" y="2182847"/>
            <a:chExt cx="432000" cy="432000"/>
          </a:xfrm>
        </p:grpSpPr>
        <p:sp>
          <p:nvSpPr>
            <p:cNvPr id="13" name="Oval 1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276600" y="1549500"/>
            <a:ext cx="432000" cy="432000"/>
            <a:chOff x="4954385" y="2182847"/>
            <a:chExt cx="432000" cy="432000"/>
          </a:xfrm>
        </p:grpSpPr>
        <p:sp>
          <p:nvSpPr>
            <p:cNvPr id="16" name="Oval 1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724400" y="1549500"/>
            <a:ext cx="432000" cy="43200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724400" y="2920800"/>
            <a:ext cx="432000" cy="43200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172200" y="2920800"/>
            <a:ext cx="432000" cy="43200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172200" y="15495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288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6200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6" idx="4"/>
            <a:endCxn id="13" idx="0"/>
          </p:cNvCxnSpPr>
          <p:nvPr/>
        </p:nvCxnSpPr>
        <p:spPr>
          <a:xfrm>
            <a:off x="34926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  <a:endCxn id="23" idx="1"/>
          </p:cNvCxnSpPr>
          <p:nvPr/>
        </p:nvCxnSpPr>
        <p:spPr>
          <a:xfrm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7"/>
            <a:endCxn id="19" idx="3"/>
          </p:cNvCxnSpPr>
          <p:nvPr/>
        </p:nvCxnSpPr>
        <p:spPr>
          <a:xfrm flipV="1"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13" idx="6"/>
          </p:cNvCxnSpPr>
          <p:nvPr/>
        </p:nvCxnSpPr>
        <p:spPr>
          <a:xfrm flipH="1">
            <a:off x="3708600" y="1765500"/>
            <a:ext cx="2463600" cy="1371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29" idx="3"/>
          </p:cNvCxnSpPr>
          <p:nvPr/>
        </p:nvCxnSpPr>
        <p:spPr>
          <a:xfrm flipV="1">
            <a:off x="50931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29" idx="4"/>
          </p:cNvCxnSpPr>
          <p:nvPr/>
        </p:nvCxnSpPr>
        <p:spPr>
          <a:xfrm flipV="1">
            <a:off x="63882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3"/>
            <a:endCxn id="26" idx="6"/>
          </p:cNvCxnSpPr>
          <p:nvPr/>
        </p:nvCxnSpPr>
        <p:spPr>
          <a:xfrm flipH="1">
            <a:off x="6604200" y="2603885"/>
            <a:ext cx="1079065" cy="53291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Reachability: Encoding Edges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Edge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Edge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∧¬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400" b="0" dirty="0"/>
                  <a:t>The set of these two edges: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16" idx="2"/>
          </p:cNvCxnSpPr>
          <p:nvPr/>
        </p:nvCxnSpPr>
        <p:spPr>
          <a:xfrm flipV="1">
            <a:off x="2193744" y="1765500"/>
            <a:ext cx="1082856" cy="5205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276600" y="2920800"/>
            <a:ext cx="432000" cy="432000"/>
            <a:chOff x="4954385" y="2182847"/>
            <a:chExt cx="432000" cy="432000"/>
          </a:xfrm>
        </p:grpSpPr>
        <p:sp>
          <p:nvSpPr>
            <p:cNvPr id="13" name="Oval 1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276600" y="1549500"/>
            <a:ext cx="432000" cy="432000"/>
            <a:chOff x="4954385" y="2182847"/>
            <a:chExt cx="432000" cy="432000"/>
          </a:xfrm>
        </p:grpSpPr>
        <p:sp>
          <p:nvSpPr>
            <p:cNvPr id="16" name="Oval 1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724400" y="1549500"/>
            <a:ext cx="432000" cy="43200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724400" y="2920800"/>
            <a:ext cx="432000" cy="43200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172200" y="2920800"/>
            <a:ext cx="432000" cy="43200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172200" y="1549500"/>
            <a:ext cx="432000" cy="43200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288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00" y="226065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620000" y="223515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500" y="226065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6" idx="4"/>
            <a:endCxn id="13" idx="0"/>
          </p:cNvCxnSpPr>
          <p:nvPr/>
        </p:nvCxnSpPr>
        <p:spPr>
          <a:xfrm>
            <a:off x="34926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  <a:endCxn id="23" idx="1"/>
          </p:cNvCxnSpPr>
          <p:nvPr/>
        </p:nvCxnSpPr>
        <p:spPr>
          <a:xfrm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7"/>
            <a:endCxn id="19" idx="3"/>
          </p:cNvCxnSpPr>
          <p:nvPr/>
        </p:nvCxnSpPr>
        <p:spPr>
          <a:xfrm flipV="1">
            <a:off x="36453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13" idx="6"/>
          </p:cNvCxnSpPr>
          <p:nvPr/>
        </p:nvCxnSpPr>
        <p:spPr>
          <a:xfrm flipH="1">
            <a:off x="3708600" y="1765500"/>
            <a:ext cx="2463600" cy="1371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29" idx="3"/>
          </p:cNvCxnSpPr>
          <p:nvPr/>
        </p:nvCxnSpPr>
        <p:spPr>
          <a:xfrm flipV="1">
            <a:off x="5093135" y="1918235"/>
            <a:ext cx="1142330" cy="10658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29" idx="4"/>
          </p:cNvCxnSpPr>
          <p:nvPr/>
        </p:nvCxnSpPr>
        <p:spPr>
          <a:xfrm flipV="1">
            <a:off x="6388200" y="1981500"/>
            <a:ext cx="0" cy="93930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3"/>
            <a:endCxn id="26" idx="6"/>
          </p:cNvCxnSpPr>
          <p:nvPr/>
        </p:nvCxnSpPr>
        <p:spPr>
          <a:xfrm flipH="1">
            <a:off x="6604200" y="2603885"/>
            <a:ext cx="1079065" cy="53291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Reachability: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for the set of states and a BDD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for the set of edges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Encode the set of states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already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using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single edge </a:t>
                </a: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𝐼𝑚𝑎𝑔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All operators can be efficiently implemented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↓¬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Reachability: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Key notion: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fixed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point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states reachable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steps or fewer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are the initial states</a:t>
                </a:r>
              </a:p>
              <a:p>
                <a:pPr lvl="1"/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A useful notion in verification</a:t>
                </a:r>
                <a:endParaRPr lang="en-US" sz="2400" dirty="0"/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Reachability: </a:t>
            </a:r>
            <a:r>
              <a:rPr lang="en-US" dirty="0" smtClean="0"/>
              <a:t>Algorithm (</a:t>
            </a:r>
            <a:r>
              <a:rPr lang="en-US" dirty="0" err="1" smtClean="0"/>
              <a:t>cnt</a:t>
            </a:r>
            <a:r>
              <a:rPr lang="en-US" dirty="0" err="1" smtClean="0"/>
              <a:t>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+mj-lt"/>
                  </a:rPr>
                  <a:t>a bit vector for encoding states</a:t>
                </a:r>
                <a:endParaRPr lang="en-US" sz="2400" b="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BDD for initial set of states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BDD for all edges of the </a:t>
                </a:r>
                <a:r>
                  <a:rPr lang="en-US" sz="2400" dirty="0" smtClean="0"/>
                  <a:t>graph</a:t>
                </a:r>
                <a:br>
                  <a:rPr lang="en-US" sz="2400" dirty="0" smtClean="0"/>
                </a:br>
                <a:endParaRPr lang="en-US" sz="2400" dirty="0"/>
              </a:p>
              <a:p>
                <a:r>
                  <a:rPr lang="en-US" sz="2400" dirty="0"/>
                  <a:t>while( true ) {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𝐼𝑚𝑎𝑔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// No new nodes found</a:t>
                </a:r>
              </a:p>
              <a:p>
                <a:pPr lvl="2"/>
                <a:r>
                  <a:rPr lang="en-US" sz="2000" dirty="0"/>
                  <a:t>Break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marL="82296" indent="0">
                  <a:buNone/>
                </a:pPr>
                <a:r>
                  <a:rPr lang="en-US" sz="2400" dirty="0" smtClean="0"/>
                  <a:t>   }</a:t>
                </a:r>
                <a:endParaRPr lang="en-US" sz="2400" dirty="0"/>
              </a:p>
              <a:p>
                <a:r>
                  <a:rPr lang="en-US" sz="2400" dirty="0"/>
                  <a:t>return S</a:t>
                </a: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Model Checking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This reachability algorithm is known as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Symbolic Model Checking</a:t>
                </a:r>
              </a:p>
              <a:p>
                <a:pPr lvl="1"/>
                <a:r>
                  <a:rPr lang="en-US" sz="2000" dirty="0"/>
                  <a:t>Although the word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symbolic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overloaded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Introduced in a famous paper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1990</m:t>
                    </m:r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Symbolic Model Checking: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States and Beyond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/>
                  <a:t>By Burch, Clarke, McMillan, Dill and Hwang</a:t>
                </a:r>
              </a:p>
              <a:p>
                <a:pPr lvl="1"/>
                <a:r>
                  <a:rPr lang="en-US" sz="2000" dirty="0"/>
                  <a:t>Recall BDDs were invented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1986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Previous state limit was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, so this was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very significant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BDDs Today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BDDs</a:t>
                </a:r>
                <a:r>
                  <a:rPr lang="en-US" sz="2400" dirty="0" smtClean="0"/>
                  <a:t> are still popular today, but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 smtClean="0"/>
                  <a:t> solvers have taken over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Symbolic Model Checking without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BDDs</a:t>
                </a:r>
                <a:b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 err="1" smtClean="0"/>
                  <a:t>Biere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Cimatti</a:t>
                </a:r>
                <a:r>
                  <a:rPr lang="en-US" sz="2000" dirty="0" smtClean="0"/>
                  <a:t>, Clarke,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Zhu,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1999</m:t>
                    </m:r>
                  </m:oMath>
                </a14:m>
                <a:endParaRPr lang="en-US" sz="2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Main reason: SAT solvers less sensitive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ordering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There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extensions</a:t>
                </a:r>
                <a:r>
                  <a:rPr lang="en-US" sz="2400" dirty="0" smtClean="0"/>
                  <a:t> of BDDs</a:t>
                </a:r>
              </a:p>
              <a:p>
                <a:pPr lvl="1"/>
                <a:r>
                  <a:rPr lang="en-US" sz="2000" dirty="0" smtClean="0"/>
                  <a:t>E.g., Linear Decision Diagrams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0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Decision Trees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Each non-terminal vertex has two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successors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edges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Low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 (dashed edge) of non-terminal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corresponds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being assigned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High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 (solid edge) of non-terminal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corresponds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being assigned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Each path from root to terminal node corresponds to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</a:t>
                </a:r>
                <a:r>
                  <a:rPr lang="en-US" sz="2400" dirty="0"/>
                  <a:t> to the formula</a:t>
                </a:r>
              </a:p>
              <a:p>
                <a:pPr lvl="1"/>
                <a:r>
                  <a:rPr lang="en-US" sz="2000" dirty="0"/>
                  <a:t>Paths ending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satisfying</a:t>
                </a:r>
                <a:r>
                  <a:rPr lang="en-US" sz="2000" dirty="0"/>
                  <a:t> assignments</a:t>
                </a:r>
              </a:p>
              <a:p>
                <a:pPr lvl="1"/>
                <a:r>
                  <a:rPr lang="en-US" sz="2000" dirty="0"/>
                  <a:t>Paths ending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falsifying</a:t>
                </a:r>
                <a:r>
                  <a:rPr lang="en-US" sz="2000" dirty="0"/>
                  <a:t> assignments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68268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BDT with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SAT?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SAT?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The BDT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ordered</a:t>
                </a:r>
                <a:r>
                  <a:rPr lang="en-US" sz="2400" dirty="0"/>
                  <a:t>: any path from root to terminal contains variables in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same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order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68268"/>
                <a:ext cx="7498080" cy="5257800"/>
              </a:xfrm>
              <a:blipFill>
                <a:blip r:embed="rId2"/>
                <a:stretch>
                  <a:fillRect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Binary Decision Tree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225600" y="2259047"/>
            <a:ext cx="5842200" cy="3227353"/>
            <a:chOff x="2286000" y="2182847"/>
            <a:chExt cx="5842200" cy="3227353"/>
          </a:xfrm>
        </p:grpSpPr>
        <p:sp>
          <p:nvSpPr>
            <p:cNvPr id="91" name="Oval 90"/>
            <p:cNvSpPr/>
            <p:nvPr/>
          </p:nvSpPr>
          <p:spPr>
            <a:xfrm>
              <a:off x="4991100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5016600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600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3661329" y="3546631"/>
              <a:ext cx="988886" cy="931784"/>
              <a:chOff x="3661329" y="3546631"/>
              <a:chExt cx="988886" cy="931784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4218215" y="4046415"/>
                <a:ext cx="432000" cy="432000"/>
                <a:chOff x="4954385" y="2182847"/>
                <a:chExt cx="432000" cy="4320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5" name="Straight Arrow Connector 94"/>
              <p:cNvCxnSpPr>
                <a:stCxn id="175" idx="4"/>
                <a:endCxn id="97" idx="1"/>
              </p:cNvCxnSpPr>
              <p:nvPr/>
            </p:nvCxnSpPr>
            <p:spPr>
              <a:xfrm>
                <a:off x="3661329" y="3546631"/>
                <a:ext cx="620151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207100" y="2602047"/>
              <a:ext cx="1761772" cy="944584"/>
              <a:chOff x="5207100" y="2602047"/>
              <a:chExt cx="1761772" cy="94458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6536872" y="3114631"/>
                <a:ext cx="432000" cy="432000"/>
                <a:chOff x="4954385" y="2182847"/>
                <a:chExt cx="432000" cy="43200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8" name="Oval 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1" name="Straight Arrow Connector 100"/>
              <p:cNvCxnSpPr>
                <a:stCxn id="91" idx="4"/>
                <a:endCxn id="103" idx="1"/>
              </p:cNvCxnSpPr>
              <p:nvPr/>
            </p:nvCxnSpPr>
            <p:spPr>
              <a:xfrm>
                <a:off x="5207100" y="2614847"/>
                <a:ext cx="1393037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778500" y="260204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8500" y="2602047"/>
                    <a:ext cx="3048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4434215" y="4478415"/>
              <a:ext cx="602443" cy="931785"/>
              <a:chOff x="4434215" y="4478415"/>
              <a:chExt cx="602443" cy="93178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604658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0" name="Oval 1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Arrow Connector 106"/>
              <p:cNvCxnSpPr>
                <a:stCxn id="97" idx="4"/>
                <a:endCxn id="109" idx="1"/>
              </p:cNvCxnSpPr>
              <p:nvPr/>
            </p:nvCxnSpPr>
            <p:spPr>
              <a:xfrm>
                <a:off x="4434215" y="4478415"/>
                <a:ext cx="233708" cy="5630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888443" y="4478415"/>
              <a:ext cx="602443" cy="931785"/>
              <a:chOff x="2888443" y="4478415"/>
              <a:chExt cx="602443" cy="93178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058886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6" name="Oval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3" name="Straight Arrow Connector 112"/>
              <p:cNvCxnSpPr>
                <a:stCxn id="169" idx="4"/>
                <a:endCxn id="115" idx="1"/>
              </p:cNvCxnSpPr>
              <p:nvPr/>
            </p:nvCxnSpPr>
            <p:spPr>
              <a:xfrm>
                <a:off x="2888443" y="4478415"/>
                <a:ext cx="233708" cy="5630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7525758" y="4478415"/>
              <a:ext cx="602442" cy="931785"/>
              <a:chOff x="7525758" y="4478415"/>
              <a:chExt cx="602442" cy="931785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7696200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Oval 121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2" name="Oval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9" name="Straight Arrow Connector 118"/>
              <p:cNvCxnSpPr>
                <a:stCxn id="133" idx="4"/>
                <a:endCxn id="121" idx="1"/>
              </p:cNvCxnSpPr>
              <p:nvPr/>
            </p:nvCxnSpPr>
            <p:spPr>
              <a:xfrm>
                <a:off x="7525758" y="4478415"/>
                <a:ext cx="233707" cy="5630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5979987" y="4478415"/>
              <a:ext cx="602443" cy="931785"/>
              <a:chOff x="5979987" y="4478415"/>
              <a:chExt cx="602443" cy="931785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150430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8" name="Oval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Straight Arrow Connector 124"/>
              <p:cNvCxnSpPr>
                <a:stCxn id="163" idx="4"/>
                <a:endCxn id="127" idx="1"/>
              </p:cNvCxnSpPr>
              <p:nvPr/>
            </p:nvCxnSpPr>
            <p:spPr>
              <a:xfrm>
                <a:off x="5979987" y="4478415"/>
                <a:ext cx="233708" cy="5630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6752872" y="3546631"/>
              <a:ext cx="988886" cy="931784"/>
              <a:chOff x="6752872" y="3546631"/>
              <a:chExt cx="988886" cy="93178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7309758" y="4046415"/>
                <a:ext cx="432000" cy="432000"/>
                <a:chOff x="4954385" y="2182847"/>
                <a:chExt cx="432000" cy="4320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Oval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1" name="Straight Arrow Connector 130"/>
              <p:cNvCxnSpPr>
                <a:stCxn id="103" idx="4"/>
                <a:endCxn id="133" idx="1"/>
              </p:cNvCxnSpPr>
              <p:nvPr/>
            </p:nvCxnSpPr>
            <p:spPr>
              <a:xfrm>
                <a:off x="6752872" y="3546631"/>
                <a:ext cx="620151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2286000" y="4478415"/>
              <a:ext cx="602443" cy="931785"/>
              <a:chOff x="2286000" y="4478415"/>
              <a:chExt cx="602443" cy="931785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286000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0" name="Oval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7" name="Straight Arrow Connector 136"/>
              <p:cNvCxnSpPr>
                <a:stCxn id="169" idx="4"/>
                <a:endCxn id="139" idx="7"/>
              </p:cNvCxnSpPr>
              <p:nvPr/>
            </p:nvCxnSpPr>
            <p:spPr>
              <a:xfrm flipH="1">
                <a:off x="2654735" y="4478415"/>
                <a:ext cx="233708" cy="563050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3831772" y="4478415"/>
              <a:ext cx="602443" cy="931785"/>
              <a:chOff x="3831772" y="4478415"/>
              <a:chExt cx="602443" cy="931785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3831772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3" name="Straight Arrow Connector 142"/>
              <p:cNvCxnSpPr>
                <a:stCxn id="97" idx="4"/>
                <a:endCxn id="145" idx="7"/>
              </p:cNvCxnSpPr>
              <p:nvPr/>
            </p:nvCxnSpPr>
            <p:spPr>
              <a:xfrm flipH="1">
                <a:off x="4200507" y="4478415"/>
                <a:ext cx="233708" cy="563050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5377544" y="4478415"/>
              <a:ext cx="602443" cy="931785"/>
              <a:chOff x="5377544" y="4478415"/>
              <a:chExt cx="602443" cy="931785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5377544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2" name="Oval 1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9" name="Straight Arrow Connector 148"/>
              <p:cNvCxnSpPr>
                <a:stCxn id="163" idx="4"/>
                <a:endCxn id="151" idx="7"/>
              </p:cNvCxnSpPr>
              <p:nvPr/>
            </p:nvCxnSpPr>
            <p:spPr>
              <a:xfrm flipH="1">
                <a:off x="5746279" y="4478415"/>
                <a:ext cx="233708" cy="563050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6923316" y="4478415"/>
              <a:ext cx="602442" cy="931785"/>
              <a:chOff x="6923316" y="4478415"/>
              <a:chExt cx="602442" cy="931785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6923316" y="4978200"/>
                <a:ext cx="432000" cy="432000"/>
                <a:chOff x="4954385" y="2182847"/>
                <a:chExt cx="432000" cy="43200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Oval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/>
              <p:cNvCxnSpPr>
                <a:stCxn id="133" idx="4"/>
                <a:endCxn id="157" idx="7"/>
              </p:cNvCxnSpPr>
              <p:nvPr/>
            </p:nvCxnSpPr>
            <p:spPr>
              <a:xfrm flipH="1">
                <a:off x="7292051" y="4478415"/>
                <a:ext cx="233707" cy="563050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5763987" y="3546631"/>
              <a:ext cx="988885" cy="931784"/>
              <a:chOff x="5763987" y="3546631"/>
              <a:chExt cx="988885" cy="931784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5763987" y="4046415"/>
                <a:ext cx="432000" cy="432000"/>
                <a:chOff x="4954385" y="2182847"/>
                <a:chExt cx="432000" cy="432000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1" name="Straight Arrow Connector 160"/>
              <p:cNvCxnSpPr>
                <a:stCxn id="103" idx="4"/>
                <a:endCxn id="163" idx="7"/>
              </p:cNvCxnSpPr>
              <p:nvPr/>
            </p:nvCxnSpPr>
            <p:spPr>
              <a:xfrm flipH="1">
                <a:off x="6132722" y="3546631"/>
                <a:ext cx="620150" cy="563049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672443" y="3546631"/>
              <a:ext cx="988886" cy="931784"/>
              <a:chOff x="2672443" y="3546631"/>
              <a:chExt cx="988886" cy="931784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672443" y="4046415"/>
                <a:ext cx="432000" cy="432000"/>
                <a:chOff x="4954385" y="2182847"/>
                <a:chExt cx="432000" cy="432000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7" name="Straight Arrow Connector 166"/>
              <p:cNvCxnSpPr>
                <a:stCxn id="175" idx="4"/>
                <a:endCxn id="169" idx="7"/>
              </p:cNvCxnSpPr>
              <p:nvPr/>
            </p:nvCxnSpPr>
            <p:spPr>
              <a:xfrm flipH="1">
                <a:off x="3041178" y="3546631"/>
                <a:ext cx="620151" cy="563049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445329" y="2602047"/>
              <a:ext cx="1761771" cy="944584"/>
              <a:chOff x="3445329" y="2602047"/>
              <a:chExt cx="1761771" cy="944584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445329" y="3114631"/>
                <a:ext cx="432000" cy="432000"/>
                <a:chOff x="4954385" y="2182847"/>
                <a:chExt cx="432000" cy="432000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5" name="Oval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3" name="Straight Arrow Connector 172"/>
              <p:cNvCxnSpPr>
                <a:stCxn id="91" idx="4"/>
                <a:endCxn id="175" idx="7"/>
              </p:cNvCxnSpPr>
              <p:nvPr/>
            </p:nvCxnSpPr>
            <p:spPr>
              <a:xfrm flipH="1">
                <a:off x="3814064" y="2614847"/>
                <a:ext cx="1393036" cy="563049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906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BDTs Vs. Truth Tables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 BDT encodes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satisfying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assignments</a:t>
            </a:r>
          </a:p>
          <a:p>
            <a:pPr lvl="1"/>
            <a:r>
              <a:rPr lang="en-US" sz="2000" dirty="0"/>
              <a:t>How does it compare to a truth table?</a:t>
            </a:r>
          </a:p>
          <a:p>
            <a:pPr lvl="1"/>
            <a:endParaRPr lang="en-US" sz="2000" dirty="0"/>
          </a:p>
          <a:p>
            <a:r>
              <a:rPr lang="en-US" sz="2400" dirty="0"/>
              <a:t>Good news: lots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redundancy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Different parts of the tree are isomorphic</a:t>
            </a:r>
          </a:p>
          <a:p>
            <a:pPr lvl="1"/>
            <a:endParaRPr lang="en-US" sz="2000" dirty="0"/>
          </a:p>
          <a:p>
            <a:r>
              <a:rPr lang="en-US" sz="2400" dirty="0"/>
              <a:t>Idea: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merge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redundant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parts</a:t>
            </a:r>
            <a:r>
              <a:rPr lang="en-US" sz="2400" dirty="0"/>
              <a:t> into a compressed, space-efficient DAG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2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a BDT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Start with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BDT</a:t>
            </a:r>
            <a:r>
              <a:rPr lang="en-US" sz="2400" dirty="0"/>
              <a:t>, apply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rules</a:t>
            </a:r>
          </a:p>
          <a:p>
            <a:pPr lvl="1"/>
            <a:r>
              <a:rPr lang="en-US" sz="2000" dirty="0"/>
              <a:t>Apply rules until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saturation</a:t>
            </a:r>
            <a:r>
              <a:rPr lang="en-US" sz="2000" dirty="0"/>
              <a:t> (cannot apply any more)</a:t>
            </a:r>
          </a:p>
          <a:p>
            <a:pPr lvl="1"/>
            <a:endParaRPr lang="en-US" sz="2000" dirty="0"/>
          </a:p>
          <a:p>
            <a:r>
              <a:rPr lang="en-US" sz="2400" dirty="0"/>
              <a:t>Resulting data structure: a reduced ordered binary decision diagram (ROBDD)</a:t>
            </a:r>
          </a:p>
          <a:p>
            <a:pPr lvl="1"/>
            <a:r>
              <a:rPr lang="en-US" sz="2000" dirty="0"/>
              <a:t>Or just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</a:t>
            </a:r>
            <a:r>
              <a:rPr lang="en-US" sz="2000" dirty="0"/>
              <a:t>, in short</a:t>
            </a:r>
          </a:p>
        </p:txBody>
      </p:sp>
    </p:spTree>
    <p:extLst>
      <p:ext uri="{BB962C8B-B14F-4D97-AF65-F5344CB8AC3E}">
        <p14:creationId xmlns:p14="http://schemas.microsoft.com/office/powerpoint/2010/main" val="1386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17513</TotalTime>
  <Words>1709</Words>
  <Application>Microsoft Office PowerPoint</Application>
  <PresentationFormat>On-screen Show (4:3)</PresentationFormat>
  <Paragraphs>669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Historical Context</vt:lpstr>
      <vt:lpstr>Binary Decision Trees</vt:lpstr>
      <vt:lpstr>Binary Decision Trees (cnt’d)</vt:lpstr>
      <vt:lpstr>Example: Binary Decision Tree</vt:lpstr>
      <vt:lpstr>BDTs Vs. Truth Tables</vt:lpstr>
      <vt:lpstr>Reducing a BDT</vt:lpstr>
      <vt:lpstr>Reduction Rule #1</vt:lpstr>
      <vt:lpstr>Reduction Rule #2</vt:lpstr>
      <vt:lpstr>Reduction Rule #2 (cnt’d)</vt:lpstr>
      <vt:lpstr>Reduction Rule #3</vt:lpstr>
      <vt:lpstr>Reduction Rule #3 (cnt’d)</vt:lpstr>
      <vt:lpstr>Saturation</vt:lpstr>
      <vt:lpstr>Saturation (cnt’d)</vt:lpstr>
      <vt:lpstr>Building BDDs</vt:lpstr>
      <vt:lpstr>BDDs From Formulas</vt:lpstr>
      <vt:lpstr>Cofactoring</vt:lpstr>
      <vt:lpstr>Cofactoring (cnt’d)</vt:lpstr>
      <vt:lpstr>Cofactoring Example</vt:lpstr>
      <vt:lpstr>Shannon’s Decomposition</vt:lpstr>
      <vt:lpstr>Building BDDs with  Shannon’s Decomposition</vt:lpstr>
      <vt:lpstr>Apply: Case #1</vt:lpstr>
      <vt:lpstr>Apply: Case #2</vt:lpstr>
      <vt:lpstr>Apply: Case #2 (cnt’d)</vt:lpstr>
      <vt:lpstr>Apply: Case #2 (cnt’d)</vt:lpstr>
      <vt:lpstr>Apply: Case #3</vt:lpstr>
      <vt:lpstr>Example</vt:lpstr>
      <vt:lpstr>Example (cnt’d)</vt:lpstr>
      <vt:lpstr>Example (cnt’d)</vt:lpstr>
      <vt:lpstr>Example (cnt’d)</vt:lpstr>
      <vt:lpstr>Example (cnt’d)</vt:lpstr>
      <vt:lpstr>Example (cnt’d)</vt:lpstr>
      <vt:lpstr>Example (cnt’d)</vt:lpstr>
      <vt:lpstr>Constructing BDDs in Practice</vt:lpstr>
      <vt:lpstr>Why Are BDDs Useful?</vt:lpstr>
      <vt:lpstr>Canonicity</vt:lpstr>
      <vt:lpstr>Canonicity (cnt’d)</vt:lpstr>
      <vt:lpstr>Satisfiability</vt:lpstr>
      <vt:lpstr>Variable Ordering and Sizes</vt:lpstr>
      <vt:lpstr>Static Variable Ordering</vt:lpstr>
      <vt:lpstr>Dynamic Variable Ordering</vt:lpstr>
      <vt:lpstr>Dynamic Variable Ordering (cnt’d)</vt:lpstr>
      <vt:lpstr>Dynamic Variable Ordering (cnt’d)</vt:lpstr>
      <vt:lpstr>BDDs for Symmetric Functions</vt:lpstr>
      <vt:lpstr>Symmetric Functions: Examples</vt:lpstr>
      <vt:lpstr>Symmetric Functions: Examples</vt:lpstr>
      <vt:lpstr>Reachability</vt:lpstr>
      <vt:lpstr>Reachability: Encoding States</vt:lpstr>
      <vt:lpstr>Reachability: Encoding States (cnt’d)</vt:lpstr>
      <vt:lpstr>Reachability: Encoding Edges</vt:lpstr>
      <vt:lpstr>Reachability: Encoding Edges (cnt’d)</vt:lpstr>
      <vt:lpstr>Reachability: Images</vt:lpstr>
      <vt:lpstr>Reachability: Algorithm</vt:lpstr>
      <vt:lpstr>Reachability: Algorithm (cnt’d)</vt:lpstr>
      <vt:lpstr>Symbolic Model Checking</vt:lpstr>
      <vt:lpstr>BDDs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1026</cp:revision>
  <dcterms:created xsi:type="dcterms:W3CDTF">2012-06-16T17:56:57Z</dcterms:created>
  <dcterms:modified xsi:type="dcterms:W3CDTF">2019-11-24T09:18:31Z</dcterms:modified>
</cp:coreProperties>
</file>