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464" r:id="rId2"/>
    <p:sldId id="559" r:id="rId3"/>
    <p:sldId id="510" r:id="rId4"/>
    <p:sldId id="633" r:id="rId5"/>
    <p:sldId id="634" r:id="rId6"/>
    <p:sldId id="635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3" r:id="rId22"/>
    <p:sldId id="658" r:id="rId23"/>
    <p:sldId id="659" r:id="rId24"/>
    <p:sldId id="661" r:id="rId25"/>
    <p:sldId id="660" r:id="rId26"/>
    <p:sldId id="624" r:id="rId27"/>
    <p:sldId id="628" r:id="rId28"/>
    <p:sldId id="662" r:id="rId29"/>
    <p:sldId id="637" r:id="rId30"/>
    <p:sldId id="638" r:id="rId31"/>
    <p:sldId id="636" r:id="rId32"/>
    <p:sldId id="626" r:id="rId33"/>
    <p:sldId id="639" r:id="rId34"/>
    <p:sldId id="640" r:id="rId35"/>
    <p:sldId id="642" r:id="rId36"/>
    <p:sldId id="629" r:id="rId37"/>
    <p:sldId id="630" r:id="rId38"/>
    <p:sldId id="643" r:id="rId39"/>
    <p:sldId id="631" r:id="rId40"/>
    <p:sldId id="632" r:id="rId41"/>
    <p:sldId id="644" r:id="rId42"/>
    <p:sldId id="664" r:id="rId43"/>
    <p:sldId id="663" r:id="rId44"/>
    <p:sldId id="645" r:id="rId45"/>
    <p:sldId id="665" r:id="rId46"/>
    <p:sldId id="646" r:id="rId47"/>
    <p:sldId id="667" r:id="rId48"/>
    <p:sldId id="668" r:id="rId49"/>
    <p:sldId id="65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671" autoAdjust="0"/>
  </p:normalViewPr>
  <p:slideViewPr>
    <p:cSldViewPr>
      <p:cViewPr varScale="1">
        <p:scale>
          <a:sx n="62" d="100"/>
          <a:sy n="62" d="100"/>
        </p:scale>
        <p:origin x="13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02-Dec-19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02-Dec-19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02-Dec-19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02-Dec-19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/>
                  <a:t>: Introduction to SMT, abstract DPLL</a:t>
                </a:r>
                <a:br>
                  <a:rPr lang="en-US" sz="2800" dirty="0"/>
                </a:br>
                <a:r>
                  <a:rPr lang="en-US" sz="2800" dirty="0"/>
                  <a:t>December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aseline="30000" dirty="0"/>
                  <a:t>nd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But really, the invariant we want to prove is just: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else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else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else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0" dirty="0"/>
              </a:p>
              <a:p>
                <a:r>
                  <a:rPr lang="en-US" sz="2400" dirty="0"/>
                  <a:t>Using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/>
                  <a:t> solvers means everything has to be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bit-blasted</a:t>
                </a:r>
                <a:r>
                  <a:rPr lang="en-US" sz="2400" dirty="0"/>
                  <a:t> </a:t>
                </a:r>
              </a:p>
              <a:p>
                <a:endParaRPr lang="en-US" sz="2400" b="0" dirty="0"/>
              </a:p>
              <a:p>
                <a:r>
                  <a:rPr lang="en-US" sz="2400" dirty="0"/>
                  <a:t>Using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SMT</a:t>
                </a:r>
                <a:r>
                  <a:rPr lang="en-US" sz="2400" dirty="0"/>
                  <a:t> solver, formula can be solved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is</a:t>
                </a:r>
                <a:r>
                  <a:rPr lang="en-US" sz="2400" dirty="0"/>
                  <a:t>!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SMT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b="0" dirty="0"/>
              <a:t>The goal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Satisfiability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Modulo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  <a:r>
              <a:rPr lang="en-US" sz="2400" b="0" dirty="0"/>
              <a:t> 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SMT</a:t>
            </a:r>
            <a:r>
              <a:rPr lang="en-US" sz="2400" b="0" dirty="0"/>
              <a:t>) is to create engines than can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reason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natively</a:t>
            </a:r>
            <a:r>
              <a:rPr lang="en-US" sz="2400" b="0" dirty="0"/>
              <a:t> at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higher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level</a:t>
            </a:r>
            <a:r>
              <a:rPr lang="en-US" sz="2400" b="0" dirty="0"/>
              <a:t> of abstraction</a:t>
            </a:r>
          </a:p>
          <a:p>
            <a:pPr lvl="1"/>
            <a:r>
              <a:rPr lang="en-US" sz="2000" dirty="0"/>
              <a:t>Benefit from the extra information</a:t>
            </a:r>
          </a:p>
          <a:p>
            <a:pPr lvl="1"/>
            <a:r>
              <a:rPr lang="en-US" sz="2000" b="0" dirty="0"/>
              <a:t>But still be as fast and automati</a:t>
            </a:r>
            <a:r>
              <a:rPr lang="en-US" sz="2000" dirty="0"/>
              <a:t>c like a Boolean engine!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464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Field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b="0" dirty="0"/>
                  <a:t> years old, with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mature</a:t>
                </a:r>
                <a:r>
                  <a:rPr lang="en-US" sz="2400" b="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tools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b="0" dirty="0"/>
                  <a:t> years old</a:t>
                </a:r>
              </a:p>
              <a:p>
                <a:pPr lvl="1"/>
                <a:r>
                  <a:rPr lang="en-US" sz="2000" dirty="0"/>
                  <a:t>Annual conference, annual competition</a:t>
                </a:r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400" b="0" dirty="0"/>
                  <a:t>Some quotes:</a:t>
                </a:r>
              </a:p>
              <a:p>
                <a:pPr lvl="1"/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Most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promising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contribution</a:t>
                </a:r>
                <a:r>
                  <a:rPr lang="en-US" sz="2000" i="1" dirty="0"/>
                  <a:t> to the fields of software and hardware verification and test in the last five years </a:t>
                </a:r>
                <a:br>
                  <a:rPr lang="en-US" sz="2000" i="1" dirty="0"/>
                </a:br>
                <a:r>
                  <a:rPr lang="en-US" sz="2000" i="1" dirty="0"/>
                  <a:t>(from the text of the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HVC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2010</m:t>
                    </m:r>
                  </m:oMath>
                </a14:m>
                <a:r>
                  <a:rPr lang="en-US" sz="2000" b="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award</a:t>
                </a:r>
                <a:r>
                  <a:rPr lang="en-US" sz="2000" b="0" i="1" dirty="0"/>
                  <a:t>)</a:t>
                </a:r>
              </a:p>
              <a:p>
                <a:pPr lvl="1"/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biggest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advance</a:t>
                </a:r>
                <a:r>
                  <a:rPr lang="en-US" sz="2000" i="1" dirty="0"/>
                  <a:t> in formal methods in the last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2000" b="0" i="1" dirty="0"/>
                  <a:t> years</a:t>
                </a:r>
                <a:br>
                  <a:rPr lang="en-US" sz="2000" b="0" i="1" dirty="0"/>
                </a:br>
                <a:r>
                  <a:rPr lang="en-US" sz="2000" b="0" i="1" dirty="0"/>
                  <a:t>(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John</a:t>
                </a:r>
                <a:r>
                  <a:rPr lang="en-US" sz="2000" b="0" i="1" dirty="0"/>
                  <a:t> </a:t>
                </a:r>
                <a:r>
                  <a:rPr lang="en-US" sz="2000" i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Rushby</a:t>
                </a:r>
                <a:r>
                  <a:rPr lang="en-US" sz="2000" b="0" i="1" dirty="0"/>
                  <a:t>, FMIS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2011</m:t>
                    </m:r>
                  </m:oMath>
                </a14:m>
                <a:r>
                  <a:rPr lang="en-US" sz="2000" b="0" i="1" dirty="0"/>
                  <a:t>)</a:t>
                </a:r>
              </a:p>
              <a:p>
                <a:pPr lvl="1"/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Most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successful</a:t>
                </a:r>
                <a:r>
                  <a:rPr lang="en-US" sz="2000" i="1" dirty="0"/>
                  <a:t> academic community related to logics and verification</a:t>
                </a:r>
                <a:r>
                  <a:rPr lang="x-none" sz="2000" i="1" dirty="0"/>
                  <a:t>…</a:t>
                </a:r>
                <a:r>
                  <a:rPr lang="en-US" sz="2000" i="1" dirty="0"/>
                  <a:t> built in the last decade</a:t>
                </a:r>
                <a:br>
                  <a:rPr lang="en-US" sz="2000" i="1" dirty="0"/>
                </a:br>
                <a:r>
                  <a:rPr lang="en-US" sz="2000" i="1" dirty="0"/>
                  <a:t>(editors of the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FMSD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special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issue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on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SMT</a:t>
                </a:r>
                <a:r>
                  <a:rPr lang="en-US" sz="2000" i="1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r>
                  <a:rPr lang="en-US" sz="2000" i="1" dirty="0"/>
                  <a:t>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SMT (cnt’d)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Articles per year by search phrase (from Google Scholar)</a:t>
            </a:r>
            <a:endParaRPr lang="en-US" sz="2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00"/>
            <a:ext cx="5158446" cy="39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SMT Solvers: Language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The language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dirty="0"/>
              <a:t> solvers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propositional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logic</a:t>
            </a:r>
          </a:p>
          <a:p>
            <a:endParaRPr lang="en-US" sz="2400" b="0" dirty="0"/>
          </a:p>
          <a:p>
            <a:r>
              <a:rPr lang="en-US" sz="2400" dirty="0"/>
              <a:t>The language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SMT</a:t>
            </a:r>
            <a:r>
              <a:rPr lang="en-US" sz="2400" dirty="0"/>
              <a:t> solvers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first-order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logic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Includes the operations of Boolean logic</a:t>
            </a:r>
          </a:p>
          <a:p>
            <a:pPr lvl="1"/>
            <a:r>
              <a:rPr lang="en-US" sz="2000" dirty="0"/>
              <a:t>More complicated expressions are also allowed</a:t>
            </a:r>
          </a:p>
          <a:p>
            <a:endParaRPr lang="en-US" sz="2400" dirty="0"/>
          </a:p>
          <a:p>
            <a:r>
              <a:rPr lang="en-US" sz="2400" dirty="0"/>
              <a:t>A first-order language must specify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signature</a:t>
            </a:r>
            <a:r>
              <a:rPr lang="en-US" sz="2400" dirty="0"/>
              <a:t>: the set of allowed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predicate</a:t>
            </a:r>
            <a:r>
              <a:rPr lang="en-US" sz="2400" dirty="0"/>
              <a:t> symbols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b="0" dirty="0"/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463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SMT Solvers: Language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Each predicate and function symbol has an associated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arity</a:t>
                </a:r>
                <a:r>
                  <a:rPr lang="en-US" sz="2400" dirty="0"/>
                  <a:t>: a natural number indicating how many arguments it takes</a:t>
                </a:r>
              </a:p>
              <a:p>
                <a:pPr lvl="1"/>
                <a:r>
                  <a:rPr lang="en-US" sz="2000" b="0" dirty="0"/>
                  <a:t>Equality: special predicate of arity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Constants can be regarded as functions with arity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Languages: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Propositional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logic</a:t>
                </a:r>
              </a:p>
              <a:p>
                <a:pPr lvl="1"/>
                <a:r>
                  <a:rPr lang="en-US" sz="2000" b="0" dirty="0"/>
                  <a:t>Equality: no</a:t>
                </a:r>
              </a:p>
              <a:p>
                <a:pPr lvl="1"/>
                <a:r>
                  <a:rPr lang="en-US" sz="2000" dirty="0"/>
                  <a:t>Predicate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Constant symbols: none</a:t>
                </a:r>
              </a:p>
              <a:p>
                <a:pPr lvl="1"/>
                <a:r>
                  <a:rPr lang="en-US" sz="2000" dirty="0"/>
                  <a:t>Function symbols: none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Elementary</a:t>
                </a:r>
                <a:r>
                  <a:rPr lang="en-US" sz="2400" b="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number</a:t>
                </a:r>
                <a:r>
                  <a:rPr lang="en-US" sz="2400" b="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theory</a:t>
                </a:r>
              </a:p>
              <a:p>
                <a:pPr lvl="1"/>
                <a:r>
                  <a:rPr lang="en-US" sz="2000" b="0" dirty="0"/>
                  <a:t>Equality: yes</a:t>
                </a:r>
              </a:p>
              <a:p>
                <a:pPr lvl="1"/>
                <a:r>
                  <a:rPr lang="en-US" sz="2000" dirty="0"/>
                  <a:t>Predicate symbols: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Constant symbols: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Function symbols: S (successor),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  ×,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Logic: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Terms</a:t>
                </a:r>
              </a:p>
              <a:p>
                <a:pPr lvl="1"/>
                <a:r>
                  <a:rPr lang="en-US" sz="2000" dirty="0"/>
                  <a:t>Variables and constants are terms</a:t>
                </a:r>
              </a:p>
              <a:p>
                <a:pPr lvl="1"/>
                <a:r>
                  <a:rPr lang="en-US" sz="2000" b="0" dirty="0"/>
                  <a:t>For each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/>
                  <a:t> (of arity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) and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is a term</a:t>
                </a:r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atomic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formula</a:t>
                </a:r>
                <a:r>
                  <a:rPr lang="en-US" sz="2400" dirty="0"/>
                  <a:t> is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for predicate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(of arity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) and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b="0" dirty="0"/>
                  <a:t>An atomic formula or its negation is called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47288" y="58790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שם עצם, נוסחה אטומית, ליטרל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Logic: Syntax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Formulas are built from literals using Boolean operators and quantification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dirty="0"/>
                  <a:t> is a formula, then for every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dirty="0"/>
                  <a:t> is a formula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dirty="0"/>
                  <a:t> is a formula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Given a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b="0" dirty="0"/>
                  <a:t>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b="0" dirty="0"/>
                  <a:t> of variables,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sz="2400" b="0" dirty="0"/>
                  <a:t> (or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sz="2400" b="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b="0" dirty="0"/>
                  <a:t> consists of the following:</a:t>
                </a:r>
              </a:p>
              <a:p>
                <a:pPr lvl="1"/>
                <a:r>
                  <a:rPr lang="en-US" sz="2000" dirty="0"/>
                  <a:t>A nonempty set called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domain</a:t>
                </a:r>
                <a:r>
                  <a:rPr lang="en-US" sz="2000" dirty="0"/>
                  <a:t> (or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universe</a:t>
                </a:r>
                <a:r>
                  <a:rPr lang="en-US" sz="2000" dirty="0"/>
                  <a:t>)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, written 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 b="0" dirty="0"/>
                  <a:t>. Elements of </a:t>
                </a:r>
                <a:r>
                  <a:rPr lang="en-US" sz="2000" b="0" dirty="0" err="1"/>
                  <a:t>dom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are also called elements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 map from each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="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/>
                  <a:t> to an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 map from each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constant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 dirty="0"/>
                  <a:t> to an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A map from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ary</a:t>
                </a:r>
                <a:r>
                  <a:rPr lang="en-US" sz="2000" b="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sz="2000" b="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symbol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000" b="0" dirty="0"/>
                  <a:t>,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ary</a:t>
                </a:r>
                <a:r>
                  <a:rPr lang="en-US" sz="2000" b="0" dirty="0"/>
                  <a:t> function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000" b="0" dirty="0" err="1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dirty="0"/>
                  <a:t> to </a:t>
                </a:r>
                <a:r>
                  <a:rPr lang="en-US" sz="2000" b="0" dirty="0" err="1"/>
                  <a:t>dom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A map from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ary</a:t>
                </a:r>
                <a:r>
                  <a:rPr lang="en-US" sz="2000" b="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predicate</a:t>
                </a:r>
                <a:r>
                  <a:rPr lang="en-US" sz="2000" b="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symbol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000" dirty="0" err="1"/>
                      <m:t>dom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dirty="0"/>
                  <a:t>,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ary</a:t>
                </a:r>
                <a:r>
                  <a:rPr lang="en-US" sz="2000" b="0" dirty="0"/>
                  <a:t> predicate on the set </a:t>
                </a:r>
                <a:r>
                  <a:rPr lang="en-US" sz="2000" b="0" dirty="0" err="1"/>
                  <a:t>dom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Chaki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Consider the signature with a single predicate symbol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0" dirty="0"/>
                  <a:t> and a single constant symbol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A possible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for this signature </a:t>
                </a:r>
                <a:r>
                  <a:rPr lang="en-US" sz="2400" dirty="0"/>
                  <a:t>has </a:t>
                </a:r>
              </a:p>
              <a:p>
                <a:pPr lvl="1"/>
                <a:r>
                  <a:rPr lang="en-US" sz="2000" dirty="0" err="1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x-non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b="0" dirty="0"/>
                  <a:t>, the set of natural numbers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 &lt;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Consider the sentence (formula with no free variables)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e-IL" sz="2400" b="0" dirty="0"/>
              </a:p>
              <a:p>
                <a:pPr lvl="1"/>
                <a:r>
                  <a:rPr lang="en-US" sz="2000" dirty="0"/>
                  <a:t>True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47288" y="58790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פסוק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Given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, we say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satisfies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/>
                  <a:t>and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x-none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 true in the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valid</a:t>
                </a:r>
                <a:r>
                  <a:rPr lang="en-US" sz="2400" b="0" dirty="0"/>
                  <a:t>, written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In FOL, functions and predicates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ninterpreted</a:t>
                </a:r>
              </a:p>
              <a:p>
                <a:pPr lvl="1"/>
                <a:r>
                  <a:rPr lang="en-US" sz="2000" dirty="0"/>
                  <a:t>A model can assign them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any meaning</a:t>
                </a:r>
              </a:p>
              <a:p>
                <a:pPr lvl="1"/>
                <a:endParaRPr lang="en-US" sz="2400" b="0" dirty="0"/>
              </a:p>
              <a:p>
                <a:r>
                  <a:rPr lang="en-US" sz="2400" dirty="0"/>
                  <a:t>But in many cases, we have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particular meaning </a:t>
                </a:r>
                <a:r>
                  <a:rPr lang="en-US" sz="2400" dirty="0"/>
                  <a:t>in mind </a:t>
                </a:r>
              </a:p>
              <a:p>
                <a:pPr lvl="1"/>
                <a:r>
                  <a:rPr lang="en-US" sz="2000" b="0" dirty="0"/>
                  <a:t>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=, ≤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400" dirty="0"/>
              </a:p>
              <a:p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First-order theories </a:t>
                </a:r>
                <a:r>
                  <a:rPr lang="en-US" sz="2400" b="0" dirty="0"/>
                  <a:t>allow us to give meaning to these symbols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Theories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A first-order theory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consists of: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/>
                  <a:t> a set of constant, function and predicate symbols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Axioms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b="0" dirty="0"/>
                  <a:t>: a set of FOL sentences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formula</a:t>
                </a:r>
                <a:r>
                  <a:rPr lang="en-US" sz="2400" b="0" dirty="0"/>
                  <a:t>: a formula constructed with symbols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/>
                  <a:t> and variables, connectives and quantifiers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</a:p>
              <a:p>
                <a:pPr lvl="1"/>
                <a:r>
                  <a:rPr lang="en-US" sz="2000" dirty="0"/>
                  <a:t>A theory of heights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000" b="0" dirty="0"/>
                  <a:t> with </a:t>
                </a:r>
              </a:p>
              <a:p>
                <a:pPr lvl="2"/>
                <a:r>
                  <a:rPr lang="en-US" sz="2000" dirty="0"/>
                  <a:t>Si</a:t>
                </a:r>
                <a:r>
                  <a:rPr lang="en-US" sz="2000" b="0" dirty="0"/>
                  <a:t>gnature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dirty="0"/>
                  <a:t> </a:t>
                </a:r>
              </a:p>
              <a:p>
                <a:pPr lvl="2"/>
                <a:r>
                  <a:rPr lang="en-US" sz="2000" b="0" dirty="0"/>
                  <a:t>Axiom: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 legal? </a:t>
                </a:r>
              </a:p>
              <a:p>
                <a:pPr lvl="1"/>
                <a:r>
                  <a:rPr lang="en-US" sz="2000" dirty="0"/>
                  <a:t>What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𝑗𝑜𝑒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?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43247" y="60101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56245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6349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Theories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The axioms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/>
                  <a:t> provide the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meaning</a:t>
                </a:r>
                <a:r>
                  <a:rPr lang="en-US" sz="2400" b="0" dirty="0"/>
                  <a:t> for symbols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400" b="0" dirty="0"/>
                  <a:t>Specifically, the axioms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rule</a:t>
                </a:r>
                <a:r>
                  <a:rPr lang="en-US" sz="2400" b="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</a:t>
                </a:r>
                <a:r>
                  <a:rPr lang="en-US" sz="2400" b="0" dirty="0"/>
                  <a:t> models that are legal in standard FOL but not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Example: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/>
                  <a:t> and predicate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In FOL, a model can assign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𝑡𝑎𝑙𝑙𝑒𝑟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to true</a:t>
                </a:r>
              </a:p>
              <a:p>
                <a:pPr lvl="1"/>
                <a:r>
                  <a:rPr lang="en-US" sz="2000" dirty="0"/>
                  <a:t>But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000" b="0" dirty="0"/>
                  <a:t>, because it violates an axiom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Theories: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is a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/>
                  <a:t>(a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-model</a:t>
                </a:r>
                <a:r>
                  <a:rPr lang="en-US" sz="2400" b="0" dirty="0"/>
                  <a:t>) if it is defined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/>
                  <a:t> and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Given a theory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,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-valid </a:t>
                </a:r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b="0" dirty="0"/>
                  <a:t> for all models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-satisfiable </a:t>
                </a:r>
                <a:r>
                  <a:rPr lang="en-US" sz="2000" b="0" dirty="0"/>
                  <a:t>if there exists some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-unsatisfiable </a:t>
                </a:r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x-non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b="0" dirty="0"/>
                  <a:t> for all models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SMT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The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validity</a:t>
                </a:r>
                <a:r>
                  <a:rPr lang="en-US" sz="2400" b="0" dirty="0"/>
                  <a:t> problem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is the problem of deciding, for each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,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-valid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The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satisfiability</a:t>
                </a:r>
                <a:r>
                  <a:rPr lang="en-US" sz="2400" b="0" dirty="0"/>
                  <a:t> problem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, or the problem of satisfiability modulo theories, is the problem of deciding, for each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,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-satisfiable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Note that validity problems can always be reduced to satisfiability problems:</a:t>
                </a:r>
                <a:br>
                  <a:rPr lang="en-US" sz="2400" b="0" dirty="0"/>
                </a:b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-valid </a:t>
                </a:r>
                <a:r>
                  <a:rPr lang="en-US" sz="2400" b="0" dirty="0" err="1"/>
                  <a:t>iff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-unsatisfiable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Theories of Interest: UF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Equality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(=)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with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Uninterpreted Functions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(UF)</a:t>
                </a:r>
              </a:p>
              <a:p>
                <a:pPr lvl="1"/>
                <a:r>
                  <a:rPr lang="en-US" sz="2000" dirty="0"/>
                  <a:t>Also called the theory of equality,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Extends FOL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interpreted by axioms:</a:t>
                </a:r>
              </a:p>
              <a:p>
                <a:pPr lvl="1"/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Reflexivity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Symmetry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Transitivity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Congruence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Really a template, instantiated for every function and predicate</a:t>
                </a:r>
              </a:p>
              <a:p>
                <a:pPr lvl="2"/>
                <a:endParaRPr lang="en-US" sz="2000" dirty="0"/>
              </a:p>
              <a:p>
                <a:r>
                  <a:rPr lang="en-US" sz="2400" dirty="0"/>
                  <a:t>No limits on constant, function and predicate symbols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4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Theories of Interest: UF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Used to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abstract unsupported constructs</a:t>
                </a:r>
                <a:r>
                  <a:rPr lang="en-US" sz="2400" b="0" dirty="0"/>
                  <a:t>, e.g.:</a:t>
                </a:r>
              </a:p>
              <a:p>
                <a:pPr lvl="1"/>
                <a:r>
                  <a:rPr lang="en-US" sz="2000" dirty="0"/>
                  <a:t>Non-linear multiplication in arithmetic</a:t>
                </a:r>
              </a:p>
              <a:p>
                <a:pPr lvl="1"/>
                <a:r>
                  <a:rPr lang="en-US" sz="2000" b="0" dirty="0"/>
                  <a:t>ALUs in circuits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0" dirty="0"/>
                  <a:t>Example: the formula</a:t>
                </a:r>
                <a:br>
                  <a:rPr lang="en-US" sz="2400" b="0" dirty="0"/>
                </a:b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Formula is UNSAT, but no arithmetic reasoning is needed:</a:t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𝑚𝑢𝑙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∧ 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𝑚𝑢𝑙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∧ 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3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Theories of Interest: Bit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Useful in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software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hardware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verification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Universe consists of (fixed-size) vectors of bits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Different types of operations: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String-like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concat</a:t>
                </a:r>
                <a:r>
                  <a:rPr lang="en-US" sz="2000" dirty="0"/>
                  <a:t>, extract, </a:t>
                </a:r>
                <a:r>
                  <a:rPr lang="x-none" sz="2000" dirty="0"/>
                  <a:t>…</a:t>
                </a: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Logical</a:t>
                </a:r>
                <a:r>
                  <a:rPr lang="en-US" sz="2000" dirty="0"/>
                  <a:t>: bit-wise not, or, and, </a:t>
                </a:r>
                <a:r>
                  <a:rPr lang="x-none" sz="2000" dirty="0"/>
                  <a:t>…</a:t>
                </a: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Arithmetic</a:t>
                </a:r>
                <a:r>
                  <a:rPr lang="en-US" sz="2000" dirty="0"/>
                  <a:t>: add, subtract, multiply, </a:t>
                </a:r>
                <a:r>
                  <a:rPr lang="x-none" sz="2000" dirty="0"/>
                  <a:t>…</a:t>
                </a:r>
                <a:endParaRPr lang="en-US" sz="2000" dirty="0"/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Is this formula satisfiable for bit vectors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?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We’ve seen the usefulness of Boolean engines: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BDDs</a:t>
            </a:r>
          </a:p>
          <a:p>
            <a:endParaRPr lang="en-US" sz="2400" dirty="0"/>
          </a:p>
          <a:p>
            <a:r>
              <a:rPr lang="en-US" sz="2400" dirty="0"/>
              <a:t>Non-Boolean queries can often be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bit-blasted</a:t>
            </a:r>
          </a:p>
          <a:p>
            <a:endParaRPr lang="en-US" sz="2400" dirty="0"/>
          </a:p>
          <a:p>
            <a:r>
              <a:rPr lang="en-US" sz="2400" dirty="0"/>
              <a:t>However, useful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abstractions</a:t>
            </a:r>
            <a:r>
              <a:rPr lang="en-US" sz="2400" dirty="0"/>
              <a:t> may be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lost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Satisfiability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Modulo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SMT</a:t>
            </a:r>
            <a:r>
              <a:rPr lang="en-US" sz="2400" dirty="0"/>
              <a:t>) lets us determine satisfiability in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richer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logics</a:t>
            </a:r>
          </a:p>
        </p:txBody>
      </p:sp>
    </p:spTree>
    <p:extLst>
      <p:ext uri="{BB962C8B-B14F-4D97-AF65-F5344CB8AC3E}">
        <p14:creationId xmlns:p14="http://schemas.microsoft.com/office/powerpoint/2010/main" val="3705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Theories of Interest: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Also useful in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software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hardware verification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, often for modeling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memories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Two interpreted functions,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𝑤𝑟𝑖𝑡𝑒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𝑤𝑟𝑖𝑡𝑒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𝑤𝑟𝑖𝑡𝑒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Sometimes also with extensionality: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/>
                  <a:t>Is the following set of literals satisfiable in this theory?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𝑤𝑟𝑖𝑡𝑒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𝑟𝑒𝑎𝑑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𝑤𝑟𝑖𝑡𝑒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0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Theories of Interest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/>
              <a:t>Other theories of interest: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Arithmetic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Sets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Strings</a:t>
            </a:r>
          </a:p>
          <a:p>
            <a:pPr lvl="1"/>
            <a:r>
              <a:rPr lang="en-US" sz="2000" b="0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7008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Eager and Lazy Approaches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Eager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SMT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solving</a:t>
            </a:r>
            <a:r>
              <a:rPr lang="en-US" sz="2400" b="0" dirty="0"/>
              <a:t>: encode an SMT problem into SAT</a:t>
            </a:r>
          </a:p>
          <a:p>
            <a:endParaRPr lang="en-US" sz="2400" dirty="0"/>
          </a:p>
          <a:p>
            <a:r>
              <a:rPr lang="en-US" sz="2400" b="0" dirty="0"/>
              <a:t>For some theories, this works well</a:t>
            </a:r>
          </a:p>
          <a:p>
            <a:pPr lvl="1"/>
            <a:r>
              <a:rPr lang="en-US" sz="2000" dirty="0"/>
              <a:t>Notable systems: UCLID</a:t>
            </a:r>
            <a:endParaRPr lang="en-US" sz="2000" b="0" dirty="0"/>
          </a:p>
          <a:p>
            <a:endParaRPr lang="en-US" sz="2400" dirty="0"/>
          </a:p>
          <a:p>
            <a:r>
              <a:rPr lang="en-US" sz="2400" b="0" dirty="0"/>
              <a:t>However, we focus on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lazy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approach</a:t>
            </a:r>
          </a:p>
          <a:p>
            <a:pPr lvl="1"/>
            <a:r>
              <a:rPr lang="en-US" sz="2000" dirty="0"/>
              <a:t>A technique for combining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reasoning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reasoning</a:t>
            </a:r>
          </a:p>
          <a:p>
            <a:pPr lvl="1"/>
            <a:endParaRPr lang="en-US" sz="2000" b="0" dirty="0"/>
          </a:p>
          <a:p>
            <a:r>
              <a:rPr lang="en-US" sz="2400" dirty="0"/>
              <a:t>The lazy approach is the basis for most modern solvers</a:t>
            </a:r>
          </a:p>
          <a:p>
            <a:pPr lvl="1"/>
            <a:r>
              <a:rPr lang="en-US" sz="2000" b="0" dirty="0"/>
              <a:t>Notable systems: Z3, CVC4, </a:t>
            </a:r>
            <a:r>
              <a:rPr lang="en-US" sz="2000" b="0" dirty="0" err="1"/>
              <a:t>Boolector</a:t>
            </a:r>
            <a:r>
              <a:rPr lang="en-US" sz="2000" b="0" dirty="0"/>
              <a:t>, </a:t>
            </a:r>
            <a:r>
              <a:rPr lang="en-US" sz="2000" b="0" dirty="0" err="1"/>
              <a:t>Yices</a:t>
            </a:r>
            <a:r>
              <a:rPr lang="en-US" sz="2000" b="0" dirty="0"/>
              <a:t>, </a:t>
            </a:r>
            <a:r>
              <a:rPr lang="en-US" sz="2000" b="0" dirty="0" err="1"/>
              <a:t>MathSAT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927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Lazy Approach: Principles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Abstract</a:t>
            </a:r>
            <a:r>
              <a:rPr lang="en-US" sz="2400" dirty="0"/>
              <a:t> the input formula into a propositional one</a:t>
            </a:r>
          </a:p>
          <a:p>
            <a:endParaRPr lang="en-US" sz="2400" b="0" dirty="0"/>
          </a:p>
          <a:p>
            <a:r>
              <a:rPr lang="en-US" sz="2400" b="0" dirty="0"/>
              <a:t>Feed it to a (DPLL-based) SAT solver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Use a theory decision procedure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refine</a:t>
            </a:r>
            <a:r>
              <a:rPr lang="en-US" sz="2400" dirty="0"/>
              <a:t> the formula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guide</a:t>
            </a:r>
            <a:r>
              <a:rPr lang="en-US" sz="2400" dirty="0"/>
              <a:t> the SAT solver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89355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DPLL(T)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1371600" y="3276600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4159001" y="3414063"/>
            <a:ext cx="1737360" cy="969264"/>
          </a:xfrm>
          <a:custGeom>
            <a:avLst/>
            <a:gdLst>
              <a:gd name="connsiteX0" fmla="*/ 0 w 1655472"/>
              <a:gd name="connsiteY0" fmla="*/ 164238 h 985406"/>
              <a:gd name="connsiteX1" fmla="*/ 164238 w 1655472"/>
              <a:gd name="connsiteY1" fmla="*/ 0 h 985406"/>
              <a:gd name="connsiteX2" fmla="*/ 1491234 w 1655472"/>
              <a:gd name="connsiteY2" fmla="*/ 0 h 985406"/>
              <a:gd name="connsiteX3" fmla="*/ 1655472 w 1655472"/>
              <a:gd name="connsiteY3" fmla="*/ 164238 h 985406"/>
              <a:gd name="connsiteX4" fmla="*/ 1655472 w 1655472"/>
              <a:gd name="connsiteY4" fmla="*/ 821168 h 985406"/>
              <a:gd name="connsiteX5" fmla="*/ 1491234 w 1655472"/>
              <a:gd name="connsiteY5" fmla="*/ 985406 h 985406"/>
              <a:gd name="connsiteX6" fmla="*/ 164238 w 1655472"/>
              <a:gd name="connsiteY6" fmla="*/ 985406 h 985406"/>
              <a:gd name="connsiteX7" fmla="*/ 0 w 1655472"/>
              <a:gd name="connsiteY7" fmla="*/ 821168 h 985406"/>
              <a:gd name="connsiteX8" fmla="*/ 0 w 1655472"/>
              <a:gd name="connsiteY8" fmla="*/ 164238 h 98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5472" h="985406">
                <a:moveTo>
                  <a:pt x="0" y="164238"/>
                </a:moveTo>
                <a:cubicBezTo>
                  <a:pt x="0" y="73532"/>
                  <a:pt x="73532" y="0"/>
                  <a:pt x="164238" y="0"/>
                </a:cubicBezTo>
                <a:lnTo>
                  <a:pt x="1491234" y="0"/>
                </a:lnTo>
                <a:cubicBezTo>
                  <a:pt x="1581940" y="0"/>
                  <a:pt x="1655472" y="73532"/>
                  <a:pt x="1655472" y="164238"/>
                </a:cubicBezTo>
                <a:lnTo>
                  <a:pt x="1655472" y="821168"/>
                </a:lnTo>
                <a:cubicBezTo>
                  <a:pt x="1655472" y="911874"/>
                  <a:pt x="1581940" y="985406"/>
                  <a:pt x="1491234" y="985406"/>
                </a:cubicBezTo>
                <a:lnTo>
                  <a:pt x="164238" y="985406"/>
                </a:lnTo>
                <a:cubicBezTo>
                  <a:pt x="73532" y="985406"/>
                  <a:pt x="0" y="911874"/>
                  <a:pt x="0" y="821168"/>
                </a:cubicBezTo>
                <a:lnTo>
                  <a:pt x="0" y="164238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964" tIns="70964" rIns="70964" bIns="70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tx1"/>
                </a:solidFill>
              </a:rPr>
              <a:t>SAT Solver</a:t>
            </a:r>
            <a:endParaRPr lang="he-IL" sz="1800" kern="1200" dirty="0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 rot="16200000">
            <a:off x="4742879" y="2641946"/>
            <a:ext cx="569605" cy="469506"/>
          </a:xfrm>
          <a:custGeom>
            <a:avLst/>
            <a:gdLst>
              <a:gd name="connsiteX0" fmla="*/ 0 w 569605"/>
              <a:gd name="connsiteY0" fmla="*/ 93901 h 469506"/>
              <a:gd name="connsiteX1" fmla="*/ 334852 w 569605"/>
              <a:gd name="connsiteY1" fmla="*/ 93901 h 469506"/>
              <a:gd name="connsiteX2" fmla="*/ 334852 w 569605"/>
              <a:gd name="connsiteY2" fmla="*/ 0 h 469506"/>
              <a:gd name="connsiteX3" fmla="*/ 569605 w 569605"/>
              <a:gd name="connsiteY3" fmla="*/ 234753 h 469506"/>
              <a:gd name="connsiteX4" fmla="*/ 334852 w 569605"/>
              <a:gd name="connsiteY4" fmla="*/ 469506 h 469506"/>
              <a:gd name="connsiteX5" fmla="*/ 334852 w 569605"/>
              <a:gd name="connsiteY5" fmla="*/ 375605 h 469506"/>
              <a:gd name="connsiteX6" fmla="*/ 0 w 569605"/>
              <a:gd name="connsiteY6" fmla="*/ 375605 h 469506"/>
              <a:gd name="connsiteX7" fmla="*/ 0 w 569605"/>
              <a:gd name="connsiteY7" fmla="*/ 93901 h 4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605" h="469506">
                <a:moveTo>
                  <a:pt x="0" y="93901"/>
                </a:moveTo>
                <a:lnTo>
                  <a:pt x="334852" y="93901"/>
                </a:lnTo>
                <a:lnTo>
                  <a:pt x="334852" y="0"/>
                </a:lnTo>
                <a:lnTo>
                  <a:pt x="569605" y="234753"/>
                </a:lnTo>
                <a:lnTo>
                  <a:pt x="334852" y="469506"/>
                </a:lnTo>
                <a:lnTo>
                  <a:pt x="334852" y="375605"/>
                </a:lnTo>
                <a:lnTo>
                  <a:pt x="0" y="375605"/>
                </a:lnTo>
                <a:lnTo>
                  <a:pt x="0" y="93901"/>
                </a:lnTo>
                <a:close/>
              </a:path>
            </a:pathLst>
          </a:custGeom>
          <a:noFill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3901" rIns="140852" bIns="93900" numCol="1" spcCol="1270" anchor="ctr" anchorCtr="0">
            <a:noAutofit/>
          </a:bodyPr>
          <a:lstStyle/>
          <a:p>
            <a:pPr lvl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2000" kern="1200"/>
          </a:p>
        </p:txBody>
      </p:sp>
      <p:sp>
        <p:nvSpPr>
          <p:cNvPr id="30" name="Freeform 29"/>
          <p:cNvSpPr/>
          <p:nvPr/>
        </p:nvSpPr>
        <p:spPr>
          <a:xfrm>
            <a:off x="4159001" y="1371600"/>
            <a:ext cx="1737360" cy="967735"/>
          </a:xfrm>
          <a:custGeom>
            <a:avLst/>
            <a:gdLst>
              <a:gd name="connsiteX0" fmla="*/ 0 w 1625804"/>
              <a:gd name="connsiteY0" fmla="*/ 161292 h 967735"/>
              <a:gd name="connsiteX1" fmla="*/ 161292 w 1625804"/>
              <a:gd name="connsiteY1" fmla="*/ 0 h 967735"/>
              <a:gd name="connsiteX2" fmla="*/ 1464512 w 1625804"/>
              <a:gd name="connsiteY2" fmla="*/ 0 h 967735"/>
              <a:gd name="connsiteX3" fmla="*/ 1625804 w 1625804"/>
              <a:gd name="connsiteY3" fmla="*/ 161292 h 967735"/>
              <a:gd name="connsiteX4" fmla="*/ 1625804 w 1625804"/>
              <a:gd name="connsiteY4" fmla="*/ 806443 h 967735"/>
              <a:gd name="connsiteX5" fmla="*/ 1464512 w 1625804"/>
              <a:gd name="connsiteY5" fmla="*/ 967735 h 967735"/>
              <a:gd name="connsiteX6" fmla="*/ 161292 w 1625804"/>
              <a:gd name="connsiteY6" fmla="*/ 967735 h 967735"/>
              <a:gd name="connsiteX7" fmla="*/ 0 w 1625804"/>
              <a:gd name="connsiteY7" fmla="*/ 806443 h 967735"/>
              <a:gd name="connsiteX8" fmla="*/ 0 w 1625804"/>
              <a:gd name="connsiteY8" fmla="*/ 161292 h 9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967735">
                <a:moveTo>
                  <a:pt x="0" y="161292"/>
                </a:moveTo>
                <a:cubicBezTo>
                  <a:pt x="0" y="72213"/>
                  <a:pt x="72213" y="0"/>
                  <a:pt x="161292" y="0"/>
                </a:cubicBezTo>
                <a:lnTo>
                  <a:pt x="1464512" y="0"/>
                </a:lnTo>
                <a:cubicBezTo>
                  <a:pt x="1553591" y="0"/>
                  <a:pt x="1625804" y="72213"/>
                  <a:pt x="1625804" y="161292"/>
                </a:cubicBezTo>
                <a:lnTo>
                  <a:pt x="1625804" y="806443"/>
                </a:lnTo>
                <a:cubicBezTo>
                  <a:pt x="1625804" y="895522"/>
                  <a:pt x="1553591" y="967735"/>
                  <a:pt x="1464512" y="967735"/>
                </a:cubicBezTo>
                <a:lnTo>
                  <a:pt x="161292" y="967735"/>
                </a:lnTo>
                <a:cubicBezTo>
                  <a:pt x="72213" y="967735"/>
                  <a:pt x="0" y="895522"/>
                  <a:pt x="0" y="806443"/>
                </a:cubicBezTo>
                <a:lnTo>
                  <a:pt x="0" y="161292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01" tIns="70101" rIns="70101" bIns="7010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tx1"/>
                </a:solidFill>
              </a:rPr>
              <a:t>Arithmetic</a:t>
            </a:r>
            <a:endParaRPr lang="he-IL" sz="1800" kern="1200" dirty="0">
              <a:solidFill>
                <a:schemeClr val="tx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rot="20520000">
            <a:off x="6057527" y="3264626"/>
            <a:ext cx="605837" cy="469506"/>
          </a:xfrm>
          <a:custGeom>
            <a:avLst/>
            <a:gdLst>
              <a:gd name="connsiteX0" fmla="*/ 0 w 605837"/>
              <a:gd name="connsiteY0" fmla="*/ 93901 h 469506"/>
              <a:gd name="connsiteX1" fmla="*/ 371084 w 605837"/>
              <a:gd name="connsiteY1" fmla="*/ 93901 h 469506"/>
              <a:gd name="connsiteX2" fmla="*/ 371084 w 605837"/>
              <a:gd name="connsiteY2" fmla="*/ 0 h 469506"/>
              <a:gd name="connsiteX3" fmla="*/ 605837 w 605837"/>
              <a:gd name="connsiteY3" fmla="*/ 234753 h 469506"/>
              <a:gd name="connsiteX4" fmla="*/ 371084 w 605837"/>
              <a:gd name="connsiteY4" fmla="*/ 469506 h 469506"/>
              <a:gd name="connsiteX5" fmla="*/ 371084 w 605837"/>
              <a:gd name="connsiteY5" fmla="*/ 375605 h 469506"/>
              <a:gd name="connsiteX6" fmla="*/ 0 w 605837"/>
              <a:gd name="connsiteY6" fmla="*/ 375605 h 469506"/>
              <a:gd name="connsiteX7" fmla="*/ 0 w 605837"/>
              <a:gd name="connsiteY7" fmla="*/ 93901 h 4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837" h="469506">
                <a:moveTo>
                  <a:pt x="0" y="93901"/>
                </a:moveTo>
                <a:lnTo>
                  <a:pt x="371084" y="93901"/>
                </a:lnTo>
                <a:lnTo>
                  <a:pt x="371084" y="0"/>
                </a:lnTo>
                <a:lnTo>
                  <a:pt x="605837" y="234753"/>
                </a:lnTo>
                <a:lnTo>
                  <a:pt x="371084" y="469506"/>
                </a:lnTo>
                <a:lnTo>
                  <a:pt x="371084" y="375605"/>
                </a:lnTo>
                <a:lnTo>
                  <a:pt x="0" y="375605"/>
                </a:lnTo>
                <a:lnTo>
                  <a:pt x="0" y="93901"/>
                </a:lnTo>
                <a:close/>
              </a:path>
            </a:pathLst>
          </a:custGeom>
          <a:noFill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3901" rIns="140851" bIns="93900" numCol="1" spcCol="1270" anchor="ctr" anchorCtr="0">
            <a:noAutofit/>
          </a:bodyPr>
          <a:lstStyle/>
          <a:p>
            <a:pPr lvl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2000" kern="1200"/>
          </a:p>
        </p:txBody>
      </p:sp>
      <p:sp>
        <p:nvSpPr>
          <p:cNvPr id="33" name="Freeform 32"/>
          <p:cNvSpPr/>
          <p:nvPr/>
        </p:nvSpPr>
        <p:spPr>
          <a:xfrm rot="2934986">
            <a:off x="5476751" y="4549945"/>
            <a:ext cx="638796" cy="469506"/>
          </a:xfrm>
          <a:custGeom>
            <a:avLst/>
            <a:gdLst>
              <a:gd name="connsiteX0" fmla="*/ 0 w 638796"/>
              <a:gd name="connsiteY0" fmla="*/ 93901 h 469506"/>
              <a:gd name="connsiteX1" fmla="*/ 404043 w 638796"/>
              <a:gd name="connsiteY1" fmla="*/ 93901 h 469506"/>
              <a:gd name="connsiteX2" fmla="*/ 404043 w 638796"/>
              <a:gd name="connsiteY2" fmla="*/ 0 h 469506"/>
              <a:gd name="connsiteX3" fmla="*/ 638796 w 638796"/>
              <a:gd name="connsiteY3" fmla="*/ 234753 h 469506"/>
              <a:gd name="connsiteX4" fmla="*/ 404043 w 638796"/>
              <a:gd name="connsiteY4" fmla="*/ 469506 h 469506"/>
              <a:gd name="connsiteX5" fmla="*/ 404043 w 638796"/>
              <a:gd name="connsiteY5" fmla="*/ 375605 h 469506"/>
              <a:gd name="connsiteX6" fmla="*/ 0 w 638796"/>
              <a:gd name="connsiteY6" fmla="*/ 375605 h 469506"/>
              <a:gd name="connsiteX7" fmla="*/ 0 w 638796"/>
              <a:gd name="connsiteY7" fmla="*/ 93901 h 4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796" h="469506">
                <a:moveTo>
                  <a:pt x="0" y="93901"/>
                </a:moveTo>
                <a:lnTo>
                  <a:pt x="404043" y="93901"/>
                </a:lnTo>
                <a:lnTo>
                  <a:pt x="404043" y="0"/>
                </a:lnTo>
                <a:lnTo>
                  <a:pt x="638796" y="234753"/>
                </a:lnTo>
                <a:lnTo>
                  <a:pt x="404043" y="469506"/>
                </a:lnTo>
                <a:lnTo>
                  <a:pt x="404043" y="375605"/>
                </a:lnTo>
                <a:lnTo>
                  <a:pt x="0" y="375605"/>
                </a:lnTo>
                <a:lnTo>
                  <a:pt x="0" y="93901"/>
                </a:lnTo>
                <a:close/>
              </a:path>
            </a:pathLst>
          </a:custGeom>
          <a:noFill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3900" rIns="140852" bIns="93901" numCol="1" spcCol="1270" anchor="ctr" anchorCtr="0">
            <a:noAutofit/>
          </a:bodyPr>
          <a:lstStyle/>
          <a:p>
            <a:pPr lvl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2000" kern="1200"/>
          </a:p>
        </p:txBody>
      </p:sp>
      <p:sp>
        <p:nvSpPr>
          <p:cNvPr id="34" name="Freeform 33"/>
          <p:cNvSpPr/>
          <p:nvPr/>
        </p:nvSpPr>
        <p:spPr>
          <a:xfrm>
            <a:off x="5896361" y="5240653"/>
            <a:ext cx="1737360" cy="967735"/>
          </a:xfrm>
          <a:custGeom>
            <a:avLst/>
            <a:gdLst>
              <a:gd name="connsiteX0" fmla="*/ 0 w 1625804"/>
              <a:gd name="connsiteY0" fmla="*/ 161292 h 967735"/>
              <a:gd name="connsiteX1" fmla="*/ 161292 w 1625804"/>
              <a:gd name="connsiteY1" fmla="*/ 0 h 967735"/>
              <a:gd name="connsiteX2" fmla="*/ 1464512 w 1625804"/>
              <a:gd name="connsiteY2" fmla="*/ 0 h 967735"/>
              <a:gd name="connsiteX3" fmla="*/ 1625804 w 1625804"/>
              <a:gd name="connsiteY3" fmla="*/ 161292 h 967735"/>
              <a:gd name="connsiteX4" fmla="*/ 1625804 w 1625804"/>
              <a:gd name="connsiteY4" fmla="*/ 806443 h 967735"/>
              <a:gd name="connsiteX5" fmla="*/ 1464512 w 1625804"/>
              <a:gd name="connsiteY5" fmla="*/ 967735 h 967735"/>
              <a:gd name="connsiteX6" fmla="*/ 161292 w 1625804"/>
              <a:gd name="connsiteY6" fmla="*/ 967735 h 967735"/>
              <a:gd name="connsiteX7" fmla="*/ 0 w 1625804"/>
              <a:gd name="connsiteY7" fmla="*/ 806443 h 967735"/>
              <a:gd name="connsiteX8" fmla="*/ 0 w 1625804"/>
              <a:gd name="connsiteY8" fmla="*/ 161292 h 9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967735">
                <a:moveTo>
                  <a:pt x="0" y="161292"/>
                </a:moveTo>
                <a:cubicBezTo>
                  <a:pt x="0" y="72213"/>
                  <a:pt x="72213" y="0"/>
                  <a:pt x="161292" y="0"/>
                </a:cubicBezTo>
                <a:lnTo>
                  <a:pt x="1464512" y="0"/>
                </a:lnTo>
                <a:cubicBezTo>
                  <a:pt x="1553591" y="0"/>
                  <a:pt x="1625804" y="72213"/>
                  <a:pt x="1625804" y="161292"/>
                </a:cubicBezTo>
                <a:lnTo>
                  <a:pt x="1625804" y="806443"/>
                </a:lnTo>
                <a:cubicBezTo>
                  <a:pt x="1625804" y="895522"/>
                  <a:pt x="1553591" y="967735"/>
                  <a:pt x="1464512" y="967735"/>
                </a:cubicBezTo>
                <a:lnTo>
                  <a:pt x="161292" y="967735"/>
                </a:lnTo>
                <a:cubicBezTo>
                  <a:pt x="72213" y="967735"/>
                  <a:pt x="0" y="895522"/>
                  <a:pt x="0" y="806443"/>
                </a:cubicBezTo>
                <a:lnTo>
                  <a:pt x="0" y="161292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01" tIns="70101" rIns="70101" bIns="7010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tx1"/>
                </a:solidFill>
              </a:rPr>
              <a:t>Arrays</a:t>
            </a:r>
            <a:endParaRPr lang="he-IL" sz="1800" kern="1200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rot="18682592">
            <a:off x="3935882" y="4549909"/>
            <a:ext cx="643019" cy="469507"/>
          </a:xfrm>
          <a:custGeom>
            <a:avLst/>
            <a:gdLst>
              <a:gd name="connsiteX0" fmla="*/ 0 w 643018"/>
              <a:gd name="connsiteY0" fmla="*/ 93901 h 469506"/>
              <a:gd name="connsiteX1" fmla="*/ 408265 w 643018"/>
              <a:gd name="connsiteY1" fmla="*/ 93901 h 469506"/>
              <a:gd name="connsiteX2" fmla="*/ 408265 w 643018"/>
              <a:gd name="connsiteY2" fmla="*/ 0 h 469506"/>
              <a:gd name="connsiteX3" fmla="*/ 643018 w 643018"/>
              <a:gd name="connsiteY3" fmla="*/ 234753 h 469506"/>
              <a:gd name="connsiteX4" fmla="*/ 408265 w 643018"/>
              <a:gd name="connsiteY4" fmla="*/ 469506 h 469506"/>
              <a:gd name="connsiteX5" fmla="*/ 408265 w 643018"/>
              <a:gd name="connsiteY5" fmla="*/ 375605 h 469506"/>
              <a:gd name="connsiteX6" fmla="*/ 0 w 643018"/>
              <a:gd name="connsiteY6" fmla="*/ 375605 h 469506"/>
              <a:gd name="connsiteX7" fmla="*/ 0 w 643018"/>
              <a:gd name="connsiteY7" fmla="*/ 93901 h 4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3018" h="469506">
                <a:moveTo>
                  <a:pt x="643018" y="375605"/>
                </a:moveTo>
                <a:lnTo>
                  <a:pt x="234753" y="375605"/>
                </a:lnTo>
                <a:lnTo>
                  <a:pt x="234753" y="469506"/>
                </a:lnTo>
                <a:lnTo>
                  <a:pt x="0" y="234753"/>
                </a:lnTo>
                <a:lnTo>
                  <a:pt x="234753" y="0"/>
                </a:lnTo>
                <a:lnTo>
                  <a:pt x="234753" y="93901"/>
                </a:lnTo>
                <a:lnTo>
                  <a:pt x="643018" y="93901"/>
                </a:lnTo>
                <a:lnTo>
                  <a:pt x="643018" y="375605"/>
                </a:lnTo>
                <a:close/>
              </a:path>
            </a:pathLst>
          </a:custGeom>
          <a:noFill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51" tIns="93901" rIns="1" bIns="93901" numCol="1" spcCol="1270" anchor="ctr" anchorCtr="0">
            <a:noAutofit/>
          </a:bodyPr>
          <a:lstStyle/>
          <a:p>
            <a:pPr lvl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2000" kern="1200"/>
          </a:p>
        </p:txBody>
      </p:sp>
      <p:sp>
        <p:nvSpPr>
          <p:cNvPr id="36" name="Freeform 35"/>
          <p:cNvSpPr/>
          <p:nvPr/>
        </p:nvSpPr>
        <p:spPr>
          <a:xfrm>
            <a:off x="2421641" y="5240653"/>
            <a:ext cx="1737360" cy="967735"/>
          </a:xfrm>
          <a:custGeom>
            <a:avLst/>
            <a:gdLst>
              <a:gd name="connsiteX0" fmla="*/ 0 w 1625804"/>
              <a:gd name="connsiteY0" fmla="*/ 161292 h 967735"/>
              <a:gd name="connsiteX1" fmla="*/ 161292 w 1625804"/>
              <a:gd name="connsiteY1" fmla="*/ 0 h 967735"/>
              <a:gd name="connsiteX2" fmla="*/ 1464512 w 1625804"/>
              <a:gd name="connsiteY2" fmla="*/ 0 h 967735"/>
              <a:gd name="connsiteX3" fmla="*/ 1625804 w 1625804"/>
              <a:gd name="connsiteY3" fmla="*/ 161292 h 967735"/>
              <a:gd name="connsiteX4" fmla="*/ 1625804 w 1625804"/>
              <a:gd name="connsiteY4" fmla="*/ 806443 h 967735"/>
              <a:gd name="connsiteX5" fmla="*/ 1464512 w 1625804"/>
              <a:gd name="connsiteY5" fmla="*/ 967735 h 967735"/>
              <a:gd name="connsiteX6" fmla="*/ 161292 w 1625804"/>
              <a:gd name="connsiteY6" fmla="*/ 967735 h 967735"/>
              <a:gd name="connsiteX7" fmla="*/ 0 w 1625804"/>
              <a:gd name="connsiteY7" fmla="*/ 806443 h 967735"/>
              <a:gd name="connsiteX8" fmla="*/ 0 w 1625804"/>
              <a:gd name="connsiteY8" fmla="*/ 161292 h 9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967735">
                <a:moveTo>
                  <a:pt x="0" y="161292"/>
                </a:moveTo>
                <a:cubicBezTo>
                  <a:pt x="0" y="72213"/>
                  <a:pt x="72213" y="0"/>
                  <a:pt x="161292" y="0"/>
                </a:cubicBezTo>
                <a:lnTo>
                  <a:pt x="1464512" y="0"/>
                </a:lnTo>
                <a:cubicBezTo>
                  <a:pt x="1553591" y="0"/>
                  <a:pt x="1625804" y="72213"/>
                  <a:pt x="1625804" y="161292"/>
                </a:cubicBezTo>
                <a:lnTo>
                  <a:pt x="1625804" y="806443"/>
                </a:lnTo>
                <a:cubicBezTo>
                  <a:pt x="1625804" y="895522"/>
                  <a:pt x="1553591" y="967735"/>
                  <a:pt x="1464512" y="967735"/>
                </a:cubicBezTo>
                <a:lnTo>
                  <a:pt x="161292" y="967735"/>
                </a:lnTo>
                <a:cubicBezTo>
                  <a:pt x="72213" y="967735"/>
                  <a:pt x="0" y="895522"/>
                  <a:pt x="0" y="806443"/>
                </a:cubicBezTo>
                <a:lnTo>
                  <a:pt x="0" y="161292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01" tIns="70101" rIns="70101" bIns="7010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>
                <a:solidFill>
                  <a:schemeClr val="tx1"/>
                </a:solidFill>
              </a:rPr>
              <a:t>Bitvectors</a:t>
            </a:r>
            <a:endParaRPr lang="he-IL" sz="1800" kern="1200" dirty="0">
              <a:solidFill>
                <a:schemeClr val="tx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 rot="1080000">
            <a:off x="3471610" y="3264132"/>
            <a:ext cx="607582" cy="469507"/>
          </a:xfrm>
          <a:custGeom>
            <a:avLst/>
            <a:gdLst>
              <a:gd name="connsiteX0" fmla="*/ 0 w 607581"/>
              <a:gd name="connsiteY0" fmla="*/ 93901 h 469506"/>
              <a:gd name="connsiteX1" fmla="*/ 372828 w 607581"/>
              <a:gd name="connsiteY1" fmla="*/ 93901 h 469506"/>
              <a:gd name="connsiteX2" fmla="*/ 372828 w 607581"/>
              <a:gd name="connsiteY2" fmla="*/ 0 h 469506"/>
              <a:gd name="connsiteX3" fmla="*/ 607581 w 607581"/>
              <a:gd name="connsiteY3" fmla="*/ 234753 h 469506"/>
              <a:gd name="connsiteX4" fmla="*/ 372828 w 607581"/>
              <a:gd name="connsiteY4" fmla="*/ 469506 h 469506"/>
              <a:gd name="connsiteX5" fmla="*/ 372828 w 607581"/>
              <a:gd name="connsiteY5" fmla="*/ 375605 h 469506"/>
              <a:gd name="connsiteX6" fmla="*/ 0 w 607581"/>
              <a:gd name="connsiteY6" fmla="*/ 375605 h 469506"/>
              <a:gd name="connsiteX7" fmla="*/ 0 w 607581"/>
              <a:gd name="connsiteY7" fmla="*/ 93901 h 4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581" h="469506">
                <a:moveTo>
                  <a:pt x="607581" y="375605"/>
                </a:moveTo>
                <a:lnTo>
                  <a:pt x="234753" y="375605"/>
                </a:lnTo>
                <a:lnTo>
                  <a:pt x="234753" y="469506"/>
                </a:lnTo>
                <a:lnTo>
                  <a:pt x="0" y="234753"/>
                </a:lnTo>
                <a:lnTo>
                  <a:pt x="234753" y="0"/>
                </a:lnTo>
                <a:lnTo>
                  <a:pt x="234753" y="93901"/>
                </a:lnTo>
                <a:lnTo>
                  <a:pt x="607581" y="93901"/>
                </a:lnTo>
                <a:lnTo>
                  <a:pt x="607581" y="375605"/>
                </a:lnTo>
                <a:close/>
              </a:path>
            </a:pathLst>
          </a:custGeom>
          <a:noFill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52" tIns="93902" rIns="0" bIns="93900" numCol="1" spcCol="1270" anchor="ctr" anchorCtr="0">
            <a:noAutofit/>
          </a:bodyPr>
          <a:lstStyle/>
          <a:p>
            <a:pPr lvl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2000" kern="1200"/>
          </a:p>
        </p:txBody>
      </p:sp>
      <p:sp>
        <p:nvSpPr>
          <p:cNvPr id="38" name="Freeform 37"/>
          <p:cNvSpPr/>
          <p:nvPr/>
        </p:nvSpPr>
        <p:spPr>
          <a:xfrm>
            <a:off x="1490530" y="2597574"/>
            <a:ext cx="1738694" cy="967735"/>
          </a:xfrm>
          <a:custGeom>
            <a:avLst/>
            <a:gdLst>
              <a:gd name="connsiteX0" fmla="*/ 0 w 1625804"/>
              <a:gd name="connsiteY0" fmla="*/ 161292 h 967735"/>
              <a:gd name="connsiteX1" fmla="*/ 161292 w 1625804"/>
              <a:gd name="connsiteY1" fmla="*/ 0 h 967735"/>
              <a:gd name="connsiteX2" fmla="*/ 1464512 w 1625804"/>
              <a:gd name="connsiteY2" fmla="*/ 0 h 967735"/>
              <a:gd name="connsiteX3" fmla="*/ 1625804 w 1625804"/>
              <a:gd name="connsiteY3" fmla="*/ 161292 h 967735"/>
              <a:gd name="connsiteX4" fmla="*/ 1625804 w 1625804"/>
              <a:gd name="connsiteY4" fmla="*/ 806443 h 967735"/>
              <a:gd name="connsiteX5" fmla="*/ 1464512 w 1625804"/>
              <a:gd name="connsiteY5" fmla="*/ 967735 h 967735"/>
              <a:gd name="connsiteX6" fmla="*/ 161292 w 1625804"/>
              <a:gd name="connsiteY6" fmla="*/ 967735 h 967735"/>
              <a:gd name="connsiteX7" fmla="*/ 0 w 1625804"/>
              <a:gd name="connsiteY7" fmla="*/ 806443 h 967735"/>
              <a:gd name="connsiteX8" fmla="*/ 0 w 1625804"/>
              <a:gd name="connsiteY8" fmla="*/ 161292 h 9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967735">
                <a:moveTo>
                  <a:pt x="0" y="161292"/>
                </a:moveTo>
                <a:cubicBezTo>
                  <a:pt x="0" y="72213"/>
                  <a:pt x="72213" y="0"/>
                  <a:pt x="161292" y="0"/>
                </a:cubicBezTo>
                <a:lnTo>
                  <a:pt x="1464512" y="0"/>
                </a:lnTo>
                <a:cubicBezTo>
                  <a:pt x="1553591" y="0"/>
                  <a:pt x="1625804" y="72213"/>
                  <a:pt x="1625804" y="161292"/>
                </a:cubicBezTo>
                <a:lnTo>
                  <a:pt x="1625804" y="806443"/>
                </a:lnTo>
                <a:cubicBezTo>
                  <a:pt x="1625804" y="895522"/>
                  <a:pt x="1553591" y="967735"/>
                  <a:pt x="1464512" y="967735"/>
                </a:cubicBezTo>
                <a:lnTo>
                  <a:pt x="161292" y="967735"/>
                </a:lnTo>
                <a:cubicBezTo>
                  <a:pt x="72213" y="967735"/>
                  <a:pt x="0" y="895522"/>
                  <a:pt x="0" y="806443"/>
                </a:cubicBezTo>
                <a:lnTo>
                  <a:pt x="0" y="161292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641" tIns="72641" rIns="72641" bIns="726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Uninterpreted Functions</a:t>
            </a:r>
            <a:endParaRPr lang="he-IL" sz="2000" kern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8485" y="2559118"/>
            <a:ext cx="0" cy="673894"/>
          </a:xfrm>
          <a:prstGeom prst="straightConnector1">
            <a:avLst/>
          </a:prstGeom>
          <a:ln w="79375">
            <a:solidFill>
              <a:srgbClr val="7030A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19800" y="3498918"/>
            <a:ext cx="609600" cy="228600"/>
          </a:xfrm>
          <a:prstGeom prst="straightConnector1">
            <a:avLst/>
          </a:prstGeom>
          <a:ln w="79375">
            <a:solidFill>
              <a:srgbClr val="7030A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376612" y="3498918"/>
            <a:ext cx="635000" cy="228600"/>
          </a:xfrm>
          <a:prstGeom prst="straightConnector1">
            <a:avLst/>
          </a:prstGeom>
          <a:ln w="79375">
            <a:solidFill>
              <a:srgbClr val="7030A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67761" y="4489518"/>
            <a:ext cx="457200" cy="533400"/>
          </a:xfrm>
          <a:prstGeom prst="straightConnector1">
            <a:avLst/>
          </a:prstGeom>
          <a:ln w="79375">
            <a:solidFill>
              <a:srgbClr val="7030A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30401" y="4489518"/>
            <a:ext cx="457200" cy="533400"/>
          </a:xfrm>
          <a:prstGeom prst="straightConnector1">
            <a:avLst/>
          </a:prstGeom>
          <a:ln w="79375">
            <a:solidFill>
              <a:srgbClr val="7030A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824530" y="2597574"/>
            <a:ext cx="1737360" cy="967735"/>
          </a:xfrm>
          <a:custGeom>
            <a:avLst/>
            <a:gdLst>
              <a:gd name="connsiteX0" fmla="*/ 0 w 1625804"/>
              <a:gd name="connsiteY0" fmla="*/ 161292 h 967735"/>
              <a:gd name="connsiteX1" fmla="*/ 161292 w 1625804"/>
              <a:gd name="connsiteY1" fmla="*/ 0 h 967735"/>
              <a:gd name="connsiteX2" fmla="*/ 1464512 w 1625804"/>
              <a:gd name="connsiteY2" fmla="*/ 0 h 967735"/>
              <a:gd name="connsiteX3" fmla="*/ 1625804 w 1625804"/>
              <a:gd name="connsiteY3" fmla="*/ 161292 h 967735"/>
              <a:gd name="connsiteX4" fmla="*/ 1625804 w 1625804"/>
              <a:gd name="connsiteY4" fmla="*/ 806443 h 967735"/>
              <a:gd name="connsiteX5" fmla="*/ 1464512 w 1625804"/>
              <a:gd name="connsiteY5" fmla="*/ 967735 h 967735"/>
              <a:gd name="connsiteX6" fmla="*/ 161292 w 1625804"/>
              <a:gd name="connsiteY6" fmla="*/ 967735 h 967735"/>
              <a:gd name="connsiteX7" fmla="*/ 0 w 1625804"/>
              <a:gd name="connsiteY7" fmla="*/ 806443 h 967735"/>
              <a:gd name="connsiteX8" fmla="*/ 0 w 1625804"/>
              <a:gd name="connsiteY8" fmla="*/ 161292 h 9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967735">
                <a:moveTo>
                  <a:pt x="0" y="161292"/>
                </a:moveTo>
                <a:cubicBezTo>
                  <a:pt x="0" y="72213"/>
                  <a:pt x="72213" y="0"/>
                  <a:pt x="161292" y="0"/>
                </a:cubicBezTo>
                <a:lnTo>
                  <a:pt x="1464512" y="0"/>
                </a:lnTo>
                <a:cubicBezTo>
                  <a:pt x="1553591" y="0"/>
                  <a:pt x="1625804" y="72213"/>
                  <a:pt x="1625804" y="161292"/>
                </a:cubicBezTo>
                <a:lnTo>
                  <a:pt x="1625804" y="806443"/>
                </a:lnTo>
                <a:cubicBezTo>
                  <a:pt x="1625804" y="895522"/>
                  <a:pt x="1553591" y="967735"/>
                  <a:pt x="1464512" y="967735"/>
                </a:cubicBezTo>
                <a:lnTo>
                  <a:pt x="161292" y="967735"/>
                </a:lnTo>
                <a:cubicBezTo>
                  <a:pt x="72213" y="967735"/>
                  <a:pt x="0" y="895522"/>
                  <a:pt x="0" y="806443"/>
                </a:cubicBezTo>
                <a:lnTo>
                  <a:pt x="0" y="161292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641" tIns="72641" rIns="72641" bIns="726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Sets</a:t>
            </a:r>
            <a:endParaRPr lang="he-IL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33" grpId="0"/>
      <p:bldP spid="34" grpId="0" animBg="1"/>
      <p:bldP spid="35" grpId="0"/>
      <p:bldP spid="36" grpId="0" animBg="1"/>
      <p:bldP spid="37" grpId="0"/>
      <p:bldP spid="38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/>
          </a:bodyPr>
          <a:lstStyle/>
          <a:p>
            <a:r>
              <a:rPr lang="en-US" dirty="0"/>
              <a:t>Example: Uninterpreted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562600"/>
              </a:xfrm>
            </p:spPr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to SAT solver</a:t>
                </a:r>
              </a:p>
              <a:p>
                <a:pPr lvl="1"/>
                <a:r>
                  <a:rPr lang="en-US" sz="2000" dirty="0"/>
                  <a:t>SAT solver returns model: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Theory solver finds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UNSAT</a:t>
                </a:r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to SAT solver</a:t>
                </a:r>
              </a:p>
              <a:p>
                <a:pPr lvl="1"/>
                <a:r>
                  <a:rPr lang="en-US" sz="2000" dirty="0"/>
                  <a:t>SAT solver returns model: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Theory solver finds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UNSAT</a:t>
                </a:r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to SAT solver</a:t>
                </a:r>
              </a:p>
              <a:p>
                <a:pPr lvl="1"/>
                <a:r>
                  <a:rPr lang="en-US" sz="2000" dirty="0"/>
                  <a:t>SAT solver finds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UNSAT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Done: Formula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562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52047" y="1743561"/>
            <a:ext cx="6591944" cy="541192"/>
            <a:chOff x="1396863" y="2009073"/>
            <a:chExt cx="6591944" cy="541192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893973" y="1511963"/>
              <a:ext cx="160973" cy="115519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4030668" y="1090414"/>
              <a:ext cx="160974" cy="19982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6034587" y="1507801"/>
              <a:ext cx="157548" cy="11600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7557730" y="1737258"/>
              <a:ext cx="159262" cy="7028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732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SMT: Main Challenges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/>
              <a:t>How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literals</a:t>
            </a:r>
            <a:r>
              <a:rPr lang="en-US" sz="2400" b="0" dirty="0"/>
              <a:t> in a theory?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</a:p>
          <a:p>
            <a:pPr lvl="1"/>
            <a:endParaRPr lang="en-US" sz="2000" b="0" dirty="0"/>
          </a:p>
          <a:p>
            <a:r>
              <a:rPr lang="en-US" sz="2400" dirty="0"/>
              <a:t>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/>
              <a:t> for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Nelson-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Oppen</a:t>
            </a:r>
            <a:r>
              <a:rPr lang="en-US" sz="2000" b="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</a:p>
          <a:p>
            <a:pPr lvl="1"/>
            <a:endParaRPr lang="en-US" sz="2000" dirty="0"/>
          </a:p>
          <a:p>
            <a:r>
              <a:rPr lang="en-US" sz="2400" b="0" dirty="0"/>
              <a:t>How to combine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b="0" dirty="0"/>
              <a:t> and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000" dirty="0"/>
              <a:t> framework</a:t>
            </a:r>
          </a:p>
          <a:p>
            <a:pPr marL="402336" lvl="1" indent="0">
              <a:buNone/>
            </a:pPr>
            <a:endParaRPr lang="en-US" sz="2000" b="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3505200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DPLL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/>
              <a:t>Before we can talk about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400" b="0" dirty="0"/>
              <a:t>, we need to revisit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</a:t>
            </a:r>
          </a:p>
          <a:p>
            <a:endParaRPr lang="en-US" sz="2400" dirty="0"/>
          </a:p>
          <a:p>
            <a:r>
              <a:rPr lang="en-US" sz="2400" b="0" dirty="0"/>
              <a:t>Previously: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</a:t>
            </a:r>
            <a:r>
              <a:rPr lang="en-US" sz="2400" b="0" dirty="0"/>
              <a:t> as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algorithm</a:t>
            </a:r>
          </a:p>
          <a:p>
            <a:endParaRPr lang="en-US" sz="2400" dirty="0"/>
          </a:p>
          <a:p>
            <a:r>
              <a:rPr lang="en-US" sz="2400" b="0" dirty="0"/>
              <a:t>Now: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</a:t>
            </a:r>
            <a:r>
              <a:rPr lang="en-US" sz="2400" b="0" dirty="0"/>
              <a:t> as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rules</a:t>
            </a:r>
          </a:p>
          <a:p>
            <a:endParaRPr lang="en-US" sz="2400" dirty="0"/>
          </a:p>
          <a:p>
            <a:r>
              <a:rPr lang="en-US" sz="2400" b="0" dirty="0"/>
              <a:t>This is often a convenient way to think about algorithms</a:t>
            </a:r>
          </a:p>
          <a:p>
            <a:pPr lvl="1"/>
            <a:r>
              <a:rPr lang="en-US" sz="2000" b="0" dirty="0"/>
              <a:t>A set of “legal” moves</a:t>
            </a:r>
          </a:p>
          <a:p>
            <a:pPr lvl="1"/>
            <a:r>
              <a:rPr lang="en-US" sz="2000" dirty="0"/>
              <a:t>Possibly with a strategy for choosing the next move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0164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84592" cy="1143000"/>
          </a:xfrm>
        </p:spPr>
        <p:txBody>
          <a:bodyPr>
            <a:normAutofit/>
          </a:bodyPr>
          <a:lstStyle/>
          <a:p>
            <a:r>
              <a:rPr lang="en-US" dirty="0"/>
              <a:t>Abstract Frameworks: Advantages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Skip</a:t>
            </a:r>
            <a:r>
              <a:rPr lang="en-US" sz="2400" b="0" dirty="0"/>
              <a:t> over implementation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details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Reason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formally</a:t>
            </a:r>
            <a:r>
              <a:rPr lang="en-US" sz="2400" dirty="0"/>
              <a:t> about solvers for SAT and SMT</a:t>
            </a:r>
          </a:p>
          <a:p>
            <a:pPr marL="82296" indent="0">
              <a:buNone/>
            </a:pPr>
            <a:endParaRPr lang="en-US" sz="2400" dirty="0"/>
          </a:p>
          <a:p>
            <a:r>
              <a:rPr lang="en-US" sz="2400" dirty="0"/>
              <a:t>Separately describe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strategies</a:t>
            </a:r>
            <a:r>
              <a:rPr lang="en-US" sz="2400" dirty="0"/>
              <a:t>, prove their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correctness</a:t>
            </a:r>
          </a:p>
          <a:p>
            <a:endParaRPr lang="en-US" sz="2400" b="0" dirty="0"/>
          </a:p>
          <a:p>
            <a:r>
              <a:rPr lang="en-US" sz="2400" b="0" dirty="0"/>
              <a:t>High-level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comparison</a:t>
            </a:r>
            <a:r>
              <a:rPr lang="en-US" sz="2400" b="0" dirty="0"/>
              <a:t> of systems</a:t>
            </a:r>
          </a:p>
        </p:txBody>
      </p:sp>
    </p:spTree>
    <p:extLst>
      <p:ext uri="{BB962C8B-B14F-4D97-AF65-F5344CB8AC3E}">
        <p14:creationId xmlns:p14="http://schemas.microsoft.com/office/powerpoint/2010/main" val="7468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DPLL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Abstract DPLL uses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states</a:t>
                </a:r>
                <a:r>
                  <a:rPr lang="en-US" sz="2400" b="0" dirty="0"/>
                  <a:t> 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transitions</a:t>
                </a:r>
                <a:r>
                  <a:rPr lang="en-US" sz="2400" b="0" dirty="0"/>
                  <a:t> to model the progress of the algorithm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States: </a:t>
                </a:r>
                <a:r>
                  <a:rPr lang="en-US" sz="24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fail</a:t>
                </a:r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a sequence of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 points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, representing a partial truth assignment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set of clauses </a:t>
                </a:r>
                <a:r>
                  <a:rPr lang="en-US" sz="2000" dirty="0"/>
                  <a:t>denoting a CNF formula</a:t>
                </a:r>
                <a:br>
                  <a:rPr lang="en-US" sz="2400" dirty="0"/>
                </a:b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∙…∙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/>
                  <a:t> contains no decision points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is decision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∙⋯∙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9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Long standing goal: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machines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that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reason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Around year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sz="2400" dirty="0"/>
                  <a:t>, automated reasoning was still considered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impractical</a:t>
                </a:r>
                <a:r>
                  <a:rPr lang="en-US" sz="2400" dirty="0"/>
                  <a:t> for real-world applications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 came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revolution</a:t>
                </a:r>
              </a:p>
              <a:p>
                <a:pPr lvl="1"/>
                <a:r>
                  <a:rPr lang="en-US" sz="2000" dirty="0"/>
                  <a:t>Observation: many real-world problems do not exhibit worst-case behavior</a:t>
                </a: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DPLL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are treated like records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denotes the truth assignment in the current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denotes the formula in the current state</a:t>
                </a:r>
              </a:p>
              <a:p>
                <a:endParaRPr lang="en-US" sz="2400" b="0" dirty="0"/>
              </a:p>
              <a:p>
                <a:r>
                  <a:rPr lang="en-US" sz="2400" b="0" dirty="0"/>
                  <a:t>I</a:t>
                </a:r>
                <a:r>
                  <a:rPr lang="en-US" sz="2400" dirty="0"/>
                  <a:t>nitial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(),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is the input formula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Expected final states:</a:t>
                </a:r>
              </a:p>
              <a:p>
                <a:pPr lvl="1"/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</a:t>
                </a:r>
                <a:r>
                  <a:rPr lang="en-US" sz="2000" b="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ail</a:t>
                </a:r>
                <a:r>
                  <a:rPr lang="en-US" sz="2000" b="0" i="1" dirty="0"/>
                  <a:t> </a:t>
                </a:r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1" dirty="0"/>
                  <a:t> </a:t>
                </a:r>
                <a:r>
                  <a:rPr lang="en-US" sz="2000" b="0" dirty="0"/>
                  <a:t>is </a:t>
                </a:r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otherwise</a:t>
                </a:r>
                <a:r>
                  <a:rPr lang="en-US" sz="2000" b="0" dirty="0"/>
                  <a:t>,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b="0" dirty="0"/>
              </a:p>
              <a:p>
                <a:pPr lvl="2"/>
                <a:endParaRPr lang="en-US" sz="200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1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DPLL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Transitions between states are allowed according to guarded transition rules: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…  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≔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[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and/or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/>
                  <a:t> are updated when premises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 all hold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DPLL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/>
              <a:t>What are the main operations of DPLL?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b="0" dirty="0">
                <a:solidFill>
                  <a:srgbClr val="0000FF"/>
                </a:solidFill>
              </a:rPr>
              <a:t>Decide</a:t>
            </a:r>
            <a:r>
              <a:rPr lang="en-US" sz="2000" b="0" dirty="0"/>
              <a:t>: assign a non-assigned literal</a:t>
            </a:r>
            <a:br>
              <a:rPr lang="en-US" sz="2000" b="0" dirty="0"/>
            </a:br>
            <a:endParaRPr lang="en-US" sz="2000" b="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Propagate</a:t>
            </a:r>
            <a:r>
              <a:rPr lang="en-US" sz="2000" dirty="0"/>
              <a:t>: use BCP to assign literals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Backtrack</a:t>
            </a:r>
            <a:r>
              <a:rPr lang="en-US" sz="2000" dirty="0"/>
              <a:t>: undo previous decision when UNSAT is reached</a:t>
            </a:r>
          </a:p>
          <a:p>
            <a:pPr lvl="2"/>
            <a:r>
              <a:rPr lang="en-US" sz="2000" dirty="0"/>
              <a:t>We focus on chronological backtracking for now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Fail</a:t>
            </a:r>
            <a:r>
              <a:rPr lang="en-US" sz="2000" dirty="0"/>
              <a:t>: return UNSAT</a:t>
            </a:r>
          </a:p>
        </p:txBody>
      </p:sp>
    </p:spTree>
    <p:extLst>
      <p:ext uri="{BB962C8B-B14F-4D97-AF65-F5344CB8AC3E}">
        <p14:creationId xmlns:p14="http://schemas.microsoft.com/office/powerpoint/2010/main" val="3818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DPLL Transition Rules: Decide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What does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decide</a:t>
                </a:r>
                <a:r>
                  <a:rPr lang="en-US" sz="2400" dirty="0"/>
                  <a:t> rule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require</a:t>
                </a:r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A literal that appears in the formula</a:t>
                </a:r>
              </a:p>
              <a:p>
                <a:pPr lvl="1"/>
                <a:r>
                  <a:rPr lang="en-US" sz="2000" dirty="0"/>
                  <a:t>Literal must be unassigned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400" dirty="0"/>
                  <a:t>What does the decide rule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do</a:t>
                </a:r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Update assignment to include the literal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Transition rule:</a:t>
                </a:r>
              </a:p>
              <a:p>
                <a:pPr marL="82296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Decide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𝐿𝑖𝑡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represents all literals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and their negations)</a:t>
                </a:r>
              </a:p>
              <a:p>
                <a:pPr marL="82296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6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DPLL Transition Rules</a:t>
            </a:r>
            <a:r>
              <a:rPr lang="he-IL" dirty="0"/>
              <a:t>:</a:t>
            </a:r>
            <a:r>
              <a:rPr lang="en-US" dirty="0"/>
              <a:t> Propagate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propagate</a:t>
            </a:r>
            <a:r>
              <a:rPr lang="en-US" sz="2400" dirty="0"/>
              <a:t> rule mimics BCP</a:t>
            </a:r>
          </a:p>
          <a:p>
            <a:endParaRPr lang="en-US" sz="2400" dirty="0"/>
          </a:p>
          <a:p>
            <a:r>
              <a:rPr lang="en-US" sz="2400" dirty="0"/>
              <a:t>What does the propagate rule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require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A clause in the formula</a:t>
            </a:r>
          </a:p>
          <a:p>
            <a:pPr lvl="1"/>
            <a:r>
              <a:rPr lang="en-US" sz="2000" dirty="0"/>
              <a:t>All literals but one assigned to false</a:t>
            </a:r>
          </a:p>
          <a:p>
            <a:pPr lvl="1"/>
            <a:r>
              <a:rPr lang="en-US" sz="2000" dirty="0"/>
              <a:t>Last literal unassigned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What does the propagate rule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Update assignment to include the variable</a:t>
            </a:r>
          </a:p>
        </p:txBody>
      </p:sp>
    </p:spTree>
    <p:extLst>
      <p:ext uri="{BB962C8B-B14F-4D97-AF65-F5344CB8AC3E}">
        <p14:creationId xmlns:p14="http://schemas.microsoft.com/office/powerpoint/2010/main" val="13848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DPLL Transition Rules</a:t>
            </a:r>
            <a:r>
              <a:rPr lang="he-IL" dirty="0"/>
              <a:t>:</a:t>
            </a:r>
            <a:r>
              <a:rPr lang="en-US" dirty="0"/>
              <a:t> Propagate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Transition rule:</a:t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Propagate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𝑀𝑙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US" sz="2400" dirty="0"/>
              </a:p>
              <a:p>
                <a:r>
                  <a:rPr lang="en-US" sz="2400" dirty="0"/>
                  <a:t>(Clauses are treated modulo commutativity)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DPLL Transition Rules</a:t>
            </a:r>
            <a:r>
              <a:rPr lang="he-IL" dirty="0"/>
              <a:t>:</a:t>
            </a:r>
            <a:r>
              <a:rPr lang="en-US" dirty="0"/>
              <a:t> Backtrack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/>
              <a:t>What does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backtrack</a:t>
            </a:r>
            <a:r>
              <a:rPr lang="en-US" sz="2400" dirty="0"/>
              <a:t> rule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require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A clause</a:t>
            </a:r>
          </a:p>
          <a:p>
            <a:pPr lvl="1"/>
            <a:r>
              <a:rPr lang="en-US" sz="2000" dirty="0"/>
              <a:t>All literals assigned to false</a:t>
            </a:r>
          </a:p>
          <a:p>
            <a:pPr lvl="1"/>
            <a:r>
              <a:rPr lang="en-US" sz="2000" dirty="0"/>
              <a:t>Assignment must include a decision point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What does the backtrack rule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Pop last decision point and everything that followed</a:t>
            </a:r>
          </a:p>
          <a:p>
            <a:pPr lvl="1"/>
            <a:r>
              <a:rPr lang="en-US" sz="2000" dirty="0"/>
              <a:t>Update assignment to include negation of decision literal</a:t>
            </a:r>
          </a:p>
        </p:txBody>
      </p:sp>
    </p:spTree>
    <p:extLst>
      <p:ext uri="{BB962C8B-B14F-4D97-AF65-F5344CB8AC3E}">
        <p14:creationId xmlns:p14="http://schemas.microsoft.com/office/powerpoint/2010/main" val="12789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DPLL Transition Rules</a:t>
            </a:r>
            <a:r>
              <a:rPr lang="he-IL" dirty="0"/>
              <a:t>:</a:t>
            </a:r>
            <a:r>
              <a:rPr lang="en-US" dirty="0"/>
              <a:t> Backtrack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Transition rule:</a:t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Backtrack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∙∉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Note that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Backtrack</a:t>
                </a:r>
                <a:r>
                  <a:rPr lang="en-US" sz="2400" dirty="0"/>
                  <a:t> enforces chronological backtracking</a:t>
                </a:r>
              </a:p>
              <a:p>
                <a:pPr marL="82296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DPLL Transition Rules</a:t>
            </a:r>
            <a:r>
              <a:rPr lang="he-IL" dirty="0"/>
              <a:t>:</a:t>
            </a:r>
            <a:r>
              <a:rPr lang="en-US" dirty="0"/>
              <a:t> Fail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What does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fail</a:t>
                </a:r>
                <a:r>
                  <a:rPr lang="en-US" sz="2400" dirty="0"/>
                  <a:t> rule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require</a:t>
                </a:r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A clause</a:t>
                </a:r>
              </a:p>
              <a:p>
                <a:pPr lvl="1"/>
                <a:r>
                  <a:rPr lang="en-US" sz="2000" dirty="0"/>
                  <a:t>All literals assigned to false</a:t>
                </a:r>
              </a:p>
              <a:p>
                <a:pPr lvl="1"/>
                <a:r>
                  <a:rPr lang="en-US" sz="2000" dirty="0"/>
                  <a:t>Assignment must not include a decision point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400" dirty="0"/>
                  <a:t>What does the fail rule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do</a:t>
                </a:r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Send us to the special fail state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Transition rule:</a:t>
                </a:r>
              </a:p>
              <a:p>
                <a:pPr marL="82296" indent="0" algn="ctr">
                  <a:buNone/>
                </a:pPr>
                <a:br>
                  <a:rPr lang="en-US" sz="2400" dirty="0"/>
                </a:br>
                <a:r>
                  <a:rPr lang="en-US" sz="2400" dirty="0">
                    <a:solidFill>
                      <a:srgbClr val="0000FF"/>
                    </a:solidFill>
                  </a:rPr>
                  <a:t>Fail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∙∉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fail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2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latin typeface="+mj-lt"/>
              </a:rPr>
              <a:t>SMT is an extension of SAT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richer logics</a:t>
            </a:r>
          </a:p>
          <a:p>
            <a:pPr lvl="1"/>
            <a:r>
              <a:rPr lang="en-US" sz="2000" dirty="0">
                <a:latin typeface="+mj-lt"/>
              </a:rPr>
              <a:t>Seeks to maintain 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speed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automation</a:t>
            </a:r>
            <a:r>
              <a:rPr lang="en-US" sz="2000" dirty="0">
                <a:latin typeface="+mj-lt"/>
              </a:rPr>
              <a:t> of SAT</a:t>
            </a:r>
          </a:p>
          <a:p>
            <a:pPr lvl="1"/>
            <a:r>
              <a:rPr lang="en-US" sz="2000" dirty="0">
                <a:latin typeface="+mj-lt"/>
              </a:rPr>
              <a:t>Many interesting problems and applications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lazy</a:t>
            </a:r>
            <a:r>
              <a:rPr lang="en-US" sz="2400" dirty="0">
                <a:latin typeface="+mj-lt"/>
              </a:rPr>
              <a:t> approach:</a:t>
            </a:r>
          </a:p>
          <a:p>
            <a:pPr lvl="1"/>
            <a:r>
              <a:rPr lang="en-US" sz="2000" dirty="0">
                <a:latin typeface="+mj-lt"/>
              </a:rPr>
              <a:t>SAT solver solves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abstract propositional formula</a:t>
            </a:r>
          </a:p>
          <a:p>
            <a:pPr lvl="1"/>
            <a:r>
              <a:rPr lang="en-US" sz="2000" dirty="0">
                <a:latin typeface="+mj-lt"/>
              </a:rPr>
              <a:t>Theory solver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helps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guides</a:t>
            </a:r>
            <a:r>
              <a:rPr lang="en-US" sz="2000" dirty="0">
                <a:latin typeface="+mj-lt"/>
              </a:rPr>
              <a:t> the search</a:t>
            </a:r>
          </a:p>
          <a:p>
            <a:pPr lvl="1"/>
            <a:r>
              <a:rPr lang="en-US" sz="2000" dirty="0">
                <a:latin typeface="+mj-lt"/>
              </a:rPr>
              <a:t>Highly modular!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Saw the rules of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Abstract DPLL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Coming up next: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Abstract DPLL(T)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Theory Solvers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473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Reasoning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 new idea emerged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2001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(at Stanford and SRI):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Combine fast new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 solvers </a:t>
                </a:r>
                <a:r>
                  <a:rPr lang="en-US" sz="2000" dirty="0">
                    <a:solidFill>
                      <a:schemeClr val="tx1"/>
                    </a:solidFill>
                  </a:rPr>
                  <a:t>with decision procedures for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decidable first-order theories</a:t>
                </a:r>
              </a:p>
              <a:p>
                <a:pPr lvl="1"/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First solvers appeared: SVC, CVC, ICS,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Yices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field of Satisfiability Modulo Theories (SMT) was born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5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SMT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General-purpose logic engines</a:t>
                </a:r>
              </a:p>
              <a:p>
                <a:pPr lvl="1"/>
                <a:r>
                  <a:rPr lang="en-US" sz="2000" dirty="0"/>
                  <a:t>Given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is it 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happen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expressed in a rich logical language</a:t>
                </a:r>
              </a:p>
              <a:p>
                <a:pPr lvl="2"/>
                <a:r>
                  <a:rPr lang="en-US" sz="2000" dirty="0"/>
                  <a:t>First-order logic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Domain-specific reasoning</a:t>
                </a:r>
              </a:p>
              <a:p>
                <a:pPr lvl="3"/>
                <a:r>
                  <a:rPr lang="en-US" dirty="0"/>
                  <a:t>Arithmetic, arrays, bit-vectors,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SMT solvers are changing the way people solve problems</a:t>
                </a:r>
              </a:p>
              <a:p>
                <a:pPr lvl="1"/>
                <a:r>
                  <a:rPr lang="en-US" sz="2000" dirty="0"/>
                  <a:t>Similarly to SAT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Instead of building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special-purpose solvers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translate into a formula and use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SMT solvers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Easier</a:t>
                </a:r>
                <a:r>
                  <a:rPr lang="en-US" sz="2000" dirty="0"/>
                  <a:t> and often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better</a:t>
                </a:r>
              </a:p>
              <a:p>
                <a:pPr lvl="2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42" y="1416346"/>
            <a:ext cx="3866058" cy="442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Value 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test</a:t>
                </a:r>
                <a:r>
                  <a:rPr lang="en-US" sz="2400" dirty="0"/>
                  <a:t> should</a:t>
                </a:r>
                <a:br>
                  <a:rPr lang="en-US" sz="2400" dirty="0"/>
                </a:br>
                <a:r>
                  <a:rPr lang="en-US" sz="2400" dirty="0"/>
                  <a:t>always be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true</a:t>
                </a:r>
                <a:endParaRPr lang="he-IL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he-IL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400" dirty="0"/>
                  <a:t>When does this hold?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83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17638"/>
            <a:ext cx="2819400" cy="32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How do we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prove</a:t>
                </a:r>
                <a:r>
                  <a:rPr lang="en-US" sz="2400" dirty="0"/>
                  <a:t> this?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else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/>
                  <a:t> else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 dirty="0"/>
                  <a:t> else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Proving this: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negate</a:t>
                </a:r>
                <a:r>
                  <a:rPr lang="en-US" sz="2400" b="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formula</a:t>
                </a:r>
                <a:r>
                  <a:rPr lang="en-US" sz="2400" b="0" dirty="0"/>
                  <a:t> and show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Bit-blasting</a:t>
                </a:r>
                <a:r>
                  <a:rPr lang="en-US" sz="2400" b="0" dirty="0"/>
                  <a:t>: represent variables as bits, use SAT solver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Assuming bit-width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dirty="0"/>
                  <a:t> and skipping some details: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↔¬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b="0" dirty="0"/>
                  <a:t>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↔¬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↔¬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b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24715</TotalTime>
  <Words>2902</Words>
  <Application>Microsoft Office PowerPoint</Application>
  <PresentationFormat>On-screen Show (4:3)</PresentationFormat>
  <Paragraphs>399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Overview</vt:lpstr>
      <vt:lpstr>Automated Reasoning</vt:lpstr>
      <vt:lpstr>Automated Reasoning (cnt’d)</vt:lpstr>
      <vt:lpstr>SMT Solvers</vt:lpstr>
      <vt:lpstr>Example</vt:lpstr>
      <vt:lpstr>Example (cnt’d)</vt:lpstr>
      <vt:lpstr>Example (cnt’d)</vt:lpstr>
      <vt:lpstr>Example (cnt’d)</vt:lpstr>
      <vt:lpstr>The Goal of SMT</vt:lpstr>
      <vt:lpstr>Impact of SMT</vt:lpstr>
      <vt:lpstr>Impact of SMT (cnt’d)</vt:lpstr>
      <vt:lpstr>SMT Solvers: Language</vt:lpstr>
      <vt:lpstr>SMT Solvers: Language (cnt’d)</vt:lpstr>
      <vt:lpstr>First-Order Languages: Examples</vt:lpstr>
      <vt:lpstr>First-Order Logic: Syntax</vt:lpstr>
      <vt:lpstr>First-Order Logic: Syntax (cnt’d)</vt:lpstr>
      <vt:lpstr>First-Order Logic: Semantics</vt:lpstr>
      <vt:lpstr>Example</vt:lpstr>
      <vt:lpstr>First-Order Logic: Semantics</vt:lpstr>
      <vt:lpstr>First-Order Theories</vt:lpstr>
      <vt:lpstr>First-Order Theories (cnt’d)</vt:lpstr>
      <vt:lpstr>First-Order Theories (cnt’d)</vt:lpstr>
      <vt:lpstr>First-Order Theories: Semantics</vt:lpstr>
      <vt:lpstr>The SMT Problem</vt:lpstr>
      <vt:lpstr>Theories of Interest: UF</vt:lpstr>
      <vt:lpstr>Theories of Interest: UF (cnt’d)</vt:lpstr>
      <vt:lpstr>Theories of Interest: Bit Vectors</vt:lpstr>
      <vt:lpstr>Theories of Interest: Arrays</vt:lpstr>
      <vt:lpstr>Theories of Interest</vt:lpstr>
      <vt:lpstr>The Eager and Lazy Approaches</vt:lpstr>
      <vt:lpstr>The Lazy Approach: Principles</vt:lpstr>
      <vt:lpstr>The DPLL(T) Architecture</vt:lpstr>
      <vt:lpstr>Example: Uninterpreted Functions</vt:lpstr>
      <vt:lpstr>SMT: Main Challenges</vt:lpstr>
      <vt:lpstr>Abstract DPLL</vt:lpstr>
      <vt:lpstr>Abstract Frameworks: Advantages</vt:lpstr>
      <vt:lpstr>Abstract DPLL (cnt’d)</vt:lpstr>
      <vt:lpstr>Abstract DPLL (cnt’d)</vt:lpstr>
      <vt:lpstr>Abstract DPLL (cnt’d)</vt:lpstr>
      <vt:lpstr>Recap: DPLL</vt:lpstr>
      <vt:lpstr>DPLL Transition Rules: Decide</vt:lpstr>
      <vt:lpstr>DPLL Transition Rules: Propagate</vt:lpstr>
      <vt:lpstr>DPLL Transition Rules: Propagate</vt:lpstr>
      <vt:lpstr>DPLL Transition Rules: Backtrack</vt:lpstr>
      <vt:lpstr>DPLL Transition Rules: Backtrack</vt:lpstr>
      <vt:lpstr>DPLL Transition Rules: Fail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1115</cp:revision>
  <dcterms:created xsi:type="dcterms:W3CDTF">2012-06-16T17:56:57Z</dcterms:created>
  <dcterms:modified xsi:type="dcterms:W3CDTF">2019-12-02T07:57:23Z</dcterms:modified>
</cp:coreProperties>
</file>