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4"/>
  </p:notesMasterIdLst>
  <p:handoutMasterIdLst>
    <p:handoutMasterId r:id="rId45"/>
  </p:handoutMasterIdLst>
  <p:sldIdLst>
    <p:sldId id="464" r:id="rId2"/>
    <p:sldId id="559" r:id="rId3"/>
    <p:sldId id="659" r:id="rId4"/>
    <p:sldId id="660" r:id="rId5"/>
    <p:sldId id="661" r:id="rId6"/>
    <p:sldId id="662" r:id="rId7"/>
    <p:sldId id="647" r:id="rId8"/>
    <p:sldId id="648" r:id="rId9"/>
    <p:sldId id="649" r:id="rId10"/>
    <p:sldId id="651" r:id="rId11"/>
    <p:sldId id="650" r:id="rId12"/>
    <p:sldId id="652" r:id="rId13"/>
    <p:sldId id="658" r:id="rId14"/>
    <p:sldId id="654" r:id="rId15"/>
    <p:sldId id="655" r:id="rId16"/>
    <p:sldId id="656" r:id="rId17"/>
    <p:sldId id="663" r:id="rId18"/>
    <p:sldId id="664" r:id="rId19"/>
    <p:sldId id="665" r:id="rId20"/>
    <p:sldId id="666" r:id="rId21"/>
    <p:sldId id="667" r:id="rId22"/>
    <p:sldId id="668" r:id="rId23"/>
    <p:sldId id="670" r:id="rId24"/>
    <p:sldId id="671" r:id="rId25"/>
    <p:sldId id="672" r:id="rId26"/>
    <p:sldId id="673" r:id="rId27"/>
    <p:sldId id="675" r:id="rId28"/>
    <p:sldId id="669" r:id="rId29"/>
    <p:sldId id="676" r:id="rId30"/>
    <p:sldId id="677" r:id="rId31"/>
    <p:sldId id="678" r:id="rId32"/>
    <p:sldId id="679" r:id="rId33"/>
    <p:sldId id="680" r:id="rId34"/>
    <p:sldId id="681" r:id="rId35"/>
    <p:sldId id="683" r:id="rId36"/>
    <p:sldId id="684" r:id="rId37"/>
    <p:sldId id="685" r:id="rId38"/>
    <p:sldId id="687" r:id="rId39"/>
    <p:sldId id="688" r:id="rId40"/>
    <p:sldId id="689" r:id="rId41"/>
    <p:sldId id="691" r:id="rId42"/>
    <p:sldId id="690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ssaf" initials="A.M." lastIdx="35" clrIdx="0"/>
  <p:cmAuthor id="1" name="Guy" initials="G" lastIdx="0" clrIdx="1"/>
  <p:cmAuthor id="2" name="geraw" initials="g" lastIdx="26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66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3671" autoAdjust="0"/>
  </p:normalViewPr>
  <p:slideViewPr>
    <p:cSldViewPr>
      <p:cViewPr varScale="1">
        <p:scale>
          <a:sx n="123" d="100"/>
          <a:sy n="123" d="100"/>
        </p:scale>
        <p:origin x="67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35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25636-2992-424C-B232-382C47FA6BB0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2839D-639D-4906-A73A-C3FBF3BFA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7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E9CBA-FDB1-4A0F-94E0-8EC77C476E4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5E766-A110-4AE3-88D4-42A86ADAE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403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5E766-A110-4AE3-88D4-42A86ADAE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9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146C-0199-4A0C-9024-6A4CAE9DF265}" type="datetime1">
              <a:rPr lang="en-US" smtClean="0"/>
              <a:t>12/5/2019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BF7B-6C80-4013-9634-53995E2919F6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9766-DC95-41C1-8D85-70B5AF921E4C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206A-EEC8-493A-840E-FE46C6A384A0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A12B-EDD2-4B54-87B1-0F8E0688CC10}" type="datetime1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6A8F-8D8D-465B-BF15-87F182E2E175}" type="datetime1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B041-1B37-48D1-98F7-210ECB7936A8}" type="datetime1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6DF6B-B9D0-4200-A68A-127DB6540D5B}" type="datetime1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5DDC-13CF-4F06-AEB9-286C1588734D}" type="datetime1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087A-8D45-4DBD-B98C-9CC3690147B4}" type="datetime1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797A-A345-4D1B-9929-B2F3B1A6E3F3}" type="datetime1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8BF14A46-885A-4EEE-B101-81C678D2032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36ECC6F-85AC-429B-970E-EB0C3A411B0D}" type="datetime1">
              <a:rPr lang="en-US" smtClean="0"/>
              <a:t>12/5/2019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229600" y="648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fld id="{8971FD5F-1456-48F4-B413-FCE259FEC5C0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 rtl="0"/>
              <a:t>‹#›</a:t>
            </a:fld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en-US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42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3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3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9.png"/><Relationship Id="rId7" Type="http://schemas.openxmlformats.org/officeDocument/2006/relationships/image" Target="../media/image4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990600" y="1447800"/>
                <a:ext cx="8153400" cy="1524000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sz="4400" dirty="0" smtClean="0">
                    <a:solidFill>
                      <a:srgbClr val="0000FF"/>
                    </a:solidFill>
                  </a:rPr>
                  <a:t>Automated Reasoning about Software </a:t>
                </a:r>
                <a:br>
                  <a:rPr lang="en-US" sz="4400" dirty="0" smtClean="0">
                    <a:solidFill>
                      <a:srgbClr val="0000FF"/>
                    </a:solidFill>
                  </a:rPr>
                </a:br>
                <a:r>
                  <a:rPr lang="en-US" sz="4400" dirty="0" smtClean="0">
                    <a:solidFill>
                      <a:srgbClr val="0000FF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4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67532</m:t>
                    </m:r>
                  </m:oMath>
                </a14:m>
                <a:r>
                  <a:rPr lang="en-US" sz="4400" dirty="0" smtClean="0">
                    <a:solidFill>
                      <a:srgbClr val="0000FF"/>
                    </a:solidFill>
                  </a:rPr>
                  <a:t>)</a:t>
                </a:r>
                <a:endParaRPr lang="en-US" sz="4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990600" y="1447800"/>
                <a:ext cx="8153400" cy="1524000"/>
              </a:xfrm>
              <a:blipFill rotWithShape="0">
                <a:blip r:embed="rId3"/>
                <a:stretch>
                  <a:fillRect l="-2244" r="-3964" b="-20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1"/>
              <p:cNvSpPr txBox="1">
                <a:spLocks/>
              </p:cNvSpPr>
              <p:nvPr/>
            </p:nvSpPr>
            <p:spPr>
              <a:xfrm>
                <a:off x="990600" y="3810000"/>
                <a:ext cx="8153400" cy="1828800"/>
              </a:xfrm>
              <a:prstGeom prst="rect">
                <a:avLst/>
              </a:prstGeom>
            </p:spPr>
            <p:txBody>
              <a:bodyPr anchor="b">
                <a:normAutofit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300" kern="1200">
                    <a:solidFill>
                      <a:schemeClr val="tx2">
                        <a:satMod val="130000"/>
                      </a:schemeClr>
                    </a:solidFill>
                    <a:effectLst>
                      <a:outerShdw blurRad="50000" dist="3000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  <a:extLst/>
              </a:lstStyle>
              <a:p>
                <a:pPr algn="ctr"/>
                <a:r>
                  <a:rPr lang="en-US" sz="2800" dirty="0" smtClean="0"/>
                  <a:t>Guy Katz</a:t>
                </a:r>
              </a:p>
              <a:p>
                <a:pPr algn="ctr"/>
                <a:endParaRPr lang="en-US" sz="2800" dirty="0" smtClean="0"/>
              </a:p>
              <a:p>
                <a:pPr algn="ctr"/>
                <a:r>
                  <a:rPr lang="en-US" sz="2800" dirty="0" smtClean="0"/>
                  <a:t>Lecture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sz="2800" dirty="0" smtClean="0"/>
                  <a:t>: DPLL(T)</a:t>
                </a:r>
                <a:br>
                  <a:rPr lang="en-US" sz="2800" dirty="0" smtClean="0"/>
                </a:br>
                <a:r>
                  <a:rPr lang="en-US" sz="2800" dirty="0" smtClean="0"/>
                  <a:t>December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sz="2800" baseline="30000" dirty="0" smtClean="0"/>
                  <a:t>th</a:t>
                </a:r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201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sz="2800" dirty="0" smtClean="0"/>
              </a:p>
              <a:p>
                <a:pPr algn="ctr"/>
                <a:endParaRPr lang="en-US" sz="2800" dirty="0" smtClean="0"/>
              </a:p>
            </p:txBody>
          </p:sp>
        </mc:Choice>
        <mc:Fallback>
          <p:sp>
            <p:nvSpPr>
              <p:cNvPr id="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810000"/>
                <a:ext cx="8153400" cy="1828800"/>
              </a:xfrm>
              <a:prstGeom prst="rect">
                <a:avLst/>
              </a:prstGeom>
              <a:blipFill>
                <a:blip r:embed="rId4"/>
                <a:stretch>
                  <a:fillRect t="-25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Image result for huj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021036"/>
            <a:ext cx="1828800" cy="183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80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DPLL to CDCL (cnt’d)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2954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Modify the </a:t>
                </a:r>
                <a:r>
                  <a:rPr lang="en-US" sz="2400" dirty="0" smtClean="0">
                    <a:solidFill>
                      <a:srgbClr val="0000FF"/>
                    </a:solidFill>
                  </a:rPr>
                  <a:t>Fail</a:t>
                </a:r>
                <a:r>
                  <a:rPr lang="en-US" sz="2400" dirty="0" smtClean="0"/>
                  <a:t> rule:</a:t>
                </a:r>
                <a:br>
                  <a:rPr lang="en-US" sz="2400" dirty="0" smtClean="0"/>
                </a:br>
                <a:endParaRPr lang="en-US" sz="2400" dirty="0" smtClean="0"/>
              </a:p>
              <a:p>
                <a:pPr marL="82296" indent="0" algn="ctr">
                  <a:buNone/>
                </a:pPr>
                <a:r>
                  <a:rPr lang="en-US" sz="2400" dirty="0" smtClean="0">
                    <a:solidFill>
                      <a:srgbClr val="0000FF"/>
                    </a:solidFill>
                  </a:rPr>
                  <a:t>Fail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x-none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∙∉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fail</m:t>
                        </m:r>
                      </m:den>
                    </m:f>
                  </m:oMath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2954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09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15240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(Partial)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914400"/>
                <a:ext cx="7498080" cy="5257800"/>
              </a:xfrm>
            </p:spPr>
            <p:txBody>
              <a:bodyPr>
                <a:noAutofit/>
              </a:bodyPr>
              <a:lstStyle/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¬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¬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¬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¬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¬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en-US" sz="2000" b="0" dirty="0" smtClean="0"/>
              </a:p>
              <a:p>
                <a:pPr marL="82296" indent="0">
                  <a:buNone/>
                </a:pPr>
                <a:endParaRPr lang="en-US" sz="2000" dirty="0" smtClean="0"/>
              </a:p>
              <a:p>
                <a:pPr marL="82296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914400"/>
                <a:ext cx="7498080" cy="5257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6040369"/>
                  </p:ext>
                </p:extLst>
              </p:nvPr>
            </p:nvGraphicFramePr>
            <p:xfrm>
              <a:off x="1447800" y="1447800"/>
              <a:ext cx="7239000" cy="5120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69592">
                      <a:extLst>
                        <a:ext uri="{9D8B030D-6E8A-4147-A177-3AD203B41FA5}">
                          <a16:colId xmlns:a16="http://schemas.microsoft.com/office/drawing/2014/main" val="245281337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84394377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10144585"/>
                        </a:ext>
                      </a:extLst>
                    </a:gridCol>
                    <a:gridCol w="2350008">
                      <a:extLst>
                        <a:ext uri="{9D8B030D-6E8A-4147-A177-3AD203B41FA5}">
                          <a16:colId xmlns:a16="http://schemas.microsoft.com/office/drawing/2014/main" val="1307450635"/>
                        </a:ext>
                      </a:extLst>
                    </a:gridCol>
                  </a:tblGrid>
                  <a:tr h="3494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Rule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0536129"/>
                      </a:ext>
                    </a:extLst>
                  </a:tr>
                  <a:tr h="349431"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9067087"/>
                      </a:ext>
                    </a:extLst>
                  </a:tr>
                  <a:tr h="34943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rPr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Propagate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62859"/>
                      </a:ext>
                    </a:extLst>
                  </a:tr>
                  <a:tr h="34943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rPr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Propagate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6314593"/>
                      </a:ext>
                    </a:extLst>
                  </a:tr>
                  <a:tr h="34943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rPr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Decide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3647150"/>
                      </a:ext>
                    </a:extLst>
                  </a:tr>
                  <a:tr h="34943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rPr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Propagate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9018077"/>
                      </a:ext>
                    </a:extLst>
                  </a:tr>
                  <a:tr h="34943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rPr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Decide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2421609"/>
                      </a:ext>
                    </a:extLst>
                  </a:tr>
                  <a:tr h="34943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rPr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Propagate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1255812"/>
                      </a:ext>
                    </a:extLst>
                  </a:tr>
                  <a:tr h="34943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rPr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Propagate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8915820"/>
                      </a:ext>
                    </a:extLst>
                  </a:tr>
                  <a:tr h="34943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¬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∨¬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∨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6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∨¬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Conflict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9937386"/>
                      </a:ext>
                    </a:extLst>
                  </a:tr>
                  <a:tr h="34943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Explain 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∨¬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7761256"/>
                      </a:ext>
                    </a:extLst>
                  </a:tr>
                  <a:tr h="34943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Explain 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∨¬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3244608"/>
                      </a:ext>
                    </a:extLst>
                  </a:tr>
                  <a:tr h="34943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rPr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Backjump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9999133"/>
                      </a:ext>
                    </a:extLst>
                  </a:tr>
                  <a:tr h="34943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rPr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Decide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85200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6040369"/>
                  </p:ext>
                </p:extLst>
              </p:nvPr>
            </p:nvGraphicFramePr>
            <p:xfrm>
              <a:off x="1447800" y="1447800"/>
              <a:ext cx="7239000" cy="5120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69592">
                      <a:extLst>
                        <a:ext uri="{9D8B030D-6E8A-4147-A177-3AD203B41FA5}">
                          <a16:colId xmlns:a16="http://schemas.microsoft.com/office/drawing/2014/main" val="245281337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84394377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510144585"/>
                        </a:ext>
                      </a:extLst>
                    </a:gridCol>
                    <a:gridCol w="2350008">
                      <a:extLst>
                        <a:ext uri="{9D8B030D-6E8A-4147-A177-3AD203B41FA5}">
                          <a16:colId xmlns:a16="http://schemas.microsoft.com/office/drawing/2014/main" val="130745063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4" t="-8333" r="-250882" b="-1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464" t="-8333" r="-661607" b="-1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9429" t="-8333" r="-111714" b="-1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Rule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05361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464" t="-108333" r="-661607" b="-1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90670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4" t="-208333" r="-250882" b="-1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464" t="-208333" r="-661607" b="-1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rPr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Propagate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628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4" t="-308333" r="-250882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464" t="-308333" r="-661607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rPr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Propagate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63145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4" t="-408333" r="-250882" b="-9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464" t="-408333" r="-661607" b="-9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rPr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Decide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36471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4" t="-508333" r="-250882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464" t="-508333" r="-661607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rPr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Propagate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901807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4" t="-598361" r="-250882" b="-7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464" t="-598361" r="-661607" b="-7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rPr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Decide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24216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4" t="-710000" r="-250882" b="-6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464" t="-710000" r="-661607" b="-6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rPr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Propagate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12558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4" t="-810000" r="-250882" b="-5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464" t="-810000" r="-661607" b="-5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rPr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Propagate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89158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4" t="-910000" r="-250882" b="-4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464" t="-910000" r="-661607" b="-4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9429" t="-910000" r="-111714" b="-4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Conflict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993738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4" t="-1010000" r="-250882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464" t="-1010000" r="-661607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9429" t="-1010000" r="-111714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8031" t="-1010000" r="-1295" b="-3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776125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4" t="-1110000" r="-250882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464" t="-1110000" r="-661607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9429" t="-1110000" r="-11171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8031" t="-1110000" r="-1295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32446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4" t="-1210000" r="-250882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464" t="-1210000" r="-661607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rPr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Backjump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99991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4" t="-1310000" r="-25088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464" t="-1310000" r="-661607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rPr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Decide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85200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Rectangle 3"/>
          <p:cNvSpPr/>
          <p:nvPr/>
        </p:nvSpPr>
        <p:spPr>
          <a:xfrm>
            <a:off x="1207783" y="2184400"/>
            <a:ext cx="7696200" cy="352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2536825"/>
            <a:ext cx="7696200" cy="373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90637" y="2894805"/>
            <a:ext cx="7696200" cy="373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3278187"/>
            <a:ext cx="7696200" cy="373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95400" y="3652837"/>
            <a:ext cx="7696200" cy="373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95400" y="4002087"/>
            <a:ext cx="7696200" cy="373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95400" y="4364037"/>
            <a:ext cx="7696200" cy="373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95400" y="4732337"/>
            <a:ext cx="7696200" cy="373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95400" y="5094287"/>
            <a:ext cx="7696200" cy="373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95400" y="5475287"/>
            <a:ext cx="7696200" cy="373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295400" y="5824537"/>
            <a:ext cx="7696200" cy="373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47800" y="6192837"/>
            <a:ext cx="7696200" cy="373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2257422" y="1300162"/>
            <a:ext cx="152400" cy="0"/>
          </a:xfrm>
          <a:prstGeom prst="line">
            <a:avLst/>
          </a:prstGeom>
          <a:ln w="317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524126" y="1300162"/>
            <a:ext cx="685800" cy="0"/>
          </a:xfrm>
          <a:prstGeom prst="line">
            <a:avLst/>
          </a:prstGeom>
          <a:ln w="317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352800" y="1300162"/>
            <a:ext cx="685800" cy="0"/>
          </a:xfrm>
          <a:prstGeom prst="line">
            <a:avLst/>
          </a:prstGeom>
          <a:ln w="317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191000" y="1290637"/>
            <a:ext cx="864883" cy="9525"/>
          </a:xfrm>
          <a:prstGeom prst="line">
            <a:avLst/>
          </a:prstGeom>
          <a:ln w="317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184648" y="1295400"/>
            <a:ext cx="1292352" cy="4762"/>
          </a:xfrm>
          <a:prstGeom prst="line">
            <a:avLst/>
          </a:prstGeom>
          <a:ln w="317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629400" y="1295399"/>
            <a:ext cx="1905000" cy="4763"/>
          </a:xfrm>
          <a:prstGeom prst="line">
            <a:avLst/>
          </a:prstGeom>
          <a:ln w="317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097341" y="2931614"/>
                <a:ext cx="6082792" cy="7661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Explain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x-none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∨…∨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  ¬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,…, ¬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≺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≔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∨…∨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341" y="2931614"/>
                <a:ext cx="6082792" cy="766172"/>
              </a:xfrm>
              <a:prstGeom prst="rect">
                <a:avLst/>
              </a:prstGeom>
              <a:blipFill>
                <a:blip r:embed="rId4"/>
                <a:stretch>
                  <a:fillRect l="-1400"/>
                </a:stretch>
              </a:blip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824037" y="3413677"/>
                <a:ext cx="6629399" cy="7196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82296" indent="0" algn="ctr">
                  <a:buNone/>
                </a:pPr>
                <a:r>
                  <a:rPr lang="en-US" sz="2400" dirty="0" smtClean="0">
                    <a:solidFill>
                      <a:srgbClr val="0000FF"/>
                    </a:solidFill>
                  </a:rPr>
                  <a:t>Backjump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x-none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∨…∨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𝑙𝑒𝑣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¬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,…,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𝑙𝑒𝑣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¬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𝑙𝑒𝑣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¬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≔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037" y="3413677"/>
                <a:ext cx="6629399" cy="719621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91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41" grpId="0" animBg="1"/>
      <p:bldP spid="41" grpId="1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DPLL to CDCL (cnt’d)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2954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Add a rule for learning clauses:</a:t>
                </a:r>
              </a:p>
              <a:p>
                <a:endParaRPr lang="en-US" sz="2400" dirty="0" smtClean="0"/>
              </a:p>
              <a:p>
                <a:pPr marL="82296" indent="0" algn="ctr">
                  <a:buNone/>
                </a:pPr>
                <a:r>
                  <a:rPr lang="en-US" sz="2400" dirty="0">
                    <a:solidFill>
                      <a:srgbClr val="0000FF"/>
                    </a:solidFill>
                  </a:rPr>
                  <a:t>Learn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x-none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∪{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}</m:t>
                        </m:r>
                      </m:den>
                    </m:f>
                  </m:oMath>
                </a14:m>
                <a:endParaRPr lang="en-US" sz="2800" dirty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And two other useful rules:</a:t>
                </a:r>
                <a:br>
                  <a:rPr lang="en-US" sz="2400" dirty="0" smtClean="0"/>
                </a:br>
                <a:endParaRPr lang="en-US" sz="2400" dirty="0" smtClean="0"/>
              </a:p>
              <a:p>
                <a:pPr marL="82296" indent="0" algn="ctr">
                  <a:buNone/>
                </a:pPr>
                <a:r>
                  <a:rPr lang="en-US" sz="2400" dirty="0" smtClean="0">
                    <a:solidFill>
                      <a:srgbClr val="0000FF"/>
                    </a:solidFill>
                  </a:rPr>
                  <a:t>Forget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x-none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den>
                    </m:f>
                  </m:oMath>
                </a14:m>
                <a:endParaRPr lang="en-US" sz="2800" dirty="0"/>
              </a:p>
              <a:p>
                <a:pPr marL="82296" indent="0">
                  <a:buNone/>
                </a:pPr>
                <a:endParaRPr lang="en-US" sz="2400" dirty="0" smtClean="0"/>
              </a:p>
              <a:p>
                <a:pPr marL="82296" indent="0" algn="ctr">
                  <a:buNone/>
                </a:pPr>
                <a:r>
                  <a:rPr lang="en-US" sz="2400" dirty="0" smtClean="0">
                    <a:solidFill>
                      <a:srgbClr val="0000FF"/>
                    </a:solidFill>
                  </a:rPr>
                  <a:t>Restart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x-none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82296" indent="0">
                  <a:buNone/>
                </a:pPr>
                <a:endParaRPr lang="en-US" sz="2400" dirty="0" smtClean="0"/>
              </a:p>
              <a:p>
                <a:pPr lvl="1"/>
                <a:endParaRPr lang="en-US" sz="2000" dirty="0" smtClean="0"/>
              </a:p>
              <a:p>
                <a:pPr marL="82296" indent="0" algn="ctr">
                  <a:buNone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2954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57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DPLL to CDCL (cnt’d)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5608" y="1295400"/>
            <a:ext cx="7498080" cy="5257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Current CDCL solvers implement the rules: 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</a:rPr>
              <a:t>Propagate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Decide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</a:rPr>
              <a:t>Conflict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Explain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Backjump</a:t>
            </a:r>
            <a:endParaRPr lang="en-US" sz="2000" dirty="0" smtClean="0"/>
          </a:p>
          <a:p>
            <a:pPr lvl="1"/>
            <a:r>
              <a:rPr lang="en-US" sz="2000" dirty="0" smtClean="0">
                <a:solidFill>
                  <a:srgbClr val="0000FF"/>
                </a:solidFill>
              </a:rPr>
              <a:t>Learn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0000FF"/>
                </a:solidFill>
              </a:rPr>
              <a:t> Forget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0000FF"/>
                </a:solidFill>
              </a:rPr>
              <a:t> Restart</a:t>
            </a:r>
          </a:p>
          <a:p>
            <a:pPr lvl="1"/>
            <a:endParaRPr lang="en-US" sz="2000" dirty="0" smtClean="0"/>
          </a:p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Basic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DPLL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</a:rPr>
              <a:t>Propagate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0000FF"/>
                </a:solidFill>
              </a:rPr>
              <a:t> Decide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0000FF"/>
                </a:solidFill>
              </a:rPr>
              <a:t> Conflict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0000FF"/>
                </a:solidFill>
              </a:rPr>
              <a:t> Explain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Backjump</a:t>
            </a:r>
          </a:p>
          <a:p>
            <a:pPr marL="82296" indent="0" algn="ctr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4555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Correctness of Basic DPLL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2954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Terminology:</a:t>
                </a:r>
              </a:p>
              <a:p>
                <a:pPr lvl="1"/>
                <a:r>
                  <a:rPr lang="en-US" sz="2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Irreducible state</a:t>
                </a:r>
                <a:r>
                  <a:rPr lang="en-US" sz="2000" dirty="0" smtClean="0"/>
                  <a:t>: state for which no Basic DPLL rules apply</a:t>
                </a:r>
              </a:p>
              <a:p>
                <a:pPr lvl="1"/>
                <a:r>
                  <a:rPr lang="en-US" sz="2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Execution</a:t>
                </a:r>
                <a:r>
                  <a:rPr lang="en-US" sz="2000" dirty="0" smtClean="0"/>
                  <a:t>: sequence of transitions allowed by the rules, starting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𝑛𝑜</m:t>
                    </m:r>
                  </m:oMath>
                </a14:m>
                <a:endParaRPr lang="en-US" sz="2000" b="0" dirty="0" smtClean="0"/>
              </a:p>
              <a:p>
                <a:pPr lvl="1"/>
                <a:r>
                  <a:rPr lang="en-US" sz="2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Exhausted execution</a:t>
                </a:r>
                <a:r>
                  <a:rPr lang="en-US" sz="2000" dirty="0" smtClean="0"/>
                  <a:t>: execution ending in an irreducible state</a:t>
                </a:r>
              </a:p>
              <a:p>
                <a:pPr lvl="1"/>
                <a:endParaRPr lang="en-US" sz="2400" dirty="0"/>
              </a:p>
              <a:p>
                <a:r>
                  <a:rPr lang="en-US" sz="2400" dirty="0" smtClean="0"/>
                  <a:t>Claim (</a:t>
                </a:r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Termination</a:t>
                </a:r>
                <a:r>
                  <a:rPr lang="en-US" sz="2400" dirty="0" smtClean="0"/>
                  <a:t>): every execution of Basic DPLL is finite</a:t>
                </a:r>
              </a:p>
              <a:p>
                <a:pPr lvl="1"/>
                <a:r>
                  <a:rPr lang="en-US" sz="2000" dirty="0" smtClean="0"/>
                  <a:t>This is not immediate, because of Backjump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295400"/>
                <a:ext cx="7498080" cy="5257800"/>
              </a:xfrm>
              <a:blipFill rotWithShape="0"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79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Correctness of Basic DPLL (cnt’d)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2954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Claim (</a:t>
                </a:r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Soundness</a:t>
                </a:r>
                <a:r>
                  <a:rPr lang="en-US" sz="2400" dirty="0" smtClean="0"/>
                  <a:t>): For every exhausted execution starting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and ending with </a:t>
                </a:r>
                <a:r>
                  <a:rPr lang="en-US" sz="2400" i="1" dirty="0" smtClean="0"/>
                  <a:t>fail</a:t>
                </a:r>
                <a:r>
                  <a:rPr lang="en-US" sz="2400" dirty="0" smtClean="0"/>
                  <a:t>, the clause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is UNSAT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Claim (</a:t>
                </a:r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Completeness</a:t>
                </a:r>
                <a:r>
                  <a:rPr lang="en-US" sz="2400" dirty="0" smtClean="0"/>
                  <a:t>): For every exhausted execution starting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and ending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𝑛𝑜</m:t>
                    </m:r>
                  </m:oMath>
                </a14:m>
                <a:r>
                  <a:rPr lang="en-US" sz="2400" dirty="0" smtClean="0"/>
                  <a:t>, the clause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is SAT,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 smtClean="0"/>
                  <a:t> satisfies it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(Proofs are available in the literature)</a:t>
                </a:r>
              </a:p>
              <a:p>
                <a:pPr marL="82296" indent="0"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295400"/>
                <a:ext cx="7498080" cy="5257800"/>
              </a:xfrm>
              <a:blipFill>
                <a:blip r:embed="rId2"/>
                <a:stretch>
                  <a:fillRect t="-928" r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85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3312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DPLL: Strategies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2954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A strategy that ensures termination:</a:t>
                </a:r>
              </a:p>
              <a:p>
                <a:pPr lvl="1"/>
                <a:r>
                  <a:rPr lang="en-US" sz="2000" dirty="0" smtClean="0"/>
                  <a:t>One </a:t>
                </a:r>
                <a:r>
                  <a:rPr lang="en-US" sz="2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Basic DPLL </a:t>
                </a:r>
                <a:r>
                  <a:rPr lang="en-US" sz="2000" dirty="0" smtClean="0"/>
                  <a:t>rule between each two </a:t>
                </a:r>
                <a:r>
                  <a:rPr lang="en-US" sz="2000" dirty="0" smtClean="0">
                    <a:solidFill>
                      <a:srgbClr val="0000FF"/>
                    </a:solidFill>
                  </a:rPr>
                  <a:t>Learn</a:t>
                </a:r>
                <a:r>
                  <a:rPr lang="en-US" sz="2000" dirty="0" smtClean="0"/>
                  <a:t> applications</a:t>
                </a:r>
              </a:p>
              <a:p>
                <a:pPr lvl="1"/>
                <a:r>
                  <a:rPr lang="en-US" sz="2000" dirty="0" smtClean="0"/>
                  <a:t>Apply </a:t>
                </a:r>
                <a:r>
                  <a:rPr lang="en-US" sz="2000" dirty="0" smtClean="0">
                    <a:solidFill>
                      <a:srgbClr val="0000FF"/>
                    </a:solidFill>
                  </a:rPr>
                  <a:t>Restart</a:t>
                </a:r>
                <a:r>
                  <a:rPr lang="en-US" sz="2000" dirty="0" smtClean="0"/>
                  <a:t> less and less often</a:t>
                </a:r>
                <a:endParaRPr lang="en-US" sz="2400" dirty="0"/>
              </a:p>
              <a:p>
                <a:pPr lvl="1"/>
                <a:endParaRPr lang="en-US" sz="2400" dirty="0"/>
              </a:p>
              <a:p>
                <a:r>
                  <a:rPr lang="en-US" sz="2400" dirty="0" smtClean="0"/>
                  <a:t>Common basic strategy:</a:t>
                </a:r>
              </a:p>
              <a:p>
                <a:pPr marL="859536" lvl="1" indent="-457200">
                  <a:buFont typeface="+mj-lt"/>
                  <a:buAutoNum type="arabicPeriod"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 smtClean="0"/>
                  <a:t> conflicts have been found so far, increase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 and </a:t>
                </a:r>
                <a:r>
                  <a:rPr lang="en-US" sz="2000" dirty="0" smtClean="0">
                    <a:solidFill>
                      <a:srgbClr val="0000FF"/>
                    </a:solidFill>
                  </a:rPr>
                  <a:t>Restart</a:t>
                </a:r>
              </a:p>
              <a:p>
                <a:pPr marL="859536" lvl="1" indent="-457200">
                  <a:buFont typeface="+mj-lt"/>
                  <a:buAutoNum type="arabicPeriod"/>
                </a:pPr>
                <a:r>
                  <a:rPr lang="en-US" sz="2000" dirty="0" smtClean="0"/>
                  <a:t>If a clause is falsified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 smtClean="0"/>
                  <a:t>, apply </a:t>
                </a:r>
                <a:r>
                  <a:rPr lang="en-US" sz="2000" dirty="0" smtClean="0">
                    <a:solidFill>
                      <a:srgbClr val="0000FF"/>
                    </a:solidFill>
                  </a:rPr>
                  <a:t>Conflict</a:t>
                </a:r>
              </a:p>
              <a:p>
                <a:pPr marL="859536" lvl="1" indent="-457200">
                  <a:buFont typeface="+mj-lt"/>
                  <a:buAutoNum type="arabicPeriod"/>
                </a:pPr>
                <a:r>
                  <a:rPr lang="en-US" sz="2000" dirty="0" smtClean="0"/>
                  <a:t>Keep applying </a:t>
                </a:r>
                <a:r>
                  <a:rPr lang="en-US" sz="2000" dirty="0" smtClean="0">
                    <a:solidFill>
                      <a:srgbClr val="0000FF"/>
                    </a:solidFill>
                  </a:rPr>
                  <a:t>Explain</a:t>
                </a:r>
                <a:r>
                  <a:rPr lang="en-US" sz="2000" dirty="0" smtClean="0"/>
                  <a:t> until </a:t>
                </a:r>
                <a:r>
                  <a:rPr lang="en-US" sz="2000" dirty="0" smtClean="0">
                    <a:solidFill>
                      <a:srgbClr val="0000FF"/>
                    </a:solidFill>
                  </a:rPr>
                  <a:t>Backjump</a:t>
                </a:r>
                <a:r>
                  <a:rPr lang="en-US" sz="2000" dirty="0" smtClean="0"/>
                  <a:t> is applicable</a:t>
                </a:r>
              </a:p>
              <a:p>
                <a:pPr marL="859536" lvl="1" indent="-457200">
                  <a:buFont typeface="+mj-lt"/>
                  <a:buAutoNum type="arabicPeriod"/>
                </a:pPr>
                <a:r>
                  <a:rPr lang="en-US" sz="2000" dirty="0" smtClean="0"/>
                  <a:t>Apply </a:t>
                </a:r>
                <a:r>
                  <a:rPr lang="en-US" sz="2000" dirty="0" smtClean="0">
                    <a:solidFill>
                      <a:srgbClr val="0000FF"/>
                    </a:solidFill>
                  </a:rPr>
                  <a:t>Learn</a:t>
                </a:r>
              </a:p>
              <a:p>
                <a:pPr marL="859536" lvl="1" indent="-457200">
                  <a:buFont typeface="+mj-lt"/>
                  <a:buAutoNum type="arabicPeriod"/>
                </a:pPr>
                <a:r>
                  <a:rPr lang="en-US" sz="2000" dirty="0" smtClean="0"/>
                  <a:t>Apply </a:t>
                </a:r>
                <a:r>
                  <a:rPr lang="en-US" sz="2000" dirty="0" smtClean="0">
                    <a:solidFill>
                      <a:srgbClr val="0000FF"/>
                    </a:solidFill>
                  </a:rPr>
                  <a:t>Backjump</a:t>
                </a:r>
              </a:p>
              <a:p>
                <a:pPr marL="859536" lvl="1" indent="-457200">
                  <a:buFont typeface="+mj-lt"/>
                  <a:buAutoNum type="arabicPeriod"/>
                </a:pPr>
                <a:r>
                  <a:rPr lang="en-US" sz="2000" dirty="0" smtClean="0"/>
                  <a:t>Apply </a:t>
                </a:r>
                <a:r>
                  <a:rPr lang="en-US" sz="2000" dirty="0" smtClean="0">
                    <a:solidFill>
                      <a:srgbClr val="0000FF"/>
                    </a:solidFill>
                  </a:rPr>
                  <a:t>Propagate</a:t>
                </a:r>
                <a:r>
                  <a:rPr lang="en-US" sz="2000" dirty="0" smtClean="0"/>
                  <a:t> to saturation</a:t>
                </a:r>
              </a:p>
              <a:p>
                <a:pPr marL="859536" lvl="1" indent="-457200">
                  <a:buFont typeface="+mj-lt"/>
                  <a:buAutoNum type="arabicPeriod"/>
                </a:pPr>
                <a:r>
                  <a:rPr lang="en-US" sz="2000" dirty="0" smtClean="0"/>
                  <a:t>Apply </a:t>
                </a:r>
                <a:r>
                  <a:rPr lang="en-US" sz="2000" dirty="0" smtClean="0">
                    <a:solidFill>
                      <a:srgbClr val="0000FF"/>
                    </a:solidFill>
                  </a:rPr>
                  <a:t>Decide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2954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55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SAT to SMT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5240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Suppose we have theory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 smtClean="0"/>
                  <a:t> with signature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 smtClean="0"/>
                  <a:t>, and a solver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𝑆𝑎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 smtClean="0"/>
                  <a:t> that can check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-satisfiability </a:t>
                </a:r>
                <a:r>
                  <a:rPr lang="en-US" sz="2400" dirty="0" smtClean="0"/>
                  <a:t>of </a:t>
                </a:r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conjunctions</a:t>
                </a:r>
                <a:r>
                  <a:rPr lang="en-US" sz="2400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 smtClean="0"/>
                  <a:t>-literals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We extend the abstract DPLL framework to support </a:t>
                </a:r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integration</a:t>
                </a:r>
                <a:r>
                  <a:rPr lang="en-US" sz="2400" dirty="0" smtClean="0"/>
                  <a:t>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𝑆𝑎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400" dirty="0" smtClean="0"/>
                  <a:t>This will enable us to check the satisfiability of an </a:t>
                </a:r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arbitrary</a:t>
                </a:r>
                <a:r>
                  <a:rPr lang="en-US" sz="2400" dirty="0" smtClean="0"/>
                  <a:t> (</a:t>
                </a:r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quantifier-free</a:t>
                </a:r>
                <a:r>
                  <a:rPr lang="en-US" sz="2400" dirty="0" smtClean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 smtClean="0"/>
                  <a:t>-formula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en-US" sz="2000" dirty="0" smtClean="0"/>
                  <a:t>We assume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000" dirty="0" smtClean="0"/>
                  <a:t> is given in CNF form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524000"/>
                <a:ext cx="7498080" cy="5257800"/>
              </a:xfrm>
              <a:blipFill>
                <a:blip r:embed="rId2"/>
                <a:stretch>
                  <a:fillRect t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09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DPLL(T)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5240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Add the following rule</a:t>
                </a:r>
                <a:br>
                  <a:rPr lang="en-US" sz="2400" dirty="0" smtClean="0"/>
                </a:b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endParaRPr lang="en-US" sz="2400" dirty="0" smtClean="0"/>
              </a:p>
              <a:p>
                <a:pPr marL="82296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</a:rPr>
                  <a:t>-Conflict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x-none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⊨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⊥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≔¬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∨…∨¬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he-IL" sz="2800" dirty="0"/>
              </a:p>
              <a:p>
                <a:endParaRPr lang="en-US" sz="2400" dirty="0" smtClean="0"/>
              </a:p>
              <a:p>
                <a:pPr marL="82296" indent="0">
                  <a:buNone/>
                </a:pP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sz="2400" dirty="0"/>
                  <a:t> is the empty clause,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 decided by theory solver)</a:t>
                </a:r>
              </a:p>
              <a:p>
                <a:pPr marL="82296" indent="0">
                  <a:buNone/>
                </a:pPr>
                <a:endParaRPr lang="en-US" sz="2400" dirty="0"/>
              </a:p>
              <a:p>
                <a:r>
                  <a:rPr lang="en-US" sz="2400" dirty="0" smtClean="0"/>
                  <a:t>This is already enough for the simple lazy integration we saw previously!</a:t>
                </a:r>
              </a:p>
              <a:p>
                <a:pPr marL="82296" indent="0" algn="ctr">
                  <a:buNone/>
                </a:pPr>
                <a:endParaRPr lang="he-IL" sz="28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524000"/>
                <a:ext cx="7498080" cy="5257800"/>
              </a:xfrm>
              <a:blipFill rotWithShape="0">
                <a:blip r:embed="rId2"/>
                <a:stretch>
                  <a:fillRect l="-163" t="-927" r="-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4038600" y="2667000"/>
            <a:ext cx="3886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6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71448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Recall: UF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295400"/>
                <a:ext cx="7498080" cy="5562600"/>
              </a:xfrm>
            </p:spPr>
            <p:txBody>
              <a:bodyPr>
                <a:normAutofit lnSpcReduction="10000"/>
              </a:bodyPr>
              <a:lstStyle/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400" dirty="0" smtClean="0"/>
                  <a:t>Send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{1,¬2∨3,¬4}</m:t>
                    </m:r>
                  </m:oMath>
                </a14:m>
                <a:r>
                  <a:rPr lang="en-US" sz="2400" dirty="0" smtClean="0"/>
                  <a:t> to SAT solver</a:t>
                </a:r>
              </a:p>
              <a:p>
                <a:pPr lvl="1"/>
                <a:r>
                  <a:rPr lang="en-US" sz="2000" dirty="0" smtClean="0"/>
                  <a:t>SAT solver returns model: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1,¬2,¬4</m:t>
                        </m:r>
                      </m:e>
                    </m:d>
                  </m:oMath>
                </a14:m>
                <a:endParaRPr lang="en-US" sz="2000" b="0" dirty="0" smtClean="0"/>
              </a:p>
              <a:p>
                <a:pPr lvl="1"/>
                <a:r>
                  <a:rPr lang="en-US" sz="2000" b="0" dirty="0" smtClean="0"/>
                  <a:t>Theory solver finds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{1,¬2,¬4}</m:t>
                    </m:r>
                  </m:oMath>
                </a14:m>
                <a:r>
                  <a:rPr lang="en-US" sz="2000" dirty="0" smtClean="0"/>
                  <a:t> UNSAT</a:t>
                </a:r>
              </a:p>
              <a:p>
                <a:r>
                  <a:rPr lang="en-US" sz="2400" dirty="0" smtClean="0"/>
                  <a:t>Send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{1,¬2∨3,¬4,¬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1∨2∨4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 smtClean="0"/>
                  <a:t> to SAT solver</a:t>
                </a:r>
              </a:p>
              <a:p>
                <a:pPr lvl="1"/>
                <a:r>
                  <a:rPr lang="en-US" sz="2000" dirty="0" smtClean="0"/>
                  <a:t>SAT solver returns model: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{1,3,¬4}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lvl="1"/>
                <a:r>
                  <a:rPr lang="en-US" sz="2000" dirty="0" smtClean="0"/>
                  <a:t>Theory </a:t>
                </a:r>
                <a:r>
                  <a:rPr lang="en-US" sz="2000" dirty="0"/>
                  <a:t>solver finds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{1,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,¬4}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UNSAT</a:t>
                </a:r>
                <a:endParaRPr lang="en-US" sz="2000" dirty="0"/>
              </a:p>
              <a:p>
                <a:r>
                  <a:rPr lang="en-US" sz="2400" dirty="0"/>
                  <a:t>Send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{1,¬2∨3,¬4,¬1∨2∨4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¬1∨¬3∨4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to SAT </a:t>
                </a:r>
                <a:r>
                  <a:rPr lang="en-US" sz="2400" dirty="0" smtClean="0"/>
                  <a:t>solver</a:t>
                </a:r>
              </a:p>
              <a:p>
                <a:pPr lvl="1"/>
                <a:r>
                  <a:rPr lang="en-US" sz="2000" dirty="0" smtClean="0"/>
                  <a:t>SAT solver finds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{1,¬2∨3,¬4,¬1∨2∨4,¬1∨¬3∨4}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UNSAT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Done: Formula is </a:t>
                </a:r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UNSAT</a:t>
                </a:r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295400"/>
                <a:ext cx="7498080" cy="55626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852047" y="1743561"/>
            <a:ext cx="6591944" cy="541192"/>
            <a:chOff x="1396863" y="2009073"/>
            <a:chExt cx="6591944" cy="541192"/>
          </a:xfrm>
        </p:grpSpPr>
        <p:sp>
          <p:nvSpPr>
            <p:cNvPr id="6" name="Left Brace 5"/>
            <p:cNvSpPr/>
            <p:nvPr/>
          </p:nvSpPr>
          <p:spPr>
            <a:xfrm rot="16200000">
              <a:off x="1893973" y="1511963"/>
              <a:ext cx="160973" cy="1155194"/>
            </a:xfrm>
            <a:prstGeom prst="leftBrac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Brace 6"/>
            <p:cNvSpPr/>
            <p:nvPr/>
          </p:nvSpPr>
          <p:spPr>
            <a:xfrm rot="16200000">
              <a:off x="4030668" y="1090414"/>
              <a:ext cx="160974" cy="1998293"/>
            </a:xfrm>
            <a:prstGeom prst="leftBrac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e 7"/>
            <p:cNvSpPr/>
            <p:nvPr/>
          </p:nvSpPr>
          <p:spPr>
            <a:xfrm rot="16200000">
              <a:off x="6034587" y="1507801"/>
              <a:ext cx="157548" cy="1160093"/>
            </a:xfrm>
            <a:prstGeom prst="leftBrac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e 8"/>
            <p:cNvSpPr/>
            <p:nvPr/>
          </p:nvSpPr>
          <p:spPr>
            <a:xfrm rot="16200000">
              <a:off x="7557730" y="1737258"/>
              <a:ext cx="159262" cy="702893"/>
            </a:xfrm>
            <a:prstGeom prst="leftBrac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707759" y="2174778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7759" y="2174778"/>
                  <a:ext cx="5334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844455" y="2174778"/>
                  <a:ext cx="533400" cy="3754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455" y="2174778"/>
                  <a:ext cx="533400" cy="3754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846661" y="2174778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6661" y="2174778"/>
                  <a:ext cx="533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370661" y="2174778"/>
                  <a:ext cx="533400" cy="3754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661" y="2174778"/>
                  <a:ext cx="533400" cy="3754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11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463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Some of the material presented has been borrowed from slides by David Dill, Isil </a:t>
            </a:r>
            <a:r>
              <a:rPr lang="en-US" sz="2400" dirty="0" err="1" smtClean="0"/>
              <a:t>Dillig</a:t>
            </a:r>
            <a:r>
              <a:rPr lang="en-US" sz="2400" dirty="0" smtClean="0"/>
              <a:t>, Gera Weiss, Clark Barrett, Alex Aiken, </a:t>
            </a:r>
            <a:r>
              <a:rPr lang="en-US" sz="2400" dirty="0" err="1" smtClean="0"/>
              <a:t>Mooly</a:t>
            </a:r>
            <a:r>
              <a:rPr lang="en-US" sz="2400" dirty="0" smtClean="0"/>
              <a:t> </a:t>
            </a:r>
            <a:r>
              <a:rPr lang="en-US" sz="2400" dirty="0" err="1" smtClean="0"/>
              <a:t>Sagiv</a:t>
            </a:r>
            <a:r>
              <a:rPr lang="en-US" sz="2400" dirty="0" smtClean="0"/>
              <a:t>, </a:t>
            </a:r>
            <a:r>
              <a:rPr lang="en-US" sz="2400" dirty="0" err="1" smtClean="0"/>
              <a:t>Sagar</a:t>
            </a:r>
            <a:r>
              <a:rPr lang="en-US" sz="2400" dirty="0" smtClean="0"/>
              <a:t> </a:t>
            </a:r>
            <a:r>
              <a:rPr lang="en-US" sz="2400" dirty="0" err="1" smtClean="0"/>
              <a:t>Chaki</a:t>
            </a:r>
            <a:r>
              <a:rPr lang="en-US" sz="2400" dirty="0" smtClean="0"/>
              <a:t> and </a:t>
            </a:r>
            <a:r>
              <a:rPr lang="en-US" sz="2400" dirty="0" err="1" smtClean="0"/>
              <a:t>Ofer</a:t>
            </a:r>
            <a:r>
              <a:rPr lang="en-US" sz="2400" dirty="0" smtClean="0"/>
              <a:t> </a:t>
            </a:r>
            <a:r>
              <a:rPr lang="en-US" sz="2400" dirty="0" err="1" smtClean="0"/>
              <a:t>Strichman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991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15240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UF Example, Lazy Approach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914400"/>
                <a:ext cx="7498080" cy="5257800"/>
              </a:xfrm>
            </p:spPr>
            <p:txBody>
              <a:bodyPr>
                <a:noAutofit/>
              </a:bodyPr>
              <a:lstStyle/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4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sz="2400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400" dirty="0"/>
                  <a:t/>
                </a:r>
                <a:br>
                  <a:rPr lang="en-US" sz="2400" dirty="0"/>
                </a:br>
                <a:endParaRPr lang="en-US" sz="2400" dirty="0"/>
              </a:p>
              <a:p>
                <a:pPr marL="82296" indent="0">
                  <a:buNone/>
                </a:pPr>
                <a:endParaRPr lang="en-US" sz="2400" dirty="0" smtClean="0"/>
              </a:p>
              <a:p>
                <a:pPr marL="82296" indent="0"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914400"/>
                <a:ext cx="7498080" cy="52578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3716722"/>
                  </p:ext>
                </p:extLst>
              </p:nvPr>
            </p:nvGraphicFramePr>
            <p:xfrm>
              <a:off x="1447800" y="2042160"/>
              <a:ext cx="7239000" cy="393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2452813372"/>
                        </a:ext>
                      </a:extLst>
                    </a:gridCol>
                    <a:gridCol w="2667000">
                      <a:extLst>
                        <a:ext uri="{9D8B030D-6E8A-4147-A177-3AD203B41FA5}">
                          <a16:colId xmlns:a16="http://schemas.microsoft.com/office/drawing/2014/main" val="278439437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510144585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307450635"/>
                        </a:ext>
                      </a:extLst>
                    </a:gridCol>
                  </a:tblGrid>
                  <a:tr h="3494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Rule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0536129"/>
                      </a:ext>
                    </a:extLst>
                  </a:tr>
                  <a:tr h="349431"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9067087"/>
                      </a:ext>
                    </a:extLst>
                  </a:tr>
                  <a:tr h="34943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Propagate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62859"/>
                      </a:ext>
                    </a:extLst>
                  </a:tr>
                  <a:tr h="34943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∙¬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Decide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6314593"/>
                      </a:ext>
                    </a:extLst>
                  </a:tr>
                  <a:tr h="34943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∙¬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dirty="0" smtClean="0"/>
                            <a:t>-Conflict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3647150"/>
                      </a:ext>
                    </a:extLst>
                  </a:tr>
                  <a:tr h="34943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∙¬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Learn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9018077"/>
                      </a:ext>
                    </a:extLst>
                  </a:tr>
                  <a:tr h="34943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Restart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2421609"/>
                      </a:ext>
                    </a:extLst>
                  </a:tr>
                  <a:tr h="34943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Propagate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1255812"/>
                      </a:ext>
                    </a:extLst>
                  </a:tr>
                  <a:tr h="34943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dirty="0" smtClean="0"/>
                            <a:t>-Conflict, Learn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8915820"/>
                      </a:ext>
                    </a:extLst>
                  </a:tr>
                  <a:tr h="34943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/>
                            <a:t>fail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Fail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99373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3716722"/>
                  </p:ext>
                </p:extLst>
              </p:nvPr>
            </p:nvGraphicFramePr>
            <p:xfrm>
              <a:off x="1447800" y="2042160"/>
              <a:ext cx="7239000" cy="393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2452813372"/>
                        </a:ext>
                      </a:extLst>
                    </a:gridCol>
                    <a:gridCol w="2667000">
                      <a:extLst>
                        <a:ext uri="{9D8B030D-6E8A-4147-A177-3AD203B41FA5}">
                          <a16:colId xmlns:a16="http://schemas.microsoft.com/office/drawing/2014/main" val="278439437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510144585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30745063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0" t="-8333" r="-353612" b="-10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412" t="-8333" r="-112815" b="-10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4538" t="-8333" r="-107143" b="-10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Rule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05361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412" t="-108333" r="-112815" b="-9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90670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0" t="-208333" r="-353612" b="-8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412" t="-208333" r="-112815" b="-8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Propagate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628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0" t="-308333" r="-353612" b="-7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412" t="-308333" r="-112815" b="-7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Decide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63145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0" t="-408333" r="-353612" b="-6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412" t="-408333" r="-112815" b="-6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4538" t="-408333" r="-107143" b="-6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5600" t="-408333" r="-2000" b="-6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36471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0" t="-508333" r="-353612" b="-5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412" t="-508333" r="-112815" b="-5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4538" t="-508333" r="-107143" b="-5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Learn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901807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0" t="-608333" r="-353612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412" t="-608333" r="-112815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Restart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24216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0" t="-708333" r="-353612" b="-3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412" t="-708333" r="-112815" b="-3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Propagate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125581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0" t="-461905" r="-353612" b="-7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412" t="-461905" r="-112815" b="-7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4538" t="-461905" r="-107143" b="-7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5600" t="-461905" r="-2000" b="-7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89158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/>
                            <a:t>fail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Fail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99373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Rectangle 3"/>
          <p:cNvSpPr/>
          <p:nvPr/>
        </p:nvSpPr>
        <p:spPr>
          <a:xfrm>
            <a:off x="1055383" y="2778760"/>
            <a:ext cx="7696200" cy="352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3131185"/>
            <a:ext cx="7696200" cy="373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3000" y="3491547"/>
            <a:ext cx="7696200" cy="373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57373" y="3872547"/>
            <a:ext cx="7696200" cy="373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66800" y="4247197"/>
            <a:ext cx="7696200" cy="373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66800" y="4596447"/>
            <a:ext cx="7696200" cy="373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95400" y="4969510"/>
            <a:ext cx="7696200" cy="630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59224" y="5610448"/>
            <a:ext cx="7696200" cy="373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838548" y="1352260"/>
            <a:ext cx="6591944" cy="541192"/>
            <a:chOff x="1396863" y="2009073"/>
            <a:chExt cx="6591944" cy="541192"/>
          </a:xfrm>
        </p:grpSpPr>
        <p:sp>
          <p:nvSpPr>
            <p:cNvPr id="21" name="Left Brace 20"/>
            <p:cNvSpPr/>
            <p:nvPr/>
          </p:nvSpPr>
          <p:spPr>
            <a:xfrm rot="16200000">
              <a:off x="1893973" y="1511963"/>
              <a:ext cx="160973" cy="1155194"/>
            </a:xfrm>
            <a:prstGeom prst="leftBrac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Brace 21"/>
            <p:cNvSpPr/>
            <p:nvPr/>
          </p:nvSpPr>
          <p:spPr>
            <a:xfrm rot="16200000">
              <a:off x="4030668" y="1090414"/>
              <a:ext cx="160974" cy="1998293"/>
            </a:xfrm>
            <a:prstGeom prst="leftBrac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Brace 22"/>
            <p:cNvSpPr/>
            <p:nvPr/>
          </p:nvSpPr>
          <p:spPr>
            <a:xfrm rot="16200000">
              <a:off x="6034587" y="1507801"/>
              <a:ext cx="157548" cy="1160093"/>
            </a:xfrm>
            <a:prstGeom prst="leftBrac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e 23"/>
            <p:cNvSpPr/>
            <p:nvPr/>
          </p:nvSpPr>
          <p:spPr>
            <a:xfrm rot="16200000">
              <a:off x="7557730" y="1737258"/>
              <a:ext cx="159262" cy="702893"/>
            </a:xfrm>
            <a:prstGeom prst="leftBrac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707759" y="2174778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7759" y="2174778"/>
                  <a:ext cx="5334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844455" y="2174778"/>
                  <a:ext cx="533400" cy="3754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455" y="2174778"/>
                  <a:ext cx="533400" cy="3754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846661" y="2174778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6661" y="2174778"/>
                  <a:ext cx="53340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7370661" y="2174778"/>
                  <a:ext cx="533400" cy="3754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661" y="2174778"/>
                  <a:ext cx="533400" cy="3754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11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8649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Efficient Laziness?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5240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Currently:</a:t>
                </a:r>
              </a:p>
              <a:p>
                <a:pPr lvl="1"/>
                <a:r>
                  <a:rPr lang="en-US" sz="2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SAT solver </a:t>
                </a:r>
                <a:r>
                  <a:rPr lang="en-US" sz="2000" dirty="0" smtClean="0"/>
                  <a:t>solves</a:t>
                </a:r>
                <a:r>
                  <a:rPr lang="en-US" sz="2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000" dirty="0" smtClean="0"/>
                  <a:t>Boolean abstraction</a:t>
                </a:r>
              </a:p>
              <a:p>
                <a:pPr lvl="1"/>
                <a:r>
                  <a:rPr lang="en-US" sz="2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Theory solver accepts</a:t>
                </a:r>
                <a:r>
                  <a:rPr lang="en-US" sz="2000" dirty="0" smtClean="0"/>
                  <a:t> or </a:t>
                </a:r>
                <a:r>
                  <a:rPr lang="en-US" sz="2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rejects</a:t>
                </a:r>
                <a:endParaRPr lang="he-IL" sz="20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r>
                  <a:rPr lang="en-US" sz="2000" dirty="0" smtClean="0"/>
                  <a:t>In case or rejection, </a:t>
                </a:r>
                <a:r>
                  <a:rPr lang="en-US" sz="2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add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new clause </a:t>
                </a:r>
                <a:r>
                  <a:rPr lang="en-US" sz="2000" dirty="0" smtClean="0"/>
                  <a:t>and </a:t>
                </a:r>
                <a:r>
                  <a:rPr lang="en-US" sz="2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restart</a:t>
                </a:r>
                <a:r>
                  <a:rPr lang="en-US" sz="2000" dirty="0" smtClean="0"/>
                  <a:t> SAT solver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Enhancements:</a:t>
                </a:r>
              </a:p>
              <a:p>
                <a:pPr lvl="1"/>
                <a:r>
                  <a:rPr lang="en-US" sz="2000" dirty="0" smtClean="0"/>
                  <a:t>Check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 smtClean="0"/>
                  <a:t>-satisfiability of </a:t>
                </a:r>
                <a:r>
                  <a:rPr lang="en-US" sz="2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partial assignment </a:t>
                </a:r>
                <a:r>
                  <a:rPr lang="en-US" sz="2000" dirty="0" smtClean="0"/>
                  <a:t>(don’t wait for SAT solver to finish)</a:t>
                </a:r>
              </a:p>
              <a:p>
                <a:pPr lvl="1"/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 smtClean="0"/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 smtClean="0"/>
                  <a:t>-unsatisfiable, identify a </a:t>
                </a:r>
                <a:r>
                  <a:rPr lang="en-US" sz="2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subset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/>
                  <a:t> and add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/>
                  <a:t> as clause (instead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b="0" dirty="0" smtClean="0"/>
                  <a:t>)</a:t>
                </a:r>
              </a:p>
              <a:p>
                <a:pPr lvl="1"/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 smtClean="0"/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 smtClean="0"/>
                  <a:t>-unsatisfiable, </a:t>
                </a:r>
                <a:r>
                  <a:rPr lang="en-US" sz="200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backjump</a:t>
                </a:r>
                <a:r>
                  <a:rPr lang="en-US" sz="2000" smtClean="0"/>
                  <a:t> </a:t>
                </a:r>
                <a:r>
                  <a:rPr lang="en-US" sz="2000" dirty="0" smtClean="0"/>
                  <a:t>to a point that was still</a:t>
                </a:r>
                <a:br>
                  <a:rPr lang="en-US" sz="2000" dirty="0" smtClean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 smtClean="0"/>
                  <a:t>-satisfiable (instead of restarting)</a:t>
                </a:r>
              </a:p>
              <a:p>
                <a:pPr lvl="1"/>
                <a:endParaRPr lang="en-US" sz="1600" dirty="0" smtClean="0"/>
              </a:p>
              <a:p>
                <a:endParaRPr lang="en-US" sz="2400" dirty="0" smtClean="0"/>
              </a:p>
              <a:p>
                <a:pPr lvl="1"/>
                <a:endParaRPr lang="en-US" sz="2400" dirty="0"/>
              </a:p>
              <a:p>
                <a:endParaRPr lang="en-US" sz="2400" dirty="0" smtClean="0"/>
              </a:p>
              <a:p>
                <a:pPr lvl="1"/>
                <a:endParaRPr lang="en-US" sz="2400" dirty="0" smtClean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524000"/>
                <a:ext cx="7498080" cy="5257800"/>
              </a:xfrm>
              <a:blipFill rotWithShape="0">
                <a:blip r:embed="rId2"/>
                <a:stretch>
                  <a:fillRect t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81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15240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UF Example, Revisited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914400"/>
                <a:ext cx="7498080" cy="5257800"/>
              </a:xfrm>
            </p:spPr>
            <p:txBody>
              <a:bodyPr>
                <a:noAutofit/>
              </a:bodyPr>
              <a:lstStyle/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4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sz="2400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400" dirty="0"/>
                  <a:t/>
                </a:r>
                <a:br>
                  <a:rPr lang="en-US" sz="2400" dirty="0"/>
                </a:br>
                <a:endParaRPr lang="en-US" sz="2400" dirty="0"/>
              </a:p>
              <a:p>
                <a:pPr marL="82296" indent="0">
                  <a:buNone/>
                </a:pPr>
                <a:endParaRPr lang="en-US" sz="2400" dirty="0" smtClean="0"/>
              </a:p>
              <a:p>
                <a:pPr marL="82296" indent="0"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914400"/>
                <a:ext cx="7498080" cy="52578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9814006"/>
                  </p:ext>
                </p:extLst>
              </p:nvPr>
            </p:nvGraphicFramePr>
            <p:xfrm>
              <a:off x="1447800" y="2042160"/>
              <a:ext cx="7239000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2452813372"/>
                        </a:ext>
                      </a:extLst>
                    </a:gridCol>
                    <a:gridCol w="2667000">
                      <a:extLst>
                        <a:ext uri="{9D8B030D-6E8A-4147-A177-3AD203B41FA5}">
                          <a16:colId xmlns:a16="http://schemas.microsoft.com/office/drawing/2014/main" val="278439437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510144585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307450635"/>
                        </a:ext>
                      </a:extLst>
                    </a:gridCol>
                  </a:tblGrid>
                  <a:tr h="3494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Rule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0536129"/>
                      </a:ext>
                    </a:extLst>
                  </a:tr>
                  <a:tr h="349431"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9067087"/>
                      </a:ext>
                    </a:extLst>
                  </a:tr>
                  <a:tr h="34943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Propagate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62859"/>
                      </a:ext>
                    </a:extLst>
                  </a:tr>
                  <a:tr h="34943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∙¬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Decide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6314593"/>
                      </a:ext>
                    </a:extLst>
                  </a:tr>
                  <a:tr h="34943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∙¬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dirty="0" smtClean="0"/>
                            <a:t>-Conflict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3647150"/>
                      </a:ext>
                    </a:extLst>
                  </a:tr>
                  <a:tr h="34943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Backjump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9018077"/>
                      </a:ext>
                    </a:extLst>
                  </a:tr>
                  <a:tr h="34943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Propagate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2421609"/>
                      </a:ext>
                    </a:extLst>
                  </a:tr>
                  <a:tr h="34943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dirty="0" smtClean="0"/>
                            <a:t>-Conflict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1255812"/>
                      </a:ext>
                    </a:extLst>
                  </a:tr>
                  <a:tr h="34943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/>
                            <a:t>fail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Fail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99373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9814006"/>
                  </p:ext>
                </p:extLst>
              </p:nvPr>
            </p:nvGraphicFramePr>
            <p:xfrm>
              <a:off x="1447800" y="2042160"/>
              <a:ext cx="7239000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02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452813372"/>
                        </a:ext>
                      </a:extLst>
                    </a:gridCol>
                    <a:gridCol w="2667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78439437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510144585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30745063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80" t="-8333" r="-353612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0412" t="-8333" r="-112815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4538" t="-8333" r="-107143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Rule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1305361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0412" t="-108333" r="-112815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990670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80" t="-208333" r="-353612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0412" t="-208333" r="-112815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Propagate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7628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80" t="-308333" r="-353612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0412" t="-308333" r="-112815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Decide</a:t>
                          </a:r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42863145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80" t="-408333" r="-353612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0412" t="-408333" r="-112815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4538" t="-408333" r="-107143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75600" t="-408333" r="-200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5836471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80" t="-508333" r="-353612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0412" t="-508333" r="-112815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Backjump</a:t>
                          </a:r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80901807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80" t="-608333" r="-353612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0412" t="-608333" r="-112815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Propagate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6324216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80" t="-708333" r="-353612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0412" t="-708333" r="-112815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4538" t="-708333" r="-107143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75600" t="-708333" r="-2000" b="-1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3712558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/>
                            <a:t>fail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Fail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6499373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Rectangle 3"/>
          <p:cNvSpPr/>
          <p:nvPr/>
        </p:nvSpPr>
        <p:spPr>
          <a:xfrm>
            <a:off x="1283983" y="2778760"/>
            <a:ext cx="7696200" cy="352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3131185"/>
            <a:ext cx="7696200" cy="373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71600" y="3491547"/>
            <a:ext cx="7696200" cy="373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85973" y="3872547"/>
            <a:ext cx="7696200" cy="373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95400" y="4247197"/>
            <a:ext cx="7696200" cy="373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95400" y="4596447"/>
            <a:ext cx="7696200" cy="373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35608" y="4955124"/>
            <a:ext cx="7696200" cy="373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838548" y="1352260"/>
            <a:ext cx="6591944" cy="541192"/>
            <a:chOff x="1396863" y="2009073"/>
            <a:chExt cx="6591944" cy="541192"/>
          </a:xfrm>
        </p:grpSpPr>
        <p:sp>
          <p:nvSpPr>
            <p:cNvPr id="21" name="Left Brace 20"/>
            <p:cNvSpPr/>
            <p:nvPr/>
          </p:nvSpPr>
          <p:spPr>
            <a:xfrm rot="16200000">
              <a:off x="1893973" y="1511963"/>
              <a:ext cx="160973" cy="1155194"/>
            </a:xfrm>
            <a:prstGeom prst="leftBrac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Brace 21"/>
            <p:cNvSpPr/>
            <p:nvPr/>
          </p:nvSpPr>
          <p:spPr>
            <a:xfrm rot="16200000">
              <a:off x="4030668" y="1090414"/>
              <a:ext cx="160974" cy="1998293"/>
            </a:xfrm>
            <a:prstGeom prst="leftBrac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Brace 22"/>
            <p:cNvSpPr/>
            <p:nvPr/>
          </p:nvSpPr>
          <p:spPr>
            <a:xfrm rot="16200000">
              <a:off x="6034587" y="1507801"/>
              <a:ext cx="157548" cy="1160093"/>
            </a:xfrm>
            <a:prstGeom prst="leftBrac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e 23"/>
            <p:cNvSpPr/>
            <p:nvPr/>
          </p:nvSpPr>
          <p:spPr>
            <a:xfrm rot="16200000">
              <a:off x="7557730" y="1737258"/>
              <a:ext cx="159262" cy="702893"/>
            </a:xfrm>
            <a:prstGeom prst="leftBrac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707759" y="2174778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7759" y="2174778"/>
                  <a:ext cx="5334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844455" y="2174778"/>
                  <a:ext cx="533400" cy="3754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455" y="2174778"/>
                  <a:ext cx="533400" cy="3754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846661" y="2174778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6661" y="2174778"/>
                  <a:ext cx="53340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7370661" y="2174778"/>
                  <a:ext cx="533400" cy="3754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661" y="2174778"/>
                  <a:ext cx="533400" cy="3754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11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6435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1" grpId="0" animBg="1"/>
      <p:bldP spid="12" grpId="0" animBg="1"/>
      <p:bldP spid="13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Theory Propagation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5240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So far, theory solver only </a:t>
                </a:r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responded</a:t>
                </a:r>
                <a:r>
                  <a:rPr lang="en-US" sz="2400" dirty="0" smtClean="0"/>
                  <a:t> to SAT engine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Using propagation, the theory solver can </a:t>
                </a:r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guide</a:t>
                </a:r>
                <a:r>
                  <a:rPr lang="en-US" sz="2400" dirty="0" smtClean="0"/>
                  <a:t> the search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Add new rules:</a:t>
                </a:r>
              </a:p>
              <a:p>
                <a:endParaRPr lang="en-US" sz="2400" dirty="0"/>
              </a:p>
              <a:p>
                <a:pPr marL="82296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 smtClean="0">
                    <a:solidFill>
                      <a:srgbClr val="0000FF"/>
                    </a:solidFill>
                  </a:rPr>
                  <a:t>-Propagate</a:t>
                </a:r>
                <a:r>
                  <a:rPr lang="en-US" sz="2800" dirty="0" smtClean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x-none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𝐿𝑖𝑡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⊨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,¬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𝑀𝑙</m:t>
                        </m:r>
                      </m:den>
                    </m:f>
                  </m:oMath>
                </a14:m>
                <a:endParaRPr lang="en-US" sz="2800" dirty="0" smtClean="0"/>
              </a:p>
              <a:p>
                <a:pPr marL="82296" indent="0" algn="ctr">
                  <a:buNone/>
                </a:pPr>
                <a:endParaRPr lang="en-US" sz="2800" dirty="0"/>
              </a:p>
              <a:p>
                <a:pPr marL="82296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 smtClean="0">
                    <a:solidFill>
                      <a:srgbClr val="0000FF"/>
                    </a:solidFill>
                  </a:rPr>
                  <a:t>-Explain</a:t>
                </a:r>
                <a:r>
                  <a:rPr lang="en-US" sz="2800" dirty="0" smtClean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x-none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¬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,…,¬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⊨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¬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,…, ¬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≺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∨…∨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endParaRPr lang="he-IL" sz="2800" dirty="0"/>
              </a:p>
              <a:p>
                <a:pPr marL="82296" indent="0" algn="ctr">
                  <a:buNone/>
                </a:pPr>
                <a:endParaRPr lang="he-IL" sz="2800" dirty="0"/>
              </a:p>
              <a:p>
                <a:pPr marL="82296" indent="0"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524000"/>
                <a:ext cx="7498080" cy="5257800"/>
              </a:xfrm>
              <a:blipFill>
                <a:blip r:embed="rId2"/>
                <a:stretch>
                  <a:fillRect t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495800" y="4419600"/>
            <a:ext cx="3886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2800" y="5630405"/>
            <a:ext cx="51816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9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15240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UF Example, Revisited Again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914400"/>
                <a:ext cx="7498080" cy="5257800"/>
              </a:xfrm>
            </p:spPr>
            <p:txBody>
              <a:bodyPr>
                <a:noAutofit/>
              </a:bodyPr>
              <a:lstStyle/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4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sz="2400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400" dirty="0"/>
                  <a:t/>
                </a:r>
                <a:br>
                  <a:rPr lang="en-US" sz="2400" dirty="0"/>
                </a:br>
                <a:endParaRPr lang="en-US" sz="2400" dirty="0"/>
              </a:p>
              <a:p>
                <a:pPr marL="82296" indent="0">
                  <a:buNone/>
                </a:pPr>
                <a:endParaRPr lang="en-US" sz="2400" dirty="0" smtClean="0"/>
              </a:p>
              <a:p>
                <a:pPr marL="82296" indent="0">
                  <a:buNone/>
                </a:pPr>
                <a:endParaRPr lang="en-US" sz="2400" dirty="0"/>
              </a:p>
              <a:p>
                <a:pPr marL="82296" indent="0">
                  <a:buNone/>
                </a:pPr>
                <a:endParaRPr lang="en-US" sz="2400" dirty="0" smtClean="0"/>
              </a:p>
              <a:p>
                <a:pPr marL="82296" indent="0">
                  <a:buNone/>
                </a:pPr>
                <a:endParaRPr lang="en-US" sz="2400" dirty="0"/>
              </a:p>
              <a:p>
                <a:pPr marL="82296" indent="0">
                  <a:buNone/>
                </a:pPr>
                <a:endParaRPr lang="en-US" sz="2400" dirty="0" smtClean="0"/>
              </a:p>
              <a:p>
                <a:pPr marL="82296" indent="0">
                  <a:buNone/>
                </a:pPr>
                <a:endParaRPr lang="en-US" sz="2400" dirty="0"/>
              </a:p>
              <a:p>
                <a:pPr marL="82296" indent="0">
                  <a:buNone/>
                </a:pPr>
                <a:endParaRPr lang="en-US" sz="2400" dirty="0" smtClean="0"/>
              </a:p>
              <a:p>
                <a:pPr marL="82296" indent="0">
                  <a:buNone/>
                </a:pPr>
                <a:endParaRPr lang="en-US" sz="2400" dirty="0"/>
              </a:p>
              <a:p>
                <a:pPr marL="82296" indent="0">
                  <a:buNone/>
                </a:pPr>
                <a:endParaRPr lang="en-US" sz="2400" dirty="0" smtClean="0"/>
              </a:p>
              <a:p>
                <a:pPr marL="82296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 smtClean="0"/>
                  <a:t>-propagation </a:t>
                </a:r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eliminates the search </a:t>
                </a:r>
                <a:r>
                  <a:rPr lang="en-US" sz="2400" dirty="0" smtClean="0"/>
                  <a:t>completely in this example!</a:t>
                </a:r>
              </a:p>
              <a:p>
                <a:pPr marL="82296" indent="0"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914400"/>
                <a:ext cx="7498080" cy="5257800"/>
              </a:xfrm>
              <a:blipFill>
                <a:blip r:embed="rId2"/>
                <a:stretch>
                  <a:fillRect l="-163" b="-3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7008237"/>
                  </p:ext>
                </p:extLst>
              </p:nvPr>
            </p:nvGraphicFramePr>
            <p:xfrm>
              <a:off x="1447800" y="2042160"/>
              <a:ext cx="7239000" cy="256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2452813372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784394377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510144585"/>
                        </a:ext>
                      </a:extLst>
                    </a:gridCol>
                    <a:gridCol w="2819400">
                      <a:extLst>
                        <a:ext uri="{9D8B030D-6E8A-4147-A177-3AD203B41FA5}">
                          <a16:colId xmlns:a16="http://schemas.microsoft.com/office/drawing/2014/main" val="1307450635"/>
                        </a:ext>
                      </a:extLst>
                    </a:gridCol>
                  </a:tblGrid>
                  <a:tr h="3494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Rule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0536129"/>
                      </a:ext>
                    </a:extLst>
                  </a:tr>
                  <a:tr h="349431"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9067087"/>
                      </a:ext>
                    </a:extLst>
                  </a:tr>
                  <a:tr h="34943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Propagate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62859"/>
                      </a:ext>
                    </a:extLst>
                  </a:tr>
                  <a:tr h="34943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dirty="0" smtClean="0"/>
                            <a:t>-Propagate 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⊨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6314593"/>
                      </a:ext>
                    </a:extLst>
                  </a:tr>
                  <a:tr h="34943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dirty="0" smtClean="0"/>
                            <a:t>-Propagate</a:t>
                          </a:r>
                          <a:r>
                            <a:rPr lang="en-US" baseline="0" dirty="0" smtClean="0"/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,¬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⊨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3647150"/>
                      </a:ext>
                    </a:extLst>
                  </a:tr>
                  <a:tr h="34943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Conflict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9018077"/>
                      </a:ext>
                    </a:extLst>
                  </a:tr>
                  <a:tr h="34943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/>
                            <a:t>fail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Fail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99373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7008237"/>
                  </p:ext>
                </p:extLst>
              </p:nvPr>
            </p:nvGraphicFramePr>
            <p:xfrm>
              <a:off x="1447800" y="2042160"/>
              <a:ext cx="7239000" cy="256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2452813372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784394377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510144585"/>
                        </a:ext>
                      </a:extLst>
                    </a:gridCol>
                    <a:gridCol w="2819400">
                      <a:extLst>
                        <a:ext uri="{9D8B030D-6E8A-4147-A177-3AD203B41FA5}">
                          <a16:colId xmlns:a16="http://schemas.microsoft.com/office/drawing/2014/main" val="130745063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0" t="-8333" r="-353612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8000" t="-8333" r="-210000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8148" t="-8333" r="-288889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Rule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05361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8000" t="-108333" r="-210000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90670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0" t="-208333" r="-353612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8000" t="-208333" r="-21000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Propagate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628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0" t="-308333" r="-353612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8000" t="-308333" r="-21000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6803" t="-308333" r="-1080" b="-3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63145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0" t="-408333" r="-353612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8000" t="-408333" r="-210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6803" t="-408333" r="-1080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36471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0" t="-508333" r="-353612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8000" t="-508333" r="-21000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8148" t="-508333" r="-288889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Conflict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901807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/>
                            <a:t>fail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Fail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99373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Rectangle 3"/>
          <p:cNvSpPr/>
          <p:nvPr/>
        </p:nvSpPr>
        <p:spPr>
          <a:xfrm>
            <a:off x="1207783" y="2778760"/>
            <a:ext cx="7696200" cy="352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3131185"/>
            <a:ext cx="7696200" cy="373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95400" y="3491547"/>
            <a:ext cx="7696200" cy="373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09773" y="3872547"/>
            <a:ext cx="7696200" cy="373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19200" y="4247197"/>
            <a:ext cx="7696200" cy="373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838548" y="1352260"/>
            <a:ext cx="6591944" cy="541192"/>
            <a:chOff x="1396863" y="2009073"/>
            <a:chExt cx="6591944" cy="541192"/>
          </a:xfrm>
        </p:grpSpPr>
        <p:sp>
          <p:nvSpPr>
            <p:cNvPr id="21" name="Left Brace 20"/>
            <p:cNvSpPr/>
            <p:nvPr/>
          </p:nvSpPr>
          <p:spPr>
            <a:xfrm rot="16200000">
              <a:off x="1893973" y="1511963"/>
              <a:ext cx="160973" cy="1155194"/>
            </a:xfrm>
            <a:prstGeom prst="leftBrac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Brace 21"/>
            <p:cNvSpPr/>
            <p:nvPr/>
          </p:nvSpPr>
          <p:spPr>
            <a:xfrm rot="16200000">
              <a:off x="4030668" y="1090414"/>
              <a:ext cx="160974" cy="1998293"/>
            </a:xfrm>
            <a:prstGeom prst="leftBrac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Brace 22"/>
            <p:cNvSpPr/>
            <p:nvPr/>
          </p:nvSpPr>
          <p:spPr>
            <a:xfrm rot="16200000">
              <a:off x="6034587" y="1507801"/>
              <a:ext cx="157548" cy="1160093"/>
            </a:xfrm>
            <a:prstGeom prst="leftBrac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e 23"/>
            <p:cNvSpPr/>
            <p:nvPr/>
          </p:nvSpPr>
          <p:spPr>
            <a:xfrm rot="16200000">
              <a:off x="7557730" y="1737258"/>
              <a:ext cx="159262" cy="702893"/>
            </a:xfrm>
            <a:prstGeom prst="leftBrac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707759" y="2174778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7759" y="2174778"/>
                  <a:ext cx="5334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844455" y="2174778"/>
                  <a:ext cx="533400" cy="3754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455" y="2174778"/>
                  <a:ext cx="533400" cy="3754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846661" y="2174778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6661" y="2174778"/>
                  <a:ext cx="53340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7370661" y="2174778"/>
                  <a:ext cx="533400" cy="3754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661" y="2174778"/>
                  <a:ext cx="533400" cy="3754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11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9123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DPLL(T)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5240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Lazy, DPLL(T)-based SMT solvers are implementations of the rules:</a:t>
                </a:r>
              </a:p>
              <a:p>
                <a:pPr marL="859536" lvl="1" indent="-457200">
                  <a:buFont typeface="+mj-lt"/>
                  <a:buAutoNum type="arabicPeriod"/>
                </a:pPr>
                <a:r>
                  <a:rPr lang="en-US" sz="2000" dirty="0" smtClean="0">
                    <a:solidFill>
                      <a:srgbClr val="0000FF"/>
                    </a:solidFill>
                  </a:rPr>
                  <a:t> Propagate</a:t>
                </a:r>
                <a:r>
                  <a:rPr lang="en-US" sz="2000" dirty="0" smtClean="0"/>
                  <a:t>, </a:t>
                </a:r>
                <a:r>
                  <a:rPr lang="en-US" sz="2000" dirty="0" smtClean="0">
                    <a:solidFill>
                      <a:srgbClr val="0000FF"/>
                    </a:solidFill>
                  </a:rPr>
                  <a:t>Decide</a:t>
                </a:r>
                <a:r>
                  <a:rPr lang="en-US" sz="2000" dirty="0" smtClean="0"/>
                  <a:t>,</a:t>
                </a:r>
                <a:r>
                  <a:rPr lang="en-US" sz="2000" dirty="0" smtClean="0">
                    <a:solidFill>
                      <a:srgbClr val="0000FF"/>
                    </a:solidFill>
                  </a:rPr>
                  <a:t> Conflict</a:t>
                </a:r>
                <a:r>
                  <a:rPr lang="en-US" sz="2000" dirty="0" smtClean="0"/>
                  <a:t>,</a:t>
                </a:r>
                <a:r>
                  <a:rPr lang="en-US" sz="2000" dirty="0" smtClean="0">
                    <a:solidFill>
                      <a:srgbClr val="0000FF"/>
                    </a:solidFill>
                  </a:rPr>
                  <a:t> Explain</a:t>
                </a:r>
                <a:r>
                  <a:rPr lang="en-US" sz="2000" dirty="0" smtClean="0"/>
                  <a:t>,</a:t>
                </a:r>
                <a:r>
                  <a:rPr lang="en-US" sz="2000" dirty="0" smtClean="0">
                    <a:solidFill>
                      <a:srgbClr val="0000FF"/>
                    </a:solidFill>
                  </a:rPr>
                  <a:t> Backjump</a:t>
                </a:r>
                <a:r>
                  <a:rPr lang="en-US" sz="2000" dirty="0" smtClean="0"/>
                  <a:t>,</a:t>
                </a:r>
                <a:r>
                  <a:rPr lang="en-US" sz="2000" dirty="0" smtClean="0">
                    <a:solidFill>
                      <a:srgbClr val="0000FF"/>
                    </a:solidFill>
                  </a:rPr>
                  <a:t> Fail</a:t>
                </a:r>
              </a:p>
              <a:p>
                <a:pPr marL="859536" lvl="1" indent="-457200">
                  <a:buFont typeface="+mj-lt"/>
                  <a:buAutoNum type="arabicPeriod"/>
                </a:pPr>
                <a:r>
                  <a:rPr lang="en-US" sz="2000" b="0" dirty="0" smtClean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 smtClean="0">
                    <a:solidFill>
                      <a:srgbClr val="0000FF"/>
                    </a:solidFill>
                  </a:rPr>
                  <a:t>-Conflict</a:t>
                </a:r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 smtClean="0">
                    <a:solidFill>
                      <a:srgbClr val="0000FF"/>
                    </a:solidFill>
                  </a:rPr>
                  <a:t>-Propagate</a:t>
                </a:r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 smtClean="0">
                    <a:solidFill>
                      <a:srgbClr val="0000FF"/>
                    </a:solidFill>
                  </a:rPr>
                  <a:t>-Explain</a:t>
                </a:r>
                <a:endParaRPr lang="en-US" sz="2000" dirty="0"/>
              </a:p>
              <a:p>
                <a:pPr marL="859536" lvl="1" indent="-457200">
                  <a:buFont typeface="+mj-lt"/>
                  <a:buAutoNum type="arabicPeriod"/>
                </a:pPr>
                <a:r>
                  <a:rPr lang="en-US" sz="2000" dirty="0" smtClean="0">
                    <a:solidFill>
                      <a:srgbClr val="0000FF"/>
                    </a:solidFill>
                  </a:rPr>
                  <a:t> Learn</a:t>
                </a:r>
                <a:r>
                  <a:rPr lang="en-US" sz="2000" dirty="0" smtClean="0"/>
                  <a:t>,</a:t>
                </a:r>
                <a:r>
                  <a:rPr lang="en-US" sz="2000" dirty="0" smtClean="0">
                    <a:solidFill>
                      <a:srgbClr val="0000FF"/>
                    </a:solidFill>
                  </a:rPr>
                  <a:t> Forget</a:t>
                </a:r>
                <a:r>
                  <a:rPr lang="en-US" sz="2000" dirty="0" smtClean="0"/>
                  <a:t>,</a:t>
                </a:r>
                <a:r>
                  <a:rPr lang="en-US" sz="2000" dirty="0" smtClean="0">
                    <a:solidFill>
                      <a:srgbClr val="0000FF"/>
                    </a:solidFill>
                  </a:rPr>
                  <a:t> Restart</a:t>
                </a:r>
              </a:p>
              <a:p>
                <a:pPr lvl="1"/>
                <a:endParaRPr lang="en-US" sz="2000" dirty="0" smtClean="0"/>
              </a:p>
              <a:p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Basic DPLL(T)</a:t>
                </a:r>
                <a:r>
                  <a:rPr lang="en-US" sz="2400" dirty="0" smtClean="0"/>
                  <a:t>: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 smtClean="0"/>
                  <a:t>) +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 smtClean="0"/>
                  <a:t>)</a:t>
                </a:r>
              </a:p>
              <a:p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DPLL(T)</a:t>
                </a:r>
                <a:r>
                  <a:rPr lang="en-US" sz="2400" dirty="0" smtClean="0"/>
                  <a:t>: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 smtClean="0"/>
                  <a:t>) +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 smtClean="0"/>
                  <a:t>) +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dirty="0" smtClean="0"/>
                  <a:t>)</a:t>
                </a:r>
              </a:p>
              <a:p>
                <a:pPr marL="82296" indent="0" algn="ctr">
                  <a:buNone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524000"/>
                <a:ext cx="7498080" cy="5257800"/>
              </a:xfrm>
              <a:blipFill rotWithShape="0">
                <a:blip r:embed="rId2"/>
                <a:stretch>
                  <a:fillRect t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368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Correctness of DPLL(T)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2954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Terminology:</a:t>
                </a:r>
              </a:p>
              <a:p>
                <a:pPr lvl="1"/>
                <a:r>
                  <a:rPr lang="en-US" sz="2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Irreducible state</a:t>
                </a:r>
                <a:r>
                  <a:rPr lang="en-US" sz="2000" dirty="0" smtClean="0"/>
                  <a:t>: state for which no Basic DPLL(T) rules apply</a:t>
                </a:r>
              </a:p>
              <a:p>
                <a:pPr lvl="1"/>
                <a:r>
                  <a:rPr lang="en-US" sz="2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Execution</a:t>
                </a:r>
                <a:r>
                  <a:rPr lang="en-US" sz="2000" dirty="0" smtClean="0"/>
                  <a:t>: sequence of transitions allowed by the rules, starting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𝑛𝑜</m:t>
                    </m:r>
                  </m:oMath>
                </a14:m>
                <a:endParaRPr lang="en-US" sz="2000" b="0" dirty="0" smtClean="0"/>
              </a:p>
              <a:p>
                <a:pPr lvl="1"/>
                <a:r>
                  <a:rPr lang="en-US" sz="2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Exhausted execution</a:t>
                </a:r>
                <a:r>
                  <a:rPr lang="en-US" sz="2000" dirty="0" smtClean="0"/>
                  <a:t>: execution ending in an irreducible state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 smtClean="0"/>
                  <a:t>Claim (</a:t>
                </a:r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Termination</a:t>
                </a:r>
                <a:r>
                  <a:rPr lang="en-US" sz="2400" dirty="0" smtClean="0"/>
                  <a:t>): every execution in which:</a:t>
                </a:r>
              </a:p>
              <a:p>
                <a:pPr marL="859536" lvl="1" indent="-457200">
                  <a:buFont typeface="+mj-lt"/>
                  <a:buAutoNum type="arabicPeriod"/>
                </a:pPr>
                <a:r>
                  <a:rPr lang="en-US" sz="2000" dirty="0" smtClean="0"/>
                  <a:t>Learn/Forget are applied finitely many times, and</a:t>
                </a:r>
              </a:p>
              <a:p>
                <a:pPr marL="859536" lvl="1" indent="-457200">
                  <a:buFont typeface="+mj-lt"/>
                  <a:buAutoNum type="arabicPeriod"/>
                </a:pPr>
                <a:r>
                  <a:rPr lang="en-US" sz="2000" dirty="0" smtClean="0"/>
                  <a:t>Restart is applied with increased periodicity</a:t>
                </a:r>
              </a:p>
              <a:p>
                <a:pPr marL="402336" lvl="1" indent="0">
                  <a:buNone/>
                </a:pPr>
                <a:r>
                  <a:rPr lang="en-US" sz="2400" dirty="0" smtClean="0"/>
                  <a:t>is finite</a:t>
                </a:r>
              </a:p>
              <a:p>
                <a:pPr lvl="1"/>
                <a:endParaRPr lang="en-US" sz="2000" dirty="0" smtClean="0"/>
              </a:p>
              <a:p>
                <a:endParaRPr lang="en-US" sz="2400" dirty="0" smtClean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2954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57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Correctness of DPLL(T) (cnt’d)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2954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Lemma: every exhausted execution ends with either </a:t>
                </a:r>
                <a:br>
                  <a:rPr lang="en-US" sz="2400" dirty="0" smtClean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𝑛𝑜</m:t>
                    </m:r>
                  </m:oMath>
                </a14:m>
                <a:r>
                  <a:rPr lang="en-US" sz="2400" dirty="0" smtClean="0"/>
                  <a:t> or </a:t>
                </a:r>
                <a:r>
                  <a:rPr lang="en-US" sz="2400" i="1" dirty="0" smtClean="0"/>
                  <a:t>fail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Claim (</a:t>
                </a:r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Soundness</a:t>
                </a:r>
                <a:r>
                  <a:rPr lang="en-US" sz="2400" dirty="0" smtClean="0"/>
                  <a:t>): For every exhausted execution starting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and ending with </a:t>
                </a:r>
                <a:r>
                  <a:rPr lang="en-US" sz="2400" i="1" dirty="0" smtClean="0"/>
                  <a:t>fail</a:t>
                </a:r>
                <a:r>
                  <a:rPr lang="en-US" sz="2400" dirty="0" smtClean="0"/>
                  <a:t>, the clause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 smtClean="0"/>
                  <a:t>-unsatisfiable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Claim (</a:t>
                </a:r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Completeness</a:t>
                </a:r>
                <a:r>
                  <a:rPr lang="en-US" sz="2400" dirty="0" smtClean="0"/>
                  <a:t>): For every exhausted execution starting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and ending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𝑛𝑜</m:t>
                    </m:r>
                  </m:oMath>
                </a14:m>
                <a:r>
                  <a:rPr lang="en-US" sz="2400" dirty="0" smtClean="0"/>
                  <a:t>, the clause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 smtClean="0"/>
                  <a:t>-satisfiable,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 smtClean="0"/>
                  <a:t> satisfies it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(Proofs are available in the literature)</a:t>
                </a:r>
              </a:p>
              <a:p>
                <a:pPr marL="82296" indent="0"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295400"/>
                <a:ext cx="7498080" cy="5257800"/>
              </a:xfrm>
              <a:blipFill rotWithShape="0">
                <a:blip r:embed="rId2"/>
                <a:stretch>
                  <a:fillRect t="-928" r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38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Lazy Approach - Strategies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5240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A common strategy (ignoring Restart):</a:t>
                </a:r>
              </a:p>
              <a:p>
                <a:pPr marL="859536" lvl="1" indent="-457200">
                  <a:buFont typeface="+mj-lt"/>
                  <a:buAutoNum type="arabicPeriod"/>
                </a:pPr>
                <a:r>
                  <a:rPr lang="en-US" sz="2000" dirty="0" smtClean="0"/>
                  <a:t>If a clause is falsified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 smtClean="0"/>
                  <a:t>, apply </a:t>
                </a:r>
                <a:r>
                  <a:rPr lang="en-US" sz="2000" dirty="0" smtClean="0">
                    <a:solidFill>
                      <a:srgbClr val="0000FF"/>
                    </a:solidFill>
                  </a:rPr>
                  <a:t>Conflict</a:t>
                </a:r>
              </a:p>
              <a:p>
                <a:pPr marL="859536" lvl="1" indent="-457200">
                  <a:buFont typeface="+mj-lt"/>
                  <a:buAutoNum type="arabicPeriod"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 smtClean="0"/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 smtClean="0"/>
                  <a:t>-unsatisfiable, apply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 smtClean="0">
                    <a:solidFill>
                      <a:srgbClr val="0000FF"/>
                    </a:solidFill>
                  </a:rPr>
                  <a:t>-Conflict</a:t>
                </a:r>
              </a:p>
              <a:p>
                <a:pPr marL="859536" lvl="1" indent="-457200">
                  <a:buFont typeface="+mj-lt"/>
                  <a:buAutoNum type="arabicPeriod"/>
                </a:pPr>
                <a:r>
                  <a:rPr lang="en-US" sz="2000" dirty="0" smtClean="0"/>
                  <a:t>Apply </a:t>
                </a:r>
                <a:r>
                  <a:rPr lang="en-US" sz="2000" dirty="0" smtClean="0">
                    <a:solidFill>
                      <a:srgbClr val="0000FF"/>
                    </a:solidFill>
                  </a:rPr>
                  <a:t>Fail </a:t>
                </a:r>
                <a:r>
                  <a:rPr lang="en-US" sz="2000" dirty="0" smtClean="0"/>
                  <a:t>or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 smtClean="0">
                    <a:solidFill>
                      <a:srgbClr val="0000FF"/>
                    </a:solidFill>
                  </a:rPr>
                  <a:t>-</a:t>
                </a:r>
                <a:r>
                  <a:rPr lang="en-US" sz="2000" dirty="0" smtClean="0"/>
                  <a:t>)</a:t>
                </a:r>
                <a:r>
                  <a:rPr lang="en-US" sz="2000" dirty="0" err="1" smtClean="0">
                    <a:solidFill>
                      <a:srgbClr val="0000FF"/>
                    </a:solidFill>
                  </a:rPr>
                  <a:t>Explain</a:t>
                </a:r>
                <a:r>
                  <a:rPr lang="en-US" sz="2000" dirty="0" err="1" smtClean="0"/>
                  <a:t>+</a:t>
                </a:r>
                <a:r>
                  <a:rPr lang="en-US" sz="2000" dirty="0" err="1" smtClean="0">
                    <a:solidFill>
                      <a:srgbClr val="0000FF"/>
                    </a:solidFill>
                  </a:rPr>
                  <a:t>Learn</a:t>
                </a:r>
                <a:r>
                  <a:rPr lang="en-US" sz="2000" dirty="0" err="1" smtClean="0"/>
                  <a:t>+</a:t>
                </a:r>
                <a:r>
                  <a:rPr lang="en-US" sz="2000" dirty="0" err="1" smtClean="0">
                    <a:solidFill>
                      <a:srgbClr val="0000FF"/>
                    </a:solidFill>
                  </a:rPr>
                  <a:t>Backjump</a:t>
                </a:r>
                <a:r>
                  <a:rPr lang="en-US" sz="2000" dirty="0" smtClean="0"/>
                  <a:t>, as appropriate</a:t>
                </a:r>
              </a:p>
              <a:p>
                <a:pPr marL="859536" lvl="1" indent="-457200">
                  <a:buFont typeface="+mj-lt"/>
                  <a:buAutoNum type="arabicPeriod"/>
                </a:pPr>
                <a:r>
                  <a:rPr lang="en-US" sz="2000" dirty="0" smtClean="0"/>
                  <a:t>Apply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 smtClean="0">
                    <a:solidFill>
                      <a:srgbClr val="0000FF"/>
                    </a:solidFill>
                  </a:rPr>
                  <a:t>-</a:t>
                </a:r>
                <a:r>
                  <a:rPr lang="en-US" sz="2000" dirty="0" smtClean="0"/>
                  <a:t>)</a:t>
                </a:r>
                <a:r>
                  <a:rPr lang="en-US" sz="2000" dirty="0" smtClean="0">
                    <a:solidFill>
                      <a:srgbClr val="0000FF"/>
                    </a:solidFill>
                  </a:rPr>
                  <a:t>Propagate</a:t>
                </a:r>
                <a:endParaRPr lang="en-US" sz="2000" dirty="0">
                  <a:solidFill>
                    <a:srgbClr val="0000FF"/>
                  </a:solidFill>
                </a:endParaRPr>
              </a:p>
              <a:p>
                <a:pPr marL="859536" lvl="1" indent="-457200">
                  <a:buFont typeface="+mj-lt"/>
                  <a:buAutoNum type="arabicPeriod"/>
                </a:pPr>
                <a:r>
                  <a:rPr lang="en-US" sz="2000" dirty="0" smtClean="0"/>
                  <a:t>Apply </a:t>
                </a:r>
                <a:r>
                  <a:rPr lang="en-US" sz="2000" dirty="0">
                    <a:solidFill>
                      <a:srgbClr val="0000FF"/>
                    </a:solidFill>
                  </a:rPr>
                  <a:t>Decide</a:t>
                </a:r>
              </a:p>
              <a:p>
                <a:pPr lvl="1"/>
                <a:endParaRPr lang="en-US" sz="2000" dirty="0">
                  <a:solidFill>
                    <a:srgbClr val="0000FF"/>
                  </a:solidFill>
                </a:endParaRPr>
              </a:p>
              <a:p>
                <a:r>
                  <a:rPr lang="en-US" sz="2400" dirty="0" smtClean="0"/>
                  <a:t>(if step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 smtClean="0"/>
                  <a:t> is costly, can do it less often)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524000"/>
                <a:ext cx="7498080" cy="5257800"/>
              </a:xfrm>
              <a:blipFill>
                <a:blip r:embed="rId2"/>
                <a:stretch>
                  <a:fillRect t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74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Implementing DPLL(T)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2954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A very </a:t>
                </a:r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modular</a:t>
                </a:r>
                <a:r>
                  <a:rPr lang="en-US" sz="2400" dirty="0" smtClean="0"/>
                  <a:t> approach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Can use almost any </a:t>
                </a:r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DPLL-based SAT solver</a:t>
                </a:r>
              </a:p>
              <a:p>
                <a:pPr lvl="1"/>
                <a:r>
                  <a:rPr lang="en-US" sz="2000" dirty="0" smtClean="0"/>
                  <a:t>Required: incremental addition of clauses</a:t>
                </a:r>
              </a:p>
              <a:p>
                <a:pPr lvl="1"/>
                <a:r>
                  <a:rPr lang="en-US" sz="2000" dirty="0" smtClean="0"/>
                  <a:t>Not allowed: pure literal rule</a:t>
                </a:r>
              </a:p>
              <a:p>
                <a:pPr lvl="1"/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 smtClean="0"/>
                  <a:t>-solver needs to check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 smtClean="0"/>
                  <a:t>-satisfiability of conjunctions of literals</a:t>
                </a:r>
              </a:p>
              <a:p>
                <a:pPr lvl="1"/>
                <a:r>
                  <a:rPr lang="en-US" sz="2000" dirty="0" smtClean="0"/>
                  <a:t>Compute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 smtClean="0"/>
                  <a:t>-propagations</a:t>
                </a:r>
              </a:p>
              <a:p>
                <a:pPr lvl="1"/>
                <a:r>
                  <a:rPr lang="en-US" sz="2000" dirty="0" smtClean="0"/>
                  <a:t>Explain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 smtClean="0"/>
                  <a:t>-conflicts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 smtClean="0"/>
                  <a:t>-propagations</a:t>
                </a:r>
              </a:p>
              <a:p>
                <a:pPr lvl="1"/>
                <a:r>
                  <a:rPr lang="en-US" sz="2000" dirty="0" smtClean="0"/>
                  <a:t>Must be incremental and backtrackable</a:t>
                </a:r>
                <a:endParaRPr lang="en-US" sz="2400" dirty="0" smtClean="0"/>
              </a:p>
              <a:p>
                <a:pPr lvl="1"/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2954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79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SMT solvers</a:t>
            </a:r>
            <a:r>
              <a:rPr lang="en-US" sz="2400" dirty="0" smtClean="0"/>
              <a:t>: general purpose reasoning engines</a:t>
            </a:r>
          </a:p>
          <a:p>
            <a:pPr lvl="1"/>
            <a:r>
              <a:rPr lang="en-US" sz="2000" dirty="0" smtClean="0"/>
              <a:t>Their language: 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first order logic</a:t>
            </a:r>
            <a:r>
              <a:rPr lang="en-US" sz="2000" dirty="0" smtClean="0"/>
              <a:t> (FOL)</a:t>
            </a:r>
          </a:p>
          <a:p>
            <a:pPr lvl="1"/>
            <a:endParaRPr lang="en-US" sz="2000" dirty="0" smtClean="0"/>
          </a:p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Theories</a:t>
            </a:r>
            <a:r>
              <a:rPr lang="en-US" sz="2400" dirty="0" smtClean="0"/>
              <a:t>: a way to 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restrict FOL</a:t>
            </a:r>
            <a:r>
              <a:rPr lang="en-US" sz="2400" dirty="0" smtClean="0"/>
              <a:t>, to give special meaning to symbols</a:t>
            </a:r>
          </a:p>
          <a:p>
            <a:pPr lvl="1"/>
            <a:r>
              <a:rPr lang="en-US" sz="2000" dirty="0" smtClean="0"/>
              <a:t>Theories of interest: arithmetic, arrays, bit vectors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The 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lazy approach</a:t>
            </a:r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ombine SAT engine with theory solvers</a:t>
            </a:r>
          </a:p>
          <a:p>
            <a:pPr lvl="1"/>
            <a:r>
              <a:rPr lang="en-US" sz="2000" dirty="0" smtClean="0"/>
              <a:t>SAT engine solves a Boolean abstraction</a:t>
            </a:r>
          </a:p>
          <a:p>
            <a:pPr lvl="1"/>
            <a:r>
              <a:rPr lang="en-US" sz="2000" dirty="0" smtClean="0"/>
              <a:t>Theory solvers guide the SAT engine</a:t>
            </a:r>
            <a:endParaRPr lang="en-US" sz="16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014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295400" y="274638"/>
                <a:ext cx="7790688" cy="11430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-Solvers: Reasoning by Cases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95400" y="274638"/>
                <a:ext cx="7790688" cy="1143000"/>
              </a:xfrm>
              <a:blipFill rotWithShape="0">
                <a:blip r:embed="rId2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5240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Sometimes, determining whether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 smtClean="0"/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 smtClean="0"/>
                  <a:t>-satisfiable requires </a:t>
                </a:r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reasoning by cases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Example: theory of arrays:</a:t>
                </a:r>
                <a:br>
                  <a:rPr lang="en-US" sz="2400" dirty="0" smtClean="0"/>
                </a:br>
                <a:endParaRPr lang="en-US" sz="2400" dirty="0" smtClean="0"/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0" dirty="0" smtClean="0"/>
              </a:p>
              <a:p>
                <a:pPr marL="82296" indent="0">
                  <a:buNone/>
                </a:pPr>
                <a:endParaRPr lang="en-US" sz="2400" dirty="0" smtClean="0"/>
              </a:p>
              <a:p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Case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 smtClean="0"/>
                  <a:t>.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en-US" sz="2000" dirty="0" smtClean="0"/>
                  <a:t>Contradicts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Case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 smtClean="0"/>
                  <a:t>.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sz="2400" b="0" dirty="0" smtClean="0"/>
              </a:p>
              <a:p>
                <a:pPr lvl="1"/>
                <a:r>
                  <a:rPr lang="en-US" sz="2000" dirty="0" smtClean="0"/>
                  <a:t>Contradicts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r>
                  <a:rPr lang="en-US" sz="2400" dirty="0" smtClean="0"/>
                  <a:t>Conclusion: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-unsatisfiable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524000"/>
                <a:ext cx="7498080" cy="5257800"/>
              </a:xfrm>
              <a:blipFill>
                <a:blip r:embed="rId3"/>
                <a:stretch>
                  <a:fillRect t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2744356" y="3955244"/>
            <a:ext cx="5409046" cy="530309"/>
            <a:chOff x="2744356" y="3955244"/>
            <a:chExt cx="5409046" cy="530309"/>
          </a:xfrm>
        </p:grpSpPr>
        <p:sp>
          <p:nvSpPr>
            <p:cNvPr id="5" name="Left Brace 4"/>
            <p:cNvSpPr/>
            <p:nvPr/>
          </p:nvSpPr>
          <p:spPr>
            <a:xfrm rot="16200000">
              <a:off x="3807002" y="2892598"/>
              <a:ext cx="198810" cy="2324102"/>
            </a:xfrm>
            <a:prstGeom prst="leftBrac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Brace 6"/>
            <p:cNvSpPr/>
            <p:nvPr/>
          </p:nvSpPr>
          <p:spPr>
            <a:xfrm rot="16200000">
              <a:off x="6625114" y="2587932"/>
              <a:ext cx="160976" cy="2895601"/>
            </a:xfrm>
            <a:prstGeom prst="leftBrac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639707" y="4116221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9707" y="4116221"/>
                  <a:ext cx="5334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438902" y="4116221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8902" y="4116221"/>
                  <a:ext cx="533400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1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2794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Case Splitting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5240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A </a:t>
                </a:r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complete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 smtClean="0"/>
                  <a:t>-solver reasons by cases via </a:t>
                </a:r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internal case splitting</a:t>
                </a:r>
                <a:r>
                  <a:rPr lang="en-US" sz="2400" dirty="0" smtClean="0"/>
                  <a:t> and </a:t>
                </a:r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backtracking</a:t>
                </a:r>
                <a:r>
                  <a:rPr lang="en-US" sz="2400" dirty="0" smtClean="0"/>
                  <a:t> mechanisms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An alternative: lift case splitting and backtracking to SAT engine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Idea: </a:t>
                </a:r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encode splits as set of clauses</a:t>
                </a:r>
                <a:r>
                  <a:rPr lang="en-US" sz="2400" dirty="0" smtClean="0"/>
                  <a:t> and send them to SAT engine, for it to split on them as needed</a:t>
                </a:r>
              </a:p>
              <a:p>
                <a:pPr lvl="1"/>
                <a:r>
                  <a:rPr lang="en-US" sz="2000" dirty="0" smtClean="0"/>
                  <a:t>All case-splitting is coordinated in SAT engine</a:t>
                </a:r>
              </a:p>
              <a:p>
                <a:pPr lvl="1"/>
                <a:r>
                  <a:rPr lang="en-US" sz="2000" dirty="0" smtClean="0"/>
                  <a:t>Only have to implement it in one place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524000"/>
                <a:ext cx="7498080" cy="5257800"/>
              </a:xfrm>
              <a:blipFill>
                <a:blip r:embed="rId2"/>
                <a:stretch>
                  <a:fillRect t="-927" r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68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Splitting on Demand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5240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Basic scenario:</a:t>
                </a:r>
                <a:br>
                  <a:rPr lang="en-US" sz="2400" dirty="0" smtClean="0"/>
                </a:b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US" sz="2400" b="0" dirty="0" smtClean="0"/>
              </a:p>
              <a:p>
                <a:endParaRPr lang="en-US" sz="2000" dirty="0" smtClean="0"/>
              </a:p>
              <a:p>
                <a:r>
                  <a:rPr lang="en-US" sz="2400" dirty="0" smtClean="0"/>
                  <a:t>SAT solver: “is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 smtClean="0"/>
                  <a:t>-satisfiable?”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 smtClean="0"/>
                  <a:t>-solver: “I don’t know yet, but it will help me if you consider these </a:t>
                </a:r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theory lemmas</a:t>
                </a:r>
                <a:r>
                  <a:rPr lang="en-US" sz="2400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000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”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 smtClean="0"/>
                  <a:t>SAT solver decides whether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 smtClean="0"/>
                  <a:t>, re-invokes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 smtClean="0"/>
                  <a:t>-solver 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524000"/>
                <a:ext cx="7498080" cy="5257800"/>
              </a:xfrm>
              <a:blipFill>
                <a:blip r:embed="rId2"/>
                <a:stretch>
                  <a:fillRect t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4738256" y="2678543"/>
            <a:ext cx="1711036" cy="482480"/>
            <a:chOff x="4724401" y="2687779"/>
            <a:chExt cx="1711036" cy="482480"/>
          </a:xfrm>
        </p:grpSpPr>
        <p:sp>
          <p:nvSpPr>
            <p:cNvPr id="5" name="Left Brace 4"/>
            <p:cNvSpPr/>
            <p:nvPr/>
          </p:nvSpPr>
          <p:spPr>
            <a:xfrm rot="16200000">
              <a:off x="5523345" y="1888835"/>
              <a:ext cx="113147" cy="1711036"/>
            </a:xfrm>
            <a:prstGeom prst="leftBrac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175570" y="2800927"/>
                  <a:ext cx="7740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5570" y="2800927"/>
                  <a:ext cx="77406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626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Modeling Splitting on Demand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5240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Add a new rule to DPLL(T):</a:t>
                </a:r>
              </a:p>
              <a:p>
                <a:pPr marL="82296" indent="0" algn="ctr">
                  <a:buNone/>
                </a:pPr>
                <a:r>
                  <a:rPr lang="en-US" sz="2800" dirty="0" smtClean="0"/>
                  <a:t/>
                </a:r>
                <a:br>
                  <a:rPr lang="en-US" sz="2800" dirty="0" smtClean="0"/>
                </a:b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 smtClean="0">
                    <a:solidFill>
                      <a:srgbClr val="0000FF"/>
                    </a:solidFill>
                  </a:rPr>
                  <a:t>-Learn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x-none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⊨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∨…∨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∪{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∨…∨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den>
                    </m:f>
                  </m:oMath>
                </a14:m>
                <a:endParaRPr lang="en-US" sz="2800" dirty="0"/>
              </a:p>
              <a:p>
                <a:pPr marL="82296" indent="0">
                  <a:buNone/>
                </a:pPr>
                <a:endParaRPr lang="en-US" sz="2400" b="0" dirty="0" smtClean="0"/>
              </a:p>
              <a:p>
                <a:pPr marL="82296" indent="0">
                  <a:buNone/>
                </a:pPr>
                <a:r>
                  <a:rPr lang="en-US" sz="24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2400" b="0" dirty="0" smtClean="0"/>
                  <a:t> is a finite set of literals dependent on the initial set of clauses (doesn’t need to be computed explicitly)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524000"/>
                <a:ext cx="7498080" cy="5257800"/>
              </a:xfrm>
              <a:blipFill>
                <a:blip r:embed="rId2"/>
                <a:stretch>
                  <a:fillRect l="-163" t="-927" r="-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77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7906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Modeling Splitting on Demand (</a:t>
            </a:r>
            <a:r>
              <a:rPr lang="en-US" dirty="0" err="1" smtClean="0"/>
              <a:t>cnt’d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5240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Relax the requirements on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b="0" dirty="0" smtClean="0"/>
                  <a:t>-solver: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b="0" dirty="0" smtClean="0"/>
                  <a:t>,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b="0" dirty="0" smtClean="0"/>
                  <a:t>-solver must either:</a:t>
                </a:r>
              </a:p>
              <a:p>
                <a:pPr lvl="1"/>
                <a:r>
                  <a:rPr lang="en-US" sz="2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Determine whether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sz="2000" dirty="0" smtClean="0"/>
                  <a:t>, or</a:t>
                </a:r>
              </a:p>
              <a:p>
                <a:pPr lvl="1"/>
                <a:r>
                  <a:rPr lang="en-US" sz="2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Generate a new clause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 smtClean="0">
                    <a:solidFill>
                      <a:srgbClr val="0000FF"/>
                    </a:solidFill>
                  </a:rPr>
                  <a:t>-Learn</a:t>
                </a:r>
                <a:r>
                  <a:rPr lang="en-US" sz="2000" dirty="0" smtClean="0"/>
                  <a:t>, containing at least one literal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2000" dirty="0" smtClean="0"/>
                  <a:t> currently undefined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000" dirty="0"/>
              </a:p>
              <a:p>
                <a:pPr marL="82296" indent="0">
                  <a:buNone/>
                </a:pPr>
                <a:endParaRPr lang="en-US" sz="2400" dirty="0"/>
              </a:p>
              <a:p>
                <a:r>
                  <a:rPr lang="en-US" sz="2400" b="0" dirty="0" smtClean="0"/>
                  <a:t>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b="0" dirty="0" smtClean="0"/>
                  <a:t>-solver is required to determine whether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sz="2400" b="0" dirty="0" smtClean="0"/>
                  <a:t> only if all literals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2400" b="0" dirty="0" smtClean="0"/>
                  <a:t> are defined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400" b="0" dirty="0" smtClean="0"/>
              </a:p>
              <a:p>
                <a:pPr lvl="1"/>
                <a:r>
                  <a:rPr lang="en-US" sz="2000" b="0" dirty="0" smtClean="0"/>
                  <a:t>(In practice, can usually determine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sz="2000" b="0" dirty="0" smtClean="0"/>
                  <a:t> much earlier)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524000"/>
                <a:ext cx="7498080" cy="5257800"/>
              </a:xfrm>
              <a:blipFill>
                <a:blip r:embed="rId2"/>
                <a:stretch>
                  <a:fillRect t="-927" r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84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761" y="198753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Theory of Finite 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8544" y="1341439"/>
                <a:ext cx="7498080" cy="5257800"/>
              </a:xfrm>
            </p:spPr>
            <p:txBody>
              <a:bodyPr>
                <a:noAutofit/>
              </a:bodyPr>
              <a:lstStyle/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∅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pPr marL="82296" indent="0"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8544" y="1341439"/>
                <a:ext cx="7498080" cy="5257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0915235"/>
                  </p:ext>
                </p:extLst>
              </p:nvPr>
            </p:nvGraphicFramePr>
            <p:xfrm>
              <a:off x="1447800" y="2499360"/>
              <a:ext cx="7239000" cy="36249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2452813372"/>
                        </a:ext>
                      </a:extLst>
                    </a:gridCol>
                    <a:gridCol w="3733800">
                      <a:extLst>
                        <a:ext uri="{9D8B030D-6E8A-4147-A177-3AD203B41FA5}">
                          <a16:colId xmlns:a16="http://schemas.microsoft.com/office/drawing/2014/main" val="2784394377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494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Rule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0536129"/>
                      </a:ext>
                    </a:extLst>
                  </a:tr>
                  <a:tr h="349431"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9067087"/>
                      </a:ext>
                    </a:extLst>
                  </a:tr>
                  <a:tr h="34943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Propagate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62859"/>
                      </a:ext>
                    </a:extLst>
                  </a:tr>
                  <a:tr h="34943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Decide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6314593"/>
                      </a:ext>
                    </a:extLst>
                  </a:tr>
                  <a:tr h="34943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Propagate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3647150"/>
                      </a:ext>
                    </a:extLst>
                  </a:tr>
                  <a:tr h="698862"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a14:m>
                          <a:r>
                            <a:rPr lang="en-US" dirty="0" smtClean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4943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dirty="0" smtClean="0"/>
                            <a:t>-Learn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9018077"/>
                      </a:ext>
                    </a:extLst>
                  </a:tr>
                  <a:tr h="34943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Decide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2421609"/>
                      </a:ext>
                    </a:extLst>
                  </a:tr>
                  <a:tr h="34943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Propagate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12558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0915235"/>
                  </p:ext>
                </p:extLst>
              </p:nvPr>
            </p:nvGraphicFramePr>
            <p:xfrm>
              <a:off x="1447800" y="2499360"/>
              <a:ext cx="7239000" cy="36249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02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452813372"/>
                        </a:ext>
                      </a:extLst>
                    </a:gridCol>
                    <a:gridCol w="37338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784394377"/>
                        </a:ext>
                      </a:extLst>
                    </a:gridCol>
                    <a:gridCol w="609600"/>
                    <a:gridCol w="12954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80" t="-8333" r="-353612" b="-9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3137" t="-8333" r="-51961" b="-9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76000" t="-8333" r="-218000" b="-9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Rule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1305361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3137" t="-108333" r="-51961" b="-8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990670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80" t="-208333" r="-353612" b="-7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3137" t="-208333" r="-51961" b="-7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Propagate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7628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80" t="-308333" r="-353612" b="-6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3137" t="-308333" r="-51961" b="-6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Decide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42863145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80" t="-408333" r="-353612" b="-5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3137" t="-408333" r="-51961" b="-5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Propagate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583647150"/>
                      </a:ext>
                    </a:extLst>
                  </a:tr>
                  <a:tr h="698862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4" t="-265217" r="-421" b="-17043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80" t="-700000" r="-353612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3137" t="-700000" r="-5196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58216" t="-700000" r="-2347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80901807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80" t="-800000" r="-353612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3137" t="-800000" r="-51961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Decide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6324216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80" t="-900000" r="-353612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3137" t="-900000" r="-5196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Propagate</a:t>
                          </a:r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37125581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Rectangle 3"/>
          <p:cNvSpPr/>
          <p:nvPr/>
        </p:nvSpPr>
        <p:spPr>
          <a:xfrm>
            <a:off x="1131583" y="3235960"/>
            <a:ext cx="7696200" cy="352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" y="3588385"/>
            <a:ext cx="7696200" cy="373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19200" y="3948747"/>
            <a:ext cx="7696200" cy="373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4358008"/>
            <a:ext cx="7696200" cy="373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66800" y="5030250"/>
            <a:ext cx="7696200" cy="373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55192" y="5379500"/>
            <a:ext cx="7696200" cy="373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95400" y="5753675"/>
            <a:ext cx="7696200" cy="373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/>
          <p:cNvSpPr/>
          <p:nvPr/>
        </p:nvSpPr>
        <p:spPr>
          <a:xfrm rot="16200000">
            <a:off x="3837634" y="1286943"/>
            <a:ext cx="164589" cy="1155196"/>
          </a:xfrm>
          <a:prstGeom prst="leftBrac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/>
          <p:cNvSpPr/>
          <p:nvPr/>
        </p:nvSpPr>
        <p:spPr>
          <a:xfrm rot="16200000">
            <a:off x="5430563" y="1492442"/>
            <a:ext cx="152236" cy="749192"/>
          </a:xfrm>
          <a:prstGeom prst="leftBrac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/>
          <p:cNvSpPr/>
          <p:nvPr/>
        </p:nvSpPr>
        <p:spPr>
          <a:xfrm rot="16200000">
            <a:off x="6466338" y="1514903"/>
            <a:ext cx="159262" cy="702893"/>
          </a:xfrm>
          <a:prstGeom prst="leftBrac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650882" y="1878765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882" y="1878765"/>
                <a:ext cx="53340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194944" y="1878765"/>
                <a:ext cx="533400" cy="375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944" y="1878765"/>
                <a:ext cx="533400" cy="375487"/>
              </a:xfrm>
              <a:prstGeom prst="rect">
                <a:avLst/>
              </a:prstGeom>
              <a:blipFill rotWithShape="0">
                <a:blip r:embed="rId5"/>
                <a:stretch>
                  <a:fillRect r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278163" y="1878765"/>
                <a:ext cx="533400" cy="375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163" y="1878765"/>
                <a:ext cx="533400" cy="375487"/>
              </a:xfrm>
              <a:prstGeom prst="rect">
                <a:avLst/>
              </a:prstGeom>
              <a:blipFill rotWithShape="0">
                <a:blip r:embed="rId6"/>
                <a:stretch>
                  <a:fillRect r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3691698" y="4648201"/>
            <a:ext cx="1296657" cy="389478"/>
            <a:chOff x="3691698" y="4648201"/>
            <a:chExt cx="1296657" cy="389478"/>
          </a:xfrm>
        </p:grpSpPr>
        <p:sp>
          <p:nvSpPr>
            <p:cNvPr id="31" name="Left Brace 30"/>
            <p:cNvSpPr/>
            <p:nvPr/>
          </p:nvSpPr>
          <p:spPr>
            <a:xfrm rot="16200000">
              <a:off x="3907248" y="4432651"/>
              <a:ext cx="101254" cy="532354"/>
            </a:xfrm>
            <a:prstGeom prst="leftBrac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Left Brace 31"/>
            <p:cNvSpPr/>
            <p:nvPr/>
          </p:nvSpPr>
          <p:spPr>
            <a:xfrm rot="16200000">
              <a:off x="4637067" y="4432651"/>
              <a:ext cx="101254" cy="532354"/>
            </a:xfrm>
            <a:prstGeom prst="leftBrac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3724090" y="4668347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4090" y="4668347"/>
                  <a:ext cx="53340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454955" y="4668347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4955" y="4668347"/>
                  <a:ext cx="53340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5054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1" grpId="0" animBg="1"/>
      <p:bldP spid="12" grpId="0" animBg="1"/>
      <p:bldP spid="13" grpId="0" animBg="1"/>
      <p:bldP spid="20" grpId="0" animBg="1"/>
      <p:bldP spid="21" grpId="0" animBg="1"/>
      <p:bldP spid="22" grpId="0" animBg="1"/>
      <p:bldP spid="24" grpId="0" animBg="1"/>
      <p:bldP spid="25" grpId="0"/>
      <p:bldP spid="26" grpId="0"/>
      <p:bldP spid="2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79068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Theory of Finite </a:t>
            </a:r>
            <a:r>
              <a:rPr lang="en-US" dirty="0" smtClean="0"/>
              <a:t>Sets (</a:t>
            </a:r>
            <a:r>
              <a:rPr lang="en-US" dirty="0" err="1" smtClean="0"/>
              <a:t>cnt’d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5240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At this point,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b="0" dirty="0" smtClean="0"/>
                  <a:t>-solver can deduce:</a:t>
                </a:r>
                <a:br>
                  <a:rPr lang="en-US" sz="2400" b="0" dirty="0" smtClean="0"/>
                </a:br>
                <a:r>
                  <a:rPr lang="en-US" sz="2000" b="0" dirty="0" smtClean="0"/>
                  <a:t/>
                </a:r>
                <a:br>
                  <a:rPr lang="en-US" sz="2000" b="0" dirty="0" smtClean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∈∅⇒⊥</m:t>
                    </m:r>
                  </m:oMath>
                </a14:m>
                <a:endParaRPr lang="en-US" sz="2000" b="0" dirty="0" smtClean="0"/>
              </a:p>
              <a:p>
                <a:endParaRPr lang="en-US" sz="2000" dirty="0"/>
              </a:p>
              <a:p>
                <a:r>
                  <a:rPr lang="en-US" sz="2400" b="0" dirty="0" smtClean="0"/>
                  <a:t>This enables the application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b="0" dirty="0" smtClean="0">
                    <a:solidFill>
                      <a:srgbClr val="0000FF"/>
                    </a:solidFill>
                  </a:rPr>
                  <a:t>-Conflict </a:t>
                </a:r>
                <a:r>
                  <a:rPr lang="en-US" sz="2400" b="0" dirty="0" smtClean="0"/>
                  <a:t>with clause:</a:t>
                </a: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≠∅∨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000" b="0" dirty="0" smtClean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524000"/>
                <a:ext cx="7498080" cy="5257800"/>
              </a:xfrm>
              <a:blipFill>
                <a:blip r:embed="rId2"/>
                <a:stretch>
                  <a:fillRect t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88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5240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DPLL(T) can be extended to include </a:t>
                </a:r>
                <a:r>
                  <a:rPr lang="en-US" sz="24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quantifier instantiation</a:t>
                </a:r>
              </a:p>
              <a:p>
                <a:pPr lvl="1"/>
                <a:r>
                  <a:rPr lang="en-US" sz="2000" dirty="0" smtClean="0"/>
                  <a:t>Extend the definition of literal to that of an abstract literal, which may include quantified formulas</a:t>
                </a:r>
              </a:p>
              <a:p>
                <a:pPr lvl="1"/>
                <a:r>
                  <a:rPr lang="en-US" sz="2000" dirty="0" smtClean="0"/>
                  <a:t>New rules:</a:t>
                </a:r>
              </a:p>
              <a:p>
                <a:pPr marL="82296" indent="0" algn="ctr">
                  <a:buNone/>
                </a:pPr>
                <a:r>
                  <a:rPr lang="en-US" sz="2400" dirty="0" smtClean="0">
                    <a:solidFill>
                      <a:srgbClr val="0000FF"/>
                    </a:solidFill>
                  </a:rPr>
                  <a:t>Inst-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000" dirty="0" smtClean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x-none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∪{¬∃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∨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/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𝑠𝑘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den>
                    </m:f>
                  </m:oMath>
                </a14:m>
                <a:endParaRPr lang="en-US" sz="2800" b="0" dirty="0" smtClean="0"/>
              </a:p>
              <a:p>
                <a:pPr marL="82296" indent="0" algn="ctr">
                  <a:buNone/>
                </a:pPr>
                <a:endParaRPr lang="en-US" sz="2800" b="0" dirty="0" smtClean="0"/>
              </a:p>
              <a:p>
                <a:pPr marL="82296" indent="0" algn="ctr">
                  <a:buNone/>
                </a:pPr>
                <a:r>
                  <a:rPr lang="en-US" sz="2400" dirty="0" err="1" smtClean="0">
                    <a:solidFill>
                      <a:srgbClr val="0000FF"/>
                    </a:solidFill>
                  </a:rPr>
                  <a:t>Inst</a:t>
                </a:r>
                <a:r>
                  <a:rPr lang="en-US" sz="2400" dirty="0">
                    <a:solidFill>
                      <a:srgbClr val="0000FF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x-none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∪{¬∀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∨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/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den>
                    </m:f>
                  </m:oMath>
                </a14:m>
                <a:endParaRPr lang="en-US" sz="2800" b="0" dirty="0"/>
              </a:p>
              <a:p>
                <a:pPr lvl="1"/>
                <a:endParaRPr lang="en-US" sz="1600" dirty="0" smtClean="0"/>
              </a:p>
              <a:p>
                <a:pPr lvl="1"/>
                <a:r>
                  <a:rPr lang="en-US" sz="2000" dirty="0" smtClean="0"/>
                  <a:t>Where </a:t>
                </a:r>
                <a:r>
                  <a:rPr lang="en-US" sz="2000" i="1" dirty="0" err="1" smtClean="0"/>
                  <a:t>sk</a:t>
                </a:r>
                <a:r>
                  <a:rPr lang="en-US" sz="2000" i="1" dirty="0" smtClean="0"/>
                  <a:t> </a:t>
                </a:r>
                <a:r>
                  <a:rPr lang="en-US" sz="2000" dirty="0" smtClean="0"/>
                  <a:t>is a fresh constant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b="0" dirty="0" smtClean="0"/>
                  <a:t> is a ground term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524000"/>
                <a:ext cx="7498080" cy="5257800"/>
              </a:xfrm>
              <a:blipFill>
                <a:blip r:embed="rId2"/>
                <a:stretch>
                  <a:fillRect t="-927" r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453746" y="60960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>
                <a:solidFill>
                  <a:srgbClr val="FF0000"/>
                </a:solidFill>
              </a:rPr>
              <a:t>רגע של עברית: </a:t>
            </a:r>
            <a:r>
              <a:rPr lang="he-IL" dirty="0" smtClean="0"/>
              <a:t>סקולמיזציה, שם עצם ללא משתנים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52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Quantifiers: 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5240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b="0" dirty="0" smtClean="0"/>
                  <a:t> are constants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b="0" dirty="0" smtClean="0"/>
                  <a:t> is an uninterpreted function</a:t>
                </a:r>
              </a:p>
              <a:p>
                <a:r>
                  <a:rPr lang="en-US" sz="2400" dirty="0" smtClean="0"/>
                  <a:t>Want to prove:</a:t>
                </a:r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600" dirty="0"/>
              </a:p>
              <a:p>
                <a:endParaRPr lang="en-US" sz="1600" dirty="0" smtClean="0"/>
              </a:p>
              <a:p>
                <a:r>
                  <a:rPr lang="en-US" sz="2400" dirty="0" smtClean="0"/>
                  <a:t>Negate, transform </a:t>
                </a:r>
                <a:r>
                  <a:rPr lang="en-US" sz="2400" dirty="0"/>
                  <a:t>into CNF</a:t>
                </a:r>
                <a:r>
                  <a:rPr lang="en-US" sz="2400" dirty="0" smtClean="0"/>
                  <a:t>:</a:t>
                </a:r>
                <a:br>
                  <a:rPr lang="en-US" sz="2400" dirty="0" smtClean="0"/>
                </a:br>
                <a:endParaRPr lang="en-US" sz="2400" dirty="0"/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∀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r>
                  <a:rPr lang="en-US" sz="2000" b="0" dirty="0" smtClean="0"/>
                  <a:t/>
                </a:r>
                <a:br>
                  <a:rPr lang="en-US" sz="2000" b="0" dirty="0" smtClean="0"/>
                </a:br>
                <a:endParaRPr lang="en-US" sz="2000" b="0" dirty="0" smtClean="0"/>
              </a:p>
              <a:p>
                <a:pPr marL="82296" indent="0">
                  <a:buNone/>
                </a:pPr>
                <a:r>
                  <a:rPr lang="en-US" sz="1600" dirty="0" smtClean="0"/>
                  <a:t/>
                </a:r>
                <a:br>
                  <a:rPr lang="en-US" sz="16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0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sz="20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endParaRPr lang="en-US" sz="1600" dirty="0"/>
              </a:p>
              <a:p>
                <a:endParaRPr lang="en-US" sz="1600" dirty="0" smtClean="0"/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524000"/>
                <a:ext cx="7498080" cy="5257800"/>
              </a:xfrm>
              <a:blipFill>
                <a:blip r:embed="rId2"/>
                <a:stretch>
                  <a:fillRect t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22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761" y="198753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/>
              <a:t>Quantifiers: </a:t>
            </a:r>
            <a:r>
              <a:rPr lang="en-US" dirty="0" smtClean="0"/>
              <a:t>Example (cnt’d)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8544" y="1341439"/>
                <a:ext cx="7498080" cy="5257800"/>
              </a:xfrm>
            </p:spPr>
            <p:txBody>
              <a:bodyPr>
                <a:noAutofit/>
              </a:bodyPr>
              <a:lstStyle/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4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sz="24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¬0≤</m:t>
                              </m:r>
                              <m:r>
                                <a:rPr lang="en-US" sz="24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sz="24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4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marL="82296" indent="0">
                  <a:buNone/>
                </a:pPr>
                <a:endParaRPr lang="en-US" sz="2400" dirty="0"/>
              </a:p>
              <a:p>
                <a:pPr marL="82296" indent="0">
                  <a:buNone/>
                </a:pPr>
                <a:endParaRPr lang="en-US" sz="2400" dirty="0" smtClean="0"/>
              </a:p>
              <a:p>
                <a:pPr marL="82296" indent="0">
                  <a:buNone/>
                </a:pPr>
                <a:endParaRPr lang="en-US" sz="2400" dirty="0"/>
              </a:p>
              <a:p>
                <a:pPr marL="82296" indent="0">
                  <a:buNone/>
                </a:pPr>
                <a:endParaRPr lang="en-US" sz="2400" dirty="0" smtClean="0"/>
              </a:p>
              <a:p>
                <a:pPr marL="82296" indent="0">
                  <a:buNone/>
                </a:pPr>
                <a:endParaRPr lang="en-US" sz="2400" dirty="0"/>
              </a:p>
              <a:p>
                <a:pPr marL="82296" indent="0">
                  <a:buNone/>
                </a:pPr>
                <a:endParaRPr lang="en-US" sz="2400" dirty="0" smtClean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The negation is UNSAT, so original formula is valid</a:t>
                </a:r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8544" y="1341439"/>
                <a:ext cx="7498080" cy="5257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6375835"/>
                  </p:ext>
                </p:extLst>
              </p:nvPr>
            </p:nvGraphicFramePr>
            <p:xfrm>
              <a:off x="1447800" y="2499360"/>
              <a:ext cx="723900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2452813372"/>
                        </a:ext>
                      </a:extLst>
                    </a:gridCol>
                    <a:gridCol w="3733800">
                      <a:extLst>
                        <a:ext uri="{9D8B030D-6E8A-4147-A177-3AD203B41FA5}">
                          <a16:colId xmlns:a16="http://schemas.microsoft.com/office/drawing/2014/main" val="2784394377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494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Rule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0536129"/>
                      </a:ext>
                    </a:extLst>
                  </a:tr>
                  <a:tr h="349431"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1, 2, ¬3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9067087"/>
                      </a:ext>
                    </a:extLst>
                  </a:tr>
                  <a:tr h="34943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 2 ¬3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1, 2, ¬3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Propagate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62859"/>
                      </a:ext>
                    </a:extLst>
                  </a:tr>
                  <a:tr h="34943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 2 ¬3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1, 2, ¬3, ¬2∨¬1∨3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Inst-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</m:oMath>
                          </a14:m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6314593"/>
                      </a:ext>
                    </a:extLst>
                  </a:tr>
                  <a:tr h="34943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/>
                            <a:t>fail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1, 2, ¬3, ¬2∨¬1∨3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Fail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36471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6375835"/>
                  </p:ext>
                </p:extLst>
              </p:nvPr>
            </p:nvGraphicFramePr>
            <p:xfrm>
              <a:off x="1447800" y="2499360"/>
              <a:ext cx="723900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2452813372"/>
                        </a:ext>
                      </a:extLst>
                    </a:gridCol>
                    <a:gridCol w="3733800">
                      <a:extLst>
                        <a:ext uri="{9D8B030D-6E8A-4147-A177-3AD203B41FA5}">
                          <a16:colId xmlns:a16="http://schemas.microsoft.com/office/drawing/2014/main" val="2784394377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0" t="-8333" r="-353612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137" t="-8333" r="-51961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6000" t="-8333" r="-21800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Rule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05361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137" t="-108333" r="-51961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90670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0" t="-208333" r="-353612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137" t="-208333" r="-51961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Propagate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628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0" t="-308333" r="-353612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137" t="-308333" r="-51961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58216" t="-308333" r="-2347" b="-1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63145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/>
                            <a:t>fail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137" t="-408333" r="-5196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Fail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36471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Rectangle 3"/>
          <p:cNvSpPr/>
          <p:nvPr/>
        </p:nvSpPr>
        <p:spPr>
          <a:xfrm>
            <a:off x="1207783" y="3235960"/>
            <a:ext cx="7696200" cy="352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3588385"/>
            <a:ext cx="7696200" cy="373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95400" y="3948747"/>
            <a:ext cx="7696200" cy="373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/>
          <p:cNvSpPr/>
          <p:nvPr/>
        </p:nvSpPr>
        <p:spPr>
          <a:xfrm rot="16200000">
            <a:off x="2258991" y="1515411"/>
            <a:ext cx="173492" cy="716095"/>
          </a:xfrm>
          <a:prstGeom prst="leftBrac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/>
          <p:cNvSpPr/>
          <p:nvPr/>
        </p:nvSpPr>
        <p:spPr>
          <a:xfrm rot="16200000">
            <a:off x="4791468" y="308713"/>
            <a:ext cx="162864" cy="3118864"/>
          </a:xfrm>
          <a:prstGeom prst="leftBrac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/>
          <p:cNvSpPr/>
          <p:nvPr/>
        </p:nvSpPr>
        <p:spPr>
          <a:xfrm rot="16200000">
            <a:off x="7566216" y="1278194"/>
            <a:ext cx="157532" cy="1174567"/>
          </a:xfrm>
          <a:prstGeom prst="leftBrac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079037" y="1855904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037" y="1855904"/>
                <a:ext cx="5334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606200" y="1855904"/>
                <a:ext cx="533400" cy="375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200" y="1855904"/>
                <a:ext cx="533400" cy="3754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378282" y="1855904"/>
                <a:ext cx="533400" cy="375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82" y="1855904"/>
                <a:ext cx="533400" cy="375487"/>
              </a:xfrm>
              <a:prstGeom prst="rect">
                <a:avLst/>
              </a:prstGeom>
              <a:blipFill>
                <a:blip r:embed="rId6"/>
                <a:stretch>
                  <a:fillRect r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46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21" grpId="0" animBg="1"/>
      <p:bldP spid="22" grpId="0" animBg="1"/>
      <p:bldP spid="24" grpId="0" animBg="1"/>
      <p:bldP spid="25" grpId="0"/>
      <p:bldP spid="26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SMT: Main Challenges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Autofit/>
          </a:bodyPr>
          <a:lstStyle/>
          <a:p>
            <a:r>
              <a:rPr lang="en-US" sz="2400" b="0" dirty="0" smtClean="0"/>
              <a:t>How to solve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conjunctions</a:t>
            </a:r>
            <a:r>
              <a:rPr lang="en-US" sz="2400" b="0" dirty="0" smtClean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of</a:t>
            </a:r>
            <a:r>
              <a:rPr lang="en-US" sz="2400" b="0" dirty="0" smtClean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literals</a:t>
            </a:r>
            <a:r>
              <a:rPr lang="en-US" sz="2400" b="0" dirty="0" smtClean="0"/>
              <a:t> in a theory?</a:t>
            </a:r>
          </a:p>
          <a:p>
            <a:pPr lvl="1"/>
            <a:r>
              <a:rPr lang="en-US" sz="2000" dirty="0" smtClean="0"/>
              <a:t>Use 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theory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solvers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en-US" sz="2000" b="0" dirty="0"/>
          </a:p>
          <a:p>
            <a:r>
              <a:rPr lang="en-US" sz="2400" dirty="0" smtClean="0"/>
              <a:t>How to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combine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solvers</a:t>
            </a:r>
            <a:r>
              <a:rPr lang="en-US" sz="2400" dirty="0" smtClean="0"/>
              <a:t> for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multiple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theories</a:t>
            </a:r>
          </a:p>
          <a:p>
            <a:pPr lvl="1"/>
            <a:r>
              <a:rPr lang="en-US" sz="2000" b="0" dirty="0" smtClean="0"/>
              <a:t>The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Nelson-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Oppen</a:t>
            </a:r>
            <a:r>
              <a:rPr lang="en-US" sz="2000" b="0" dirty="0" smtClean="0"/>
              <a:t>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method</a:t>
            </a:r>
          </a:p>
          <a:p>
            <a:pPr lvl="1"/>
            <a:endParaRPr lang="en-US" sz="2000" dirty="0"/>
          </a:p>
          <a:p>
            <a:r>
              <a:rPr lang="en-US" sz="2400" b="0" dirty="0" smtClean="0"/>
              <a:t>How to combine a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theory</a:t>
            </a:r>
            <a:r>
              <a:rPr lang="en-US" sz="2400" b="0" dirty="0" smtClean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solver</a:t>
            </a:r>
            <a:r>
              <a:rPr lang="en-US" sz="2400" b="0" dirty="0" smtClean="0"/>
              <a:t> and a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SAT</a:t>
            </a:r>
            <a:r>
              <a:rPr lang="en-US" sz="2400" b="0" dirty="0" smtClean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solver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DPLL(T)</a:t>
            </a:r>
            <a:r>
              <a:rPr lang="en-US" sz="2000" dirty="0" smtClean="0"/>
              <a:t> framework</a:t>
            </a:r>
          </a:p>
          <a:p>
            <a:pPr marL="402336" lvl="1" indent="0">
              <a:buNone/>
            </a:pPr>
            <a:endParaRPr lang="en-US" sz="2000" b="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38200" y="3505200"/>
            <a:ext cx="701409" cy="572370"/>
          </a:xfrm>
          <a:prstGeom prst="straightConnector1">
            <a:avLst/>
          </a:prstGeom>
          <a:ln w="1174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19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Quantifier Instantiation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5608" y="1524000"/>
            <a:ext cx="7498080" cy="5257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Quantifier instantiation is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very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effective</a:t>
            </a:r>
            <a:r>
              <a:rPr lang="en-US" sz="2400" dirty="0" smtClean="0"/>
              <a:t> on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verification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benchmarks</a:t>
            </a:r>
          </a:p>
          <a:p>
            <a:endParaRPr lang="en-US" sz="2400" b="0" dirty="0"/>
          </a:p>
          <a:p>
            <a:r>
              <a:rPr lang="en-US" sz="2400" dirty="0" smtClean="0"/>
              <a:t>Main difficulty: coming up with the right terms to instantiate </a:t>
            </a:r>
          </a:p>
          <a:p>
            <a:endParaRPr lang="en-US" sz="2400" b="0" dirty="0"/>
          </a:p>
          <a:p>
            <a:r>
              <a:rPr lang="en-US" sz="2400" dirty="0" smtClean="0"/>
              <a:t>Extensive work on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matching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techniques</a:t>
            </a:r>
            <a:r>
              <a:rPr lang="en-US" sz="2400" dirty="0" smtClean="0"/>
              <a:t> (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heuristics</a:t>
            </a:r>
            <a:r>
              <a:rPr lang="en-US" sz="2400" dirty="0" smtClean="0"/>
              <a:t>)</a:t>
            </a:r>
            <a:endParaRPr lang="en-US" sz="2000" b="0" dirty="0" smtClean="0"/>
          </a:p>
        </p:txBody>
      </p:sp>
    </p:spTree>
    <p:extLst>
      <p:ext uri="{BB962C8B-B14F-4D97-AF65-F5344CB8AC3E}">
        <p14:creationId xmlns:p14="http://schemas.microsoft.com/office/powerpoint/2010/main" val="328242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Recap: SMT: Main Challenges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5257800"/>
          </a:xfrm>
        </p:spPr>
        <p:txBody>
          <a:bodyPr>
            <a:noAutofit/>
          </a:bodyPr>
          <a:lstStyle/>
          <a:p>
            <a:r>
              <a:rPr lang="en-US" sz="2400" b="0" dirty="0" smtClean="0"/>
              <a:t>How to solve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conjunctions</a:t>
            </a:r>
            <a:r>
              <a:rPr lang="en-US" sz="2400" b="0" dirty="0" smtClean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of</a:t>
            </a:r>
            <a:r>
              <a:rPr lang="en-US" sz="2400" b="0" dirty="0" smtClean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literals</a:t>
            </a:r>
            <a:r>
              <a:rPr lang="en-US" sz="2400" b="0" dirty="0" smtClean="0"/>
              <a:t> in a theory?</a:t>
            </a:r>
          </a:p>
          <a:p>
            <a:pPr lvl="1"/>
            <a:r>
              <a:rPr lang="en-US" sz="2000" dirty="0" smtClean="0"/>
              <a:t>Use 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theory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solvers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en-US" sz="2000" b="0" dirty="0"/>
          </a:p>
          <a:p>
            <a:r>
              <a:rPr lang="en-US" sz="2400" dirty="0" smtClean="0"/>
              <a:t>How to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combine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solvers</a:t>
            </a:r>
            <a:r>
              <a:rPr lang="en-US" sz="2400" dirty="0" smtClean="0"/>
              <a:t> for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multiple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theories</a:t>
            </a:r>
          </a:p>
          <a:p>
            <a:pPr lvl="1"/>
            <a:r>
              <a:rPr lang="en-US" sz="2000" b="0" dirty="0" smtClean="0"/>
              <a:t>The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Nelson-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Oppen</a:t>
            </a:r>
            <a:r>
              <a:rPr lang="en-US" sz="2000" b="0" dirty="0" smtClean="0"/>
              <a:t>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method</a:t>
            </a:r>
          </a:p>
          <a:p>
            <a:pPr lvl="1"/>
            <a:endParaRPr lang="en-US" sz="2000" dirty="0"/>
          </a:p>
          <a:p>
            <a:r>
              <a:rPr lang="en-US" sz="2400" b="0" dirty="0" smtClean="0"/>
              <a:t>How to combine a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theory</a:t>
            </a:r>
            <a:r>
              <a:rPr lang="en-US" sz="2400" b="0" dirty="0" smtClean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solver</a:t>
            </a:r>
            <a:r>
              <a:rPr lang="en-US" sz="2400" b="0" dirty="0" smtClean="0"/>
              <a:t> and a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SAT</a:t>
            </a:r>
            <a:r>
              <a:rPr lang="en-US" sz="2400" b="0" dirty="0" smtClean="0"/>
              <a:t>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solver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DPLL(T)</a:t>
            </a:r>
            <a:r>
              <a:rPr lang="en-US" sz="2000" dirty="0" smtClean="0"/>
              <a:t> framework</a:t>
            </a:r>
          </a:p>
          <a:p>
            <a:pPr marL="402336" lvl="1" indent="0">
              <a:buNone/>
            </a:pPr>
            <a:endParaRPr lang="en-US" sz="2000" b="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38200" y="3505200"/>
            <a:ext cx="701409" cy="572370"/>
          </a:xfrm>
          <a:prstGeom prst="straightConnector1">
            <a:avLst/>
          </a:prstGeom>
          <a:ln w="1174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838199" y="1208751"/>
            <a:ext cx="701409" cy="572370"/>
          </a:xfrm>
          <a:prstGeom prst="straightConnector1">
            <a:avLst/>
          </a:prstGeom>
          <a:ln w="1174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94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ontent Placeholder 2"/>
          <p:cNvSpPr txBox="1">
            <a:spLocks/>
          </p:cNvSpPr>
          <p:nvPr/>
        </p:nvSpPr>
        <p:spPr>
          <a:xfrm>
            <a:off x="1295400" y="1600200"/>
            <a:ext cx="7498080" cy="5257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Abstract DPLL(T): </a:t>
            </a:r>
            <a:r>
              <a:rPr lang="en-US" sz="2400" dirty="0" smtClean="0">
                <a:latin typeface="+mj-lt"/>
              </a:rPr>
              <a:t>an extension of DPLL to work with a theory solver T</a:t>
            </a:r>
          </a:p>
          <a:p>
            <a:pPr lvl="1"/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SAT solver </a:t>
            </a:r>
            <a:r>
              <a:rPr lang="en-US" sz="2000" dirty="0" smtClean="0">
                <a:latin typeface="+mj-lt"/>
              </a:rPr>
              <a:t>handles 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Boolean reasoning</a:t>
            </a:r>
          </a:p>
          <a:p>
            <a:pPr lvl="1"/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Theory solver </a:t>
            </a:r>
            <a:r>
              <a:rPr lang="en-US" sz="2000" dirty="0" smtClean="0">
                <a:latin typeface="+mj-lt"/>
              </a:rPr>
              <a:t>handles 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theory reasoning</a:t>
            </a:r>
          </a:p>
          <a:p>
            <a:pPr lvl="1"/>
            <a:endParaRPr lang="en-US" sz="20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Theory solver 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guides</a:t>
            </a:r>
            <a:r>
              <a:rPr lang="en-US" sz="2400" dirty="0" smtClean="0">
                <a:latin typeface="+mj-lt"/>
              </a:rPr>
              <a:t> the search via 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propagations</a:t>
            </a:r>
            <a:r>
              <a:rPr lang="en-US" sz="2400" dirty="0" smtClean="0">
                <a:latin typeface="+mj-lt"/>
              </a:rPr>
              <a:t>, 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learning new clauses </a:t>
            </a:r>
            <a:r>
              <a:rPr lang="en-US" sz="2400" dirty="0" smtClean="0">
                <a:latin typeface="+mj-lt"/>
              </a:rPr>
              <a:t>and 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(early) conflict detection and analysis</a:t>
            </a:r>
          </a:p>
          <a:p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en-US" sz="2400" dirty="0" smtClean="0">
                <a:latin typeface="+mj-lt"/>
              </a:rPr>
              <a:t>A highly 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modular </a:t>
            </a:r>
            <a:r>
              <a:rPr lang="en-US" sz="2400" dirty="0" smtClean="0">
                <a:latin typeface="+mj-lt"/>
              </a:rPr>
              <a:t>approach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Coming up next: 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theory solvers</a:t>
            </a:r>
            <a:r>
              <a:rPr lang="en-US" sz="2400" dirty="0" smtClean="0">
                <a:latin typeface="+mj-lt"/>
              </a:rPr>
              <a:t>!</a:t>
            </a:r>
            <a:endParaRPr lang="en-US" sz="24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274638"/>
            <a:ext cx="74218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8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Abstract DPLL: </a:t>
            </a:r>
            <a:r>
              <a:rPr lang="en-US" dirty="0" smtClean="0"/>
              <a:t>Transition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Extending the assignment</a:t>
                </a:r>
                <a:r>
                  <a:rPr lang="he-IL" sz="2400" dirty="0" smtClean="0"/>
                  <a:t>:</a:t>
                </a: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endParaRPr lang="en-US" sz="2400" dirty="0" smtClean="0"/>
              </a:p>
              <a:p>
                <a:pPr marL="82296" indent="0" algn="ctr">
                  <a:buNone/>
                </a:pPr>
                <a:r>
                  <a:rPr lang="en-US" sz="2400" dirty="0" smtClean="0">
                    <a:solidFill>
                      <a:srgbClr val="0000FF"/>
                    </a:solidFill>
                  </a:rPr>
                  <a:t>Propagate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x-none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∨…∨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¬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,…, ¬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,¬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𝑀𝑙</m:t>
                        </m:r>
                      </m:den>
                    </m:f>
                  </m:oMath>
                </a14:m>
                <a:endParaRPr lang="en-US" sz="2800" b="0" dirty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(Clauses are treated modulo commutativity)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Making a new decision:</a:t>
                </a:r>
              </a:p>
              <a:p>
                <a:pPr marL="82296" indent="0" algn="ctr">
                  <a:buNone/>
                </a:pPr>
                <a:r>
                  <a:rPr lang="en-US" sz="2400" dirty="0">
                    <a:solidFill>
                      <a:srgbClr val="0000FF"/>
                    </a:solidFill>
                  </a:rPr>
                  <a:t>Decide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x-none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𝐿𝑖𝑡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,¬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endParaRPr lang="en-US" sz="2800" dirty="0"/>
              </a:p>
              <a:p>
                <a:pPr marL="82296" indent="0">
                  <a:buNone/>
                </a:pPr>
                <a:endParaRPr lang="en-US" sz="2400" dirty="0" smtClean="0"/>
              </a:p>
              <a:p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𝐿𝑖𝑡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represents all literals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/>
                  <a:t> and their negations)</a:t>
                </a:r>
              </a:p>
              <a:p>
                <a:pPr marL="82296" indent="0">
                  <a:buNone/>
                </a:pPr>
                <a:endParaRPr lang="en-US" sz="2400" b="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2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DPLL Transition Rules (cnt’d)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Repairing the assignment</a:t>
                </a:r>
                <a:r>
                  <a:rPr lang="he-IL" sz="2400" dirty="0" smtClean="0"/>
                  <a:t>:</a:t>
                </a: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endParaRPr lang="en-US" sz="2400" dirty="0" smtClean="0"/>
              </a:p>
              <a:p>
                <a:pPr marL="82296" indent="0" algn="ctr">
                  <a:buNone/>
                </a:pPr>
                <a:r>
                  <a:rPr lang="en-US" sz="2400" dirty="0" smtClean="0">
                    <a:solidFill>
                      <a:srgbClr val="0000FF"/>
                    </a:solidFill>
                  </a:rPr>
                  <a:t>Fail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x-none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∨…∨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¬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,…, ¬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∙∉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fail</m:t>
                        </m:r>
                      </m:den>
                    </m:f>
                  </m:oMath>
                </a14:m>
                <a:endParaRPr lang="en-US" sz="2800" b="0" dirty="0"/>
              </a:p>
              <a:p>
                <a:endParaRPr lang="en-US" sz="2400" dirty="0" smtClean="0"/>
              </a:p>
              <a:p>
                <a:pPr marL="82296" indent="0" algn="ctr">
                  <a:buNone/>
                </a:pPr>
                <a:r>
                  <a:rPr lang="en-US" sz="2400" dirty="0" smtClean="0">
                    <a:solidFill>
                      <a:srgbClr val="0000FF"/>
                    </a:solidFill>
                  </a:rPr>
                  <a:t>Backtrack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x-none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∨…∨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¬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,…, ¬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∙∉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≔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endParaRPr lang="en-US" sz="2800" dirty="0"/>
              </a:p>
              <a:p>
                <a:pPr marL="82296" indent="0">
                  <a:buNone/>
                </a:pPr>
                <a:endParaRPr lang="en-US" sz="2400" dirty="0" smtClean="0"/>
              </a:p>
              <a:p>
                <a:r>
                  <a:rPr lang="en-US" sz="2400" dirty="0" smtClean="0"/>
                  <a:t>Note that Backtrack enforces chronological backtracking</a:t>
                </a:r>
              </a:p>
              <a:p>
                <a:pPr marL="82296" indent="0">
                  <a:buNone/>
                </a:pPr>
                <a:endParaRPr lang="en-US" sz="2400" b="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417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DPLL to CDCL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Recall: conflict analysis is an important extension to DPLL</a:t>
                </a:r>
              </a:p>
              <a:p>
                <a:endParaRPr lang="en-US" sz="2400" b="0" dirty="0"/>
              </a:p>
              <a:p>
                <a:r>
                  <a:rPr lang="en-US" sz="2400" dirty="0" smtClean="0"/>
                  <a:t>To support this, we add a third component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b="0" dirty="0" smtClean="0"/>
                  <a:t> to states, whose value is either </a:t>
                </a:r>
                <a:r>
                  <a:rPr lang="en-US" sz="2400" b="0" i="1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no</a:t>
                </a:r>
                <a:r>
                  <a:rPr lang="en-US" sz="2400" b="0" dirty="0" smtClean="0"/>
                  <a:t>, or a </a:t>
                </a:r>
                <a:r>
                  <a:rPr lang="en-US" sz="2400" b="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conflict clause</a:t>
                </a:r>
              </a:p>
              <a:p>
                <a:endParaRPr lang="en-US" sz="2400" i="1" dirty="0"/>
              </a:p>
              <a:p>
                <a:endParaRPr lang="en-US" sz="2400" b="0" i="1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382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DPLL to CDCL (cnt’d)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States: </a:t>
                </a:r>
                <a:r>
                  <a:rPr lang="en-US" sz="2400" i="1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fail</a:t>
                </a:r>
                <a:r>
                  <a:rPr lang="en-US" sz="2400" i="1" dirty="0" smtClean="0"/>
                  <a:t> </a:t>
                </a:r>
                <a:r>
                  <a:rPr lang="en-US" sz="2400" dirty="0" smtClean="0"/>
                  <a:t>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US" sz="2400" b="0" i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endParaRPr lang="en-US" sz="2400" i="1" dirty="0" smtClean="0"/>
              </a:p>
              <a:p>
                <a:r>
                  <a:rPr lang="en-US" sz="2400" dirty="0" smtClean="0"/>
                  <a:t>Initial state: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〈(),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i="1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no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US" sz="2400" i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r>
                  <a:rPr lang="en-US" sz="2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/>
                  <a:t> is the input formula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 smtClean="0"/>
                  <a:t>Expected final states:</a:t>
                </a:r>
              </a:p>
              <a:p>
                <a:pPr lvl="1"/>
                <a:r>
                  <a:rPr lang="en-US" sz="2000" i="1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fail</a:t>
                </a:r>
                <a:r>
                  <a:rPr lang="en-US" sz="2000" dirty="0" smtClean="0"/>
                  <a:t>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/>
                  <a:t> is </a:t>
                </a:r>
                <a:r>
                  <a:rPr lang="en-US" sz="2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UNSAT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no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otherwise</a:t>
                </a:r>
                <a:r>
                  <a:rPr lang="en-US" sz="2000" dirty="0" smtClean="0"/>
                  <a:t>, where: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 smtClean="0"/>
                  <a:t> is equivalent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 smtClean="0"/>
                  <a:t> satisfies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600200"/>
                <a:ext cx="7498080" cy="5257800"/>
              </a:xfrm>
              <a:blipFill>
                <a:blip r:embed="rId2"/>
                <a:stretch>
                  <a:fillRect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80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DPLL to CDCL (cnt’d)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295400"/>
                <a:ext cx="749808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Replace the </a:t>
                </a:r>
                <a:r>
                  <a:rPr lang="en-US" sz="2400" dirty="0" smtClean="0">
                    <a:solidFill>
                      <a:srgbClr val="0000FF"/>
                    </a:solidFill>
                  </a:rPr>
                  <a:t>Backtrack</a:t>
                </a:r>
                <a:r>
                  <a:rPr lang="en-US" sz="2400" dirty="0" smtClean="0"/>
                  <a:t> rule with:</a:t>
                </a:r>
                <a:br>
                  <a:rPr lang="en-US" sz="2400" dirty="0" smtClean="0"/>
                </a:br>
                <a:endParaRPr lang="en-US" sz="2400" dirty="0" smtClean="0"/>
              </a:p>
              <a:p>
                <a:pPr marL="82296" indent="0" algn="ctr">
                  <a:buNone/>
                </a:pPr>
                <a:r>
                  <a:rPr lang="en-US" sz="2400" dirty="0" smtClean="0">
                    <a:solidFill>
                      <a:srgbClr val="0000FF"/>
                    </a:solidFill>
                  </a:rPr>
                  <a:t>Conflict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x-none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∨…∨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  ¬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,…, ¬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∨…∨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 smtClean="0"/>
              </a:p>
              <a:p>
                <a:pPr marL="82296" indent="0" algn="ctr">
                  <a:buNone/>
                </a:pPr>
                <a:endParaRPr lang="en-US" sz="2400" dirty="0" smtClean="0"/>
              </a:p>
              <a:p>
                <a:pPr marL="82296" indent="0" algn="ctr">
                  <a:buNone/>
                </a:pPr>
                <a:r>
                  <a:rPr lang="en-US" sz="2400" dirty="0" smtClean="0">
                    <a:solidFill>
                      <a:srgbClr val="0000FF"/>
                    </a:solidFill>
                  </a:rPr>
                  <a:t>Explain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x-none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∨…∨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  ¬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,…, ¬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≺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≔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∨…∨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endParaRPr lang="en-US" sz="2800" dirty="0"/>
              </a:p>
              <a:p>
                <a:pPr algn="ctr"/>
                <a:endParaRPr lang="en-US" sz="2400" dirty="0" smtClean="0"/>
              </a:p>
              <a:p>
                <a:pPr marL="82296" indent="0" algn="ctr">
                  <a:buNone/>
                </a:pPr>
                <a:r>
                  <a:rPr lang="en-US" sz="2400" dirty="0" smtClean="0">
                    <a:solidFill>
                      <a:srgbClr val="0000FF"/>
                    </a:solidFill>
                  </a:rPr>
                  <a:t>Backjump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x-none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∨…∨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𝑙𝑒𝑣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¬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𝑙𝑒𝑣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¬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𝑙𝑒𝑣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¬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endParaRPr lang="en-US" sz="2800" dirty="0"/>
              </a:p>
              <a:p>
                <a:r>
                  <a:rPr lang="en-US" sz="2400" dirty="0" smtClean="0"/>
                  <a:t>Note: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 smtClean="0"/>
                  <a:t>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 smtClean="0"/>
                  <a:t> occurs before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 smtClean="0"/>
                  <a:t>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000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𝑙𝑒𝑣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 smtClean="0"/>
                  <a:t>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 smtClean="0"/>
                  <a:t> occurs in decision level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 smtClean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>
                    <a:solidFill>
                      <a:schemeClr val="tx1"/>
                    </a:solidFill>
                  </a:rPr>
                  <a:t>Invariant (when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𝑛𝑜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⇒¬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295400"/>
                <a:ext cx="7498080" cy="5257800"/>
              </a:xfrm>
              <a:blipFill>
                <a:blip r:embed="rId2"/>
                <a:stretch>
                  <a:fillRect t="-928" b="-6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53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19735</TotalTime>
  <Words>2083</Words>
  <Application>Microsoft Office PowerPoint</Application>
  <PresentationFormat>On-screen Show (4:3)</PresentationFormat>
  <Paragraphs>556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Cambria Math</vt:lpstr>
      <vt:lpstr>Gill Sans MT</vt:lpstr>
      <vt:lpstr>Verdana</vt:lpstr>
      <vt:lpstr>Wingdings 2</vt:lpstr>
      <vt:lpstr>Solstice</vt:lpstr>
      <vt:lpstr>Automated Reasoning about Software  (67532)</vt:lpstr>
      <vt:lpstr>Acknowledgements</vt:lpstr>
      <vt:lpstr>Recap</vt:lpstr>
      <vt:lpstr>SMT: Main Challenges</vt:lpstr>
      <vt:lpstr>Abstract DPLL: Transition Rules</vt:lpstr>
      <vt:lpstr>DPLL Transition Rules (cnt’d)</vt:lpstr>
      <vt:lpstr>From DPLL to CDCL</vt:lpstr>
      <vt:lpstr>From DPLL to CDCL (cnt’d)</vt:lpstr>
      <vt:lpstr>From DPLL to CDCL (cnt’d)</vt:lpstr>
      <vt:lpstr>From DPLL to CDCL (cnt’d)</vt:lpstr>
      <vt:lpstr>Example (Partial)</vt:lpstr>
      <vt:lpstr>From DPLL to CDCL (cnt’d)</vt:lpstr>
      <vt:lpstr>From DPLL to CDCL (cnt’d)</vt:lpstr>
      <vt:lpstr>Correctness of Basic DPLL</vt:lpstr>
      <vt:lpstr>Correctness of Basic DPLL (cnt’d)</vt:lpstr>
      <vt:lpstr>DPLL: Strategies</vt:lpstr>
      <vt:lpstr>From SAT to SMT</vt:lpstr>
      <vt:lpstr>DPLL(T)</vt:lpstr>
      <vt:lpstr>Recall: UF Example</vt:lpstr>
      <vt:lpstr>UF Example, Lazy Approach </vt:lpstr>
      <vt:lpstr>More Efficient Laziness?</vt:lpstr>
      <vt:lpstr>UF Example, Revisited</vt:lpstr>
      <vt:lpstr>Theory Propagation</vt:lpstr>
      <vt:lpstr>UF Example, Revisited Again</vt:lpstr>
      <vt:lpstr>DPLL(T)</vt:lpstr>
      <vt:lpstr>Correctness of DPLL(T)</vt:lpstr>
      <vt:lpstr>Correctness of DPLL(T) (cnt’d)</vt:lpstr>
      <vt:lpstr>Lazy Approach - Strategies</vt:lpstr>
      <vt:lpstr>Implementing DPLL(T)</vt:lpstr>
      <vt:lpstr>T-Solvers: Reasoning by Cases </vt:lpstr>
      <vt:lpstr>Case Splitting</vt:lpstr>
      <vt:lpstr>Splitting on Demand</vt:lpstr>
      <vt:lpstr>Modeling Splitting on Demand</vt:lpstr>
      <vt:lpstr>Modeling Splitting on Demand (cnt’d)</vt:lpstr>
      <vt:lpstr>Example: Theory of Finite Sets</vt:lpstr>
      <vt:lpstr>Example: Theory of Finite Sets (cnt’d)</vt:lpstr>
      <vt:lpstr>Quantifiers</vt:lpstr>
      <vt:lpstr>Quantifiers: Example</vt:lpstr>
      <vt:lpstr>Quantifiers: Example (cnt’d)</vt:lpstr>
      <vt:lpstr>Quantifier Instantiation</vt:lpstr>
      <vt:lpstr>Recap: SMT: Main Challenges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Guy</dc:creator>
  <cp:lastModifiedBy>Guy Katz</cp:lastModifiedBy>
  <cp:revision>1150</cp:revision>
  <dcterms:created xsi:type="dcterms:W3CDTF">2012-06-16T17:56:57Z</dcterms:created>
  <dcterms:modified xsi:type="dcterms:W3CDTF">2019-12-05T15:26:11Z</dcterms:modified>
</cp:coreProperties>
</file>