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464" r:id="rId2"/>
    <p:sldId id="559" r:id="rId3"/>
    <p:sldId id="659" r:id="rId4"/>
    <p:sldId id="660" r:id="rId5"/>
    <p:sldId id="691" r:id="rId6"/>
    <p:sldId id="692" r:id="rId7"/>
    <p:sldId id="694" r:id="rId8"/>
    <p:sldId id="698" r:id="rId9"/>
    <p:sldId id="699" r:id="rId10"/>
    <p:sldId id="696" r:id="rId11"/>
    <p:sldId id="697" r:id="rId12"/>
    <p:sldId id="700" r:id="rId13"/>
    <p:sldId id="701" r:id="rId14"/>
    <p:sldId id="702" r:id="rId15"/>
    <p:sldId id="737" r:id="rId16"/>
    <p:sldId id="703" r:id="rId17"/>
    <p:sldId id="704" r:id="rId18"/>
    <p:sldId id="705" r:id="rId19"/>
    <p:sldId id="706" r:id="rId20"/>
    <p:sldId id="707" r:id="rId21"/>
    <p:sldId id="708" r:id="rId22"/>
    <p:sldId id="709" r:id="rId23"/>
    <p:sldId id="710" r:id="rId24"/>
    <p:sldId id="711" r:id="rId25"/>
    <p:sldId id="712" r:id="rId26"/>
    <p:sldId id="713" r:id="rId27"/>
    <p:sldId id="714" r:id="rId28"/>
    <p:sldId id="715" r:id="rId29"/>
    <p:sldId id="716" r:id="rId30"/>
    <p:sldId id="717" r:id="rId31"/>
    <p:sldId id="718" r:id="rId32"/>
    <p:sldId id="725" r:id="rId33"/>
    <p:sldId id="726" r:id="rId34"/>
    <p:sldId id="727" r:id="rId35"/>
    <p:sldId id="729" r:id="rId36"/>
    <p:sldId id="728" r:id="rId37"/>
    <p:sldId id="730" r:id="rId38"/>
    <p:sldId id="731" r:id="rId39"/>
    <p:sldId id="732" r:id="rId40"/>
    <p:sldId id="733" r:id="rId41"/>
    <p:sldId id="734" r:id="rId42"/>
    <p:sldId id="735" r:id="rId43"/>
    <p:sldId id="719" r:id="rId44"/>
    <p:sldId id="720" r:id="rId45"/>
    <p:sldId id="721" r:id="rId46"/>
    <p:sldId id="723" r:id="rId47"/>
    <p:sldId id="724" r:id="rId48"/>
    <p:sldId id="736" r:id="rId49"/>
    <p:sldId id="69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3671" autoAdjust="0"/>
  </p:normalViewPr>
  <p:slideViewPr>
    <p:cSldViewPr>
      <p:cViewPr varScale="1">
        <p:scale>
          <a:sx n="62" d="100"/>
          <a:sy n="62" d="100"/>
        </p:scale>
        <p:origin x="13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15-Dec-19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15-Dec-19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15-Dec-19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15-Dec-19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15-Dec-19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15-Dec-19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15-Dec-19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15-Dec-19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49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0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12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.png"/><Relationship Id="rId5" Type="http://schemas.openxmlformats.org/officeDocument/2006/relationships/image" Target="../media/image62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>
                    <a:solidFill>
                      <a:srgbClr val="0000FF"/>
                    </a:solidFill>
                  </a:rPr>
                </a:br>
                <a:r>
                  <a:rPr lang="en-US" sz="44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2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/>
                  <a:t>Guy Katz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Lecture 8: Theory Solvers</a:t>
                </a:r>
                <a:br>
                  <a:rPr lang="en-US" sz="2800" dirty="0"/>
                </a:br>
                <a:r>
                  <a:rPr lang="en-US" sz="2800" dirty="0"/>
                  <a:t>December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sz="2800" baseline="30000" dirty="0"/>
                  <a:t>th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201</m:t>
                    </m:r>
                  </m:oMath>
                </a14:m>
                <a:r>
                  <a:rPr lang="en-US" sz="2800" dirty="0"/>
                  <a:t>9</a:t>
                </a:r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3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Theory of Uninterpreted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Equality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(=)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with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Uninterpreted Functions 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(UF)</a:t>
                </a:r>
              </a:p>
              <a:p>
                <a:pPr lvl="1"/>
                <a:r>
                  <a:rPr lang="en-US" sz="2000" dirty="0"/>
                  <a:t>Also called the theory of equality,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Extends FOL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interpreted by axioms:</a:t>
                </a:r>
              </a:p>
              <a:p>
                <a:pPr lvl="1"/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Reflexivity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Symmetry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Transitivity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Congruence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Really a template, instantiated for every function and predicate</a:t>
                </a:r>
              </a:p>
              <a:p>
                <a:pPr lvl="2"/>
                <a:endParaRPr lang="en-US" sz="2000" dirty="0"/>
              </a:p>
              <a:p>
                <a:r>
                  <a:rPr lang="en-US" sz="2400" dirty="0"/>
                  <a:t>No limits on constant, function and predicate symbols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52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Decidability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 satisfiability problem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r>
                  <a:rPr lang="en-US" sz="2400" dirty="0"/>
                  <a:t> is just the satisfiability problem for FOL, and hence undecidable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Quantifier-free</a:t>
                </a:r>
                <a:r>
                  <a:rPr lang="en-US" sz="2400" dirty="0"/>
                  <a:t> fragment: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decidable</a:t>
                </a:r>
                <a:r>
                  <a:rPr lang="en-US" sz="2400" dirty="0"/>
                  <a:t>, NP-complete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satisfiability problem for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quantifier-free conjunctions of literals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r>
                  <a:rPr lang="en-US" sz="2400" dirty="0"/>
                  <a:t> is decidable</a:t>
                </a:r>
              </a:p>
              <a:p>
                <a:pPr lvl="1"/>
                <a:r>
                  <a:rPr lang="en-US" sz="2000" dirty="0"/>
                  <a:t>The congruence closure algorithm: polynomial time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 r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3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Of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Two restrictions: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Formulas are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conjunctions of literals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 predicates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these are not real restrictions</a:t>
                </a:r>
                <a:r>
                  <a:rPr lang="x-none" sz="2400" dirty="0">
                    <a:solidFill>
                      <a:schemeClr val="tx1"/>
                    </a:solidFill>
                  </a:rPr>
                  <a:t>…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Predicate elimination: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For each predicate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introduce fresh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Rewrite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for fresh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2"/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4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Are the following formulas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valid</a:t>
                </a:r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Sat</a:t>
                </a:r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b="0" dirty="0"/>
                  <a:t>Valid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 err="1"/>
                  <a:t>Unsat</a:t>
                </a:r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 err="1"/>
                  <a:t>Unsat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1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Congruence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Reminder: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an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equivalence relation </a:t>
                </a:r>
                <a:r>
                  <a:rPr lang="en-US" sz="2400" dirty="0"/>
                  <a:t>if: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Reflexivity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Symmetry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Transitivity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endParaRPr lang="en-US" sz="1600" dirty="0"/>
              </a:p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congruence relation </a:t>
                </a:r>
                <a:r>
                  <a:rPr lang="en-US" sz="2400" dirty="0"/>
                  <a:t>is an equivalence relation with the additional property (for every function symbol):</a:t>
                </a:r>
              </a:p>
              <a:p>
                <a:pPr marL="40233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nary>
                        <m:naryPr>
                          <m:chr m:val="⋀"/>
                          <m:ctrlPr>
                            <a:rPr lang="x-non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7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Congruence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Given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, the congruence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closure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smallest</a:t>
                </a:r>
                <a:r>
                  <a:rPr lang="en-US" sz="2400" dirty="0"/>
                  <a:t> congruence relation that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all other congruence relations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it holds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6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Congruence Closure: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Consider 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and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such that: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What is the congruence closure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Where does minimality come into play?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3810000" y="3581400"/>
                <a:ext cx="381000" cy="381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581400"/>
                <a:ext cx="381000" cy="381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219700" y="3581400"/>
                <a:ext cx="381000" cy="381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3581400"/>
                <a:ext cx="381000" cy="381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629400" y="3581400"/>
                <a:ext cx="381000" cy="381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81400"/>
                <a:ext cx="381000" cy="381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143500" y="4724400"/>
                <a:ext cx="533400" cy="381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4724400"/>
                <a:ext cx="533400" cy="381000"/>
              </a:xfrm>
              <a:prstGeom prst="roundRect">
                <a:avLst/>
              </a:prstGeom>
              <a:blipFill>
                <a:blip r:embed="rId6"/>
                <a:stretch>
                  <a:fillRect l="-6593" r="-14286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733800" y="4724400"/>
                <a:ext cx="533400" cy="381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724400"/>
                <a:ext cx="533400" cy="381000"/>
              </a:xfrm>
              <a:prstGeom prst="roundRect">
                <a:avLst/>
              </a:prstGeom>
              <a:blipFill>
                <a:blip r:embed="rId7"/>
                <a:stretch>
                  <a:fillRect l="-7692" r="-14286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6553200" y="4724400"/>
                <a:ext cx="533400" cy="381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724400"/>
                <a:ext cx="533400" cy="381000"/>
              </a:xfrm>
              <a:prstGeom prst="roundRect">
                <a:avLst/>
              </a:prstGeom>
              <a:blipFill>
                <a:blip r:embed="rId8"/>
                <a:stretch>
                  <a:fillRect l="-4348" r="-11957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 rot="10800000">
            <a:off x="3677138" y="3486796"/>
            <a:ext cx="2057400" cy="570208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9314764">
            <a:off x="3470588" y="4029496"/>
            <a:ext cx="2375705" cy="707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9314764">
            <a:off x="4852429" y="4029495"/>
            <a:ext cx="2375705" cy="7078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6200000">
            <a:off x="5928772" y="4068102"/>
            <a:ext cx="1758060" cy="6306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rot="16200000">
            <a:off x="4748938" y="2964051"/>
            <a:ext cx="2118100" cy="2590800"/>
          </a:xfrm>
          <a:prstGeom prst="rtTriangl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3921544" y="3104354"/>
            <a:ext cx="2194301" cy="2722192"/>
          </a:xfrm>
          <a:prstGeom prst="rtTriangl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Subterms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The decision procedure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b>
                    </m:sSub>
                  </m:oMath>
                </a14:m>
                <a:r>
                  <a:rPr lang="en-US" sz="2400" dirty="0"/>
                  <a:t> computes the congruence closure over the subterm set of the formula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Subterm</a:t>
                </a:r>
                <a:r>
                  <a:rPr lang="en-US" sz="2400" dirty="0"/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/>
                  <a:t>: the set of all </a:t>
                </a:r>
                <a:r>
                  <a:rPr lang="en-US" sz="2400" dirty="0" err="1"/>
                  <a:t>subterms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Satisfiability using Congruence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Consider 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]}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satisfiable if the congruence closure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/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x-non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≁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Basic algorithm: </a:t>
                </a:r>
              </a:p>
              <a:p>
                <a:pPr lvl="1"/>
                <a:r>
                  <a:rPr lang="en-US" sz="2000" dirty="0"/>
                  <a:t>Compute congruence closure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unsatisfiable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 r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34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Input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Initially, each subterm in a separate class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Then, start merging: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1600" dirty="0"/>
              </a:p>
              <a:p>
                <a:endParaRPr lang="en-US" sz="2000" dirty="0"/>
              </a:p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sat?</a:t>
                </a:r>
              </a:p>
              <a:p>
                <a:pPr lvl="1"/>
                <a:r>
                  <a:rPr lang="en-US" sz="2000" dirty="0"/>
                  <a:t>No,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but they share a class!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1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Some of the material presented has been borrowed from slides by David Dill, Isil </a:t>
            </a:r>
            <a:r>
              <a:rPr lang="en-US" sz="2400" dirty="0" err="1"/>
              <a:t>Dillig</a:t>
            </a:r>
            <a:r>
              <a:rPr lang="en-US" sz="2400" dirty="0"/>
              <a:t>, Gera Weiss, Clark Barrett, Alex Aiken, </a:t>
            </a:r>
            <a:r>
              <a:rPr lang="en-US" sz="2400" dirty="0" err="1"/>
              <a:t>Mooly</a:t>
            </a:r>
            <a:r>
              <a:rPr lang="en-US" sz="2400" dirty="0"/>
              <a:t> </a:t>
            </a:r>
            <a:r>
              <a:rPr lang="en-US" sz="2400" dirty="0" err="1"/>
              <a:t>Sagiv</a:t>
            </a:r>
            <a:r>
              <a:rPr lang="en-US" sz="2400" dirty="0"/>
              <a:t>, </a:t>
            </a:r>
            <a:r>
              <a:rPr lang="en-US" sz="2400" dirty="0" err="1"/>
              <a:t>Sagar</a:t>
            </a:r>
            <a:r>
              <a:rPr lang="en-US" sz="2400" dirty="0"/>
              <a:t> </a:t>
            </a:r>
            <a:r>
              <a:rPr lang="en-US" sz="2400" dirty="0" err="1"/>
              <a:t>Chaki</a:t>
            </a:r>
            <a:r>
              <a:rPr lang="en-US" sz="2400" dirty="0"/>
              <a:t> and </a:t>
            </a:r>
            <a:r>
              <a:rPr lang="en-US" sz="2400" dirty="0" err="1"/>
              <a:t>Ofer</a:t>
            </a:r>
            <a:r>
              <a:rPr lang="en-US" sz="2400" dirty="0"/>
              <a:t> </a:t>
            </a:r>
            <a:r>
              <a:rPr lang="en-US" sz="2400" dirty="0" err="1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9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Input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Initially, each subterm in a separate class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Then, start merging: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sat?</a:t>
                </a:r>
              </a:p>
              <a:p>
                <a:pPr lvl="1"/>
                <a:r>
                  <a:rPr lang="en-US" sz="2000" dirty="0"/>
                  <a:t>No,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but they share a class!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1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Yet Another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Input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365760" lvl="1" indent="-283464">
                  <a:spcBef>
                    <a:spcPts val="600"/>
                  </a:spcBef>
                  <a:buSzPct val="80000"/>
                  <a:buFont typeface="Wingdings 2"/>
                  <a:buChar char=""/>
                </a:pPr>
                <a:r>
                  <a:rPr lang="en-US" sz="2400" dirty="0"/>
                  <a:t>Initially, each subterm in a separate class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Then, start merging: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,{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sat?</a:t>
                </a:r>
              </a:p>
              <a:p>
                <a:pPr lvl="1"/>
                <a:r>
                  <a:rPr lang="en-US" sz="2000" dirty="0"/>
                  <a:t>Yes,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are in different classes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4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Congruence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Represent the subterm set of a formula as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DAG</a:t>
                </a:r>
              </a:p>
              <a:p>
                <a:pPr lvl="1"/>
                <a:r>
                  <a:rPr lang="en-US" sz="2000" dirty="0"/>
                  <a:t>Each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node</a:t>
                </a:r>
                <a:r>
                  <a:rPr lang="en-US" sz="2000" dirty="0"/>
                  <a:t> corresponds to a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subterm</a:t>
                </a:r>
                <a:r>
                  <a:rPr lang="en-US" sz="2000" dirty="0"/>
                  <a:t>, has unique id </a:t>
                </a:r>
              </a:p>
              <a:p>
                <a:pPr lvl="1"/>
                <a:r>
                  <a:rPr lang="en-US" sz="2000" dirty="0"/>
                  <a:t>Edges from function symbols to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arguments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What does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represent?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5192066" y="3200400"/>
            <a:ext cx="2156460" cy="2768383"/>
            <a:chOff x="2895600" y="3028690"/>
            <a:chExt cx="2156460" cy="2768383"/>
          </a:xfrm>
        </p:grpSpPr>
        <p:grpSp>
          <p:nvGrpSpPr>
            <p:cNvPr id="7" name="Group 6"/>
            <p:cNvGrpSpPr/>
            <p:nvPr/>
          </p:nvGrpSpPr>
          <p:grpSpPr>
            <a:xfrm>
              <a:off x="4419600" y="3028690"/>
              <a:ext cx="632460" cy="671970"/>
              <a:chOff x="4954385" y="2182847"/>
              <a:chExt cx="432000" cy="4320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657600" y="4052430"/>
              <a:ext cx="632460" cy="671970"/>
              <a:chOff x="4954385" y="2182847"/>
              <a:chExt cx="432000" cy="432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4419600" y="5125103"/>
              <a:ext cx="632460" cy="671970"/>
              <a:chOff x="4954385" y="2182847"/>
              <a:chExt cx="432000" cy="4320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8" name="Oval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895600" y="5125103"/>
              <a:ext cx="632460" cy="671970"/>
              <a:chOff x="4954385" y="2182847"/>
              <a:chExt cx="432000" cy="4320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Arrow Connector 21"/>
            <p:cNvCxnSpPr>
              <a:stCxn id="11" idx="4"/>
              <a:endCxn id="17" idx="0"/>
            </p:cNvCxnSpPr>
            <p:nvPr/>
          </p:nvCxnSpPr>
          <p:spPr>
            <a:xfrm>
              <a:off x="4735830" y="3700660"/>
              <a:ext cx="0" cy="1424443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3"/>
              <a:endCxn id="14" idx="7"/>
            </p:cNvCxnSpPr>
            <p:nvPr/>
          </p:nvCxnSpPr>
          <p:spPr>
            <a:xfrm flipH="1">
              <a:off x="4197438" y="3602252"/>
              <a:ext cx="314784" cy="548586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3"/>
              <a:endCxn id="20" idx="7"/>
            </p:cNvCxnSpPr>
            <p:nvPr/>
          </p:nvCxnSpPr>
          <p:spPr>
            <a:xfrm flipH="1">
              <a:off x="3435438" y="4625992"/>
              <a:ext cx="314784" cy="597519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5"/>
              <a:endCxn id="17" idx="1"/>
            </p:cNvCxnSpPr>
            <p:nvPr/>
          </p:nvCxnSpPr>
          <p:spPr>
            <a:xfrm>
              <a:off x="4197438" y="4625992"/>
              <a:ext cx="314784" cy="597519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5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Congruence Closure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Need an efficient way to merge congruence classes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class has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representative</a:t>
                </a:r>
              </a:p>
              <a:p>
                <a:pPr lvl="1"/>
                <a:r>
                  <a:rPr lang="en-US" sz="2000" dirty="0"/>
                  <a:t>When merging, only need to update representative</a:t>
                </a:r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Each subterm has a </a:t>
                </a:r>
                <a:r>
                  <a:rPr lang="en-US" sz="24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find</a:t>
                </a:r>
                <a:r>
                  <a:rPr lang="en-US" sz="2400" i="1" dirty="0"/>
                  <a:t> </a:t>
                </a:r>
                <a:r>
                  <a:rPr lang="en-US" sz="2400" dirty="0"/>
                  <a:t>pointer </a:t>
                </a:r>
                <a:br>
                  <a:rPr lang="en-US" sz="2400" dirty="0"/>
                </a:br>
                <a:r>
                  <a:rPr lang="en-US" sz="2400" dirty="0"/>
                  <a:t>that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eventually</a:t>
                </a:r>
                <a:r>
                  <a:rPr lang="en-US" sz="2400" dirty="0"/>
                  <a:t> leads to </a:t>
                </a:r>
                <a:br>
                  <a:rPr lang="en-US" sz="2400" dirty="0"/>
                </a:br>
                <a:r>
                  <a:rPr lang="en-US" sz="2400" dirty="0"/>
                  <a:t>representative </a:t>
                </a:r>
              </a:p>
              <a:p>
                <a:pPr lvl="1"/>
                <a:r>
                  <a:rPr lang="en-US" sz="2000" dirty="0"/>
                  <a:t>Representative points to itself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Here: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br>
                  <a:rPr lang="en-US" sz="2400" dirty="0"/>
                </a:br>
                <a:r>
                  <a:rPr lang="en-US" sz="2400" dirty="0"/>
                  <a:t>share a class, representative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lvl="1"/>
                <a:endParaRPr lang="he-IL" sz="2000" dirty="0"/>
              </a:p>
              <a:p>
                <a:pPr lvl="1"/>
                <a:endParaRPr lang="he-IL" sz="1600" i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400800" y="3124200"/>
            <a:ext cx="2156460" cy="2768383"/>
            <a:chOff x="6400800" y="3124200"/>
            <a:chExt cx="2156460" cy="2768383"/>
          </a:xfrm>
        </p:grpSpPr>
        <p:grpSp>
          <p:nvGrpSpPr>
            <p:cNvPr id="7" name="Group 6"/>
            <p:cNvGrpSpPr/>
            <p:nvPr/>
          </p:nvGrpSpPr>
          <p:grpSpPr>
            <a:xfrm>
              <a:off x="7924800" y="3124200"/>
              <a:ext cx="632460" cy="671970"/>
              <a:chOff x="4954385" y="2182847"/>
              <a:chExt cx="432000" cy="4320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1: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7162800" y="4147940"/>
              <a:ext cx="632460" cy="671970"/>
              <a:chOff x="4954385" y="2182847"/>
              <a:chExt cx="432000" cy="432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2: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7924800" y="5220613"/>
              <a:ext cx="632460" cy="671970"/>
              <a:chOff x="4954385" y="2182847"/>
              <a:chExt cx="432000" cy="4320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7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4: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8" name="Oval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6400800" y="5220613"/>
              <a:ext cx="632460" cy="671970"/>
              <a:chOff x="4954385" y="2182847"/>
              <a:chExt cx="432000" cy="4320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3: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Arrow Connector 21"/>
            <p:cNvCxnSpPr>
              <a:stCxn id="11" idx="4"/>
              <a:endCxn id="17" idx="0"/>
            </p:cNvCxnSpPr>
            <p:nvPr/>
          </p:nvCxnSpPr>
          <p:spPr>
            <a:xfrm>
              <a:off x="8241030" y="3796170"/>
              <a:ext cx="0" cy="1424443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3"/>
              <a:endCxn id="14" idx="7"/>
            </p:cNvCxnSpPr>
            <p:nvPr/>
          </p:nvCxnSpPr>
          <p:spPr>
            <a:xfrm flipH="1">
              <a:off x="7702638" y="3697762"/>
              <a:ext cx="314784" cy="548586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3"/>
              <a:endCxn id="20" idx="7"/>
            </p:cNvCxnSpPr>
            <p:nvPr/>
          </p:nvCxnSpPr>
          <p:spPr>
            <a:xfrm flipH="1">
              <a:off x="6940638" y="4721502"/>
              <a:ext cx="314784" cy="597519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5"/>
              <a:endCxn id="17" idx="1"/>
            </p:cNvCxnSpPr>
            <p:nvPr/>
          </p:nvCxnSpPr>
          <p:spPr>
            <a:xfrm>
              <a:off x="7702638" y="4721502"/>
              <a:ext cx="314784" cy="597519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urved Connector 28"/>
          <p:cNvCxnSpPr>
            <a:stCxn id="12" idx="2"/>
          </p:cNvCxnSpPr>
          <p:nvPr/>
        </p:nvCxnSpPr>
        <p:spPr>
          <a:xfrm rot="10800000" flipV="1">
            <a:off x="7479033" y="3460184"/>
            <a:ext cx="483101" cy="704329"/>
          </a:xfrm>
          <a:prstGeom prst="curvedConnector2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5" idx="2"/>
            <a:endCxn id="21" idx="0"/>
          </p:cNvCxnSpPr>
          <p:nvPr/>
        </p:nvCxnSpPr>
        <p:spPr>
          <a:xfrm rot="10800000" flipV="1">
            <a:off x="6717031" y="4483924"/>
            <a:ext cx="483102" cy="776353"/>
          </a:xfrm>
          <a:prstGeom prst="curvedConnector2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1" idx="2"/>
            <a:endCxn id="21" idx="4"/>
          </p:cNvCxnSpPr>
          <p:nvPr/>
        </p:nvCxnSpPr>
        <p:spPr>
          <a:xfrm rot="10800000" flipH="1" flipV="1">
            <a:off x="6438133" y="5556598"/>
            <a:ext cx="278898" cy="296320"/>
          </a:xfrm>
          <a:prstGeom prst="curvedConnector4">
            <a:avLst>
              <a:gd name="adj1" fmla="val -81965"/>
              <a:gd name="adj2" fmla="val 177146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7" idx="2"/>
            <a:endCxn id="18" idx="4"/>
          </p:cNvCxnSpPr>
          <p:nvPr/>
        </p:nvCxnSpPr>
        <p:spPr>
          <a:xfrm rot="10800000" flipH="1" flipV="1">
            <a:off x="7924799" y="5556598"/>
            <a:ext cx="316231" cy="296320"/>
          </a:xfrm>
          <a:prstGeom prst="curvedConnector4">
            <a:avLst>
              <a:gd name="adj1" fmla="val -72289"/>
              <a:gd name="adj2" fmla="val 19053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8" idx="3"/>
            <a:endCxn id="21" idx="5"/>
          </p:cNvCxnSpPr>
          <p:nvPr/>
        </p:nvCxnSpPr>
        <p:spPr>
          <a:xfrm rot="5400000">
            <a:off x="7479031" y="5201339"/>
            <a:ext cx="12700" cy="1129579"/>
          </a:xfrm>
          <a:prstGeom prst="curvedConnector3">
            <a:avLst>
              <a:gd name="adj1" fmla="val 2483386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Congruence Closure (cnt’d)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/>
              <a:t>In addition to finding representatives, need also to find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parents</a:t>
            </a:r>
          </a:p>
          <a:p>
            <a:pPr lvl="1"/>
            <a:r>
              <a:rPr lang="en-US" sz="2000" dirty="0"/>
              <a:t>Reason: when terms are merged, maybe their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parents</a:t>
            </a:r>
            <a:r>
              <a:rPr lang="en-US" sz="2000" dirty="0"/>
              <a:t> need merging also</a:t>
            </a:r>
          </a:p>
          <a:p>
            <a:endParaRPr lang="en-US" sz="2400" dirty="0"/>
          </a:p>
          <a:p>
            <a:r>
              <a:rPr lang="en-US" sz="2400" dirty="0"/>
              <a:t>The representative keeps pointers to parents of all </a:t>
            </a:r>
            <a:r>
              <a:rPr lang="en-US" sz="2400" dirty="0" err="1"/>
              <a:t>subterms</a:t>
            </a:r>
            <a:r>
              <a:rPr lang="en-US" sz="2400" dirty="0"/>
              <a:t> in class</a:t>
            </a:r>
          </a:p>
          <a:p>
            <a:endParaRPr lang="en-US" sz="2400" dirty="0"/>
          </a:p>
          <a:p>
            <a:r>
              <a:rPr lang="en-US" sz="2400" dirty="0"/>
              <a:t>If a term is not the representative, its </a:t>
            </a:r>
            <a:r>
              <a:rPr lang="en-US" sz="2400"/>
              <a:t>parents field </a:t>
            </a:r>
            <a:r>
              <a:rPr lang="en-US" sz="2400" dirty="0"/>
              <a:t>is empty</a:t>
            </a:r>
          </a:p>
        </p:txBody>
      </p:sp>
    </p:spTree>
    <p:extLst>
      <p:ext uri="{BB962C8B-B14F-4D97-AF65-F5344CB8AC3E}">
        <p14:creationId xmlns:p14="http://schemas.microsoft.com/office/powerpoint/2010/main" val="40314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Congruence Closure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Merging classes of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performed as follows:</a:t>
                </a:r>
              </a:p>
              <a:p>
                <a:pPr lvl="1"/>
                <a:r>
                  <a:rPr lang="en-US" sz="2000" dirty="0"/>
                  <a:t>Find representatives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by chasing pointers</a:t>
                </a:r>
              </a:p>
              <a:p>
                <a:pPr lvl="1"/>
                <a:r>
                  <a:rPr lang="en-US" sz="2000" dirty="0"/>
                  <a:t>Update parents: any parent stored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𝑅𝑒𝑝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added to the parent field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𝑅𝑒𝑝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deleted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𝑅𝑒𝑝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Change the find field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represents the merged class</a:t>
                </a:r>
              </a:p>
              <a:p>
                <a:pPr lvl="1"/>
                <a:endParaRPr lang="he-IL" sz="2000" dirty="0"/>
              </a:p>
              <a:p>
                <a:r>
                  <a:rPr lang="en-US" sz="2400" dirty="0"/>
                  <a:t>When processing 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Merge equivalence classes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Retrieve the sets of parents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stored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congruent, process 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09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Congruence Closure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Full algorithm for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sz="2000" dirty="0"/>
                </a:br>
                <a:endParaRPr lang="en-US" sz="2000" dirty="0"/>
              </a:p>
              <a:p>
                <a:pPr marL="859536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Compute </a:t>
                </a:r>
                <a:r>
                  <a:rPr lang="en-US" sz="2000" dirty="0" err="1"/>
                  <a:t>subterms</a:t>
                </a:r>
                <a:r>
                  <a:rPr lang="en-US" sz="2000" dirty="0"/>
                  <a:t>, construct initial DAG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process equality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as described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check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If so, return UNSAT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/>
                  <a:t>Return SAT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Formula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b="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Process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Are parents congruent?</a:t>
                </a:r>
              </a:p>
              <a:p>
                <a:pPr lvl="1"/>
                <a:r>
                  <a:rPr lang="en-US" sz="2000" dirty="0"/>
                  <a:t>Process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022331" y="3429001"/>
            <a:ext cx="6382921" cy="671970"/>
            <a:chOff x="2022331" y="3429001"/>
            <a:chExt cx="6382921" cy="671970"/>
          </a:xfrm>
        </p:grpSpPr>
        <p:grpSp>
          <p:nvGrpSpPr>
            <p:cNvPr id="5" name="Group 4"/>
            <p:cNvGrpSpPr/>
            <p:nvPr/>
          </p:nvGrpSpPr>
          <p:grpSpPr>
            <a:xfrm>
              <a:off x="2022331" y="3429001"/>
              <a:ext cx="632460" cy="671970"/>
              <a:chOff x="4954385" y="2182847"/>
              <a:chExt cx="432000" cy="4320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5: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3172423" y="3429001"/>
              <a:ext cx="632460" cy="671970"/>
              <a:chOff x="4954385" y="2182847"/>
              <a:chExt cx="432000" cy="432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18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4: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9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/>
            <p:cNvCxnSpPr>
              <a:stCxn id="20" idx="6"/>
              <a:endCxn id="18" idx="2"/>
            </p:cNvCxnSpPr>
            <p:nvPr/>
          </p:nvCxnSpPr>
          <p:spPr>
            <a:xfrm>
              <a:off x="2654791" y="3764986"/>
              <a:ext cx="5176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322515" y="3429001"/>
              <a:ext cx="632460" cy="671970"/>
              <a:chOff x="4954385" y="2182847"/>
              <a:chExt cx="432000" cy="4320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3: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4" name="Oval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5472607" y="3429001"/>
              <a:ext cx="632460" cy="671970"/>
              <a:chOff x="4954385" y="2182847"/>
              <a:chExt cx="432000" cy="4320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2: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7" name="Oval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6622699" y="3429001"/>
              <a:ext cx="632460" cy="671970"/>
              <a:chOff x="4954385" y="2182847"/>
              <a:chExt cx="432000" cy="4320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1: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7772792" y="3429001"/>
              <a:ext cx="632460" cy="671970"/>
              <a:chOff x="4954385" y="2182847"/>
              <a:chExt cx="432000" cy="4320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0: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Arrow Connector 34"/>
            <p:cNvCxnSpPr/>
            <p:nvPr/>
          </p:nvCxnSpPr>
          <p:spPr>
            <a:xfrm>
              <a:off x="3804883" y="3764986"/>
              <a:ext cx="5176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970583" y="3767295"/>
              <a:ext cx="5176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105067" y="3764986"/>
              <a:ext cx="5176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255160" y="3764986"/>
              <a:ext cx="5176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Curved Connector 39"/>
          <p:cNvCxnSpPr>
            <a:stCxn id="23" idx="0"/>
            <a:endCxn id="33" idx="0"/>
          </p:cNvCxnSpPr>
          <p:nvPr/>
        </p:nvCxnSpPr>
        <p:spPr>
          <a:xfrm rot="16200000" flipH="1">
            <a:off x="6344051" y="1723694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Formula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b="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Process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Are parents congruent?</a:t>
                </a:r>
              </a:p>
              <a:p>
                <a:pPr lvl="1"/>
                <a:r>
                  <a:rPr lang="en-US" sz="2000" dirty="0"/>
                  <a:t>Process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022331" y="3429001"/>
            <a:ext cx="632460" cy="671970"/>
            <a:chOff x="4954385" y="2182847"/>
            <a:chExt cx="432000" cy="432000"/>
          </a:xfrm>
        </p:grpSpPr>
        <p:sp>
          <p:nvSpPr>
            <p:cNvPr id="20" name="Oval 1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172423" y="3429001"/>
            <a:ext cx="632460" cy="671970"/>
            <a:chOff x="4954385" y="2182847"/>
            <a:chExt cx="432000" cy="432000"/>
          </a:xfrm>
        </p:grpSpPr>
        <p:sp>
          <p:nvSpPr>
            <p:cNvPr id="18" name="Oval 1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>
            <a:stCxn id="20" idx="6"/>
            <a:endCxn id="18" idx="2"/>
          </p:cNvCxnSpPr>
          <p:nvPr/>
        </p:nvCxnSpPr>
        <p:spPr>
          <a:xfrm>
            <a:off x="2654791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22515" y="3429001"/>
            <a:ext cx="632460" cy="671970"/>
            <a:chOff x="4954385" y="2182847"/>
            <a:chExt cx="432000" cy="432000"/>
          </a:xfrm>
        </p:grpSpPr>
        <p:sp>
          <p:nvSpPr>
            <p:cNvPr id="23" name="Oval 2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5472607" y="3429001"/>
            <a:ext cx="632460" cy="671970"/>
            <a:chOff x="4954385" y="2182847"/>
            <a:chExt cx="432000" cy="432000"/>
          </a:xfrm>
        </p:grpSpPr>
        <p:sp>
          <p:nvSpPr>
            <p:cNvPr id="26" name="Oval 2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6622699" y="3429001"/>
            <a:ext cx="632460" cy="671970"/>
            <a:chOff x="4954385" y="2182847"/>
            <a:chExt cx="432000" cy="432000"/>
          </a:xfrm>
        </p:grpSpPr>
        <p:sp>
          <p:nvSpPr>
            <p:cNvPr id="29" name="Oval 2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772792" y="3429001"/>
            <a:ext cx="632460" cy="671970"/>
            <a:chOff x="4954385" y="2182847"/>
            <a:chExt cx="432000" cy="432000"/>
          </a:xfrm>
        </p:grpSpPr>
        <p:sp>
          <p:nvSpPr>
            <p:cNvPr id="32" name="Oval 3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/>
          <p:cNvCxnSpPr/>
          <p:nvPr/>
        </p:nvCxnSpPr>
        <p:spPr>
          <a:xfrm>
            <a:off x="3804883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70583" y="3767295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05067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55160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3" idx="0"/>
            <a:endCxn id="33" idx="0"/>
          </p:cNvCxnSpPr>
          <p:nvPr/>
        </p:nvCxnSpPr>
        <p:spPr>
          <a:xfrm rot="16200000" flipH="1">
            <a:off x="6344051" y="1723694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5209567" y="1723692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7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Formula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b="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Process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No parents, proceed to next equality in input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022331" y="3429001"/>
            <a:ext cx="632460" cy="671970"/>
            <a:chOff x="4954385" y="2182847"/>
            <a:chExt cx="432000" cy="432000"/>
          </a:xfrm>
        </p:grpSpPr>
        <p:sp>
          <p:nvSpPr>
            <p:cNvPr id="20" name="Oval 1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5: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172423" y="3429001"/>
            <a:ext cx="632460" cy="671970"/>
            <a:chOff x="4954385" y="2182847"/>
            <a:chExt cx="432000" cy="432000"/>
          </a:xfrm>
        </p:grpSpPr>
        <p:sp>
          <p:nvSpPr>
            <p:cNvPr id="18" name="Oval 1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4: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>
            <a:stCxn id="20" idx="6"/>
            <a:endCxn id="18" idx="2"/>
          </p:cNvCxnSpPr>
          <p:nvPr/>
        </p:nvCxnSpPr>
        <p:spPr>
          <a:xfrm>
            <a:off x="2654791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22515" y="3429001"/>
            <a:ext cx="632460" cy="671970"/>
            <a:chOff x="4954385" y="2182847"/>
            <a:chExt cx="432000" cy="432000"/>
          </a:xfrm>
        </p:grpSpPr>
        <p:sp>
          <p:nvSpPr>
            <p:cNvPr id="23" name="Oval 2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3: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5472607" y="3429001"/>
            <a:ext cx="632460" cy="671970"/>
            <a:chOff x="4954385" y="2182847"/>
            <a:chExt cx="432000" cy="432000"/>
          </a:xfrm>
        </p:grpSpPr>
        <p:sp>
          <p:nvSpPr>
            <p:cNvPr id="26" name="Oval 2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2: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6622699" y="3429001"/>
            <a:ext cx="632460" cy="671970"/>
            <a:chOff x="4954385" y="2182847"/>
            <a:chExt cx="432000" cy="432000"/>
          </a:xfrm>
        </p:grpSpPr>
        <p:sp>
          <p:nvSpPr>
            <p:cNvPr id="29" name="Oval 2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1: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772792" y="3429001"/>
            <a:ext cx="632460" cy="671970"/>
            <a:chOff x="4954385" y="2182847"/>
            <a:chExt cx="432000" cy="432000"/>
          </a:xfrm>
        </p:grpSpPr>
        <p:sp>
          <p:nvSpPr>
            <p:cNvPr id="32" name="Oval 3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0: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/>
          <p:cNvCxnSpPr/>
          <p:nvPr/>
        </p:nvCxnSpPr>
        <p:spPr>
          <a:xfrm>
            <a:off x="3804883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70583" y="3767295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05067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55160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3" idx="0"/>
            <a:endCxn id="33" idx="0"/>
          </p:cNvCxnSpPr>
          <p:nvPr/>
        </p:nvCxnSpPr>
        <p:spPr>
          <a:xfrm rot="16200000" flipH="1">
            <a:off x="6344051" y="1723694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5209567" y="1723692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043866" y="1709255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SMT solvers</a:t>
                </a:r>
                <a:r>
                  <a:rPr lang="en-US" sz="2400" dirty="0"/>
                  <a:t>: general purpose reasoning engines</a:t>
                </a:r>
              </a:p>
              <a:p>
                <a:pPr lvl="1"/>
                <a:r>
                  <a:rPr lang="en-US" sz="2000" dirty="0"/>
                  <a:t>Their language: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first order logic</a:t>
                </a:r>
                <a:r>
                  <a:rPr lang="en-US" sz="2000" dirty="0"/>
                  <a:t> (FOL)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DPLL(T): </a:t>
                </a:r>
                <a:r>
                  <a:rPr lang="en-US" sz="2400" dirty="0"/>
                  <a:t>a modular framework for combining SAT solvers and theory solvers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Theory solvers need to:</a:t>
                </a:r>
              </a:p>
              <a:p>
                <a:pPr lvl="1"/>
                <a:r>
                  <a:rPr lang="en-US" sz="2000" dirty="0"/>
                  <a:t>Check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-satisfiability of conjunctions of literals</a:t>
                </a:r>
              </a:p>
              <a:p>
                <a:pPr lvl="1"/>
                <a:r>
                  <a:rPr lang="en-US" sz="2000" dirty="0"/>
                  <a:t>Propagate literals, report and explain conflicts</a:t>
                </a:r>
              </a:p>
              <a:p>
                <a:pPr lvl="1"/>
                <a:r>
                  <a:rPr lang="en-US" sz="2000" dirty="0"/>
                  <a:t>Optional: produce theory lemmas for case splitting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1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Formula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b="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Process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Parents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class: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Parents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dirty="0"/>
                  <a:t> class: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1600" dirty="0"/>
                  <a:t>Process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022331" y="3429001"/>
            <a:ext cx="632460" cy="671970"/>
            <a:chOff x="4954385" y="2182847"/>
            <a:chExt cx="432000" cy="432000"/>
          </a:xfrm>
        </p:grpSpPr>
        <p:sp>
          <p:nvSpPr>
            <p:cNvPr id="20" name="Oval 1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5: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172423" y="3429001"/>
            <a:ext cx="632460" cy="671970"/>
            <a:chOff x="4954385" y="2182847"/>
            <a:chExt cx="432000" cy="432000"/>
          </a:xfrm>
        </p:grpSpPr>
        <p:sp>
          <p:nvSpPr>
            <p:cNvPr id="18" name="Oval 1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4: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>
            <a:stCxn id="20" idx="6"/>
            <a:endCxn id="18" idx="2"/>
          </p:cNvCxnSpPr>
          <p:nvPr/>
        </p:nvCxnSpPr>
        <p:spPr>
          <a:xfrm>
            <a:off x="2654791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22515" y="3429001"/>
            <a:ext cx="632460" cy="671970"/>
            <a:chOff x="4954385" y="2182847"/>
            <a:chExt cx="432000" cy="432000"/>
          </a:xfrm>
        </p:grpSpPr>
        <p:sp>
          <p:nvSpPr>
            <p:cNvPr id="23" name="Oval 2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3: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5472607" y="3429001"/>
            <a:ext cx="632460" cy="671970"/>
            <a:chOff x="4954385" y="2182847"/>
            <a:chExt cx="432000" cy="432000"/>
          </a:xfrm>
        </p:grpSpPr>
        <p:sp>
          <p:nvSpPr>
            <p:cNvPr id="26" name="Oval 2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2: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6622699" y="3429001"/>
            <a:ext cx="632460" cy="671970"/>
            <a:chOff x="4954385" y="2182847"/>
            <a:chExt cx="432000" cy="432000"/>
          </a:xfrm>
        </p:grpSpPr>
        <p:sp>
          <p:nvSpPr>
            <p:cNvPr id="29" name="Oval 2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1: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772792" y="3429001"/>
            <a:ext cx="632460" cy="671970"/>
            <a:chOff x="4954385" y="2182847"/>
            <a:chExt cx="432000" cy="432000"/>
          </a:xfrm>
        </p:grpSpPr>
        <p:sp>
          <p:nvSpPr>
            <p:cNvPr id="32" name="Oval 3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0: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/>
          <p:cNvCxnSpPr/>
          <p:nvPr/>
        </p:nvCxnSpPr>
        <p:spPr>
          <a:xfrm>
            <a:off x="3804883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70583" y="3767295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05067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55160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3" idx="0"/>
            <a:endCxn id="33" idx="0"/>
          </p:cNvCxnSpPr>
          <p:nvPr/>
        </p:nvCxnSpPr>
        <p:spPr>
          <a:xfrm rot="16200000" flipH="1">
            <a:off x="6344051" y="1723694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5209567" y="1723692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043866" y="1709255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7" idx="4"/>
            <a:endCxn id="33" idx="4"/>
          </p:cNvCxnSpPr>
          <p:nvPr/>
        </p:nvCxnSpPr>
        <p:spPr>
          <a:xfrm rot="16200000" flipH="1">
            <a:off x="6938930" y="2911213"/>
            <a:ext cx="12700" cy="2300185"/>
          </a:xfrm>
          <a:prstGeom prst="curvedConnector3">
            <a:avLst>
              <a:gd name="adj1" fmla="val 422125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2" idx="3"/>
            <a:endCxn id="30" idx="5"/>
          </p:cNvCxnSpPr>
          <p:nvPr/>
        </p:nvCxnSpPr>
        <p:spPr>
          <a:xfrm rot="5400000" flipH="1">
            <a:off x="7486753" y="3623903"/>
            <a:ext cx="28047" cy="729274"/>
          </a:xfrm>
          <a:prstGeom prst="curvedConnector3">
            <a:avLst>
              <a:gd name="adj1" fmla="val -1165929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Formula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b="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are left with one congruence class</a:t>
                </a:r>
              </a:p>
              <a:p>
                <a:endParaRPr lang="en-US" sz="2400" b="0" dirty="0"/>
              </a:p>
              <a:p>
                <a:r>
                  <a:rPr lang="en-US" sz="2400" b="0" dirty="0"/>
                  <a:t>Process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/>
                  <a:t>, obtain UNSAT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022331" y="3429001"/>
            <a:ext cx="632460" cy="671970"/>
            <a:chOff x="4954385" y="2182847"/>
            <a:chExt cx="432000" cy="432000"/>
          </a:xfrm>
        </p:grpSpPr>
        <p:sp>
          <p:nvSpPr>
            <p:cNvPr id="20" name="Oval 19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172423" y="3429001"/>
            <a:ext cx="632460" cy="671970"/>
            <a:chOff x="4954385" y="2182847"/>
            <a:chExt cx="432000" cy="432000"/>
          </a:xfrm>
        </p:grpSpPr>
        <p:sp>
          <p:nvSpPr>
            <p:cNvPr id="18" name="Oval 17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>
            <a:stCxn id="20" idx="6"/>
            <a:endCxn id="18" idx="2"/>
          </p:cNvCxnSpPr>
          <p:nvPr/>
        </p:nvCxnSpPr>
        <p:spPr>
          <a:xfrm>
            <a:off x="2654791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22515" y="3429001"/>
            <a:ext cx="632460" cy="671970"/>
            <a:chOff x="4954385" y="2182847"/>
            <a:chExt cx="432000" cy="432000"/>
          </a:xfrm>
        </p:grpSpPr>
        <p:sp>
          <p:nvSpPr>
            <p:cNvPr id="23" name="Oval 22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5472607" y="3429001"/>
            <a:ext cx="632460" cy="671970"/>
            <a:chOff x="4954385" y="2182847"/>
            <a:chExt cx="432000" cy="432000"/>
          </a:xfrm>
        </p:grpSpPr>
        <p:sp>
          <p:nvSpPr>
            <p:cNvPr id="26" name="Oval 25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6622699" y="3429001"/>
            <a:ext cx="632460" cy="671970"/>
            <a:chOff x="4954385" y="2182847"/>
            <a:chExt cx="432000" cy="432000"/>
          </a:xfrm>
        </p:grpSpPr>
        <p:sp>
          <p:nvSpPr>
            <p:cNvPr id="29" name="Oval 28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772792" y="3429001"/>
            <a:ext cx="632460" cy="671970"/>
            <a:chOff x="4954385" y="2182847"/>
            <a:chExt cx="432000" cy="432000"/>
          </a:xfrm>
        </p:grpSpPr>
        <p:sp>
          <p:nvSpPr>
            <p:cNvPr id="32" name="Oval 31"/>
            <p:cNvSpPr/>
            <p:nvPr/>
          </p:nvSpPr>
          <p:spPr>
            <a:xfrm>
              <a:off x="4954385" y="2182847"/>
              <a:ext cx="432000" cy="43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85" y="2208347"/>
                  <a:ext cx="381000" cy="381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/>
          <p:cNvCxnSpPr/>
          <p:nvPr/>
        </p:nvCxnSpPr>
        <p:spPr>
          <a:xfrm>
            <a:off x="3804883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70583" y="3767295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05067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55160" y="3764986"/>
            <a:ext cx="5176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3" idx="0"/>
            <a:endCxn id="33" idx="0"/>
          </p:cNvCxnSpPr>
          <p:nvPr/>
        </p:nvCxnSpPr>
        <p:spPr>
          <a:xfrm rot="16200000" flipH="1">
            <a:off x="6344051" y="1723694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6200000" flipH="1">
            <a:off x="5209567" y="1723692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4043866" y="1709255"/>
            <a:ext cx="39665" cy="3450278"/>
          </a:xfrm>
          <a:prstGeom prst="curvedConnector3">
            <a:avLst>
              <a:gd name="adj1" fmla="val -153517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7" idx="4"/>
            <a:endCxn id="33" idx="4"/>
          </p:cNvCxnSpPr>
          <p:nvPr/>
        </p:nvCxnSpPr>
        <p:spPr>
          <a:xfrm rot="16200000" flipH="1">
            <a:off x="6938930" y="2911213"/>
            <a:ext cx="12700" cy="2300185"/>
          </a:xfrm>
          <a:prstGeom prst="curvedConnector3">
            <a:avLst>
              <a:gd name="adj1" fmla="val 4221252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2" idx="3"/>
            <a:endCxn id="30" idx="5"/>
          </p:cNvCxnSpPr>
          <p:nvPr/>
        </p:nvCxnSpPr>
        <p:spPr>
          <a:xfrm rot="5400000" flipH="1">
            <a:off x="7486753" y="3623903"/>
            <a:ext cx="28047" cy="729274"/>
          </a:xfrm>
          <a:prstGeom prst="curvedConnector3">
            <a:avLst>
              <a:gd name="adj1" fmla="val -1165929"/>
            </a:avLst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Theories Involving Arithmetic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few well-known theories involving natural numbers and arithmetic:</a:t>
            </a:r>
          </a:p>
          <a:p>
            <a:pPr lvl="1"/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Peano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arithmetic</a:t>
            </a:r>
            <a:r>
              <a:rPr lang="en-US" sz="2000" dirty="0"/>
              <a:t>: allows multiplication and addition over natural numbers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Presburger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arithmetic</a:t>
            </a:r>
            <a:r>
              <a:rPr lang="en-US" sz="2000" dirty="0"/>
              <a:t>: allows addition over natural numbers (no multiplication)</a:t>
            </a:r>
          </a:p>
          <a:p>
            <a:pPr lvl="1"/>
            <a:endParaRPr lang="en-US" sz="2000" b="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integers</a:t>
            </a:r>
            <a:r>
              <a:rPr lang="en-US" sz="2000" dirty="0"/>
              <a:t>: allows addition and subtraction over the integers</a:t>
            </a:r>
          </a:p>
          <a:p>
            <a:pPr lvl="2"/>
            <a:r>
              <a:rPr lang="en-US" sz="2000" dirty="0"/>
              <a:t>equivalent to Presburger, but more convenient notation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Peano Arithmetic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The signature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:{0,1,+,⋅,=}</m:t>
                    </m:r>
                  </m:oMath>
                </a14:m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are constants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+, ⋅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are binary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a binary predicate</a:t>
                </a:r>
              </a:p>
              <a:p>
                <a:pPr lvl="1"/>
                <a:endParaRPr lang="en-US" sz="1600" dirty="0"/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Are the following well-formed formulas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=1∨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=1+1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2000" dirty="0"/>
                  <a:t>No, because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=1∨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=1+1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2000" dirty="0"/>
                  <a:t>Yes</a:t>
                </a:r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2000" dirty="0"/>
                  <a:t>No, but can be rewritten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The Axioms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8486" y="12954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Includes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equality axioms</a:t>
                </a:r>
              </a:p>
              <a:p>
                <a:pPr lvl="1"/>
                <a:r>
                  <a:rPr lang="en-US" sz="2000" dirty="0"/>
                  <a:t>Reflexivity, symmetry, transitivity </a:t>
                </a:r>
              </a:p>
              <a:p>
                <a:endParaRPr lang="en-US" sz="20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Also, for remaining symbols:</a:t>
                </a:r>
              </a:p>
              <a:p>
                <a:pPr lvl="1"/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Minimality of zero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¬(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+1=0)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Plus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zero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Successor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Plus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successor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Times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zero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⋅0=0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Times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successor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Induction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2000" dirty="0"/>
                  <a:t>A template for any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2000" dirty="0"/>
                  <a:t>States that any valid interpretation must obey induction</a:t>
                </a:r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486" y="1295400"/>
                <a:ext cx="7498080" cy="5257800"/>
              </a:xfrm>
              <a:blipFill>
                <a:blip r:embed="rId3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1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Peano</a:t>
            </a:r>
            <a:r>
              <a:rPr lang="en-US" dirty="0"/>
              <a:t> Arithmetic: Inequalities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does not have inequality symbols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&lt;, ≤, &gt;, ≥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But these are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still expressible 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8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Decidability and Completeness for </a:t>
            </a:r>
            <a:r>
              <a:rPr lang="en-US" b="0" dirty="0" err="1"/>
              <a:t>Peano</a:t>
            </a:r>
            <a:r>
              <a:rPr lang="en-US" b="0" dirty="0"/>
              <a:t> Arithmetic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Validity in full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undecidable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/>
                  <a:t>Gödel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Validity in even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quantifier-free fragment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undecidable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br>
                  <a:rPr lang="en-US" sz="2400" b="0" dirty="0">
                    <a:solidFill>
                      <a:schemeClr val="tx1"/>
                    </a:solidFill>
                  </a:rPr>
                </a:b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dirty="0"/>
                  <a:t>also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incomplete</a:t>
                </a:r>
                <a:r>
                  <a:rPr lang="en-US" sz="2400" dirty="0"/>
                  <a:t> (Gödel)</a:t>
                </a:r>
              </a:p>
              <a:p>
                <a:pPr lvl="1"/>
                <a:r>
                  <a:rPr lang="en-US" sz="2000" b="0" dirty="0">
                    <a:solidFill>
                      <a:schemeClr val="tx1"/>
                    </a:solidFill>
                  </a:rPr>
                  <a:t>Implication: there are valid propositions of number theory </a:t>
                </a:r>
                <a:r>
                  <a:rPr lang="en-US" sz="2000" b="0">
                    <a:solidFill>
                      <a:schemeClr val="tx1"/>
                    </a:solidFill>
                  </a:rPr>
                  <a:t>that cannot 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be proven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!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To get decidability and completeness, we need to drop multiplication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6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Presburger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The signature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x-none" sz="24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,+,=}</m:t>
                    </m:r>
                  </m:oMath>
                </a14:m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b="0" dirty="0"/>
                  <a:t>Axioms: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Minimality of zero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¬(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Plus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zero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Successor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Plus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successor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Induction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Subset of the axioms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46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Decidability and Completeness for Presburger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Validity for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quantifier-free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Presburger arithmetic is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decidable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b="0" dirty="0" err="1">
                    <a:solidFill>
                      <a:schemeClr val="tx1"/>
                    </a:solidFill>
                  </a:rPr>
                  <a:t>coNP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-complete)</a:t>
                </a:r>
              </a:p>
              <a:p>
                <a:endParaRPr lang="en-US" sz="2400" dirty="0"/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Validity in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full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Presburger arithmetic is also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decidable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(Presburger,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1929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But slow: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Presburger arithmetic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complete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: for every closed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x-non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  <m:r>
                      <a:rPr lang="x-non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6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Theory of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74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Theory also known as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Linear Arithmetic over the Integers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LIA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Signature </a:t>
                </a:r>
                <a:br>
                  <a:rPr lang="en-US" sz="2400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𝐿𝐼𝐴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:{…,−2,−1,0,1,2,…,+,−,=,&gt;}</m:t>
                    </m:r>
                  </m:oMath>
                </a14:m>
                <a:endPara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Equivalent to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Presburger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arithmetic: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𝐿𝐼𝐴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formula can be encoded in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Presburger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arithmetic</a:t>
                </a: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3"/>
                <a:stretch>
                  <a:fillRect t="-928" r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SMT: Main Challenges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b="0" dirty="0"/>
              <a:t>How to solve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conjunctions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literals</a:t>
            </a:r>
            <a:r>
              <a:rPr lang="en-US" sz="2400" b="0" dirty="0"/>
              <a:t> in a theory?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</a:p>
          <a:p>
            <a:pPr lvl="1"/>
            <a:endParaRPr lang="en-US" sz="2000" b="0" dirty="0"/>
          </a:p>
          <a:p>
            <a:r>
              <a:rPr lang="en-US" sz="2400" dirty="0"/>
              <a:t>How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  <a:r>
              <a:rPr lang="en-US" sz="2400" dirty="0"/>
              <a:t> for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theories</a:t>
            </a:r>
          </a:p>
          <a:p>
            <a:pPr lvl="1"/>
            <a:r>
              <a:rPr lang="en-US" sz="2000" b="0" dirty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Nelson-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Oppen</a:t>
            </a:r>
            <a:r>
              <a:rPr lang="en-US" sz="2000" b="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</a:p>
          <a:p>
            <a:pPr lvl="1"/>
            <a:endParaRPr lang="en-US" sz="2000" dirty="0"/>
          </a:p>
          <a:p>
            <a:r>
              <a:rPr lang="en-US" sz="2400" b="0" dirty="0"/>
              <a:t>How to combine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  <a:r>
              <a:rPr lang="en-US" sz="2400" b="0" dirty="0"/>
              <a:t> and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DPLL(T)</a:t>
            </a:r>
            <a:r>
              <a:rPr lang="en-US" sz="2000" dirty="0"/>
              <a:t> framework</a:t>
            </a:r>
          </a:p>
          <a:p>
            <a:pPr marL="402336" lvl="1" indent="0">
              <a:buNone/>
            </a:pPr>
            <a:endParaRPr lang="en-US" sz="2000" b="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38200" y="1220151"/>
            <a:ext cx="701409" cy="57237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9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 of Rationals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So far, theories involved integers 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Next, a theory over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rationals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Signature: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,+,−,=,≥}</m:t>
                    </m:r>
                  </m:oMath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Strict inequality not included, but can be expressed: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br>
                  <a:rPr lang="en-US" sz="2400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0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:r>
                  <a:rPr lang="en-US"/>
                  <a:t>Presburger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has many axioms, which we won’t discuss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Distinction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Presburger</a:t>
                </a:r>
                <a:r>
                  <a:rPr lang="en-US" sz="2400" dirty="0">
                    <a:solidFill>
                      <a:schemeClr val="tx1"/>
                    </a:solidFill>
                  </a:rPr>
                  <a:t>: rational numbers do not satisfy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Presburger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axioms, but they do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axioms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Valid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Valid in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Presburger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arithmetic?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In general, formulas valid in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Presburger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are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-valid</a:t>
                </a:r>
                <a:r>
                  <a:rPr lang="en-US" sz="2400" dirty="0">
                    <a:solidFill>
                      <a:schemeClr val="tx1"/>
                    </a:solidFill>
                  </a:rPr>
                  <a:t>, but not vice versa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3"/>
                <a:stretch>
                  <a:fillRect t="-928" r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9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Decidability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740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 theory</a:t>
            </a:r>
            <a:r>
              <a:rPr lang="en-US" sz="2400" dirty="0">
                <a:solidFill>
                  <a:schemeClr val="tx1"/>
                </a:solidFill>
              </a:rPr>
              <a:t> of rationals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decidable</a:t>
            </a:r>
            <a:r>
              <a:rPr lang="en-US" sz="2400" dirty="0">
                <a:solidFill>
                  <a:schemeClr val="tx1"/>
                </a:solidFill>
              </a:rPr>
              <a:t>, but doubly exponential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Good news: conjunctive, quantifier-free fragment is decidable in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polynomial time</a:t>
            </a:r>
          </a:p>
          <a:p>
            <a:pPr lvl="1"/>
            <a:r>
              <a:rPr lang="en-US" sz="2000" dirty="0"/>
              <a:t>A highly useful fragment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Common algorithm: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Simplex</a:t>
            </a:r>
          </a:p>
          <a:p>
            <a:pPr lvl="1"/>
            <a:r>
              <a:rPr lang="en-US" sz="2000" dirty="0"/>
              <a:t>We will discuss this thoroughly, later in the course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9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 of Difference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In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difference logic 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we are interested in the satisfiability of a conjunction of arithmetic atoms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Each atom is of the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numeric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⋆∈{=,&lt;,≤, &gt;,≥}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variables can range over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integers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𝑄𝐹𝐼𝐷𝐿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or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rationals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𝑄𝐹𝑅𝐷𝐿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3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Difference Logic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A simple decision procedure exists</a:t>
                </a:r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First step: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rewrite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everything in terms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⇒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⇒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⇒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⇒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(integers)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    ⇒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(rationals)</a:t>
                </a: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What do you do about negations?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038600" y="3276600"/>
            <a:ext cx="3733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3733800"/>
            <a:ext cx="3733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67450" y="4038600"/>
            <a:ext cx="3733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61691" y="4419600"/>
            <a:ext cx="3733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Difference Logic (cnt’d)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Now: a conjunction of literals, all of the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From these we construct a weighted directed graph with a vertex for each variable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For each literal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l-G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groupCh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The set of literals is satisfiable if and only if there is no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cycle</a:t>
                </a:r>
                <a:r>
                  <a:rPr lang="en-US" sz="2400" dirty="0"/>
                  <a:t> for which the sum </a:t>
                </a:r>
                <a:r>
                  <a:rPr lang="en-US" sz="2400"/>
                  <a:t>of the </a:t>
                </a:r>
                <a:r>
                  <a:rPr lang="en-US" sz="2400" dirty="0"/>
                  <a:t>weights on the edges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negative</a:t>
                </a:r>
              </a:p>
              <a:p>
                <a:pPr lvl="1"/>
                <a:r>
                  <a:rPr lang="en-US" sz="2000" dirty="0"/>
                  <a:t>There are multiple efficient algorithms for detecting negative cycles in graphs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2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QFIDL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Input formula:</a:t>
                </a:r>
              </a:p>
              <a:p>
                <a:endParaRPr lang="en-US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=5∧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≥2∧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&gt;2∧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400" dirty="0"/>
              </a:p>
              <a:p>
                <a:pPr marL="82296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     ⇒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≤5∧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≤−5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82296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     ⇒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≤−2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82296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&gt;2     ⇒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≤−3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82296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    ⇒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≤−2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82296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    ⇒      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≤−1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2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QFIDL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Sat or </a:t>
                </a:r>
                <a:r>
                  <a:rPr lang="en-US" sz="2400" dirty="0" err="1">
                    <a:latin typeface="Cambria Math" panose="02040503050406030204" pitchFamily="18" charset="0"/>
                  </a:rPr>
                  <a:t>unsat</a:t>
                </a:r>
                <a:r>
                  <a:rPr lang="en-US" sz="2400" dirty="0">
                    <a:latin typeface="Cambria Math" panose="02040503050406030204" pitchFamily="18" charset="0"/>
                  </a:rPr>
                  <a:t>?</a:t>
                </a:r>
              </a:p>
              <a:p>
                <a:pPr lvl="1"/>
                <a:r>
                  <a:rPr lang="en-US" sz="2000" dirty="0" err="1">
                    <a:latin typeface="Cambria Math" panose="02040503050406030204" pitchFamily="18" charset="0"/>
                  </a:rPr>
                  <a:t>Unsat</a:t>
                </a:r>
                <a:r>
                  <a:rPr lang="en-US" sz="2000" dirty="0">
                    <a:latin typeface="Cambria Math" panose="02040503050406030204" pitchFamily="18" charset="0"/>
                  </a:rPr>
                  <a:t>, because of negative cycle</a:t>
                </a:r>
                <a:br>
                  <a:rPr lang="en-US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615940" y="2209800"/>
            <a:ext cx="3147060" cy="3567570"/>
            <a:chOff x="5615940" y="2209800"/>
            <a:chExt cx="3147060" cy="3567570"/>
          </a:xfrm>
        </p:grpSpPr>
        <p:grpSp>
          <p:nvGrpSpPr>
            <p:cNvPr id="4" name="Group 3"/>
            <p:cNvGrpSpPr/>
            <p:nvPr/>
          </p:nvGrpSpPr>
          <p:grpSpPr>
            <a:xfrm>
              <a:off x="5615940" y="3657600"/>
              <a:ext cx="632460" cy="671970"/>
              <a:chOff x="4954385" y="2182847"/>
              <a:chExt cx="432000" cy="432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8130540" y="3657600"/>
              <a:ext cx="632460" cy="671970"/>
              <a:chOff x="4954385" y="2182847"/>
              <a:chExt cx="432000" cy="4320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6873240" y="2209800"/>
              <a:ext cx="632460" cy="671970"/>
              <a:chOff x="4954385" y="2182847"/>
              <a:chExt cx="432000" cy="432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6873240" y="5105400"/>
              <a:ext cx="632460" cy="671970"/>
              <a:chOff x="4954385" y="2182847"/>
              <a:chExt cx="432000" cy="432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954385" y="2182847"/>
                <a:ext cx="432000" cy="43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/>
                  <p:cNvSpPr/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6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85" y="2208347"/>
                    <a:ext cx="381000" cy="381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>
              <a:stCxn id="5" idx="6"/>
              <a:endCxn id="13" idx="2"/>
            </p:cNvCxnSpPr>
            <p:nvPr/>
          </p:nvCxnSpPr>
          <p:spPr>
            <a:xfrm>
              <a:off x="6248400" y="3993585"/>
              <a:ext cx="1919473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5" idx="0"/>
              <a:endCxn id="9" idx="2"/>
            </p:cNvCxnSpPr>
            <p:nvPr/>
          </p:nvCxnSpPr>
          <p:spPr>
            <a:xfrm rot="5400000" flipH="1" flipV="1">
              <a:off x="5846798" y="2631158"/>
              <a:ext cx="1111815" cy="941070"/>
            </a:xfrm>
            <a:prstGeom prst="curved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9" idx="4"/>
              <a:endCxn id="5" idx="7"/>
            </p:cNvCxnSpPr>
            <p:nvPr/>
          </p:nvCxnSpPr>
          <p:spPr>
            <a:xfrm rot="5400000">
              <a:off x="6235505" y="2802043"/>
              <a:ext cx="874238" cy="103369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5" idx="5"/>
              <a:endCxn id="15" idx="0"/>
            </p:cNvCxnSpPr>
            <p:nvPr/>
          </p:nvCxnSpPr>
          <p:spPr>
            <a:xfrm rot="16200000" flipH="1">
              <a:off x="6235505" y="4151435"/>
              <a:ext cx="874238" cy="103369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15" idx="2"/>
              <a:endCxn id="5" idx="4"/>
            </p:cNvCxnSpPr>
            <p:nvPr/>
          </p:nvCxnSpPr>
          <p:spPr>
            <a:xfrm rot="10800000">
              <a:off x="5932170" y="4329571"/>
              <a:ext cx="941070" cy="1111815"/>
            </a:xfrm>
            <a:prstGeom prst="curved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9" idx="6"/>
              <a:endCxn id="13" idx="0"/>
            </p:cNvCxnSpPr>
            <p:nvPr/>
          </p:nvCxnSpPr>
          <p:spPr>
            <a:xfrm>
              <a:off x="7505700" y="2545785"/>
              <a:ext cx="941071" cy="1151480"/>
            </a:xfrm>
            <a:prstGeom prst="curved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12" idx="4"/>
              <a:endCxn id="15" idx="6"/>
            </p:cNvCxnSpPr>
            <p:nvPr/>
          </p:nvCxnSpPr>
          <p:spPr>
            <a:xfrm rot="5400000">
              <a:off x="7420328" y="4414942"/>
              <a:ext cx="1111815" cy="941070"/>
            </a:xfrm>
            <a:prstGeom prst="curved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969502" y="2406617"/>
                  <a:ext cx="374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502" y="2406617"/>
                  <a:ext cx="37491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344412" y="2949557"/>
                  <a:ext cx="374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412" y="2949557"/>
                  <a:ext cx="37491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984141" y="2406617"/>
                  <a:ext cx="374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4141" y="2406617"/>
                  <a:ext cx="37491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984141" y="5073134"/>
                  <a:ext cx="374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4141" y="5073134"/>
                  <a:ext cx="37491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002015" y="3661176"/>
                  <a:ext cx="374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015" y="3661176"/>
                  <a:ext cx="37491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4412" y="4289905"/>
                  <a:ext cx="374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412" y="4289905"/>
                  <a:ext cx="37491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69502" y="5073134"/>
                  <a:ext cx="374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502" y="5073134"/>
                  <a:ext cx="37491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134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SMT: Main Challenges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b="0" dirty="0"/>
              <a:t>How to solve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conjunctions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literals</a:t>
            </a:r>
            <a:r>
              <a:rPr lang="en-US" sz="2400" b="0" dirty="0"/>
              <a:t> in a theory?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</a:p>
          <a:p>
            <a:pPr lvl="1"/>
            <a:endParaRPr lang="en-US" sz="2000" b="0" dirty="0"/>
          </a:p>
          <a:p>
            <a:r>
              <a:rPr lang="en-US" sz="2400" dirty="0"/>
              <a:t>How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  <a:r>
              <a:rPr lang="en-US" sz="2400" dirty="0"/>
              <a:t> for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theories</a:t>
            </a:r>
          </a:p>
          <a:p>
            <a:pPr lvl="1"/>
            <a:r>
              <a:rPr lang="en-US" sz="2000" b="0" dirty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Nelson-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Oppen</a:t>
            </a:r>
            <a:r>
              <a:rPr lang="en-US" sz="2000" b="0" dirty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</a:p>
          <a:p>
            <a:pPr lvl="1"/>
            <a:endParaRPr lang="en-US" sz="2000" dirty="0"/>
          </a:p>
          <a:p>
            <a:r>
              <a:rPr lang="en-US" sz="2400" b="0" dirty="0"/>
              <a:t>How to combine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  <a:r>
              <a:rPr lang="en-US" sz="2400" b="0" dirty="0"/>
              <a:t> and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400" b="0" dirty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DPLL(T)</a:t>
            </a:r>
            <a:r>
              <a:rPr lang="en-US" sz="2000" dirty="0"/>
              <a:t> framework</a:t>
            </a:r>
          </a:p>
          <a:p>
            <a:pPr marL="402336" lvl="1" indent="0">
              <a:buNone/>
            </a:pPr>
            <a:endParaRPr lang="en-US" sz="2000" b="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38200" y="1220151"/>
            <a:ext cx="701409" cy="57237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38200" y="2382290"/>
            <a:ext cx="701409" cy="57237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600200"/>
            <a:ext cx="7498080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latin typeface="+mj-lt"/>
              </a:rPr>
              <a:t>Different FOL theories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vary</a:t>
            </a:r>
            <a:r>
              <a:rPr lang="en-US" sz="2400" dirty="0">
                <a:latin typeface="+mj-lt"/>
              </a:rPr>
              <a:t> in their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complexity </a:t>
            </a:r>
          </a:p>
          <a:p>
            <a:pPr lvl="1"/>
            <a:r>
              <a:rPr lang="en-US" sz="2000" dirty="0">
                <a:latin typeface="+mj-lt"/>
              </a:rPr>
              <a:t>For some, decidability is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easy</a:t>
            </a:r>
            <a:r>
              <a:rPr lang="en-US" sz="2000" dirty="0">
                <a:latin typeface="+mj-lt"/>
              </a:rPr>
              <a:t> (e.g., conjunctive QF-UF)</a:t>
            </a:r>
          </a:p>
          <a:p>
            <a:pPr lvl="1"/>
            <a:r>
              <a:rPr lang="en-US" sz="2000" dirty="0">
                <a:latin typeface="+mj-lt"/>
              </a:rPr>
              <a:t>For some it’s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difficult</a:t>
            </a:r>
            <a:r>
              <a:rPr lang="en-US" sz="2000" dirty="0">
                <a:latin typeface="+mj-lt"/>
              </a:rPr>
              <a:t> (e.g., </a:t>
            </a:r>
            <a:r>
              <a:rPr lang="en-US" sz="2000" dirty="0" err="1">
                <a:latin typeface="+mj-lt"/>
              </a:rPr>
              <a:t>Presburger</a:t>
            </a:r>
            <a:r>
              <a:rPr lang="en-US" sz="2000" dirty="0">
                <a:latin typeface="+mj-lt"/>
              </a:rPr>
              <a:t> arithmetic)</a:t>
            </a:r>
          </a:p>
          <a:p>
            <a:pPr lvl="1"/>
            <a:r>
              <a:rPr lang="en-US" sz="2000" dirty="0">
                <a:latin typeface="+mj-lt"/>
              </a:rPr>
              <a:t>And for some,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undecidable</a:t>
            </a:r>
            <a:r>
              <a:rPr lang="en-US" sz="2000" dirty="0">
                <a:latin typeface="+mj-lt"/>
              </a:rPr>
              <a:t> (e.g., </a:t>
            </a:r>
            <a:r>
              <a:rPr lang="en-US" sz="2000" dirty="0" err="1">
                <a:latin typeface="+mj-lt"/>
              </a:rPr>
              <a:t>Peano</a:t>
            </a:r>
            <a:r>
              <a:rPr lang="en-US" sz="2000" dirty="0">
                <a:latin typeface="+mj-lt"/>
              </a:rPr>
              <a:t> arithmetic)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Efficient decision procedures (for conjunctive forms) is a crucial part of SMT solving</a:t>
            </a:r>
          </a:p>
          <a:p>
            <a:pPr lvl="1"/>
            <a:r>
              <a:rPr lang="en-US" sz="2000" dirty="0">
                <a:latin typeface="+mj-lt"/>
              </a:rPr>
              <a:t>Along with other properties, such as </a:t>
            </a:r>
            <a:r>
              <a:rPr lang="en-US" sz="2000" dirty="0" err="1">
                <a:latin typeface="+mj-lt"/>
              </a:rPr>
              <a:t>incrementality</a:t>
            </a:r>
            <a:r>
              <a:rPr lang="en-US" sz="2000" dirty="0">
                <a:latin typeface="+mj-lt"/>
              </a:rPr>
              <a:t>, propagation, early conflict detection, </a:t>
            </a:r>
            <a:r>
              <a:rPr lang="en-US" sz="2000" dirty="0" err="1">
                <a:latin typeface="+mj-lt"/>
              </a:rPr>
              <a:t>etc</a:t>
            </a:r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Next time: how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combine</a:t>
            </a:r>
            <a:r>
              <a:rPr lang="en-US" sz="2400" dirty="0">
                <a:latin typeface="+mj-lt"/>
              </a:rPr>
              <a:t> multiple theory solvers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759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First-Order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In FOL, functions and predicates are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ninterpreted</a:t>
                </a:r>
              </a:p>
              <a:p>
                <a:pPr lvl="1"/>
                <a:r>
                  <a:rPr lang="en-US" sz="2000" dirty="0"/>
                  <a:t>A model can assign them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any meaning</a:t>
                </a:r>
              </a:p>
              <a:p>
                <a:pPr lvl="1"/>
                <a:endParaRPr lang="en-US" sz="2400" b="0" dirty="0"/>
              </a:p>
              <a:p>
                <a:r>
                  <a:rPr lang="en-US" sz="2400" dirty="0"/>
                  <a:t>But in many cases, we have a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particular meaning </a:t>
                </a:r>
                <a:r>
                  <a:rPr lang="en-US" sz="2400" dirty="0"/>
                  <a:t>in mind </a:t>
                </a:r>
              </a:p>
              <a:p>
                <a:pPr lvl="1"/>
                <a:r>
                  <a:rPr lang="en-US" sz="2000" b="0" dirty="0"/>
                  <a:t>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=, ≤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400" dirty="0"/>
              </a:p>
              <a:p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First-order theories </a:t>
                </a:r>
                <a:r>
                  <a:rPr lang="en-US" sz="2400" b="0" dirty="0"/>
                  <a:t>allow us to give meaning to these symbols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Theories (cnt’d)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A first-order theory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 consists of: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dirty="0"/>
                  <a:t> a set of constant, function and predicate symbols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Axioms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b="0" dirty="0"/>
                  <a:t>: a set of FOL sentences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formula</a:t>
                </a:r>
                <a:r>
                  <a:rPr lang="en-US" sz="2400" b="0" dirty="0"/>
                  <a:t>: a formula constructed with symbols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0" dirty="0"/>
                  <a:t> and variables, connectives and quantifiers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axioms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provide the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meaning</a:t>
                </a:r>
                <a:r>
                  <a:rPr lang="en-US" sz="2400" dirty="0"/>
                  <a:t> for symbols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Specifically, the axioms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rule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out</a:t>
                </a:r>
                <a:r>
                  <a:rPr lang="en-US" sz="2400" dirty="0"/>
                  <a:t> models that are legal in standard FOL but not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 r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7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Theories: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b="0" dirty="0"/>
                  <a:t>A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b="0" dirty="0"/>
                  <a:t> is a </a:t>
                </a:r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model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b="0" dirty="0"/>
                  <a:t>(a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-model</a:t>
                </a:r>
                <a:r>
                  <a:rPr lang="en-US" sz="2400" b="0" dirty="0"/>
                  <a:t>) if it is defined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0" dirty="0"/>
                  <a:t> and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400" dirty="0"/>
                  <a:t>Given a theory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, 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b="0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-valid </a:t>
                </a:r>
                <a:r>
                  <a:rPr lang="en-US" sz="2000" b="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b="0" dirty="0"/>
                  <a:t> for all models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-satisfiable </a:t>
                </a:r>
                <a:r>
                  <a:rPr lang="en-US" sz="2000" b="0" dirty="0"/>
                  <a:t>if there exists some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-unsatisfiable </a:t>
                </a:r>
                <a:r>
                  <a:rPr lang="en-US" sz="2000" b="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x-non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⊭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b="0" dirty="0"/>
                  <a:t> for all models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03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Properties of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Famous result: it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undecidable</a:t>
                </a:r>
                <a:r>
                  <a:rPr lang="en-US" sz="2400" dirty="0"/>
                  <a:t> whether a first-order formula is valid (Church &amp; Turing,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1936, 1937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However, validity in FOL is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semi-decidable</a:t>
                </a:r>
              </a:p>
              <a:p>
                <a:pPr lvl="1"/>
                <a:r>
                  <a:rPr lang="en-US" sz="2000" dirty="0"/>
                  <a:t>There exists an algorithm that always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terminates</a:t>
                </a:r>
                <a:r>
                  <a:rPr lang="en-US" sz="2000" dirty="0"/>
                  <a:t> and says that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valid formulas are valid</a:t>
                </a:r>
              </a:p>
              <a:p>
                <a:pPr lvl="1"/>
                <a:r>
                  <a:rPr lang="en-US" sz="2000" dirty="0"/>
                  <a:t>However, termination is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not guaranteed </a:t>
                </a:r>
                <a:r>
                  <a:rPr lang="en-US" sz="2000" dirty="0"/>
                  <a:t>for formulas that aren’t valid</a:t>
                </a:r>
              </a:p>
              <a:p>
                <a:pPr marL="402336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5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Decidable Fragments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There are fragments of FOL that are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decidable</a:t>
                </a:r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Quantifier-free first order logic </a:t>
                </a:r>
                <a:r>
                  <a:rPr lang="en-US" sz="2000" dirty="0"/>
                  <a:t>(NP-complete)</a:t>
                </a:r>
              </a:p>
              <a:p>
                <a:pPr lvl="2"/>
                <a:r>
                  <a:rPr lang="en-US" sz="2000" dirty="0"/>
                  <a:t>Reducible to Boolean SAT using the </a:t>
                </a:r>
                <a:r>
                  <a:rPr lang="en-US" sz="2000" dirty="0" err="1"/>
                  <a:t>Ackermannization</a:t>
                </a:r>
                <a:r>
                  <a:rPr lang="en-US" sz="2000" dirty="0"/>
                  <a:t> technique</a:t>
                </a:r>
              </a:p>
              <a:p>
                <a:pPr lvl="2"/>
                <a:endParaRPr lang="he-IL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Monadic first-order logic </a:t>
                </a:r>
                <a:r>
                  <a:rPr lang="en-US" sz="2000" dirty="0"/>
                  <a:t>(NEXPTIME-complete)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2"/>
                <a:r>
                  <a:rPr lang="en-US" sz="2000" dirty="0"/>
                  <a:t>No functions, all predicates are monadic (arity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2"/>
                <a:r>
                  <a:rPr lang="en-US" sz="2000" dirty="0"/>
                  <a:t>Add a single binary predicate and decidability is lost</a:t>
                </a:r>
              </a:p>
              <a:p>
                <a:pPr lvl="2"/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Effectively Propositional Logic (EPR) </a:t>
                </a:r>
                <a:r>
                  <a:rPr lang="en-US" sz="2000" dirty="0"/>
                  <a:t>(NEXPTIME-complete)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2"/>
                <a:r>
                  <a:rPr lang="en-US" sz="2000" dirty="0"/>
                  <a:t>No functions</a:t>
                </a:r>
              </a:p>
              <a:p>
                <a:pPr lvl="2"/>
                <a:r>
                  <a:rPr lang="en-US" sz="2000" dirty="0"/>
                  <a:t>Formulas: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…∃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.∀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…∀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0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21732</TotalTime>
  <Words>3333</Words>
  <Application>Microsoft Office PowerPoint</Application>
  <PresentationFormat>On-screen Show (4:3)</PresentationFormat>
  <Paragraphs>501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Recap</vt:lpstr>
      <vt:lpstr>SMT: Main Challenges</vt:lpstr>
      <vt:lpstr>Recap: First-Order Theories</vt:lpstr>
      <vt:lpstr>First-Order Theories (cnt’d)</vt:lpstr>
      <vt:lpstr>First-Order Theories: Semantics</vt:lpstr>
      <vt:lpstr>Important Properties of FOL</vt:lpstr>
      <vt:lpstr>Decidable Fragments</vt:lpstr>
      <vt:lpstr>Theory of Uninterpreted Functions</vt:lpstr>
      <vt:lpstr>Decidability of T_UF</vt:lpstr>
      <vt:lpstr>A Couple Of Restrictions</vt:lpstr>
      <vt:lpstr>Examples</vt:lpstr>
      <vt:lpstr>Congruence Relations</vt:lpstr>
      <vt:lpstr>Congruence Closure</vt:lpstr>
      <vt:lpstr>Congruence Closure: Example</vt:lpstr>
      <vt:lpstr>Subterms</vt:lpstr>
      <vt:lpstr>Satisfiability using Congruence Relations</vt:lpstr>
      <vt:lpstr>Example</vt:lpstr>
      <vt:lpstr>Another Example </vt:lpstr>
      <vt:lpstr>Yet Another Example </vt:lpstr>
      <vt:lpstr>Implementing Congruence Closure</vt:lpstr>
      <vt:lpstr>Implementing Congruence Closure (cnt’d)</vt:lpstr>
      <vt:lpstr>Implementing Congruence Closure (cnt’d)</vt:lpstr>
      <vt:lpstr>Implementing Congruence Closure (cnt’d)</vt:lpstr>
      <vt:lpstr>Implementing Congruence Closure (cnt’d)</vt:lpstr>
      <vt:lpstr>Example</vt:lpstr>
      <vt:lpstr>Example (cnt’d)</vt:lpstr>
      <vt:lpstr>Example (cnt’d)</vt:lpstr>
      <vt:lpstr>Example (cnt’d)</vt:lpstr>
      <vt:lpstr>Example (cnt’d)</vt:lpstr>
      <vt:lpstr>Theories Involving Arithmetic</vt:lpstr>
      <vt:lpstr>Peano Arithmetic (T_PA)</vt:lpstr>
      <vt:lpstr>The Axioms Of T_PA</vt:lpstr>
      <vt:lpstr>Peano Arithmetic: Inequalities</vt:lpstr>
      <vt:lpstr>Decidability and Completeness for Peano Arithmetic</vt:lpstr>
      <vt:lpstr>Presburger Arithmetic</vt:lpstr>
      <vt:lpstr>Decidability and Completeness for Presburger Arithmetic</vt:lpstr>
      <vt:lpstr>Theory of Integers T_Z</vt:lpstr>
      <vt:lpstr>Theory of Rationals</vt:lpstr>
      <vt:lpstr>T_Q Vs. Presburger</vt:lpstr>
      <vt:lpstr>Decidability of T_Q</vt:lpstr>
      <vt:lpstr>Theory of Difference Logic</vt:lpstr>
      <vt:lpstr>Solving Difference Logic </vt:lpstr>
      <vt:lpstr>Solving Difference Logic (cnt’d) </vt:lpstr>
      <vt:lpstr>Example: QFIDL</vt:lpstr>
      <vt:lpstr>Example: QFIDL (cnt’d)</vt:lpstr>
      <vt:lpstr>SMT: Main Challenges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1225</cp:revision>
  <dcterms:created xsi:type="dcterms:W3CDTF">2012-06-16T17:56:57Z</dcterms:created>
  <dcterms:modified xsi:type="dcterms:W3CDTF">2019-12-15T07:46:12Z</dcterms:modified>
</cp:coreProperties>
</file>