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464" r:id="rId2"/>
    <p:sldId id="559" r:id="rId3"/>
    <p:sldId id="659" r:id="rId4"/>
    <p:sldId id="660" r:id="rId5"/>
    <p:sldId id="738" r:id="rId6"/>
    <p:sldId id="739" r:id="rId7"/>
    <p:sldId id="740" r:id="rId8"/>
    <p:sldId id="741" r:id="rId9"/>
    <p:sldId id="742" r:id="rId10"/>
    <p:sldId id="743" r:id="rId11"/>
    <p:sldId id="744" r:id="rId12"/>
    <p:sldId id="745" r:id="rId13"/>
    <p:sldId id="746" r:id="rId14"/>
    <p:sldId id="747" r:id="rId15"/>
    <p:sldId id="748" r:id="rId16"/>
    <p:sldId id="750" r:id="rId17"/>
    <p:sldId id="749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761" r:id="rId29"/>
    <p:sldId id="762" r:id="rId30"/>
    <p:sldId id="763" r:id="rId31"/>
    <p:sldId id="764" r:id="rId32"/>
    <p:sldId id="765" r:id="rId33"/>
    <p:sldId id="766" r:id="rId34"/>
    <p:sldId id="767" r:id="rId35"/>
    <p:sldId id="768" r:id="rId36"/>
    <p:sldId id="769" r:id="rId37"/>
    <p:sldId id="770" r:id="rId38"/>
    <p:sldId id="771" r:id="rId39"/>
    <p:sldId id="772" r:id="rId40"/>
    <p:sldId id="773" r:id="rId41"/>
    <p:sldId id="774" r:id="rId42"/>
    <p:sldId id="775" r:id="rId43"/>
    <p:sldId id="776" r:id="rId44"/>
    <p:sldId id="777" r:id="rId45"/>
    <p:sldId id="778" r:id="rId46"/>
    <p:sldId id="779" r:id="rId47"/>
    <p:sldId id="69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3671" autoAdjust="0"/>
  </p:normalViewPr>
  <p:slideViewPr>
    <p:cSldViewPr>
      <p:cViewPr varScale="1">
        <p:scale>
          <a:sx n="123" d="100"/>
          <a:sy n="123" d="100"/>
        </p:scale>
        <p:origin x="12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12/16/2019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12/16/2019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47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 smtClean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 smtClean="0">
                    <a:solidFill>
                      <a:srgbClr val="0000FF"/>
                    </a:solidFill>
                  </a:rPr>
                </a:br>
                <a:r>
                  <a:rPr lang="en-US" sz="4400" dirty="0" smtClean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 smtClean="0">
                    <a:solidFill>
                      <a:srgbClr val="0000FF"/>
                    </a:solidFill>
                  </a:rPr>
                  <a:t>)</a:t>
                </a:r>
                <a:endParaRPr 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 smtClean="0"/>
                  <a:t>Guy Katz</a:t>
                </a:r>
              </a:p>
              <a:p>
                <a:pPr algn="ctr"/>
                <a:endParaRPr lang="en-US" sz="2800" dirty="0" smtClean="0"/>
              </a:p>
              <a:p>
                <a:pPr algn="ctr"/>
                <a:r>
                  <a:rPr lang="en-US" sz="2800" dirty="0" smtClean="0"/>
                  <a:t>Lecture 9: Theory Combination</a:t>
                </a:r>
                <a:br>
                  <a:rPr lang="en-US" sz="2800" dirty="0" smtClean="0"/>
                </a:br>
                <a:r>
                  <a:rPr lang="en-US" sz="2800" dirty="0" smtClean="0"/>
                  <a:t>December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sz="2800" baseline="30000" dirty="0" smtClean="0"/>
                  <a:t>rd</a:t>
                </a:r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dirty="0" smtClean="0"/>
              </a:p>
              <a:p>
                <a:pPr algn="ctr"/>
                <a:endParaRPr lang="en-US" sz="2800" dirty="0" smtClean="0"/>
              </a:p>
            </p:txBody>
          </p:sp>
        </mc:Choice>
        <mc:Fallback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Stably Infinite Theories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Almost all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interesting theories </a:t>
                </a:r>
                <a:r>
                  <a:rPr lang="en-US" sz="2400" b="0" dirty="0" smtClean="0"/>
                  <a:t>are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stably infinite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000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b="0" dirty="0" smtClean="0"/>
                  <a:t>The theory of arrays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endParaRPr lang="en-US" sz="2000" b="0" dirty="0" smtClean="0"/>
              </a:p>
              <a:p>
                <a:r>
                  <a:rPr lang="en-US" sz="2400" dirty="0" smtClean="0"/>
                  <a:t>Which of these can be combined using Nelson-</a:t>
                </a:r>
                <a:r>
                  <a:rPr lang="en-US" sz="2400" dirty="0" err="1" smtClean="0"/>
                  <a:t>Oppen</a:t>
                </a:r>
                <a:r>
                  <a:rPr lang="en-US" sz="2400" dirty="0" smtClean="0"/>
                  <a:t>?</a:t>
                </a:r>
              </a:p>
              <a:p>
                <a:pPr marL="74523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000" b="0" dirty="0" smtClean="0"/>
                  <a:t>?</a:t>
                </a:r>
              </a:p>
              <a:p>
                <a:pPr marL="74523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sz="2000" b="0" dirty="0" smtClean="0"/>
                  <a:t>?</a:t>
                </a:r>
              </a:p>
              <a:p>
                <a:pPr marL="74523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sz="2000" dirty="0" smtClean="0"/>
                  <a:t>?</a:t>
                </a:r>
              </a:p>
              <a:p>
                <a:pPr marL="74523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sz="2000" dirty="0"/>
                  <a:t>?</a:t>
                </a:r>
              </a:p>
              <a:p>
                <a:pPr marL="745236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745236" lvl="1" indent="-342900">
                  <a:buFont typeface="+mj-lt"/>
                  <a:buAutoNum type="arabicPeriod"/>
                </a:pPr>
                <a:endParaRPr lang="en-US" sz="16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33800" y="3665483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4056555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44762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Yes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48387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Nelson-</a:t>
            </a:r>
            <a:r>
              <a:rPr lang="en-US" dirty="0" err="1" smtClean="0"/>
              <a:t>Oppen</a:t>
            </a:r>
            <a:r>
              <a:rPr lang="en-US" dirty="0" smtClean="0"/>
              <a:t>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Nelson-</a:t>
                </a:r>
                <a:r>
                  <a:rPr lang="en-US" sz="2400" b="0" dirty="0" err="1" smtClean="0"/>
                  <a:t>Oppen</a:t>
                </a:r>
                <a:r>
                  <a:rPr lang="en-US" sz="2400" b="0" dirty="0" smtClean="0"/>
                  <a:t> comprised of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two different phases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Purification</a:t>
                </a:r>
                <a:r>
                  <a:rPr lang="en-US" sz="2000" dirty="0" smtClean="0"/>
                  <a:t>: separate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b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into two formulas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Equality propagation</a:t>
                </a:r>
                <a:r>
                  <a:rPr lang="en-US" sz="2000" dirty="0" smtClean="0"/>
                  <a:t>: propagate all relevant equalities between theories</a:t>
                </a:r>
              </a:p>
              <a:p>
                <a:endParaRPr lang="en-US" sz="2400" b="0" dirty="0" smtClean="0"/>
              </a:p>
              <a:p>
                <a:r>
                  <a:rPr lang="en-US" sz="2400" b="0" dirty="0" smtClean="0"/>
                  <a:t>Purification is always the same, for any arbitrary theory</a:t>
                </a:r>
              </a:p>
              <a:p>
                <a:endParaRPr lang="en-US" sz="2400" dirty="0"/>
              </a:p>
              <a:p>
                <a:r>
                  <a:rPr lang="en-US" sz="2400" b="0" dirty="0" smtClean="0"/>
                  <a:t>But equality propagation is different between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conve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x </a:t>
                </a:r>
                <a:r>
                  <a:rPr lang="en-US" sz="2400" dirty="0" smtClean="0"/>
                  <a:t>and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non-convex</a:t>
                </a:r>
                <a:r>
                  <a:rPr lang="en-US" sz="2400" dirty="0" smtClean="0"/>
                  <a:t> theories</a:t>
                </a:r>
                <a:endParaRPr lang="en-US" sz="2400" b="0" dirty="0"/>
              </a:p>
              <a:p>
                <a:pPr>
                  <a:buFont typeface="+mj-lt"/>
                  <a:buAutoNum type="arabicPeriod"/>
                </a:pPr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79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Purification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Consider a formula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r>
                  <a:rPr lang="en-US" sz="2400" b="0" dirty="0" smtClean="0"/>
                  <a:t>Purificatio</a:t>
                </a:r>
                <a:r>
                  <a:rPr lang="en-US" sz="2400" dirty="0" smtClean="0"/>
                  <a:t>n: split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belongs only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(is “pure”)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belongs only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(is “pure”)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are </a:t>
                </a:r>
                <a:r>
                  <a:rPr lang="en-US" sz="20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equisatisfiable</a:t>
                </a:r>
                <a:r>
                  <a:rPr lang="en-US" sz="2000" b="0" dirty="0" smtClean="0"/>
                  <a:t>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b="0" dirty="0" smtClean="0"/>
                  <a:t>The resulting formula is not equivalent, but this is good enough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3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to Purify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To purify a formula,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exhaustively</a:t>
                </a:r>
                <a:r>
                  <a:rPr lang="en-US" sz="2400" b="0" dirty="0" smtClean="0"/>
                  <a:t> apply:</a:t>
                </a:r>
              </a:p>
              <a:p>
                <a:pPr lvl="1"/>
                <a:r>
                  <a:rPr lang="en-US" sz="2000" dirty="0" smtClean="0"/>
                  <a:t>Consider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sz="2000" b="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 smtClean="0"/>
                  <a:t>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 smtClean="0"/>
                  <a:t>. Replace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b="0" dirty="0" smtClean="0"/>
                  <a:t> with fresh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b="0" dirty="0" smtClean="0"/>
                  <a:t> and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b="0" dirty="0" smtClean="0"/>
                  <a:t>Consider predicate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sz="2000" b="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 smtClean="0"/>
                  <a:t>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:r>
                  <a:rPr lang="en-US" sz="2000" dirty="0"/>
                  <a:t>Replace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with fresh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and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After this procedure, we can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 smtClean="0"/>
                  <a:t> is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pure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0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Purificaiton: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  <a:blipFill rotWithShape="0">
                <a:blip r:embed="rId2"/>
                <a:stretch>
                  <a:fillRect l="-363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b="0" dirty="0" smtClean="0"/>
                  <a:t>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r>
                  <a:rPr lang="en-US" sz="2400" dirty="0" smtClean="0"/>
                  <a:t>Is this formula already pure?</a:t>
                </a:r>
              </a:p>
              <a:p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/>
                  <a:t>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b="0" dirty="0" smtClean="0"/>
                  <a:t>, replace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dirty="0" smtClean="0"/>
                  <a:t> and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dirty="0" smtClean="0"/>
              </a:p>
              <a:p>
                <a:endParaRPr lang="en-US" sz="2400" dirty="0"/>
              </a:p>
              <a:p>
                <a:r>
                  <a:rPr lang="en-US" sz="2400" b="0" dirty="0" smtClean="0"/>
                  <a:t>Result: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014951" y="5029200"/>
            <a:ext cx="2233449" cy="639994"/>
            <a:chOff x="4014951" y="5029200"/>
            <a:chExt cx="2233449" cy="639994"/>
          </a:xfrm>
        </p:grpSpPr>
        <p:sp>
          <p:nvSpPr>
            <p:cNvPr id="3" name="Left Brace 2"/>
            <p:cNvSpPr/>
            <p:nvPr/>
          </p:nvSpPr>
          <p:spPr>
            <a:xfrm rot="16200000">
              <a:off x="4395951" y="4648200"/>
              <a:ext cx="228600" cy="990600"/>
            </a:xfrm>
            <a:prstGeom prst="leftBrace">
              <a:avLst>
                <a:gd name="adj1" fmla="val 26767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5657193" y="4666592"/>
              <a:ext cx="228600" cy="953815"/>
            </a:xfrm>
            <a:prstGeom prst="leftBrace">
              <a:avLst>
                <a:gd name="adj1" fmla="val 26767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67351" y="5278831"/>
                  <a:ext cx="685800" cy="39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351" y="5278831"/>
                  <a:ext cx="685800" cy="390363"/>
                </a:xfrm>
                <a:prstGeom prst="rect">
                  <a:avLst/>
                </a:prstGeom>
                <a:blipFill>
                  <a:blip r:embed="rId4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428593" y="527883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𝑈𝐹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8593" y="527883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35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Purificaiton: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  <a:blipFill rotWithShape="0">
                <a:blip r:embed="rId2"/>
                <a:stretch>
                  <a:fillRect l="-363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sz="2400" b="0" dirty="0" smtClean="0"/>
                  <a:t> formula </a:t>
                </a:r>
                <a:r>
                  <a:rPr lang="en-US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US" sz="2400" b="0" dirty="0" smtClean="0"/>
              </a:p>
              <a:p>
                <a:r>
                  <a:rPr lang="en-US" sz="2400" dirty="0" smtClean="0"/>
                  <a:t>Purify “inside out”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pure?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After purification: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5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Purificaiton: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  <a:blipFill rotWithShape="0">
                <a:blip r:embed="rId2"/>
                <a:stretch>
                  <a:fillRect l="-363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Formula:</a:t>
                </a:r>
              </a:p>
              <a:p>
                <a:pPr marL="82296" indent="0">
                  <a:buNone/>
                </a:pPr>
                <a:r>
                  <a:rPr lang="en-US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pure?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Resulting formula:</a:t>
                </a:r>
              </a:p>
              <a:p>
                <a:pPr marL="82296" indent="0">
                  <a:buNone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Is the formula now pure?</a:t>
                </a:r>
              </a:p>
              <a:p>
                <a:pPr lvl="1"/>
                <a:r>
                  <a:rPr lang="en-US" sz="2000" dirty="0" smtClean="0"/>
                  <a:t>No…</a:t>
                </a:r>
                <a:br>
                  <a:rPr lang="en-US" sz="2000" dirty="0" smtClean="0"/>
                </a:b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1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Purificaiton: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  <a:blipFill rotWithShape="0">
                <a:blip r:embed="rId2"/>
                <a:stretch>
                  <a:fillRect l="-363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Formula:</a:t>
                </a:r>
                <a:br>
                  <a:rPr lang="en-US" sz="2400" b="0" dirty="0" smtClean="0"/>
                </a:br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b="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need to be handled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Resulting formula: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Pure? </a:t>
                </a:r>
              </a:p>
              <a:p>
                <a:pPr lvl="1"/>
                <a:r>
                  <a:rPr lang="en-US" sz="2000" dirty="0" smtClean="0"/>
                  <a:t>Almost…</a:t>
                </a:r>
                <a:br>
                  <a:rPr lang="en-US" sz="2000" dirty="0" smtClean="0"/>
                </a:b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4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Purificaiton: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  <a:blipFill rotWithShape="0">
                <a:blip r:embed="rId2"/>
                <a:stretch>
                  <a:fillRect l="-363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Formula:</a:t>
                </a:r>
                <a:br>
                  <a:rPr lang="en-US" sz="2400" b="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Finally:</a:t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5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Shared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Purification turns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into pure formulas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occurs in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it is called a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shared variable</a:t>
                </a:r>
              </a:p>
              <a:p>
                <a:pPr lvl="1"/>
                <a:r>
                  <a:rPr lang="en-US" sz="2000" dirty="0" smtClean="0"/>
                  <a:t>Otherwise: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unshared variable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Example:</a:t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Which variables are shared?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880822" y="4813514"/>
            <a:ext cx="6272578" cy="621343"/>
            <a:chOff x="1880822" y="4813514"/>
            <a:chExt cx="6272578" cy="621343"/>
          </a:xfrm>
        </p:grpSpPr>
        <p:sp>
          <p:nvSpPr>
            <p:cNvPr id="4" name="Left Brace 3"/>
            <p:cNvSpPr/>
            <p:nvPr/>
          </p:nvSpPr>
          <p:spPr>
            <a:xfrm rot="16200000">
              <a:off x="3340711" y="3353625"/>
              <a:ext cx="228600" cy="3148377"/>
            </a:xfrm>
            <a:prstGeom prst="leftBrace">
              <a:avLst>
                <a:gd name="adj1" fmla="val 26767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6607302" y="3496016"/>
              <a:ext cx="228600" cy="2863596"/>
            </a:xfrm>
            <a:prstGeom prst="leftBrace">
              <a:avLst>
                <a:gd name="adj1" fmla="val 26767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112111" y="5042114"/>
                  <a:ext cx="685800" cy="39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111" y="5042114"/>
                  <a:ext cx="685800" cy="390363"/>
                </a:xfrm>
                <a:prstGeom prst="rect">
                  <a:avLst/>
                </a:prstGeom>
                <a:blipFill>
                  <a:blip r:embed="rId3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378702" y="5065525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𝑈𝐹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702" y="5065525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384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 of the material presented has been borrowed from slides by David Dill, Isil </a:t>
            </a:r>
            <a:r>
              <a:rPr lang="en-US" sz="2400" dirty="0" err="1" smtClean="0"/>
              <a:t>Dillig</a:t>
            </a:r>
            <a:r>
              <a:rPr lang="en-US" sz="2400" dirty="0" smtClean="0"/>
              <a:t>, Gera Weiss, Clark Barrett, Alex Aiken, </a:t>
            </a:r>
            <a:r>
              <a:rPr lang="en-US" sz="2400" dirty="0" err="1" smtClean="0"/>
              <a:t>Mooly</a:t>
            </a:r>
            <a:r>
              <a:rPr lang="en-US" sz="2400" dirty="0" smtClean="0"/>
              <a:t> </a:t>
            </a:r>
            <a:r>
              <a:rPr lang="en-US" sz="2400" dirty="0" err="1" smtClean="0"/>
              <a:t>Sagiv</a:t>
            </a:r>
            <a:r>
              <a:rPr lang="en-US" sz="2400" dirty="0" smtClean="0"/>
              <a:t>, </a:t>
            </a:r>
            <a:r>
              <a:rPr lang="en-US" sz="2400" dirty="0" err="1" smtClean="0"/>
              <a:t>Sagar</a:t>
            </a:r>
            <a:r>
              <a:rPr lang="en-US" sz="2400" dirty="0" smtClean="0"/>
              <a:t> </a:t>
            </a:r>
            <a:r>
              <a:rPr lang="en-US" sz="2400" dirty="0" err="1" smtClean="0"/>
              <a:t>Chaki</a:t>
            </a:r>
            <a:r>
              <a:rPr lang="en-US" sz="2400" dirty="0" smtClean="0"/>
              <a:t> and </a:t>
            </a:r>
            <a:r>
              <a:rPr lang="en-US" sz="2400" dirty="0" err="1" smtClean="0"/>
              <a:t>Ofer</a:t>
            </a:r>
            <a:r>
              <a:rPr lang="en-US" sz="2400" dirty="0" smtClean="0"/>
              <a:t> </a:t>
            </a:r>
            <a:r>
              <a:rPr lang="en-US" sz="2400" dirty="0" err="1" smtClean="0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Phase Two of Nelson-</a:t>
            </a:r>
            <a:r>
              <a:rPr lang="en-US" dirty="0" err="1" smtClean="0"/>
              <a:t>Oppen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Recall the phases of Nelson-</a:t>
                </a:r>
                <a:r>
                  <a:rPr lang="en-US" sz="2400" b="0" dirty="0" err="1" smtClean="0"/>
                  <a:t>Oppen</a:t>
                </a:r>
                <a:r>
                  <a:rPr lang="en-US" sz="2400" b="0" dirty="0" smtClean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Purification</a:t>
                </a:r>
                <a:r>
                  <a:rPr lang="en-US" sz="2000" dirty="0" smtClean="0"/>
                  <a:t>: separate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b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into two formulas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Equality propagation</a:t>
                </a:r>
                <a:r>
                  <a:rPr lang="en-US" sz="2000" dirty="0" smtClean="0"/>
                  <a:t>: propagate all relevant equalities between theories</a:t>
                </a:r>
              </a:p>
              <a:p>
                <a:endParaRPr lang="en-US" sz="2400" b="0" dirty="0" smtClean="0"/>
              </a:p>
              <a:p>
                <a:r>
                  <a:rPr lang="en-US" sz="2400" b="0" dirty="0" smtClean="0"/>
                  <a:t>Talk about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equality propagation </a:t>
                </a:r>
                <a:r>
                  <a:rPr lang="en-US" sz="2400" b="0" dirty="0" smtClean="0"/>
                  <a:t>next</a:t>
                </a:r>
              </a:p>
              <a:p>
                <a:endParaRPr lang="en-US" sz="2400" dirty="0"/>
              </a:p>
              <a:p>
                <a:r>
                  <a:rPr lang="en-US" sz="2400" b="0" dirty="0" smtClean="0"/>
                  <a:t>This is performed differently for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sz="2400" b="0" dirty="0" smtClean="0"/>
                  <a:t> and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non-convex</a:t>
                </a:r>
                <a:r>
                  <a:rPr lang="en-US" sz="2400" b="0" dirty="0" smtClean="0"/>
                  <a:t> theories</a:t>
                </a:r>
                <a:endParaRPr lang="en-US" sz="2400" b="0" dirty="0"/>
              </a:p>
              <a:p>
                <a:pPr>
                  <a:buFont typeface="+mj-lt"/>
                  <a:buAutoNum type="arabicPeriod"/>
                </a:pPr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8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Convex Theories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A theory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/>
                  <a:t> is called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sz="2400" b="0" dirty="0" smtClean="0"/>
                  <a:t> if for every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conjunctive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 the following holds:</a:t>
                </a:r>
                <a:endParaRPr lang="en-US" sz="2400" dirty="0"/>
              </a:p>
              <a:p>
                <a:pPr lvl="1"/>
                <a:r>
                  <a:rPr lang="en-US" sz="20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⋁"/>
                        <m:ctrlPr>
                          <a:rPr lang="x-none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b="0" dirty="0" smtClean="0"/>
                  <a:t> for a finite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 smtClean="0"/>
                  <a:t> for </a:t>
                </a:r>
                <a:br>
                  <a:rPr lang="en-US" sz="2000" b="0" dirty="0" smtClean="0"/>
                </a:br>
                <a:r>
                  <a:rPr lang="en-US" sz="2000" b="0" dirty="0" smtClean="0"/>
                  <a:t>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000" dirty="0"/>
              </a:p>
              <a:p>
                <a:r>
                  <a:rPr lang="en-US" sz="2400" b="0" dirty="0" smtClean="0"/>
                  <a:t>Convex theory: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 implies a disjunction of equalities, it implies one of the disjuncts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If this does not hold,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/>
                  <a:t> is non-convex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4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Convex Theories: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Consider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b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pPr lvl="1"/>
                <a:r>
                  <a:rPr lang="en-US" sz="2000" dirty="0" smtClean="0"/>
                  <a:t>Does it imply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="0" dirty="0" smtClean="0"/>
                  <a:t>?</a:t>
                </a:r>
              </a:p>
              <a:p>
                <a:pPr lvl="1"/>
                <a:r>
                  <a:rPr lang="en-US" sz="2000" dirty="0" smtClean="0"/>
                  <a:t>Does it imply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Does it imply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="0" dirty="0" smtClean="0"/>
                  <a:t>?</a:t>
                </a:r>
              </a:p>
              <a:p>
                <a:pPr lvl="1"/>
                <a:r>
                  <a:rPr lang="en-US" sz="2000" dirty="0" smtClean="0"/>
                  <a:t>What can we deduce?</a:t>
                </a:r>
              </a:p>
              <a:p>
                <a:pPr lvl="1"/>
                <a:endParaRPr lang="en-US" sz="2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sz="2400" b="0" dirty="0" smtClean="0"/>
                  <a:t> is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not convex</a:t>
                </a:r>
                <a:r>
                  <a:rPr lang="en-US" sz="2400" b="0" dirty="0" smtClean="0"/>
                  <a:t>. 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r>
                  <a:rPr lang="en-US" sz="2400" b="0" dirty="0" smtClean="0"/>
                  <a:t> are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convex</a:t>
                </a:r>
              </a:p>
              <a:p>
                <a:endParaRPr lang="en-US" sz="2400" dirty="0"/>
              </a:p>
              <a:p>
                <a:r>
                  <a:rPr lang="en-US" sz="2400" b="0" dirty="0" smtClean="0"/>
                  <a:t>Combining decision procedures for two conve</a:t>
                </a:r>
                <a:r>
                  <a:rPr lang="en-US" sz="2400" dirty="0" smtClean="0"/>
                  <a:t>x theories is easier and more efficient</a:t>
                </a:r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88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Nelson-</a:t>
            </a:r>
            <a:r>
              <a:rPr lang="en-US" dirty="0" err="1" smtClean="0"/>
              <a:t>Oppen</a:t>
            </a:r>
            <a:r>
              <a:rPr lang="en-US" dirty="0" smtClean="0"/>
              <a:t> for Convex Theories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Given 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are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sz="2400" b="0" dirty="0" smtClean="0"/>
                  <a:t>, we wish to decide whether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 is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satisfiable</a:t>
                </a:r>
                <a:r>
                  <a:rPr lang="en-US" sz="2400" b="0" dirty="0" smtClean="0"/>
                  <a:t> </a:t>
                </a:r>
              </a:p>
              <a:p>
                <a:endParaRPr lang="en-US" sz="2400" dirty="0"/>
              </a:p>
              <a:p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Step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="0" dirty="0" smtClean="0"/>
                  <a:t>: purify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b="0" dirty="0" smtClean="0"/>
                  <a:t>: run decision procedures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to decide the satisfiability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separately</a:t>
                </a:r>
              </a:p>
              <a:p>
                <a:endParaRPr lang="en-US" sz="2400" b="0" dirty="0" smtClean="0"/>
              </a:p>
              <a:p>
                <a:r>
                  <a:rPr lang="en-US" sz="2400" b="0" dirty="0" smtClean="0"/>
                  <a:t>If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either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unsatisfiable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 is unsatisfiable 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88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Nelson-</a:t>
            </a:r>
            <a:r>
              <a:rPr lang="en-US" dirty="0" err="1" smtClean="0"/>
              <a:t>Oppen</a:t>
            </a:r>
            <a:r>
              <a:rPr lang="en-US" dirty="0" smtClean="0"/>
              <a:t> for Convex Theories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However,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are both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satisfiable</a:t>
                </a:r>
                <a:r>
                  <a:rPr lang="en-US" sz="2400" b="0" dirty="0" smtClean="0"/>
                  <a:t>, this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does not mean</a:t>
                </a:r>
                <a:r>
                  <a:rPr lang="en-US" sz="2400" b="0" dirty="0" smtClean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 is satisfiable </a:t>
                </a:r>
              </a:p>
              <a:p>
                <a:endParaRPr lang="en-US" sz="2400" dirty="0"/>
              </a:p>
              <a:p>
                <a:r>
                  <a:rPr lang="en-US" sz="2400" b="0" dirty="0" smtClean="0"/>
                  <a:t>Example:</a:t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  <a:p>
                <a:endParaRPr lang="en-US" sz="2400" dirty="0"/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each satisfiable, but the combination is not</a:t>
                </a:r>
              </a:p>
              <a:p>
                <a:pPr lvl="1"/>
                <a:r>
                  <a:rPr lang="en-US" sz="2000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sz="2000" b="0" dirty="0" smtClean="0"/>
                  <a:t> implies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Solution: theories need to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exchange</a:t>
                </a:r>
                <a:r>
                  <a:rPr lang="en-US" sz="2400" dirty="0" smtClean="0"/>
                  <a:t> all implied equalities</a:t>
                </a:r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029922" y="3628863"/>
            <a:ext cx="4169041" cy="595828"/>
            <a:chOff x="3029922" y="3628863"/>
            <a:chExt cx="4169041" cy="595828"/>
          </a:xfrm>
        </p:grpSpPr>
        <p:sp>
          <p:nvSpPr>
            <p:cNvPr id="4" name="Left Brace 3"/>
            <p:cNvSpPr/>
            <p:nvPr/>
          </p:nvSpPr>
          <p:spPr>
            <a:xfrm rot="16200000">
              <a:off x="4056039" y="2602746"/>
              <a:ext cx="228600" cy="2280834"/>
            </a:xfrm>
            <a:prstGeom prst="leftBrace">
              <a:avLst>
                <a:gd name="adj1" fmla="val 26767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6309658" y="2968157"/>
              <a:ext cx="228600" cy="1550011"/>
            </a:xfrm>
            <a:prstGeom prst="leftBrace">
              <a:avLst>
                <a:gd name="adj1" fmla="val 26767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27439" y="3855359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x-non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39" y="3855359"/>
                  <a:ext cx="6858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081058" y="3855359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𝑈𝐹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058" y="3855359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79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Nelson-</a:t>
            </a:r>
            <a:r>
              <a:rPr lang="en-US" dirty="0" err="1" smtClean="0"/>
              <a:t>Oppen</a:t>
            </a:r>
            <a:r>
              <a:rPr lang="en-US" dirty="0" smtClean="0"/>
              <a:t> for Convex Theories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For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each pair </a:t>
                </a:r>
                <a:r>
                  <a:rPr lang="en-US" sz="2400" b="0" dirty="0" smtClean="0"/>
                  <a:t>of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shared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 smtClean="0"/>
                  <a:t> check whether: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000" dirty="0"/>
              </a:p>
              <a:p>
                <a:r>
                  <a:rPr lang="en-US" sz="24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/>
                  <a:t> holds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/>
                  <a:t> doesn’t, 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0" dirty="0" smtClean="0"/>
                  <a:t>to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holds but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doesn’t, add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Denote new formulas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b="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Check satisfiability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Repeat until a formula becomes </a:t>
                </a:r>
                <a:r>
                  <a:rPr lang="en-US" sz="24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  <a:r>
                  <a:rPr lang="en-US" sz="2400" dirty="0" smtClean="0"/>
                  <a:t>, or until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saturation</a:t>
                </a:r>
                <a:r>
                  <a:rPr lang="en-US" sz="2400" dirty="0" smtClean="0"/>
                  <a:t> (no new equalities inferred)</a:t>
                </a:r>
              </a:p>
              <a:p>
                <a:endParaRPr lang="en-US" sz="2400" dirty="0"/>
              </a:p>
              <a:p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1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Use Nelson-</a:t>
                </a:r>
                <a:r>
                  <a:rPr lang="en-US" sz="2400" b="0" dirty="0" err="1" smtClean="0"/>
                  <a:t>Oppen</a:t>
                </a:r>
                <a:r>
                  <a:rPr lang="en-US" sz="2400" b="0" dirty="0" smtClean="0"/>
                  <a:t> to decide the satisfiability of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b="0" dirty="0" smtClean="0"/>
                  <a:t> formula:</a:t>
                </a:r>
                <a:br>
                  <a:rPr lang="en-US" sz="2400" b="0" dirty="0" smtClean="0"/>
                </a:br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b="0" dirty="0" smtClean="0"/>
              </a:p>
              <a:p>
                <a:pPr marL="82296" indent="0">
                  <a:buNone/>
                </a:pPr>
                <a:endParaRPr lang="en-US" sz="2400" b="0" dirty="0" smtClean="0"/>
              </a:p>
              <a:p>
                <a:r>
                  <a:rPr lang="en-US" sz="2400" dirty="0" smtClean="0"/>
                  <a:t>First, purify:</a:t>
                </a:r>
              </a:p>
              <a:p>
                <a:pPr lvl="1"/>
                <a:r>
                  <a:rPr lang="en-US" sz="2000" b="0" dirty="0" smtClean="0"/>
                  <a:t>Replace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Replace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First literal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/>
                  <a:t>, still not pure</a:t>
                </a:r>
              </a:p>
              <a:p>
                <a:pPr lvl="2"/>
                <a:r>
                  <a:rPr lang="en-US" sz="2000" dirty="0" smtClean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20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Purified formula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where:</a:t>
                </a:r>
                <a:br>
                  <a:rPr lang="en-US" sz="2400" b="0" dirty="0" smtClean="0"/>
                </a:br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endParaRPr lang="en-US" sz="2400" b="0" dirty="0" smtClean="0"/>
              </a:p>
              <a:p>
                <a:r>
                  <a:rPr lang="en-US" sz="2400" b="0" dirty="0" smtClean="0"/>
                  <a:t>Which are the shared variables?</a:t>
                </a:r>
              </a:p>
              <a:p>
                <a:pPr lvl="1"/>
                <a:r>
                  <a:rPr lang="en-US" sz="2000" b="0" dirty="0" smtClean="0"/>
                  <a:t>All of them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b="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sat? </a:t>
                </a: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sat?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For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each pair </a:t>
                </a:r>
                <a:r>
                  <a:rPr lang="en-US" sz="2400" dirty="0" smtClean="0"/>
                  <a:t>of shared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0" dirty="0" smtClean="0"/>
                  <a:t> we need to check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imply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30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dirty="0" smtClean="0"/>
              </a:p>
              <a:p>
                <a:r>
                  <a:rPr lang="en-US" sz="2400" b="0" dirty="0" smtClean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dirty="0" smtClean="0"/>
                  <a:t> implied by either formula?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implies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, 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 smtClean="0"/>
                  <a:t>We also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 smtClean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dirty="0" smtClean="0"/>
                  <a:t> implies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b="0" dirty="0" smtClean="0"/>
              </a:p>
              <a:p>
                <a:r>
                  <a:rPr lang="en-US" sz="2400" dirty="0" smtClean="0"/>
                  <a:t>Propagate this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r>
                  <a:rPr lang="en-US" sz="2400" b="0" dirty="0" smtClean="0"/>
                  <a:t>,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b="0" dirty="0" smtClean="0"/>
                  <a:t> becomes:</a:t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b="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b="0" dirty="0" smtClean="0"/>
                  <a:t> sat, but we are not done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b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changed; does it imply new equalities?</a:t>
                </a:r>
              </a:p>
              <a:p>
                <a:pPr lvl="1"/>
                <a:r>
                  <a:rPr lang="en-US" sz="2000" dirty="0" smtClean="0"/>
                  <a:t>Yes!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pPr lvl="1"/>
                <a:endParaRPr lang="en-US" sz="2400" dirty="0"/>
              </a:p>
              <a:p>
                <a:r>
                  <a:rPr lang="en-US" sz="2400" b="0" dirty="0" smtClean="0"/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:endParaRPr lang="en-US" sz="2400" b="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b="0" dirty="0" smtClean="0"/>
                  <a:t> sat!</a:t>
                </a:r>
              </a:p>
              <a:p>
                <a:pPr lvl="1"/>
                <a:r>
                  <a:rPr lang="en-US" sz="2000" b="0" dirty="0" smtClean="0"/>
                  <a:t>Still not done, 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b="0" dirty="0" smtClean="0"/>
                  <a:t> might imply new equalities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6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SMT solvers</a:t>
            </a:r>
            <a:r>
              <a:rPr lang="en-US" sz="2400" dirty="0" smtClean="0"/>
              <a:t>: general purpose reasoning engines</a:t>
            </a:r>
          </a:p>
          <a:p>
            <a:pPr lvl="1"/>
            <a:r>
              <a:rPr lang="en-US" sz="2000" dirty="0" smtClean="0"/>
              <a:t>Their language: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order logic</a:t>
            </a:r>
            <a:r>
              <a:rPr lang="en-US" sz="2000" dirty="0" smtClean="0"/>
              <a:t> (FOL)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DPLL(T): </a:t>
            </a:r>
            <a:r>
              <a:rPr lang="en-US" sz="2400" dirty="0" smtClean="0"/>
              <a:t>a modular framework for combining SAT solvers and theory solvers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Separate theories have separate solvers, and these sometimes need to be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combined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14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0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/>
                  <a:t>implies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 smtClean="0"/>
                  <a:t>,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/>
                  <a:t>. 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000" dirty="0" smtClean="0"/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he-IL" sz="2000" dirty="0" smtClean="0">
                  <a:solidFill>
                    <a:srgbClr val="FF0000"/>
                  </a:solidFill>
                </a:endParaRPr>
              </a:p>
              <a:p>
                <a:pPr lvl="1"/>
                <a:endParaRPr lang="he-IL" sz="2400" dirty="0"/>
              </a:p>
              <a:p>
                <a:r>
                  <a:rPr lang="en-US" sz="2400" dirty="0" smtClean="0"/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unsat</a:t>
                </a:r>
                <a:r>
                  <a:rPr lang="en-US" sz="2400" dirty="0" smtClean="0"/>
                  <a:t>, original formula is </a:t>
                </a:r>
                <a:r>
                  <a:rPr lang="en-US" sz="2400" dirty="0" err="1" smtClean="0"/>
                  <a:t>unsat</a:t>
                </a:r>
                <a:r>
                  <a:rPr lang="en-US" sz="2400" dirty="0" smtClean="0"/>
                  <a:t>, and we are done!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Non-Convex Theories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Unfortunately, this technique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breaks</a:t>
                </a:r>
                <a:r>
                  <a:rPr lang="en-US" sz="2400" dirty="0" smtClean="0"/>
                  <a:t> for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non-convex</a:t>
                </a:r>
                <a:r>
                  <a:rPr lang="en-US" sz="2400" dirty="0" smtClean="0"/>
                  <a:t> theories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Consider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r>
                  <a:rPr lang="en-US" sz="2400" dirty="0" smtClean="0"/>
                  <a:t> formula: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Is this formula sat?</a:t>
                </a:r>
              </a:p>
              <a:p>
                <a:pPr lvl="1"/>
                <a:r>
                  <a:rPr lang="en-US" sz="2000" dirty="0" smtClean="0"/>
                  <a:t>No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Purify: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Non-Convex Theories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sat?</a:t>
                </a:r>
              </a:p>
              <a:p>
                <a:pPr lvl="1"/>
                <a:r>
                  <a:rPr lang="en-US" sz="2000" dirty="0" smtClean="0"/>
                  <a:t>Yes</a:t>
                </a:r>
              </a:p>
              <a:p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sat?</a:t>
                </a:r>
              </a:p>
              <a:p>
                <a:pPr lvl="1"/>
                <a:r>
                  <a:rPr lang="en-US" sz="2000" dirty="0" smtClean="0"/>
                  <a:t>Yes</a:t>
                </a:r>
              </a:p>
              <a:p>
                <a:r>
                  <a:rPr lang="en-US" sz="2400" dirty="0" smtClean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imply new equalities?</a:t>
                </a:r>
              </a:p>
              <a:p>
                <a:pPr lvl="1"/>
                <a:r>
                  <a:rPr lang="en-US" sz="2000" dirty="0" smtClean="0"/>
                  <a:t>No</a:t>
                </a:r>
              </a:p>
              <a:p>
                <a:r>
                  <a:rPr lang="en-US" sz="2400" dirty="0" smtClean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imply new equalities?</a:t>
                </a:r>
              </a:p>
              <a:p>
                <a:pPr lvl="1"/>
                <a:r>
                  <a:rPr lang="en-US" sz="2000" dirty="0" smtClean="0"/>
                  <a:t>No</a:t>
                </a:r>
              </a:p>
              <a:p>
                <a:r>
                  <a:rPr lang="en-US" sz="2400" dirty="0" smtClean="0"/>
                  <a:t>Thus,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previous technique </a:t>
                </a:r>
                <a:r>
                  <a:rPr lang="en-US" sz="2400" dirty="0" smtClean="0"/>
                  <a:t>would return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400" dirty="0" smtClean="0"/>
                  <a:t>, although formula is </a:t>
                </a:r>
                <a:r>
                  <a:rPr lang="en-US" sz="24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1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Nelson-</a:t>
            </a:r>
            <a:r>
              <a:rPr lang="en-US" dirty="0" err="1" smtClean="0"/>
              <a:t>Oppen</a:t>
            </a:r>
            <a:r>
              <a:rPr lang="en-US" dirty="0" smtClean="0"/>
              <a:t> for Non-Convex Theories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2400" dirty="0" smtClean="0"/>
              <a:t>: a theory might imply a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disjunction of equalities</a:t>
            </a:r>
            <a:r>
              <a:rPr lang="en-US" sz="2400" dirty="0" smtClean="0"/>
              <a:t>, but none of the individual disjuncts</a:t>
            </a:r>
          </a:p>
          <a:p>
            <a:endParaRPr lang="en-US" sz="2400" b="0" dirty="0"/>
          </a:p>
          <a:p>
            <a:r>
              <a:rPr lang="en-US" sz="2400" dirty="0" smtClean="0"/>
              <a:t>So we also have to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propagate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disjunctions of equalities </a:t>
            </a:r>
            <a:r>
              <a:rPr lang="en-US" sz="2400" dirty="0" smtClean="0"/>
              <a:t>between theories</a:t>
            </a:r>
          </a:p>
          <a:p>
            <a:endParaRPr lang="en-US" sz="2400" b="0" dirty="0"/>
          </a:p>
          <a:p>
            <a:r>
              <a:rPr lang="en-US" sz="2400" dirty="0" smtClean="0"/>
              <a:t>But how can you propagate disjunctions, when formulas are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conjunctions</a:t>
            </a:r>
            <a:r>
              <a:rPr lang="en-US" sz="2400" dirty="0" smtClean="0"/>
              <a:t>?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5471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Nelson-</a:t>
            </a:r>
            <a:r>
              <a:rPr lang="en-US" dirty="0" err="1" smtClean="0"/>
              <a:t>Oppen</a:t>
            </a:r>
            <a:r>
              <a:rPr lang="en-US" dirty="0" smtClean="0"/>
              <a:t> for Non-Convex Theories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sz="2400" dirty="0" smtClean="0"/>
                  <a:t>: if a theory implies a disjunction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subSup"/>
                        <m:ctrlPr>
                          <a:rPr lang="x-non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0" dirty="0" smtClean="0"/>
                  <a:t>, create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 smtClean="0"/>
                  <a:t>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subproblems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 smtClean="0"/>
                  <a:t>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’</a:t>
                </a:r>
                <a:r>
                  <a:rPr lang="en-US" sz="2400" b="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subproblem</a:t>
                </a:r>
                <a:endParaRPr lang="en-US" sz="24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b="0" dirty="0" smtClean="0"/>
                  <a:t>If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any</a:t>
                </a:r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subproblem</a:t>
                </a:r>
                <a:r>
                  <a:rPr lang="en-US" sz="2400" b="0" dirty="0" smtClean="0"/>
                  <a:t> is sat, origina</a:t>
                </a:r>
                <a:r>
                  <a:rPr lang="en-US" sz="2400" dirty="0" smtClean="0"/>
                  <a:t>l formula is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</a:p>
              <a:p>
                <a:endParaRPr lang="en-US" sz="2400" b="0" dirty="0"/>
              </a:p>
              <a:p>
                <a:r>
                  <a:rPr lang="en-US" sz="2400" dirty="0" smtClean="0"/>
                  <a:t>If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every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subproblem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unsat</a:t>
                </a:r>
                <a:r>
                  <a:rPr lang="en-US" sz="2400" dirty="0" smtClean="0"/>
                  <a:t>, then the original formula is </a:t>
                </a:r>
                <a:r>
                  <a:rPr lang="en-US" sz="24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  <a:endParaRPr lang="en-US" sz="24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8585" r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6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Consider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sz="2400" b="0" dirty="0" smtClean="0"/>
                  <a:t> formula</a:t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 smtClean="0"/>
              </a:p>
              <a:p>
                <a:endParaRPr lang="en-US" sz="2400" b="0" dirty="0" smtClean="0"/>
              </a:p>
              <a:p>
                <a:r>
                  <a:rPr lang="en-US" sz="2400" dirty="0" smtClean="0"/>
                  <a:t>After purification: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imply a disjunction of equalities?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402336" lvl="1" indent="0">
                  <a:buNone/>
                </a:pPr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9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First </a:t>
                </a:r>
                <a:r>
                  <a:rPr lang="en-US" sz="2400" dirty="0" err="1" smtClean="0"/>
                  <a:t>subproblem</a:t>
                </a:r>
                <a:r>
                  <a:rPr lang="en-US" sz="2400" dirty="0" smtClean="0"/>
                  <a:t>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Is this satisfiable?</a:t>
                </a:r>
              </a:p>
              <a:p>
                <a:pPr lvl="1"/>
                <a:r>
                  <a:rPr lang="en-US" sz="2000" b="0" dirty="0" smtClean="0"/>
                  <a:t>No</a:t>
                </a:r>
                <a:endParaRPr lang="en-US" sz="1600" b="0" dirty="0" smtClean="0"/>
              </a:p>
              <a:p>
                <a:pPr marL="402336" lvl="1" indent="0">
                  <a:buNone/>
                </a:pPr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8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Second </a:t>
                </a:r>
                <a:r>
                  <a:rPr lang="en-US" sz="2400" dirty="0" err="1" smtClean="0"/>
                  <a:t>subproblem</a:t>
                </a:r>
                <a:r>
                  <a:rPr lang="en-US" sz="2400" dirty="0" smtClean="0"/>
                  <a:t>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Is this satisfiable?</a:t>
                </a:r>
              </a:p>
              <a:p>
                <a:pPr lvl="1"/>
                <a:r>
                  <a:rPr lang="en-US" sz="2000" b="0" dirty="0" smtClean="0"/>
                  <a:t>No</a:t>
                </a:r>
                <a:endParaRPr lang="en-US" sz="1600" b="0" dirty="0" smtClean="0"/>
              </a:p>
              <a:p>
                <a:pPr lvl="1"/>
                <a:endParaRPr lang="en-US" sz="1600" dirty="0"/>
              </a:p>
              <a:p>
                <a:r>
                  <a:rPr lang="en-US" sz="2400" b="0" dirty="0" smtClean="0"/>
                  <a:t>Since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neither</a:t>
                </a:r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subproblem</a:t>
                </a:r>
                <a:r>
                  <a:rPr lang="en-US" sz="2400" b="0" dirty="0" smtClean="0"/>
                  <a:t> is sat, Nelson-</a:t>
                </a:r>
                <a:r>
                  <a:rPr lang="en-US" sz="2400" b="0" dirty="0" err="1" smtClean="0"/>
                  <a:t>Oppen</a:t>
                </a:r>
                <a:r>
                  <a:rPr lang="en-US" sz="2400" b="0" dirty="0" smtClean="0"/>
                  <a:t> returns </a:t>
                </a:r>
                <a:r>
                  <a:rPr lang="en-US" sz="2400" b="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  <a:r>
                  <a:rPr lang="en-US" sz="2400" b="0" dirty="0" smtClean="0"/>
                  <a:t> for the original formula</a:t>
                </a:r>
                <a:br>
                  <a:rPr lang="en-US" sz="2400" b="0" dirty="0" smtClean="0"/>
                </a:br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75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Consider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sz="2400" b="0" dirty="0" smtClean="0"/>
                  <a:t> formula</a:t>
                </a:r>
                <a:br>
                  <a:rPr lang="en-US" sz="2400" b="0" dirty="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 smtClean="0"/>
              </a:p>
              <a:p>
                <a:endParaRPr lang="en-US" sz="2400" b="0" dirty="0" smtClean="0"/>
              </a:p>
              <a:p>
                <a:r>
                  <a:rPr lang="en-US" sz="2400" dirty="0" smtClean="0"/>
                  <a:t>After purification: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Consider the disjunction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pPr lvl="1"/>
                <a:r>
                  <a:rPr lang="en-US" sz="2000" b="0" dirty="0" smtClean="0"/>
                  <a:t>Implied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endParaRPr lang="en-US" sz="1600" b="0" dirty="0" smtClean="0"/>
              </a:p>
              <a:p>
                <a:pPr marL="402336" lvl="1" indent="0">
                  <a:buNone/>
                </a:pPr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6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First </a:t>
                </a:r>
                <a:r>
                  <a:rPr lang="en-US" sz="2400" dirty="0" err="1" smtClean="0"/>
                  <a:t>subproblem</a:t>
                </a:r>
                <a:r>
                  <a:rPr lang="en-US" sz="2400" dirty="0" smtClean="0"/>
                  <a:t>:</a:t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≤3∧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 smtClean="0"/>
              </a:p>
              <a:p>
                <a:endParaRPr lang="en-US" sz="2400" dirty="0"/>
              </a:p>
              <a:p>
                <a:r>
                  <a:rPr lang="en-US" sz="2400" dirty="0" err="1" smtClean="0"/>
                  <a:t>Unsat</a:t>
                </a:r>
                <a:r>
                  <a:rPr lang="en-US" sz="2400" dirty="0" smtClean="0"/>
                  <a:t>!</a:t>
                </a:r>
              </a:p>
              <a:p>
                <a:endParaRPr lang="en-US" sz="2400" b="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 smtClean="0"/>
                  <a:t>Second </a:t>
                </a:r>
                <a:r>
                  <a:rPr lang="en-US" sz="2400" dirty="0" err="1" smtClean="0"/>
                  <a:t>subproblem</a:t>
                </a:r>
                <a:r>
                  <a:rPr lang="en-US" sz="2400" dirty="0" smtClean="0"/>
                  <a:t>:</a:t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≤3∧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=1∧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=2∧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/>
              </a:p>
              <a:p>
                <a:endParaRPr lang="en-US" sz="2400" dirty="0" smtClean="0"/>
              </a:p>
              <a:p>
                <a:r>
                  <a:rPr lang="en-US" sz="2400" b="0" dirty="0" smtClean="0"/>
                  <a:t>Sat!</a:t>
                </a:r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:endParaRPr lang="en-US" sz="2000" dirty="0"/>
              </a:p>
              <a:p>
                <a:pPr marL="402336" lvl="1" indent="0">
                  <a:buNone/>
                </a:pPr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SMT: Main Challenges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0" dirty="0" smtClean="0"/>
              <a:t>How to solve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conjunctions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literals</a:t>
            </a:r>
            <a:r>
              <a:rPr lang="en-US" sz="2400" b="0" dirty="0" smtClean="0"/>
              <a:t> in a theory?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000" b="0" dirty="0"/>
          </a:p>
          <a:p>
            <a:r>
              <a:rPr lang="en-US" sz="2400" dirty="0" smtClean="0"/>
              <a:t>How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r>
              <a:rPr lang="en-US" sz="2400" dirty="0" smtClean="0"/>
              <a:t> for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theories</a:t>
            </a:r>
          </a:p>
          <a:p>
            <a:pPr lvl="1"/>
            <a:r>
              <a:rPr lang="en-US" sz="2000" b="0" dirty="0" smtClean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Nelson-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Oppen</a:t>
            </a:r>
            <a:r>
              <a:rPr lang="en-US" sz="2000" b="0" dirty="0" smtClean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</a:p>
          <a:p>
            <a:pPr lvl="1"/>
            <a:endParaRPr lang="en-US" sz="2000" dirty="0"/>
          </a:p>
          <a:p>
            <a:r>
              <a:rPr lang="en-US" sz="2400" b="0" dirty="0" smtClean="0"/>
              <a:t>How to combine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  <a:r>
              <a:rPr lang="en-US" sz="2400" b="0" dirty="0" smtClean="0"/>
              <a:t> and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DPLL(T)</a:t>
            </a:r>
            <a:r>
              <a:rPr lang="en-US" sz="2000" dirty="0" smtClean="0"/>
              <a:t> framework</a:t>
            </a:r>
          </a:p>
          <a:p>
            <a:pPr marL="402336" lvl="1" indent="0">
              <a:buNone/>
            </a:pPr>
            <a:endParaRPr lang="en-US" sz="2000" b="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76945" y="2400945"/>
            <a:ext cx="701409" cy="57237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9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 (cnt’d)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No new equalities or disjunctions of equalities are implied, so we are done</a:t>
            </a:r>
          </a:p>
          <a:p>
            <a:endParaRPr lang="en-US" sz="2400" b="0" dirty="0"/>
          </a:p>
          <a:p>
            <a:r>
              <a:rPr lang="en-US" sz="2400" dirty="0" smtClean="0"/>
              <a:t>No need to check the third </a:t>
            </a:r>
            <a:r>
              <a:rPr lang="en-US" sz="2400" dirty="0" err="1" smtClean="0"/>
              <a:t>subproblem</a:t>
            </a:r>
            <a:endParaRPr lang="en-US" sz="2400" dirty="0" smtClean="0"/>
          </a:p>
          <a:p>
            <a:endParaRPr lang="en-US" sz="2400" b="0" dirty="0"/>
          </a:p>
          <a:p>
            <a:r>
              <a:rPr lang="en-US" sz="2400" dirty="0" smtClean="0"/>
              <a:t>The original formula is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satisfiable</a:t>
            </a:r>
            <a:endParaRPr lang="en-US" sz="2000" b="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Summary: Convex vs. Non-Convex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Nelson-</a:t>
                </a:r>
                <a:r>
                  <a:rPr lang="en-US" sz="2400" dirty="0" err="1" smtClean="0"/>
                  <a:t>Oppen</a:t>
                </a:r>
                <a:r>
                  <a:rPr lang="en-US" sz="2400" dirty="0" smtClean="0"/>
                  <a:t> is much more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efficient</a:t>
                </a:r>
                <a:r>
                  <a:rPr lang="en-US" sz="2400" dirty="0" smtClean="0"/>
                  <a:t> for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sz="2400" dirty="0" smtClean="0"/>
                  <a:t> theories</a:t>
                </a:r>
              </a:p>
              <a:p>
                <a:endParaRPr lang="en-US" sz="2400" b="0" dirty="0"/>
              </a:p>
              <a:p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sz="2400" dirty="0" smtClean="0"/>
                  <a:t> case:</a:t>
                </a:r>
              </a:p>
              <a:p>
                <a:pPr lvl="1"/>
                <a:r>
                  <a:rPr lang="en-US" sz="2000" b="0" dirty="0" smtClean="0"/>
                  <a:t>Need to </a:t>
                </a:r>
                <a:r>
                  <a:rPr lang="en-US" sz="2000" dirty="0" smtClean="0"/>
                  <a:t>check whether equality between each pair of variables is implied</a:t>
                </a:r>
              </a:p>
              <a:p>
                <a:pPr lvl="1"/>
                <a:r>
                  <a:rPr lang="en-US" sz="2000" b="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are decidable in polynomial time,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endParaRPr lang="en-US" sz="2000" dirty="0"/>
              </a:p>
              <a:p>
                <a:r>
                  <a:rPr lang="en-US" sz="2400" b="0" dirty="0" smtClean="0"/>
                  <a:t>The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non-convex</a:t>
                </a:r>
                <a:r>
                  <a:rPr lang="en-US" sz="2400" b="0" dirty="0" smtClean="0"/>
                  <a:t> case:</a:t>
                </a:r>
              </a:p>
              <a:p>
                <a:pPr lvl="1"/>
                <a:r>
                  <a:rPr lang="en-US" sz="2000" dirty="0" smtClean="0"/>
                  <a:t>Need to check whether each disjunction of equalities of variables is implied</a:t>
                </a:r>
              </a:p>
              <a:p>
                <a:pPr lvl="1"/>
                <a:r>
                  <a:rPr lang="en-US" sz="2000" b="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are in NP,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59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SMT Solving with Multiple Theories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 smtClean="0"/>
                  <a:t> be theories with solvers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Nelson-</a:t>
                </a:r>
                <a:r>
                  <a:rPr lang="en-US" sz="2400" dirty="0" err="1" smtClean="0"/>
                  <a:t>Oppen</a:t>
                </a:r>
                <a:r>
                  <a:rPr lang="en-US" sz="2400" dirty="0" smtClean="0"/>
                  <a:t> lets us integrate them all into a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DPLL(T)-based SMT solver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000" b="0" dirty="0" smtClean="0"/>
                  <a:t>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0" dirty="0" smtClean="0"/>
                  <a:t> into a single theory solver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Use DPLL(T) as usual</a:t>
                </a:r>
              </a:p>
              <a:p>
                <a:pPr lvl="1"/>
                <a:endParaRPr lang="en-US" sz="2400" b="0" dirty="0"/>
              </a:p>
              <a:p>
                <a:r>
                  <a:rPr lang="en-US" sz="2400" dirty="0" smtClean="0"/>
                  <a:t>A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better</a:t>
                </a:r>
                <a:r>
                  <a:rPr lang="en-US" sz="2400" dirty="0" smtClean="0"/>
                  <a:t> solution:</a:t>
                </a:r>
              </a:p>
              <a:p>
                <a:pPr lvl="1"/>
                <a:r>
                  <a:rPr lang="en-US" sz="2000" b="0" dirty="0" smtClean="0"/>
                  <a:t>Extend DPLL(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 smtClean="0"/>
                  <a:t>) into DPLL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Lift</a:t>
                </a:r>
                <a:r>
                  <a:rPr lang="en-US" sz="2000" dirty="0" smtClean="0"/>
                  <a:t> Nelson-</a:t>
                </a:r>
                <a:r>
                  <a:rPr lang="en-US" sz="2000" dirty="0" err="1" smtClean="0"/>
                  <a:t>Oppen</a:t>
                </a:r>
                <a:r>
                  <a:rPr lang="en-US" sz="2000" dirty="0" smtClean="0"/>
                  <a:t> to the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DPLL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level</a:t>
                </a:r>
              </a:p>
              <a:p>
                <a:pPr lvl="1"/>
                <a:r>
                  <a:rPr lang="en-US" sz="2000" dirty="0" smtClean="0"/>
                  <a:t>Build a </a:t>
                </a:r>
                <a:r>
                  <a:rPr lang="en-US" sz="2000" dirty="0"/>
                  <a:t>DPLL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solver</a:t>
                </a:r>
                <a:endParaRPr lang="en-US" sz="20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9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Modeling DPLL(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35608" y="274638"/>
                <a:ext cx="7708392" cy="1143000"/>
              </a:xfrm>
              <a:blipFill>
                <a:blip r:embed="rId2"/>
                <a:stretch>
                  <a:fillRect l="-363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b="0" dirty="0" smtClean="0"/>
                  <a:t> for simplicity</a:t>
                </a:r>
              </a:p>
              <a:p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 smtClean="0"/>
                  <a:t> be the signature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 smtClean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={=}</m:t>
                    </m:r>
                  </m:oMath>
                </a14:m>
                <a:endParaRPr lang="en-US" sz="2400" b="0" dirty="0" smtClean="0"/>
              </a:p>
              <a:p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b="0" dirty="0" smtClean="0"/>
                  <a:t> be a set of shared variables</a:t>
                </a:r>
              </a:p>
              <a:p>
                <a:endParaRPr lang="en-US" sz="2400" dirty="0"/>
              </a:p>
              <a:p>
                <a:r>
                  <a:rPr lang="en-US" sz="2400" b="0" dirty="0" smtClean="0"/>
                  <a:t>Assume that each input literal has signature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/>
                  <a:t>, i.e. no mixed literals (already pure)</a:t>
                </a:r>
              </a:p>
              <a:p>
                <a:endParaRPr lang="en-US" sz="2400" dirty="0"/>
              </a:p>
              <a:p>
                <a:r>
                  <a:rPr lang="en-US" sz="2400" b="0" dirty="0" smtClean="0"/>
                  <a:t>Denote: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/>
                  <a:t>-literals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 smtClean="0"/>
                  <a:t> and their complement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0" dirty="0" smtClean="0"/>
                  <a:t> occur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}∪</m:t>
                    </m:r>
                  </m:oMath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occur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in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dirty="0" smtClean="0"/>
                  <a:t> </a:t>
                </a:r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3"/>
                <a:stretch>
                  <a:fillRect t="-928" r="-1870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8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DPLL Modulo Multiple Theories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Unchanged: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Propagate</a:t>
                </a:r>
                <a:r>
                  <a:rPr lang="en-US" sz="2400" dirty="0" smtClean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Conflict</a:t>
                </a:r>
                <a:r>
                  <a:rPr lang="en-US" sz="2400" dirty="0" smtClean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Explain</a:t>
                </a:r>
                <a:r>
                  <a:rPr lang="en-US" sz="2400" dirty="0" smtClean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Backjump</a:t>
                </a:r>
                <a:r>
                  <a:rPr lang="en-US" sz="2400" dirty="0" smtClean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Fail</a:t>
                </a:r>
                <a:r>
                  <a:rPr lang="en-US" sz="2400" dirty="0" smtClean="0"/>
                  <a:t> </a:t>
                </a:r>
              </a:p>
              <a:p>
                <a:endParaRPr lang="en-US" sz="2400" b="0" dirty="0"/>
              </a:p>
              <a:p>
                <a:pPr marL="82296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Decide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𝐿𝑖𝑡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82296" indent="0">
                  <a:buNone/>
                </a:pP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Only change: decide on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interface equalities </a:t>
                </a:r>
                <a:r>
                  <a:rPr lang="en-US" sz="2400" dirty="0" smtClean="0"/>
                  <a:t>as well</a:t>
                </a:r>
              </a:p>
              <a:p>
                <a:pPr marL="82296" indent="0">
                  <a:buNone/>
                </a:pPr>
                <a:endParaRPr lang="en-US" sz="2400" b="0" dirty="0" smtClean="0"/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-Propagate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𝐿𝑖𝑡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𝑀𝑙</m:t>
                        </m:r>
                      </m:den>
                    </m:f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82296" indent="0">
                  <a:buNone/>
                </a:pPr>
                <a:r>
                  <a:rPr lang="en-US" sz="2400" dirty="0" smtClean="0"/>
                  <a:t>Only </a:t>
                </a:r>
                <a:r>
                  <a:rPr lang="en-US" sz="2400" dirty="0"/>
                  <a:t>change: </a:t>
                </a:r>
                <a:r>
                  <a:rPr lang="en-US" sz="2400" dirty="0" smtClean="0"/>
                  <a:t>propagate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interface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equalities </a:t>
                </a:r>
                <a:r>
                  <a:rPr lang="en-US" sz="2400" dirty="0"/>
                  <a:t>as </a:t>
                </a:r>
                <a:r>
                  <a:rPr lang="en-US" sz="2400" dirty="0" smtClean="0"/>
                  <a:t>well, but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reason locally </a:t>
                </a:r>
                <a:r>
                  <a:rPr lang="en-US" sz="2400" dirty="0" smtClean="0"/>
                  <a:t>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l="-163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DPLL Modulo Multiple Theories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-Conflict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he-IL" sz="2800" dirty="0"/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-Explain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   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≺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82296" indent="0">
                  <a:buNone/>
                </a:pPr>
                <a:endParaRPr lang="en-US" sz="2800" dirty="0"/>
              </a:p>
              <a:p>
                <a:pPr marL="82296" indent="0">
                  <a:buNone/>
                </a:pPr>
                <a:r>
                  <a:rPr lang="en-US" sz="2400" dirty="0" smtClean="0"/>
                  <a:t>Only change: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reason locally </a:t>
                </a:r>
                <a:r>
                  <a:rPr lang="en-US" sz="2400" dirty="0" smtClean="0"/>
                  <a:t>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sz="2400" dirty="0"/>
              </a:p>
              <a:p>
                <a:pPr marL="82296" indent="0">
                  <a:buNone/>
                </a:pPr>
                <a:endParaRPr lang="en-US" sz="2400" b="0" dirty="0" smtClean="0"/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</a:rPr>
                  <a:t>-Learn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∪{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r>
                  <a:rPr lang="en-US" sz="2400" dirty="0" smtClean="0"/>
                  <a:t>New rule: for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entailed disjunctions </a:t>
                </a:r>
                <a:r>
                  <a:rPr lang="en-US" sz="2400" dirty="0" smtClean="0"/>
                  <a:t>of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interface literals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marL="82296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(Convex)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:endParaRPr lang="en-US" sz="2000" b="0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2296" indent="0">
                  <a:buNone/>
                </a:pPr>
                <a:endParaRPr lang="he-IL" sz="2000" b="0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pPr marL="82296" indent="0">
                  <a:buNone/>
                </a:pPr>
                <a:endParaRPr lang="en-US" sz="20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r>
                  <a:rPr lang="en-US" sz="2000" dirty="0" smtClean="0"/>
                  <a:t>In the non-convex case, decision points are used for splitting on interface equations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  <a:blipFill>
                <a:blip r:embed="rId2"/>
                <a:stretch>
                  <a:fillRect b="-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606289"/>
                  </p:ext>
                </p:extLst>
              </p:nvPr>
            </p:nvGraphicFramePr>
            <p:xfrm>
              <a:off x="1447800" y="2819400"/>
              <a:ext cx="723900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510144585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1307450635"/>
                        </a:ext>
                      </a:extLst>
                    </a:gridCol>
                  </a:tblGrid>
                  <a:tr h="3494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-Propagate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𝑈𝐹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-Propagate</a:t>
                          </a:r>
                          <a:r>
                            <a:rPr lang="en-US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⊨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𝐿𝑅𝐴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No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-Propagate</a:t>
                          </a:r>
                          <a:r>
                            <a:rPr lang="en-US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⊨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𝑈𝐹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-Conflict</a:t>
                          </a:r>
                          <a:r>
                            <a:rPr lang="en-US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⊨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𝐿𝑅𝐴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⊥)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937386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96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606289"/>
                  </p:ext>
                </p:extLst>
              </p:nvPr>
            </p:nvGraphicFramePr>
            <p:xfrm>
              <a:off x="1447800" y="2819400"/>
              <a:ext cx="723900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510144585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13074506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" t="-8333" r="-218133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8333" r="-990667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737" t="-8333" r="-248826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108333" r="-990667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" t="-208333" r="-21813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208333" r="-990667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" t="-303279" r="-218133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303279" r="-990667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476" t="-303279" r="-952" b="-4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" t="-410000" r="-218133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410000" r="-99066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476" t="-410000" r="-952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" t="-510000" r="-218133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510000" r="-99066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737" t="-510000" r="-24882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476" t="-510000" r="-952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" t="-610000" r="-218133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610000" r="-99066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737" t="-610000" r="-24882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476" t="-610000" r="-952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9373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33" t="-710000" r="-990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96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1207783" y="3556000"/>
            <a:ext cx="76962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3908425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4267200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9773" y="464978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502443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660902" y="1186048"/>
            <a:ext cx="6949701" cy="1525620"/>
            <a:chOff x="1660902" y="1186048"/>
            <a:chExt cx="6949701" cy="1525620"/>
          </a:xfrm>
        </p:grpSpPr>
        <p:grpSp>
          <p:nvGrpSpPr>
            <p:cNvPr id="9" name="Group 8"/>
            <p:cNvGrpSpPr/>
            <p:nvPr/>
          </p:nvGrpSpPr>
          <p:grpSpPr>
            <a:xfrm>
              <a:off x="1660902" y="2287108"/>
              <a:ext cx="6949701" cy="424560"/>
              <a:chOff x="1660902" y="1904015"/>
              <a:chExt cx="6949701" cy="424560"/>
            </a:xfrm>
          </p:grpSpPr>
          <p:sp>
            <p:nvSpPr>
              <p:cNvPr id="21" name="Left Brace 20"/>
              <p:cNvSpPr/>
              <p:nvPr/>
            </p:nvSpPr>
            <p:spPr>
              <a:xfrm rot="16200000">
                <a:off x="2222809" y="1342109"/>
                <a:ext cx="171587" cy="1295401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>
                <a:off x="3514992" y="1630187"/>
                <a:ext cx="173582" cy="721239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 Brace 22"/>
              <p:cNvSpPr/>
              <p:nvPr/>
            </p:nvSpPr>
            <p:spPr>
              <a:xfrm rot="16200000">
                <a:off x="6306500" y="1609369"/>
                <a:ext cx="153382" cy="742675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041902" y="1959243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902" y="1959243"/>
                    <a:ext cx="5334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Left Brace 18"/>
              <p:cNvSpPr/>
              <p:nvPr/>
            </p:nvSpPr>
            <p:spPr>
              <a:xfrm rot="16200000">
                <a:off x="4742193" y="1378326"/>
                <a:ext cx="142320" cy="1193700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Brace 19"/>
              <p:cNvSpPr/>
              <p:nvPr/>
            </p:nvSpPr>
            <p:spPr>
              <a:xfrm rot="16200000">
                <a:off x="7281332" y="1609369"/>
                <a:ext cx="153382" cy="742675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16200000">
                <a:off x="8209664" y="1649614"/>
                <a:ext cx="146538" cy="655340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40021" y="1959243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0021" y="1959243"/>
                    <a:ext cx="5334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546653" y="1959243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6653" y="1959243"/>
                    <a:ext cx="5334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116491" y="1959243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491" y="1959243"/>
                    <a:ext cx="5334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7091323" y="1959243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1323" y="1959243"/>
                    <a:ext cx="5334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011826" y="1959243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1826" y="1959243"/>
                    <a:ext cx="5334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2057400" y="1186048"/>
              <a:ext cx="6019800" cy="501433"/>
              <a:chOff x="2057400" y="802955"/>
              <a:chExt cx="6019800" cy="501433"/>
            </a:xfrm>
          </p:grpSpPr>
          <p:sp>
            <p:nvSpPr>
              <p:cNvPr id="24" name="Left Brace 23"/>
              <p:cNvSpPr/>
              <p:nvPr/>
            </p:nvSpPr>
            <p:spPr>
              <a:xfrm rot="5400000" flipV="1">
                <a:off x="2479757" y="720645"/>
                <a:ext cx="161386" cy="1006100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Left Brace 34"/>
              <p:cNvSpPr/>
              <p:nvPr/>
            </p:nvSpPr>
            <p:spPr>
              <a:xfrm rot="5400000" flipV="1">
                <a:off x="3792728" y="720645"/>
                <a:ext cx="161386" cy="1006100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Left Brace 35"/>
              <p:cNvSpPr/>
              <p:nvPr/>
            </p:nvSpPr>
            <p:spPr>
              <a:xfrm rot="5400000" flipV="1">
                <a:off x="5138516" y="720645"/>
                <a:ext cx="161386" cy="1006100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 Brace 36"/>
              <p:cNvSpPr/>
              <p:nvPr/>
            </p:nvSpPr>
            <p:spPr>
              <a:xfrm rot="5400000" flipV="1">
                <a:off x="6536689" y="678277"/>
                <a:ext cx="151368" cy="1100853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Left Brace 37"/>
              <p:cNvSpPr/>
              <p:nvPr/>
            </p:nvSpPr>
            <p:spPr>
              <a:xfrm rot="5400000" flipV="1">
                <a:off x="7673691" y="900879"/>
                <a:ext cx="142465" cy="664553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287938" y="802955"/>
                    <a:ext cx="533400" cy="375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7938" y="802955"/>
                    <a:ext cx="533400" cy="3754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1783" y="802955"/>
                    <a:ext cx="533400" cy="375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1783" y="802955"/>
                    <a:ext cx="533400" cy="3754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957703" y="802955"/>
                    <a:ext cx="533400" cy="375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7703" y="802955"/>
                    <a:ext cx="533400" cy="3754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345673" y="802955"/>
                    <a:ext cx="533400" cy="375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673" y="802955"/>
                    <a:ext cx="533400" cy="3754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7478223" y="802955"/>
                    <a:ext cx="533400" cy="375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8223" y="802955"/>
                    <a:ext cx="533400" cy="3754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2067" y="16067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67" y="1606788"/>
                <a:ext cx="381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150883" y="537241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15000" y="1991413"/>
            <a:ext cx="3160867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9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  <p:bldP spid="44" grpId="0" animBg="1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 smtClean="0">
                    <a:latin typeface="+mj-lt"/>
                  </a:rPr>
                  <a:t>Nelson-</a:t>
                </a:r>
                <a:r>
                  <a:rPr lang="en-US" sz="2400" dirty="0" err="1" smtClean="0">
                    <a:latin typeface="+mj-lt"/>
                  </a:rPr>
                  <a:t>Oppen</a:t>
                </a:r>
                <a:r>
                  <a:rPr lang="en-US" sz="2400" dirty="0" smtClean="0">
                    <a:latin typeface="+mj-lt"/>
                  </a:rPr>
                  <a:t> is a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sound</a:t>
                </a:r>
                <a:r>
                  <a:rPr lang="en-US" sz="2400" dirty="0" smtClean="0">
                    <a:latin typeface="+mj-lt"/>
                  </a:rPr>
                  <a:t> and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complete</a:t>
                </a:r>
                <a:r>
                  <a:rPr lang="en-US" sz="2400" dirty="0" smtClean="0">
                    <a:latin typeface="+mj-lt"/>
                  </a:rPr>
                  <a:t> decision procedure for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combinations of theories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 smtClean="0">
                    <a:latin typeface="+mj-lt"/>
                  </a:rPr>
                  <a:t>Only works for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quantifier-free</a:t>
                </a:r>
                <a:r>
                  <a:rPr lang="en-US" sz="2400" dirty="0" smtClean="0">
                    <a:latin typeface="+mj-lt"/>
                  </a:rPr>
                  <a:t> theories that are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stably infinite</a:t>
                </a:r>
              </a:p>
              <a:p>
                <a:pPr lvl="1"/>
                <a:r>
                  <a:rPr lang="en-US" sz="2000" dirty="0" smtClean="0">
                    <a:latin typeface="+mj-lt"/>
                  </a:rPr>
                  <a:t>Most theories of interest are stably infinite</a:t>
                </a:r>
              </a:p>
              <a:p>
                <a:pPr lvl="1"/>
                <a:r>
                  <a:rPr lang="en-US" sz="2000" dirty="0" smtClean="0">
                    <a:latin typeface="+mj-lt"/>
                  </a:rPr>
                  <a:t>Method has been extended to some non-stably infinite theories</a:t>
                </a:r>
              </a:p>
              <a:p>
                <a:pPr lvl="1"/>
                <a:endParaRPr lang="en-US" sz="2000" dirty="0" smtClean="0">
                  <a:latin typeface="+mj-lt"/>
                </a:endParaRPr>
              </a:p>
              <a:p>
                <a:r>
                  <a:rPr lang="en-US" sz="2400" dirty="0" smtClean="0">
                    <a:latin typeface="+mj-lt"/>
                  </a:rPr>
                  <a:t>Convex and non-convex variants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 smtClean="0">
                    <a:latin typeface="+mj-lt"/>
                  </a:rPr>
                  <a:t>More modern solvers rely on this technique,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lifted</a:t>
                </a:r>
                <a:r>
                  <a:rPr lang="en-US" sz="2400" dirty="0" smtClean="0">
                    <a:latin typeface="+mj-lt"/>
                  </a:rPr>
                  <a:t> to the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DPLL(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) </a:t>
                </a:r>
                <a:r>
                  <a:rPr lang="en-US" sz="2400" dirty="0" smtClean="0">
                    <a:latin typeface="+mj-lt"/>
                  </a:rPr>
                  <a:t>level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Formulas That Combine Theories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So far, learned about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decision procedures </a:t>
                </a:r>
                <a:r>
                  <a:rPr lang="en-US" sz="2400" b="0" dirty="0" smtClean="0"/>
                  <a:t>for useful theories</a:t>
                </a:r>
              </a:p>
              <a:p>
                <a:pPr lvl="1"/>
                <a:r>
                  <a:rPr lang="en-US" sz="2000" dirty="0" smtClean="0"/>
                  <a:t>Theory of uninterpreted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:r>
                  <a:rPr lang="en-US" sz="2000" b="0" dirty="0" smtClean="0"/>
                  <a:t>Theory of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endParaRPr lang="en-US" sz="2000" dirty="0"/>
              </a:p>
              <a:p>
                <a:r>
                  <a:rPr lang="en-US" sz="2400" b="0" dirty="0" smtClean="0"/>
                  <a:t>But in many cases, formulas involve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multiple theories</a:t>
                </a:r>
              </a:p>
              <a:p>
                <a:pPr lvl="1"/>
                <a:r>
                  <a:rPr lang="en-US" sz="20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000" dirty="0"/>
              </a:p>
              <a:p>
                <a:r>
                  <a:rPr lang="en-US" sz="2400" b="0" dirty="0" smtClean="0"/>
                  <a:t>Formula does not belong to any individual theory</a:t>
                </a:r>
              </a:p>
              <a:p>
                <a:pPr lvl="1"/>
                <a:r>
                  <a:rPr lang="en-US" sz="2000" dirty="0" smtClean="0"/>
                  <a:t>But does belong, e.g.,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2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Combined Theories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Given theories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that have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 smtClean="0"/>
                  <a:t> predicate, we define the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combined theory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 as follows:</a:t>
                </a:r>
              </a:p>
              <a:p>
                <a:pPr lvl="1"/>
                <a:r>
                  <a:rPr lang="en-US" sz="2000" dirty="0" smtClean="0"/>
                  <a:t>The signature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The axioms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endParaRPr lang="en-US" sz="2000" dirty="0"/>
              </a:p>
              <a:p>
                <a:r>
                  <a:rPr lang="en-US" sz="2400" b="0" dirty="0" smtClean="0"/>
                  <a:t>Given decision procedures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 smtClean="0"/>
                  <a:t>, we want a decision procedure to decide the satisfiability of quantifier free formulas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pPr lvl="1"/>
                <a:r>
                  <a:rPr lang="en-US" sz="2000" dirty="0" smtClean="0"/>
                  <a:t>Important for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modularity</a:t>
                </a:r>
                <a:r>
                  <a:rPr lang="en-US" sz="2000" dirty="0" smtClean="0"/>
                  <a:t> in SMT solvers</a:t>
                </a:r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Nelson-</a:t>
            </a:r>
            <a:r>
              <a:rPr lang="en-US" dirty="0" err="1" smtClean="0"/>
              <a:t>Oppen</a:t>
            </a:r>
            <a:r>
              <a:rPr lang="en-US" dirty="0" smtClean="0"/>
              <a:t>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A method for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combining</a:t>
                </a:r>
                <a:r>
                  <a:rPr lang="en-US" sz="2400" b="0" dirty="0" smtClean="0"/>
                  <a:t> theory solvers</a:t>
                </a:r>
              </a:p>
              <a:p>
                <a:endParaRPr lang="en-US" sz="2000" b="0" dirty="0" smtClean="0"/>
              </a:p>
              <a:p>
                <a:endParaRPr lang="en-US" sz="2000" dirty="0"/>
              </a:p>
              <a:p>
                <a:endParaRPr lang="en-US" sz="2000" b="0" dirty="0" smtClean="0"/>
              </a:p>
              <a:p>
                <a:endParaRPr lang="en-US" sz="2000" dirty="0"/>
              </a:p>
              <a:p>
                <a:endParaRPr lang="en-US" sz="2000" b="0" dirty="0" smtClean="0"/>
              </a:p>
              <a:p>
                <a:endParaRPr lang="en-US" sz="2000" dirty="0"/>
              </a:p>
              <a:p>
                <a:endParaRPr lang="en-US" sz="2000" b="0" dirty="0" smtClean="0"/>
              </a:p>
              <a:p>
                <a:endParaRPr lang="en-US" sz="2800" dirty="0"/>
              </a:p>
              <a:p>
                <a:r>
                  <a:rPr lang="en-US" sz="2400" dirty="0" smtClean="0"/>
                  <a:t>Can combine an arbitrary number of theories</a:t>
                </a:r>
              </a:p>
              <a:p>
                <a:pPr lvl="1"/>
                <a:r>
                  <a:rPr lang="en-US" sz="2000" b="0" dirty="0" smtClean="0"/>
                  <a:t>E.g., 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, then combine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2505188" y="2362200"/>
                <a:ext cx="1738694" cy="967735"/>
              </a:xfrm>
              <a:custGeom>
                <a:avLst/>
                <a:gdLst>
                  <a:gd name="connsiteX0" fmla="*/ 0 w 1625804"/>
                  <a:gd name="connsiteY0" fmla="*/ 161292 h 967735"/>
                  <a:gd name="connsiteX1" fmla="*/ 161292 w 1625804"/>
                  <a:gd name="connsiteY1" fmla="*/ 0 h 967735"/>
                  <a:gd name="connsiteX2" fmla="*/ 1464512 w 1625804"/>
                  <a:gd name="connsiteY2" fmla="*/ 0 h 967735"/>
                  <a:gd name="connsiteX3" fmla="*/ 1625804 w 1625804"/>
                  <a:gd name="connsiteY3" fmla="*/ 161292 h 967735"/>
                  <a:gd name="connsiteX4" fmla="*/ 1625804 w 1625804"/>
                  <a:gd name="connsiteY4" fmla="*/ 806443 h 967735"/>
                  <a:gd name="connsiteX5" fmla="*/ 1464512 w 1625804"/>
                  <a:gd name="connsiteY5" fmla="*/ 967735 h 967735"/>
                  <a:gd name="connsiteX6" fmla="*/ 161292 w 1625804"/>
                  <a:gd name="connsiteY6" fmla="*/ 967735 h 967735"/>
                  <a:gd name="connsiteX7" fmla="*/ 0 w 1625804"/>
                  <a:gd name="connsiteY7" fmla="*/ 806443 h 967735"/>
                  <a:gd name="connsiteX8" fmla="*/ 0 w 1625804"/>
                  <a:gd name="connsiteY8" fmla="*/ 161292 h 96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804" h="967735">
                    <a:moveTo>
                      <a:pt x="0" y="161292"/>
                    </a:moveTo>
                    <a:cubicBezTo>
                      <a:pt x="0" y="72213"/>
                      <a:pt x="72213" y="0"/>
                      <a:pt x="161292" y="0"/>
                    </a:cubicBezTo>
                    <a:lnTo>
                      <a:pt x="1464512" y="0"/>
                    </a:lnTo>
                    <a:cubicBezTo>
                      <a:pt x="1553591" y="0"/>
                      <a:pt x="1625804" y="72213"/>
                      <a:pt x="1625804" y="161292"/>
                    </a:cubicBezTo>
                    <a:lnTo>
                      <a:pt x="1625804" y="806443"/>
                    </a:lnTo>
                    <a:cubicBezTo>
                      <a:pt x="1625804" y="895522"/>
                      <a:pt x="1553591" y="967735"/>
                      <a:pt x="1464512" y="967735"/>
                    </a:cubicBezTo>
                    <a:lnTo>
                      <a:pt x="161292" y="967735"/>
                    </a:lnTo>
                    <a:cubicBezTo>
                      <a:pt x="72213" y="967735"/>
                      <a:pt x="0" y="895522"/>
                      <a:pt x="0" y="806443"/>
                    </a:cubicBezTo>
                    <a:lnTo>
                      <a:pt x="0" y="161292"/>
                    </a:lnTo>
                    <a:close/>
                  </a:path>
                </a:pathLst>
              </a:custGeom>
              <a:solidFill>
                <a:schemeClr val="accent2">
                  <a:hueOff val="0"/>
                  <a:satOff val="0"/>
                  <a:lumOff val="0"/>
                  <a:alpha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2641" tIns="72641" rIns="72641" bIns="7264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</a:rPr>
                  <a:t>Theory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1200" dirty="0" smtClean="0">
                    <a:solidFill>
                      <a:schemeClr val="tx1"/>
                    </a:solidFill>
                  </a:rPr>
                  <a:t>, 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ecision procedure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188" y="2362200"/>
                <a:ext cx="1738694" cy="967735"/>
              </a:xfrm>
              <a:custGeom>
                <a:avLst/>
                <a:gdLst>
                  <a:gd name="connsiteX0" fmla="*/ 0 w 1625804"/>
                  <a:gd name="connsiteY0" fmla="*/ 161292 h 967735"/>
                  <a:gd name="connsiteX1" fmla="*/ 161292 w 1625804"/>
                  <a:gd name="connsiteY1" fmla="*/ 0 h 967735"/>
                  <a:gd name="connsiteX2" fmla="*/ 1464512 w 1625804"/>
                  <a:gd name="connsiteY2" fmla="*/ 0 h 967735"/>
                  <a:gd name="connsiteX3" fmla="*/ 1625804 w 1625804"/>
                  <a:gd name="connsiteY3" fmla="*/ 161292 h 967735"/>
                  <a:gd name="connsiteX4" fmla="*/ 1625804 w 1625804"/>
                  <a:gd name="connsiteY4" fmla="*/ 806443 h 967735"/>
                  <a:gd name="connsiteX5" fmla="*/ 1464512 w 1625804"/>
                  <a:gd name="connsiteY5" fmla="*/ 967735 h 967735"/>
                  <a:gd name="connsiteX6" fmla="*/ 161292 w 1625804"/>
                  <a:gd name="connsiteY6" fmla="*/ 967735 h 967735"/>
                  <a:gd name="connsiteX7" fmla="*/ 0 w 1625804"/>
                  <a:gd name="connsiteY7" fmla="*/ 806443 h 967735"/>
                  <a:gd name="connsiteX8" fmla="*/ 0 w 1625804"/>
                  <a:gd name="connsiteY8" fmla="*/ 161292 h 96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804" h="967735">
                    <a:moveTo>
                      <a:pt x="0" y="161292"/>
                    </a:moveTo>
                    <a:cubicBezTo>
                      <a:pt x="0" y="72213"/>
                      <a:pt x="72213" y="0"/>
                      <a:pt x="161292" y="0"/>
                    </a:cubicBezTo>
                    <a:lnTo>
                      <a:pt x="1464512" y="0"/>
                    </a:lnTo>
                    <a:cubicBezTo>
                      <a:pt x="1553591" y="0"/>
                      <a:pt x="1625804" y="72213"/>
                      <a:pt x="1625804" y="161292"/>
                    </a:cubicBezTo>
                    <a:lnTo>
                      <a:pt x="1625804" y="806443"/>
                    </a:lnTo>
                    <a:cubicBezTo>
                      <a:pt x="1625804" y="895522"/>
                      <a:pt x="1553591" y="967735"/>
                      <a:pt x="1464512" y="967735"/>
                    </a:cubicBezTo>
                    <a:lnTo>
                      <a:pt x="161292" y="967735"/>
                    </a:lnTo>
                    <a:cubicBezTo>
                      <a:pt x="72213" y="967735"/>
                      <a:pt x="0" y="895522"/>
                      <a:pt x="0" y="806443"/>
                    </a:cubicBezTo>
                    <a:lnTo>
                      <a:pt x="0" y="161292"/>
                    </a:lnTo>
                    <a:close/>
                  </a:path>
                </a:pathLst>
              </a:cu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 4"/>
              <p:cNvSpPr/>
              <p:nvPr/>
            </p:nvSpPr>
            <p:spPr>
              <a:xfrm>
                <a:off x="5728906" y="2362200"/>
                <a:ext cx="1738694" cy="967735"/>
              </a:xfrm>
              <a:custGeom>
                <a:avLst/>
                <a:gdLst>
                  <a:gd name="connsiteX0" fmla="*/ 0 w 1625804"/>
                  <a:gd name="connsiteY0" fmla="*/ 161292 h 967735"/>
                  <a:gd name="connsiteX1" fmla="*/ 161292 w 1625804"/>
                  <a:gd name="connsiteY1" fmla="*/ 0 h 967735"/>
                  <a:gd name="connsiteX2" fmla="*/ 1464512 w 1625804"/>
                  <a:gd name="connsiteY2" fmla="*/ 0 h 967735"/>
                  <a:gd name="connsiteX3" fmla="*/ 1625804 w 1625804"/>
                  <a:gd name="connsiteY3" fmla="*/ 161292 h 967735"/>
                  <a:gd name="connsiteX4" fmla="*/ 1625804 w 1625804"/>
                  <a:gd name="connsiteY4" fmla="*/ 806443 h 967735"/>
                  <a:gd name="connsiteX5" fmla="*/ 1464512 w 1625804"/>
                  <a:gd name="connsiteY5" fmla="*/ 967735 h 967735"/>
                  <a:gd name="connsiteX6" fmla="*/ 161292 w 1625804"/>
                  <a:gd name="connsiteY6" fmla="*/ 967735 h 967735"/>
                  <a:gd name="connsiteX7" fmla="*/ 0 w 1625804"/>
                  <a:gd name="connsiteY7" fmla="*/ 806443 h 967735"/>
                  <a:gd name="connsiteX8" fmla="*/ 0 w 1625804"/>
                  <a:gd name="connsiteY8" fmla="*/ 161292 h 96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804" h="967735">
                    <a:moveTo>
                      <a:pt x="0" y="161292"/>
                    </a:moveTo>
                    <a:cubicBezTo>
                      <a:pt x="0" y="72213"/>
                      <a:pt x="72213" y="0"/>
                      <a:pt x="161292" y="0"/>
                    </a:cubicBezTo>
                    <a:lnTo>
                      <a:pt x="1464512" y="0"/>
                    </a:lnTo>
                    <a:cubicBezTo>
                      <a:pt x="1553591" y="0"/>
                      <a:pt x="1625804" y="72213"/>
                      <a:pt x="1625804" y="161292"/>
                    </a:cubicBezTo>
                    <a:lnTo>
                      <a:pt x="1625804" y="806443"/>
                    </a:lnTo>
                    <a:cubicBezTo>
                      <a:pt x="1625804" y="895522"/>
                      <a:pt x="1553591" y="967735"/>
                      <a:pt x="1464512" y="967735"/>
                    </a:cubicBezTo>
                    <a:lnTo>
                      <a:pt x="161292" y="967735"/>
                    </a:lnTo>
                    <a:cubicBezTo>
                      <a:pt x="72213" y="967735"/>
                      <a:pt x="0" y="895522"/>
                      <a:pt x="0" y="806443"/>
                    </a:cubicBezTo>
                    <a:lnTo>
                      <a:pt x="0" y="161292"/>
                    </a:lnTo>
                    <a:close/>
                  </a:path>
                </a:pathLst>
              </a:custGeom>
              <a:solidFill>
                <a:schemeClr val="accent2">
                  <a:hueOff val="0"/>
                  <a:satOff val="0"/>
                  <a:lumOff val="0"/>
                  <a:alpha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2641" tIns="72641" rIns="72641" bIns="7264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</a:rPr>
                  <a:t>Theory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kern="1200" dirty="0" smtClean="0">
                    <a:solidFill>
                      <a:schemeClr val="tx1"/>
                    </a:solidFill>
                  </a:rPr>
                  <a:t>, 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ecision procedure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reeform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906" y="2362200"/>
                <a:ext cx="1738694" cy="967735"/>
              </a:xfrm>
              <a:custGeom>
                <a:avLst/>
                <a:gdLst>
                  <a:gd name="connsiteX0" fmla="*/ 0 w 1625804"/>
                  <a:gd name="connsiteY0" fmla="*/ 161292 h 967735"/>
                  <a:gd name="connsiteX1" fmla="*/ 161292 w 1625804"/>
                  <a:gd name="connsiteY1" fmla="*/ 0 h 967735"/>
                  <a:gd name="connsiteX2" fmla="*/ 1464512 w 1625804"/>
                  <a:gd name="connsiteY2" fmla="*/ 0 h 967735"/>
                  <a:gd name="connsiteX3" fmla="*/ 1625804 w 1625804"/>
                  <a:gd name="connsiteY3" fmla="*/ 161292 h 967735"/>
                  <a:gd name="connsiteX4" fmla="*/ 1625804 w 1625804"/>
                  <a:gd name="connsiteY4" fmla="*/ 806443 h 967735"/>
                  <a:gd name="connsiteX5" fmla="*/ 1464512 w 1625804"/>
                  <a:gd name="connsiteY5" fmla="*/ 967735 h 967735"/>
                  <a:gd name="connsiteX6" fmla="*/ 161292 w 1625804"/>
                  <a:gd name="connsiteY6" fmla="*/ 967735 h 967735"/>
                  <a:gd name="connsiteX7" fmla="*/ 0 w 1625804"/>
                  <a:gd name="connsiteY7" fmla="*/ 806443 h 967735"/>
                  <a:gd name="connsiteX8" fmla="*/ 0 w 1625804"/>
                  <a:gd name="connsiteY8" fmla="*/ 161292 h 96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804" h="967735">
                    <a:moveTo>
                      <a:pt x="0" y="161292"/>
                    </a:moveTo>
                    <a:cubicBezTo>
                      <a:pt x="0" y="72213"/>
                      <a:pt x="72213" y="0"/>
                      <a:pt x="161292" y="0"/>
                    </a:cubicBezTo>
                    <a:lnTo>
                      <a:pt x="1464512" y="0"/>
                    </a:lnTo>
                    <a:cubicBezTo>
                      <a:pt x="1553591" y="0"/>
                      <a:pt x="1625804" y="72213"/>
                      <a:pt x="1625804" y="161292"/>
                    </a:cubicBezTo>
                    <a:lnTo>
                      <a:pt x="1625804" y="806443"/>
                    </a:lnTo>
                    <a:cubicBezTo>
                      <a:pt x="1625804" y="895522"/>
                      <a:pt x="1553591" y="967735"/>
                      <a:pt x="1464512" y="967735"/>
                    </a:cubicBezTo>
                    <a:lnTo>
                      <a:pt x="161292" y="967735"/>
                    </a:lnTo>
                    <a:cubicBezTo>
                      <a:pt x="72213" y="967735"/>
                      <a:pt x="0" y="895522"/>
                      <a:pt x="0" y="806443"/>
                    </a:cubicBezTo>
                    <a:lnTo>
                      <a:pt x="0" y="161292"/>
                    </a:lnTo>
                    <a:close/>
                  </a:path>
                </a:pathLst>
              </a:custGeom>
              <a:blipFill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Freeform 6"/>
              <p:cNvSpPr/>
              <p:nvPr/>
            </p:nvSpPr>
            <p:spPr>
              <a:xfrm>
                <a:off x="4117714" y="3886200"/>
                <a:ext cx="1737360" cy="969264"/>
              </a:xfrm>
              <a:custGeom>
                <a:avLst/>
                <a:gdLst>
                  <a:gd name="connsiteX0" fmla="*/ 0 w 1655472"/>
                  <a:gd name="connsiteY0" fmla="*/ 164238 h 985406"/>
                  <a:gd name="connsiteX1" fmla="*/ 164238 w 1655472"/>
                  <a:gd name="connsiteY1" fmla="*/ 0 h 985406"/>
                  <a:gd name="connsiteX2" fmla="*/ 1491234 w 1655472"/>
                  <a:gd name="connsiteY2" fmla="*/ 0 h 985406"/>
                  <a:gd name="connsiteX3" fmla="*/ 1655472 w 1655472"/>
                  <a:gd name="connsiteY3" fmla="*/ 164238 h 985406"/>
                  <a:gd name="connsiteX4" fmla="*/ 1655472 w 1655472"/>
                  <a:gd name="connsiteY4" fmla="*/ 821168 h 985406"/>
                  <a:gd name="connsiteX5" fmla="*/ 1491234 w 1655472"/>
                  <a:gd name="connsiteY5" fmla="*/ 985406 h 985406"/>
                  <a:gd name="connsiteX6" fmla="*/ 164238 w 1655472"/>
                  <a:gd name="connsiteY6" fmla="*/ 985406 h 985406"/>
                  <a:gd name="connsiteX7" fmla="*/ 0 w 1655472"/>
                  <a:gd name="connsiteY7" fmla="*/ 821168 h 985406"/>
                  <a:gd name="connsiteX8" fmla="*/ 0 w 1655472"/>
                  <a:gd name="connsiteY8" fmla="*/ 164238 h 985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5472" h="985406">
                    <a:moveTo>
                      <a:pt x="0" y="164238"/>
                    </a:moveTo>
                    <a:cubicBezTo>
                      <a:pt x="0" y="73532"/>
                      <a:pt x="73532" y="0"/>
                      <a:pt x="164238" y="0"/>
                    </a:cubicBezTo>
                    <a:lnTo>
                      <a:pt x="1491234" y="0"/>
                    </a:lnTo>
                    <a:cubicBezTo>
                      <a:pt x="1581940" y="0"/>
                      <a:pt x="1655472" y="73532"/>
                      <a:pt x="1655472" y="164238"/>
                    </a:cubicBezTo>
                    <a:lnTo>
                      <a:pt x="1655472" y="821168"/>
                    </a:lnTo>
                    <a:cubicBezTo>
                      <a:pt x="1655472" y="911874"/>
                      <a:pt x="1581940" y="985406"/>
                      <a:pt x="1491234" y="985406"/>
                    </a:cubicBezTo>
                    <a:lnTo>
                      <a:pt x="164238" y="985406"/>
                    </a:lnTo>
                    <a:cubicBezTo>
                      <a:pt x="73532" y="985406"/>
                      <a:pt x="0" y="911874"/>
                      <a:pt x="0" y="821168"/>
                    </a:cubicBezTo>
                    <a:lnTo>
                      <a:pt x="0" y="164238"/>
                    </a:ln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0964" tIns="70964" rIns="70964" bIns="7096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decision procedure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Freeform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14" y="3886200"/>
                <a:ext cx="1737360" cy="969264"/>
              </a:xfrm>
              <a:custGeom>
                <a:avLst/>
                <a:gdLst>
                  <a:gd name="connsiteX0" fmla="*/ 0 w 1655472"/>
                  <a:gd name="connsiteY0" fmla="*/ 164238 h 985406"/>
                  <a:gd name="connsiteX1" fmla="*/ 164238 w 1655472"/>
                  <a:gd name="connsiteY1" fmla="*/ 0 h 985406"/>
                  <a:gd name="connsiteX2" fmla="*/ 1491234 w 1655472"/>
                  <a:gd name="connsiteY2" fmla="*/ 0 h 985406"/>
                  <a:gd name="connsiteX3" fmla="*/ 1655472 w 1655472"/>
                  <a:gd name="connsiteY3" fmla="*/ 164238 h 985406"/>
                  <a:gd name="connsiteX4" fmla="*/ 1655472 w 1655472"/>
                  <a:gd name="connsiteY4" fmla="*/ 821168 h 985406"/>
                  <a:gd name="connsiteX5" fmla="*/ 1491234 w 1655472"/>
                  <a:gd name="connsiteY5" fmla="*/ 985406 h 985406"/>
                  <a:gd name="connsiteX6" fmla="*/ 164238 w 1655472"/>
                  <a:gd name="connsiteY6" fmla="*/ 985406 h 985406"/>
                  <a:gd name="connsiteX7" fmla="*/ 0 w 1655472"/>
                  <a:gd name="connsiteY7" fmla="*/ 821168 h 985406"/>
                  <a:gd name="connsiteX8" fmla="*/ 0 w 1655472"/>
                  <a:gd name="connsiteY8" fmla="*/ 164238 h 985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5472" h="985406">
                    <a:moveTo>
                      <a:pt x="0" y="164238"/>
                    </a:moveTo>
                    <a:cubicBezTo>
                      <a:pt x="0" y="73532"/>
                      <a:pt x="73532" y="0"/>
                      <a:pt x="164238" y="0"/>
                    </a:cubicBezTo>
                    <a:lnTo>
                      <a:pt x="1491234" y="0"/>
                    </a:lnTo>
                    <a:cubicBezTo>
                      <a:pt x="1581940" y="0"/>
                      <a:pt x="1655472" y="73532"/>
                      <a:pt x="1655472" y="164238"/>
                    </a:cubicBezTo>
                    <a:lnTo>
                      <a:pt x="1655472" y="821168"/>
                    </a:lnTo>
                    <a:cubicBezTo>
                      <a:pt x="1655472" y="911874"/>
                      <a:pt x="1581940" y="985406"/>
                      <a:pt x="1491234" y="985406"/>
                    </a:cubicBezTo>
                    <a:lnTo>
                      <a:pt x="164238" y="985406"/>
                    </a:lnTo>
                    <a:cubicBezTo>
                      <a:pt x="73532" y="985406"/>
                      <a:pt x="0" y="911874"/>
                      <a:pt x="0" y="821168"/>
                    </a:cubicBezTo>
                    <a:lnTo>
                      <a:pt x="0" y="164238"/>
                    </a:lnTo>
                    <a:close/>
                  </a:path>
                </a:pathLst>
              </a:custGeom>
              <a:blipFill>
                <a:blip r:embed="rId5"/>
                <a:stretch>
                  <a:fillRect r="-3460"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071390" y="3329935"/>
            <a:ext cx="1830008" cy="556265"/>
            <a:chOff x="4071390" y="3329935"/>
            <a:chExt cx="1830008" cy="556265"/>
          </a:xfrm>
        </p:grpSpPr>
        <p:cxnSp>
          <p:nvCxnSpPr>
            <p:cNvPr id="8" name="Straight Arrow Connector 7"/>
            <p:cNvCxnSpPr>
              <a:stCxn id="4" idx="5"/>
              <a:endCxn id="7" idx="1"/>
            </p:cNvCxnSpPr>
            <p:nvPr/>
          </p:nvCxnSpPr>
          <p:spPr>
            <a:xfrm>
              <a:off x="4071390" y="3329935"/>
              <a:ext cx="218686" cy="556265"/>
            </a:xfrm>
            <a:prstGeom prst="straightConnector1">
              <a:avLst/>
            </a:prstGeom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7" idx="2"/>
            </p:cNvCxnSpPr>
            <p:nvPr/>
          </p:nvCxnSpPr>
          <p:spPr>
            <a:xfrm flipH="1">
              <a:off x="5682712" y="3329935"/>
              <a:ext cx="218686" cy="556265"/>
            </a:xfrm>
            <a:prstGeom prst="straightConnector1">
              <a:avLst/>
            </a:prstGeom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24998" y="333430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Nelson-</a:t>
              </a:r>
              <a:r>
                <a:rPr lang="en-US" dirty="0" err="1" smtClean="0"/>
                <a:t>Oppen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Nelson-</a:t>
            </a:r>
            <a:r>
              <a:rPr lang="en-US" dirty="0" err="1" smtClean="0"/>
              <a:t>Oppen</a:t>
            </a:r>
            <a:r>
              <a:rPr lang="en-US" dirty="0" smtClean="0"/>
              <a:t>: Restrictions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Nelson-</a:t>
                </a:r>
                <a:r>
                  <a:rPr lang="en-US" sz="2400" b="0" dirty="0" err="1" smtClean="0"/>
                  <a:t>Oppen</a:t>
                </a:r>
                <a:r>
                  <a:rPr lang="en-US" sz="2400" b="0" dirty="0" smtClean="0"/>
                  <a:t> requires the following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restriction</a:t>
                </a:r>
                <a:r>
                  <a:rPr lang="en-US" sz="2400" b="0" dirty="0" smtClean="0"/>
                  <a:t> to work:</a:t>
                </a:r>
              </a:p>
              <a:p>
                <a:pPr lvl="1"/>
                <a:r>
                  <a:rPr lang="en-US" sz="2000" dirty="0" smtClean="0"/>
                  <a:t>Only works for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quantifier-free</a:t>
                </a:r>
                <a:r>
                  <a:rPr lang="en-US" sz="2000" dirty="0" smtClean="0"/>
                  <a:t> fragments</a:t>
                </a:r>
              </a:p>
              <a:p>
                <a:pPr lvl="1"/>
                <a:r>
                  <a:rPr lang="en-US" sz="2000" b="0" dirty="0" smtClean="0"/>
                  <a:t>Can only combine formulas </a:t>
                </a:r>
                <a:r>
                  <a:rPr lang="en-US" sz="20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without disjunctions</a:t>
                </a:r>
              </a:p>
              <a:p>
                <a:pPr lvl="1"/>
                <a:r>
                  <a:rPr lang="en-US" sz="2000" dirty="0" smtClean="0"/>
                  <a:t>Signatures can only share 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b="0" dirty="0" smtClean="0"/>
                  <a:t>Theories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 must be </a:t>
                </a:r>
                <a:r>
                  <a:rPr lang="en-US" sz="20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stably infinite</a:t>
                </a:r>
              </a:p>
              <a:p>
                <a:pPr lvl="1"/>
                <a:endParaRPr lang="en-US" sz="1600" dirty="0"/>
              </a:p>
              <a:p>
                <a:r>
                  <a:rPr lang="en-US" sz="2400" b="0" dirty="0" smtClean="0"/>
                  <a:t>A theory is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stably infinite </a:t>
                </a:r>
                <a:r>
                  <a:rPr lang="en-US" sz="2400" b="0" dirty="0" smtClean="0"/>
                  <a:t>if every satisfiable quantifier free formula is satisfiable in a model with an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infinite domain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4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Non-Stably Infinite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 smtClean="0"/>
                  <a:t>Example:</a:t>
                </a:r>
              </a:p>
              <a:p>
                <a:pPr lvl="1"/>
                <a:r>
                  <a:rPr lang="en-US" sz="2000" b="0" dirty="0" smtClean="0"/>
                  <a:t>Signature: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,=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b="0" dirty="0" smtClean="0"/>
                  <a:t>Axiom: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400" dirty="0"/>
              </a:p>
              <a:p>
                <a:r>
                  <a:rPr lang="en-US" sz="2400" b="0" dirty="0" smtClean="0"/>
                  <a:t>The axiom says that every element in the domain must be equal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 smtClean="0"/>
                  <a:t> or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b="0" dirty="0" smtClean="0"/>
              </a:p>
              <a:p>
                <a:endParaRPr lang="en-US" sz="2400" dirty="0"/>
              </a:p>
              <a:p>
                <a:r>
                  <a:rPr lang="en-US" sz="2400" b="0" dirty="0" smtClean="0"/>
                  <a:t>Now consider a domain with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elements</a:t>
                </a:r>
                <a:endParaRPr lang="en-US" sz="2400" b="0" dirty="0" smtClean="0"/>
              </a:p>
              <a:p>
                <a:pPr lvl="1"/>
                <a:r>
                  <a:rPr lang="en-US" sz="2000" dirty="0" smtClean="0"/>
                  <a:t>Violates axiom!</a:t>
                </a:r>
              </a:p>
              <a:p>
                <a:pPr lvl="1"/>
                <a:r>
                  <a:rPr lang="en-US" sz="2000" dirty="0" smtClean="0"/>
                  <a:t>Thus, any model that satisfies the axioms has a finite domain</a:t>
                </a:r>
              </a:p>
              <a:p>
                <a:pPr lvl="1"/>
                <a:r>
                  <a:rPr lang="en-US" sz="2000" b="0" dirty="0" smtClean="0"/>
                  <a:t>And consequently, the theory is not stably infinite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0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21737</TotalTime>
  <Words>794</Words>
  <Application>Microsoft Office PowerPoint</Application>
  <PresentationFormat>On-screen Show (4:3)</PresentationFormat>
  <Paragraphs>459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Recap</vt:lpstr>
      <vt:lpstr>SMT: Main Challenges</vt:lpstr>
      <vt:lpstr>Formulas That Combine Theories</vt:lpstr>
      <vt:lpstr>Combined Theories</vt:lpstr>
      <vt:lpstr>Nelson-Oppen Overview</vt:lpstr>
      <vt:lpstr>Nelson-Oppen: Restrictions</vt:lpstr>
      <vt:lpstr>A Non-Stably Infinite Theory</vt:lpstr>
      <vt:lpstr>Stably Infinite Theories</vt:lpstr>
      <vt:lpstr>Nelson-Oppen Overview</vt:lpstr>
      <vt:lpstr>Purification</vt:lpstr>
      <vt:lpstr>How to Purify</vt:lpstr>
      <vt:lpstr>Purificaiton: Example 1</vt:lpstr>
      <vt:lpstr>Purificaiton: Example 2</vt:lpstr>
      <vt:lpstr>Purificaiton: Example 2</vt:lpstr>
      <vt:lpstr>Purificaiton: Example 2</vt:lpstr>
      <vt:lpstr>Purificaiton: Example 2</vt:lpstr>
      <vt:lpstr>Shared Variables</vt:lpstr>
      <vt:lpstr>Phase Two of Nelson-Oppen</vt:lpstr>
      <vt:lpstr>Convex Theories</vt:lpstr>
      <vt:lpstr>Convex Theories: Examples</vt:lpstr>
      <vt:lpstr>Nelson-Oppen for Convex Theories</vt:lpstr>
      <vt:lpstr>Nelson-Oppen for Convex Theories (cnt’d)</vt:lpstr>
      <vt:lpstr>Nelson-Oppen for Convex Theories (cnt’d)</vt:lpstr>
      <vt:lpstr>Example</vt:lpstr>
      <vt:lpstr>Example (cnt’d)</vt:lpstr>
      <vt:lpstr>Example (cnt’d)</vt:lpstr>
      <vt:lpstr>Example (cnt’d)</vt:lpstr>
      <vt:lpstr>Example (cnt’d)</vt:lpstr>
      <vt:lpstr>Non-Convex Theories</vt:lpstr>
      <vt:lpstr>Non-Convex Theories (cnt’d)</vt:lpstr>
      <vt:lpstr>Nelson-Oppen for Non-Convex Theories</vt:lpstr>
      <vt:lpstr>Nelson-Oppen for Non-Convex Theories (cnt’d)</vt:lpstr>
      <vt:lpstr>Example</vt:lpstr>
      <vt:lpstr>Example (cnt’d)</vt:lpstr>
      <vt:lpstr>Example (cnt’d)</vt:lpstr>
      <vt:lpstr>Another Example</vt:lpstr>
      <vt:lpstr>Another Example (cnt’d)</vt:lpstr>
      <vt:lpstr>Another Example (cnt’d)</vt:lpstr>
      <vt:lpstr>Summary: Convex vs. Non-Convex</vt:lpstr>
      <vt:lpstr>SMT Solving with Multiple Theories</vt:lpstr>
      <vt:lpstr>Modeling DPLL(T_1,…T_n)</vt:lpstr>
      <vt:lpstr>Abstract DPLL Modulo Multiple Theories</vt:lpstr>
      <vt:lpstr>Abstract DPLL Modulo Multiple Theories (cnt’d)</vt:lpstr>
      <vt:lpstr>Example (Convex)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1269</cp:revision>
  <dcterms:created xsi:type="dcterms:W3CDTF">2012-06-16T17:56:57Z</dcterms:created>
  <dcterms:modified xsi:type="dcterms:W3CDTF">2019-12-16T15:49:57Z</dcterms:modified>
</cp:coreProperties>
</file>