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464" r:id="rId2"/>
    <p:sldId id="559" r:id="rId3"/>
    <p:sldId id="659" r:id="rId4"/>
    <p:sldId id="691" r:id="rId5"/>
    <p:sldId id="692" r:id="rId6"/>
    <p:sldId id="693" r:id="rId7"/>
    <p:sldId id="694" r:id="rId8"/>
    <p:sldId id="695" r:id="rId9"/>
    <p:sldId id="696" r:id="rId10"/>
    <p:sldId id="697" r:id="rId11"/>
    <p:sldId id="698" r:id="rId12"/>
    <p:sldId id="699" r:id="rId13"/>
    <p:sldId id="700" r:id="rId14"/>
    <p:sldId id="701" r:id="rId15"/>
    <p:sldId id="702" r:id="rId16"/>
    <p:sldId id="703" r:id="rId17"/>
    <p:sldId id="704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4" r:id="rId26"/>
    <p:sldId id="715" r:id="rId27"/>
    <p:sldId id="716" r:id="rId28"/>
    <p:sldId id="720" r:id="rId29"/>
    <p:sldId id="717" r:id="rId30"/>
    <p:sldId id="718" r:id="rId31"/>
    <p:sldId id="719" r:id="rId32"/>
    <p:sldId id="721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  <p:sldId id="733" r:id="rId45"/>
    <p:sldId id="734" r:id="rId46"/>
    <p:sldId id="735" r:id="rId47"/>
    <p:sldId id="736" r:id="rId48"/>
    <p:sldId id="737" r:id="rId49"/>
    <p:sldId id="738" r:id="rId50"/>
    <p:sldId id="739" r:id="rId51"/>
    <p:sldId id="740" r:id="rId52"/>
    <p:sldId id="741" r:id="rId53"/>
    <p:sldId id="742" r:id="rId54"/>
    <p:sldId id="743" r:id="rId55"/>
    <p:sldId id="744" r:id="rId56"/>
    <p:sldId id="745" r:id="rId57"/>
    <p:sldId id="746" r:id="rId58"/>
    <p:sldId id="69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671" autoAdjust="0"/>
  </p:normalViewPr>
  <p:slideViewPr>
    <p:cSldViewPr>
      <p:cViewPr varScale="1">
        <p:scale>
          <a:sx n="107" d="100"/>
          <a:sy n="107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28-Dec-19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28-Dec-19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28-Dec-19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28-Dec-19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28-Dec-19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58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38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39.png"/><Relationship Id="rId14" Type="http://schemas.openxmlformats.org/officeDocument/2006/relationships/image" Target="../media/image17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11.png"/><Relationship Id="rId3" Type="http://schemas.openxmlformats.org/officeDocument/2006/relationships/image" Target="../media/image312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17" Type="http://schemas.openxmlformats.org/officeDocument/2006/relationships/image" Target="../media/image3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290.png"/><Relationship Id="rId10" Type="http://schemas.openxmlformats.org/officeDocument/2006/relationships/image" Target="../media/image250.png"/><Relationship Id="rId19" Type="http://schemas.openxmlformats.org/officeDocument/2006/relationships/image" Target="../media/image241.png"/><Relationship Id="rId4" Type="http://schemas.openxmlformats.org/officeDocument/2006/relationships/image" Target="../media/image180.png"/><Relationship Id="rId9" Type="http://schemas.openxmlformats.org/officeDocument/2006/relationships/image" Target="../media/image240.png"/><Relationship Id="rId14" Type="http://schemas.openxmlformats.org/officeDocument/2006/relationships/image" Target="../media/image28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/>
                  <a:t>: Deductive Verification</a:t>
                </a:r>
                <a:br>
                  <a:rPr lang="en-US" sz="2800" dirty="0"/>
                </a:br>
                <a:r>
                  <a:rPr lang="en-US" sz="2800" dirty="0"/>
                  <a:t>December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z="2800" baseline="30000" dirty="0"/>
                  <a:t>th</a:t>
                </a:r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meaning</a:t>
                </a:r>
                <a:r>
                  <a:rPr lang="en-US" sz="2400" dirty="0">
                    <a:latin typeface="+mj-lt"/>
                  </a:rPr>
                  <a:t> of the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+mj-lt"/>
                  </a:rPr>
                  <a:t> is: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+mj-lt"/>
                  </a:rPr>
                  <a:t> is executed in a state satisfying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And if the execution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+mj-lt"/>
                  </a:rPr>
                  <a:t> terminates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Then the program state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Are the following examples valid Hoare triples?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≔0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Meaning of Hoare Triples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4096328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4474249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5230092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485217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158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A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+mj-lt"/>
                  </a:rPr>
                  <a:t> sometimes called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partial correctness specification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Doesn’t require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+mj-lt"/>
                  </a:rPr>
                  <a:t> to terminate</a:t>
                </a:r>
              </a:p>
              <a:p>
                <a:pPr lvl="1"/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Total correctness specification</a:t>
                </a:r>
                <a:r>
                  <a:rPr lang="en-US" sz="2400" dirty="0">
                    <a:latin typeface="+mj-lt"/>
                  </a:rPr>
                  <a:t>: a stronger version that ensures termination, denoted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lvl="1"/>
                <a:endParaRPr lang="en-US" sz="240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+mj-lt"/>
                  </a:rPr>
                  <a:t> is executed in a state satisfying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+mj-lt"/>
                  </a:rPr>
                  <a:t> then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It will terminate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The final state will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i="1" dirty="0">
                    <a:latin typeface="+mj-lt"/>
                  </a:rPr>
                  <a:t>while true do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 valid?</a:t>
                </a:r>
              </a:p>
            </p:txBody>
          </p:sp>
        </mc:Choice>
        <mc:Fallback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Partial and Total Correctness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6172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28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What do the following specifications say?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We will focus on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partial correctness </a:t>
                </a:r>
                <a:r>
                  <a:rPr lang="en-US" sz="2400" dirty="0">
                    <a:latin typeface="+mj-lt"/>
                  </a:rPr>
                  <a:t>(safety)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376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Are the following valid?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+mj-lt"/>
                  </a:rPr>
                  <a:t> do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+mj-lt"/>
                  </a:rPr>
                  <a:t>++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2"/>
                <a:r>
                  <a:rPr lang="en-US" sz="2000" dirty="0">
                    <a:latin typeface="+mj-lt"/>
                  </a:rPr>
                  <a:t>No (negative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+mj-lt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while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do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dirty="0"/>
                      <m:t>++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do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++,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+=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No (negative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How can we make the invalid triples valid?</a:t>
                </a:r>
              </a:p>
              <a:p>
                <a:pPr lvl="1"/>
                <a:r>
                  <a:rPr lang="en-US" sz="2000" dirty="0"/>
                  <a:t>By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strengthening</a:t>
                </a:r>
                <a:r>
                  <a:rPr lang="en-US" sz="2000" dirty="0"/>
                  <a:t> the precondition</a:t>
                </a:r>
              </a:p>
              <a:p>
                <a:pPr lvl="1"/>
                <a:r>
                  <a:rPr lang="en-US" sz="2000" dirty="0"/>
                  <a:t>In this case, by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to the precondition 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160408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Key problem</a:t>
                </a:r>
                <a:r>
                  <a:rPr lang="en-US" sz="2400" dirty="0">
                    <a:latin typeface="+mj-lt"/>
                  </a:rPr>
                  <a:t>: proving the validity of Hoare triples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Validity denoted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x-non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to say we can prove the validity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dirty="0"/>
                  <a:t>Hoare also gave a sound and relatively complete proof system that allows semi-mechanizing correctness proofs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Soundness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Completeness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Proving Partial Correctness</a:t>
            </a:r>
          </a:p>
        </p:txBody>
      </p:sp>
    </p:spTree>
    <p:extLst>
      <p:ext uri="{BB962C8B-B14F-4D97-AF65-F5344CB8AC3E}">
        <p14:creationId xmlns:p14="http://schemas.microsoft.com/office/powerpoint/2010/main" val="13327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Proof rules in Hoare logic are written as inference rules</a:t>
                </a: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If the triples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are provable in our system, then so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/>
                  <a:t>Not all rules have hypotheses </a:t>
                </a:r>
                <a:r>
                  <a:rPr lang="x-none" sz="2000" dirty="0"/>
                  <a:t>–</a:t>
                </a:r>
                <a:r>
                  <a:rPr lang="en-US" sz="2000" dirty="0"/>
                  <a:t> these correspond to base cases in the proof</a:t>
                </a:r>
              </a:p>
              <a:p>
                <a:pPr lvl="1"/>
                <a:r>
                  <a:rPr lang="en-US" sz="2000" dirty="0"/>
                  <a:t>Rules with hypotheses correspond to inductive cases in the proof</a:t>
                </a:r>
              </a:p>
              <a:p>
                <a:pPr lvl="1"/>
                <a:r>
                  <a:rPr lang="en-US" sz="2000" dirty="0"/>
                  <a:t>One inference rule for every statement in the IMP language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Inference Rules</a:t>
            </a:r>
          </a:p>
        </p:txBody>
      </p:sp>
    </p:spTree>
    <p:extLst>
      <p:ext uri="{BB962C8B-B14F-4D97-AF65-F5344CB8AC3E}">
        <p14:creationId xmlns:p14="http://schemas.microsoft.com/office/powerpoint/2010/main" val="6559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Consider the assignment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post-condition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do we need before the assignment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to hold afterwards?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post-condition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What do we need to know before the assignment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 holds afterwards?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Proof Rule for Assignment</a:t>
            </a:r>
          </a:p>
        </p:txBody>
      </p:sp>
    </p:spTree>
    <p:extLst>
      <p:ext uri="{BB962C8B-B14F-4D97-AF65-F5344CB8AC3E}">
        <p14:creationId xmlns:p14="http://schemas.microsoft.com/office/powerpoint/2010/main" val="2924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/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To 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holds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after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, we need to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substituted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holds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before</a:t>
                </a:r>
                <a:r>
                  <a:rPr lang="en-US" sz="2400" dirty="0"/>
                  <a:t> the assignment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Which of these are provable using the rule?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Rule for Assignment (cnt’d)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4569688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4947609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703452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532553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215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Is the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valid</a:t>
                </a:r>
                <a:r>
                  <a:rPr lang="en-US" sz="2400" dirty="0">
                    <a:latin typeface="+mj-lt"/>
                  </a:rPr>
                  <a:t>?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Is it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provable</a:t>
                </a:r>
                <a:r>
                  <a:rPr lang="en-US" sz="2400" dirty="0">
                    <a:latin typeface="+mj-lt"/>
                  </a:rPr>
                  <a:t> using our assignment rule?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/>
                  <a:t>Instantiating the rule, we get: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which is just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Which is not the precondition…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Intuition:</a:t>
                </a:r>
              </a:p>
              <a:p>
                <a:pPr lvl="1"/>
                <a:r>
                  <a:rPr lang="en-US" sz="2000" dirty="0"/>
                  <a:t>If we can prove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without</a:t>
                </a:r>
                <a:r>
                  <a:rPr lang="en-US" sz="2000" dirty="0"/>
                  <a:t> any assumptions…</a:t>
                </a:r>
              </a:p>
              <a:p>
                <a:pPr lvl="1"/>
                <a:r>
                  <a:rPr lang="en-US" sz="2000" dirty="0"/>
                  <a:t>Then we should be able to prove it if we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do</a:t>
                </a:r>
                <a:r>
                  <a:rPr lang="en-US" sz="2000" dirty="0"/>
                  <a:t> make assumptions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Precondition Strengthening</a:t>
            </a:r>
          </a:p>
        </p:txBody>
      </p:sp>
    </p:spTree>
    <p:extLst>
      <p:ext uri="{BB962C8B-B14F-4D97-AF65-F5344CB8AC3E}">
        <p14:creationId xmlns:p14="http://schemas.microsoft.com/office/powerpoint/2010/main" val="20843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306249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But how can we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+mj-lt"/>
                  </a:rPr>
                  <a:t>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An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SMT solver </a:t>
                </a:r>
                <a:r>
                  <a:rPr lang="en-US" sz="2000" dirty="0">
                    <a:latin typeface="+mj-lt"/>
                  </a:rPr>
                  <a:t>can prove that for us!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49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Rule for Precondition Strengthening</a:t>
            </a:r>
          </a:p>
        </p:txBody>
      </p:sp>
    </p:spTree>
    <p:extLst>
      <p:ext uri="{BB962C8B-B14F-4D97-AF65-F5344CB8AC3E}">
        <p14:creationId xmlns:p14="http://schemas.microsoft.com/office/powerpoint/2010/main" val="29992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Chaki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Using the new rule, we can now prove</a:t>
                </a: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Proof:</a:t>
                </a:r>
                <a:br>
                  <a:rPr lang="en-US" sz="24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x-none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/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695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A dual rule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post-condition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weakening</a:t>
                </a:r>
                <a:r>
                  <a:rPr lang="en-US" sz="2400" dirty="0">
                    <a:latin typeface="+mj-lt"/>
                  </a:rPr>
                  <a:t>:</a:t>
                </a:r>
                <a:br>
                  <a:rPr lang="en-US" sz="24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If we can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+mj-lt"/>
                  </a:rPr>
                  <a:t>, can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relax</a:t>
                </a:r>
                <a:r>
                  <a:rPr lang="en-US" sz="2400" dirty="0">
                    <a:latin typeface="+mj-lt"/>
                  </a:rPr>
                  <a:t> it to the weaker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 SMT solver is needed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Post-Condition Weakening</a:t>
            </a:r>
          </a:p>
        </p:txBody>
      </p:sp>
    </p:spTree>
    <p:extLst>
      <p:ext uri="{BB962C8B-B14F-4D97-AF65-F5344CB8AC3E}">
        <p14:creationId xmlns:p14="http://schemas.microsoft.com/office/powerpoint/2010/main" val="24096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Suppose we can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Can we prove the following using post-condition weakening?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Yes</a:t>
                </a:r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Yes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Yes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202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Use this to prove the validity of:</a:t>
                </a: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What is the appropriate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Proof Rule for Composition</a:t>
            </a:r>
          </a:p>
        </p:txBody>
      </p:sp>
    </p:spTree>
    <p:extLst>
      <p:ext uri="{BB962C8B-B14F-4D97-AF65-F5344CB8AC3E}">
        <p14:creationId xmlns:p14="http://schemas.microsoft.com/office/powerpoint/2010/main" val="9386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Use this to prove the validity of:</a:t>
                </a: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x-none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/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num>
                            <m:den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x-non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/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num>
                            <m:den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den>
                          </m:f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Rule for Composition (cnt’d)</a:t>
            </a:r>
          </a:p>
        </p:txBody>
      </p:sp>
    </p:spTree>
    <p:extLst>
      <p:ext uri="{BB962C8B-B14F-4D97-AF65-F5344CB8AC3E}">
        <p14:creationId xmlns:p14="http://schemas.microsoft.com/office/powerpoint/2010/main" val="13455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mr>
                          </m:m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Then branch: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Else branch: known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Proof Rule for If Statements</a:t>
            </a:r>
          </a:p>
        </p:txBody>
      </p:sp>
    </p:spTree>
    <p:extLst>
      <p:ext uri="{BB962C8B-B14F-4D97-AF65-F5344CB8AC3E}">
        <p14:creationId xmlns:p14="http://schemas.microsoft.com/office/powerpoint/2010/main" val="27749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Prove the correctness of the triple:</a:t>
                </a:r>
              </a:p>
              <a:p>
                <a:pPr marL="82296" indent="0" algn="ctr">
                  <a:buNone/>
                </a:pP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else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Need to prove two triples: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Both can be shown using the equality rule (and simple arithmetic rules)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Rule for If Statements (cnt’d)</a:t>
            </a:r>
          </a:p>
        </p:txBody>
      </p:sp>
    </p:spTree>
    <p:extLst>
      <p:ext uri="{BB962C8B-B14F-4D97-AF65-F5344CB8AC3E}">
        <p14:creationId xmlns:p14="http://schemas.microsoft.com/office/powerpoint/2010/main" val="2564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Is the following proof rule correct?</a:t>
                </a:r>
              </a:p>
              <a:p>
                <a:pPr marL="82296" indent="0" algn="ctr">
                  <a:buNone/>
                </a:pPr>
                <a:br>
                  <a:rPr lang="en-US" sz="2400" dirty="0"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mr>
                          </m:m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82296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Yes </a:t>
                </a:r>
                <a:r>
                  <a:rPr lang="x-none" sz="2400" dirty="0"/>
                  <a:t>–</a:t>
                </a:r>
                <a:r>
                  <a:rPr lang="en-US" sz="2400" dirty="0"/>
                  <a:t> can be derived from existing rules!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6295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mr>
                          </m:m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82296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Idea: use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weakest precondition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must hold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latin typeface="+mj-lt"/>
                  </a:rPr>
                  <a:t> to hold after it: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Because it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weakest</a:t>
                </a:r>
                <a:r>
                  <a:rPr lang="en-US" sz="2000" dirty="0">
                    <a:latin typeface="+mj-lt"/>
                  </a:rPr>
                  <a:t>, it must hold that:</a:t>
                </a:r>
                <a:br>
                  <a:rPr lang="en-US" sz="20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0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Using the if rule, we obtain: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x-none" sz="2000" dirty="0">
                    <a:latin typeface="+mj-lt"/>
                  </a:rPr>
                  <a:t>…</a:t>
                </a:r>
                <a:r>
                  <a:rPr lang="en-US" sz="2000" dirty="0">
                    <a:latin typeface="+mj-lt"/>
                  </a:rPr>
                  <a:t> and the conclusion follows from the sequence rule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  <a:r>
              <a:rPr lang="he-IL" dirty="0"/>
              <a:t> </a:t>
            </a:r>
            <a:r>
              <a:rPr lang="en-US" dirty="0"/>
              <a:t>(cnt’d)</a:t>
            </a:r>
          </a:p>
        </p:txBody>
      </p:sp>
    </p:spTree>
    <p:extLst>
      <p:ext uri="{BB962C8B-B14F-4D97-AF65-F5344CB8AC3E}">
        <p14:creationId xmlns:p14="http://schemas.microsoft.com/office/powerpoint/2010/main" val="27835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The last rule is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while loops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But first, we need to understand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loop invariants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 loop invariant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latin typeface="+mj-lt"/>
                  </a:rPr>
                  <a:t> has the following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+mj-lt"/>
                  </a:rPr>
                  <a:t> holds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initially</a:t>
                </a:r>
                <a:r>
                  <a:rPr lang="en-US" sz="2000" dirty="0">
                    <a:latin typeface="+mj-lt"/>
                  </a:rPr>
                  <a:t>, before the loop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+mj-lt"/>
                  </a:rPr>
                  <a:t> holds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after each iteration </a:t>
                </a:r>
                <a:r>
                  <a:rPr lang="en-US" sz="2000" dirty="0">
                    <a:latin typeface="+mj-lt"/>
                  </a:rPr>
                  <a:t>of the loop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Proof Rule for While Loops</a:t>
            </a:r>
          </a:p>
        </p:txBody>
      </p:sp>
    </p:spTree>
    <p:extLst>
      <p:ext uri="{BB962C8B-B14F-4D97-AF65-F5344CB8AC3E}">
        <p14:creationId xmlns:p14="http://schemas.microsoft.com/office/powerpoint/2010/main" val="226766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SMT solvers</a:t>
            </a:r>
            <a:r>
              <a:rPr lang="en-US" sz="2400" dirty="0"/>
              <a:t>: general purpose reasoning engines</a:t>
            </a:r>
          </a:p>
          <a:p>
            <a:pPr lvl="1"/>
            <a:r>
              <a:rPr lang="en-US" sz="2000" dirty="0"/>
              <a:t>Their language: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order logic</a:t>
            </a:r>
            <a:r>
              <a:rPr lang="en-US" sz="2000" dirty="0"/>
              <a:t> (FOL)</a:t>
            </a:r>
          </a:p>
          <a:p>
            <a:pPr lvl="1"/>
            <a:endParaRPr lang="en-US" sz="2000" dirty="0"/>
          </a:p>
          <a:p>
            <a:r>
              <a:rPr lang="en-US" sz="2400" dirty="0"/>
              <a:t>Background theories naturally aimed at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program analysis</a:t>
            </a:r>
          </a:p>
          <a:p>
            <a:endParaRPr lang="en-US" sz="2400" dirty="0"/>
          </a:p>
          <a:p>
            <a:r>
              <a:rPr lang="en-US" sz="2400" dirty="0"/>
              <a:t>This is a pretty big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hammer</a:t>
            </a:r>
            <a:r>
              <a:rPr lang="en-US" sz="2400" dirty="0"/>
              <a:t>! </a:t>
            </a:r>
          </a:p>
          <a:p>
            <a:endParaRPr lang="en-US" sz="2400" dirty="0"/>
          </a:p>
          <a:p>
            <a:r>
              <a:rPr lang="en-US" sz="2400" dirty="0"/>
              <a:t>Today, we will see some of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nails</a:t>
            </a:r>
            <a:r>
              <a:rPr lang="en-US" sz="2400" dirty="0"/>
              <a:t>…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1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Consider the following code:</a:t>
                </a:r>
                <a:br>
                  <a:rPr lang="en-US" sz="1600" dirty="0">
                    <a:latin typeface="+mj-lt"/>
                  </a:rPr>
                </a:br>
                <a:endParaRPr lang="en-US" sz="1600" dirty="0">
                  <a:latin typeface="+mj-lt"/>
                </a:endParaRPr>
              </a:p>
              <a:p>
                <a:pPr marL="82296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i="1" dirty="0">
                    <a:latin typeface="+mj-lt"/>
                  </a:rPr>
                  <a:t>while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i="1" dirty="0">
                    <a:latin typeface="+mj-lt"/>
                  </a:rPr>
                  <a:t>do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Which of the following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loop invariants</a:t>
                </a:r>
                <a:r>
                  <a:rPr lang="en-US" sz="2400" dirty="0">
                    <a:latin typeface="+mj-lt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Yes</a:t>
                </a:r>
                <a:endParaRPr lang="en-U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2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Yes</a:t>
                </a:r>
              </a:p>
              <a:p>
                <a:r>
                  <a:rPr lang="en-US" sz="2400" dirty="0">
                    <a:latin typeface="+mj-lt"/>
                  </a:rPr>
                  <a:t>Does an invariant hold after the loop terminates?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Yes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9553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Consider the statement “</a:t>
                </a:r>
                <a:r>
                  <a:rPr lang="en-US" sz="2400" i="1" dirty="0">
                    <a:latin typeface="+mj-lt"/>
                  </a:rPr>
                  <a:t>while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i="1" dirty="0">
                    <a:latin typeface="+mj-lt"/>
                  </a:rPr>
                  <a:t>do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+mj-lt"/>
                  </a:rPr>
                  <a:t>”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latin typeface="+mj-lt"/>
                  </a:rPr>
                  <a:t> is a loop invariant. What will hold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after</a:t>
                </a:r>
                <a:r>
                  <a:rPr lang="en-US" sz="2400" dirty="0">
                    <a:latin typeface="+mj-lt"/>
                  </a:rPr>
                  <a:t> the loop?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 proof rule is thus: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“If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+mj-lt"/>
                  </a:rPr>
                  <a:t> is a loop invariant,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+mj-lt"/>
                  </a:rPr>
                  <a:t> holds after loop terminates”</a:t>
                </a: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Proof Rule for While</a:t>
            </a:r>
          </a:p>
        </p:txBody>
      </p:sp>
    </p:spTree>
    <p:extLst>
      <p:ext uri="{BB962C8B-B14F-4D97-AF65-F5344CB8AC3E}">
        <p14:creationId xmlns:p14="http://schemas.microsoft.com/office/powerpoint/2010/main" val="25792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Consider: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j-lt"/>
                  </a:rPr>
                  <a:t>     </a:t>
                </a:r>
                <a:r>
                  <a:rPr lang="en-US" sz="2400" i="1" dirty="0">
                    <a:latin typeface="+mj-lt"/>
                  </a:rPr>
                  <a:t>while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i="1" dirty="0">
                    <a:latin typeface="+mj-lt"/>
                  </a:rPr>
                  <a:t>do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We want 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What is the appropriate invariant?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How do we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prove</a:t>
                </a:r>
                <a:r>
                  <a:rPr lang="en-US" sz="2400" dirty="0">
                    <a:latin typeface="+mj-lt"/>
                  </a:rPr>
                  <a:t> that this is an invariant?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970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1430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  while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Need to prove: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82296" indent="0">
                  <a:buNone/>
                </a:pPr>
                <a:br>
                  <a:rPr lang="en-US" sz="2400" dirty="0"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/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</p:spTree>
    <p:extLst>
      <p:ext uri="{BB962C8B-B14F-4D97-AF65-F5344CB8AC3E}">
        <p14:creationId xmlns:p14="http://schemas.microsoft.com/office/powerpoint/2010/main" val="35128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So, we’ve proven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is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loop invariant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Now we can instantiate the proof rule for while loops:</a:t>
                </a: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𝑤h𝑖𝑙𝑒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Recall: wanted to show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What else do we need?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Post-condition weakening</a:t>
                </a:r>
                <a:r>
                  <a:rPr lang="en-US" sz="2000" dirty="0"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</p:spTree>
    <p:extLst>
      <p:ext uri="{BB962C8B-B14F-4D97-AF65-F5344CB8AC3E}">
        <p14:creationId xmlns:p14="http://schemas.microsoft.com/office/powerpoint/2010/main" val="777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The full proof:</a:t>
                </a: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x-none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x-non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eqArr>
                                    <m:eqArr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{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eqArr>
                                </m:num>
                                <m:den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{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den>
                              </m:f>
                            </m:num>
                            <m:den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</p:spTree>
    <p:extLst>
      <p:ext uri="{BB962C8B-B14F-4D97-AF65-F5344CB8AC3E}">
        <p14:creationId xmlns:p14="http://schemas.microsoft.com/office/powerpoint/2010/main" val="288099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latin typeface="+mj-lt"/>
                  </a:rPr>
                  <a:t> is a loop invariant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+mj-lt"/>
                  </a:rPr>
                  <a:t>. Does it always satisfy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Earlier definition: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+mj-lt"/>
                  </a:rPr>
                  <a:t> holds initially, holds after every iteration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Counterexample: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+mj-lt"/>
                  </a:rPr>
                  <a:t> and</a:t>
                </a:r>
              </a:p>
              <a:p>
                <a:pPr marL="82296" indent="0">
                  <a:buNone/>
                </a:pPr>
                <a:br>
                  <a:rPr lang="en-US" sz="2400" dirty="0"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Instead need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strengthened invariant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For inductive invariants, can prove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sz="20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Key challenge in verification: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finding inductive invariants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Invariants and Inductive Invariants</a:t>
            </a:r>
          </a:p>
        </p:txBody>
      </p:sp>
    </p:spTree>
    <p:extLst>
      <p:ext uri="{BB962C8B-B14F-4D97-AF65-F5344CB8AC3E}">
        <p14:creationId xmlns:p14="http://schemas.microsoft.com/office/powerpoint/2010/main" val="31950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Find an inductive loop invariant to prove:</a:t>
                </a: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2400" b="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2400" b="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Inductive loop invariant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b="0" dirty="0">
                    <a:latin typeface="+mj-lt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b="0" dirty="0">
                    <a:latin typeface="+mj-lt"/>
                  </a:rPr>
                  <a:t> is inductive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9345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We add the following construct to IMP:</a:t>
                </a:r>
              </a:p>
              <a:p>
                <a:pPr marL="82296" indent="0" algn="ctr">
                  <a:buNone/>
                </a:pPr>
                <a:r>
                  <a:rPr lang="en-US" sz="2400" b="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latin typeface="+mj-lt"/>
                  </a:rPr>
                  <a:t>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latin typeface="+mj-lt"/>
                  </a:rPr>
                  <a:t> 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latin typeface="+mj-lt"/>
                  </a:rPr>
                  <a:t>, increment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dirty="0">
                    <a:latin typeface="+mj-lt"/>
                  </a:rPr>
                  <a:t> in each iteration and terminate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What is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proof rule </a:t>
                </a:r>
                <a:r>
                  <a:rPr lang="en-US" sz="2400" dirty="0">
                    <a:latin typeface="+mj-lt"/>
                  </a:rPr>
                  <a:t>for this construct?</a:t>
                </a:r>
              </a:p>
              <a:p>
                <a:endParaRPr lang="en-US" sz="24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Can write this as:</a:t>
                </a: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Another Exercise</a:t>
            </a:r>
          </a:p>
        </p:txBody>
      </p:sp>
    </p:spTree>
    <p:extLst>
      <p:ext uri="{BB962C8B-B14F-4D97-AF65-F5344CB8AC3E}">
        <p14:creationId xmlns:p14="http://schemas.microsoft.com/office/powerpoint/2010/main" val="23526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An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inductive invariant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b="0" dirty="0">
                    <a:latin typeface="+mj-lt"/>
                  </a:rPr>
                  <a:t> must: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Hold at the beginning: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Be inductive: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We get the following proof rule:</a:t>
                </a:r>
                <a:br>
                  <a:rPr lang="en-US" sz="2400" b="0" dirty="0">
                    <a:latin typeface="+mj-lt"/>
                  </a:rPr>
                </a:br>
                <a:endParaRPr lang="en-US" sz="2400" b="0" dirty="0">
                  <a:latin typeface="+mj-lt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𝑢𝑛𝑡𝑖𝑙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Another Exercise (cnt’d)</a:t>
            </a:r>
          </a:p>
        </p:txBody>
      </p:sp>
    </p:spTree>
    <p:extLst>
      <p:ext uri="{BB962C8B-B14F-4D97-AF65-F5344CB8AC3E}">
        <p14:creationId xmlns:p14="http://schemas.microsoft.com/office/powerpoint/2010/main" val="35788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Execution</a:t>
            </a:r>
          </a:p>
        </p:txBody>
      </p:sp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64820" y="2092545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20" y="2092545"/>
                <a:ext cx="1524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0123" y="3006945"/>
                <a:ext cx="15118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23" y="3006945"/>
                <a:ext cx="151189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61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21458" y="1544738"/>
                <a:ext cx="280168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read(x);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read(y);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A();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5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B();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C();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58" y="1544738"/>
                <a:ext cx="2801682" cy="2862322"/>
              </a:xfrm>
              <a:prstGeom prst="rect">
                <a:avLst/>
              </a:prstGeom>
              <a:blipFill rotWithShape="0">
                <a:blip r:embed="rId5"/>
                <a:stretch>
                  <a:fillRect l="-2391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 flipH="1">
            <a:off x="6116070" y="2492655"/>
            <a:ext cx="1010750" cy="51429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18" idx="0"/>
          </p:cNvCxnSpPr>
          <p:nvPr/>
        </p:nvCxnSpPr>
        <p:spPr>
          <a:xfrm>
            <a:off x="7126820" y="2492655"/>
            <a:ext cx="1009182" cy="51429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81622" y="3006945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A()</a:t>
            </a:r>
          </a:p>
        </p:txBody>
      </p:sp>
      <p:cxnSp>
        <p:nvCxnSpPr>
          <p:cNvPr id="20" name="Straight Arrow Connector 19"/>
          <p:cNvCxnSpPr>
            <a:stCxn id="7" idx="2"/>
            <a:endCxn id="23" idx="0"/>
          </p:cNvCxnSpPr>
          <p:nvPr/>
        </p:nvCxnSpPr>
        <p:spPr>
          <a:xfrm flipH="1">
            <a:off x="5141300" y="3407055"/>
            <a:ext cx="974770" cy="71287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24" idx="0"/>
          </p:cNvCxnSpPr>
          <p:nvPr/>
        </p:nvCxnSpPr>
        <p:spPr>
          <a:xfrm>
            <a:off x="6116070" y="3407055"/>
            <a:ext cx="973775" cy="71287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0" y="4119933"/>
            <a:ext cx="129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4345" y="4119933"/>
            <a:ext cx="129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90502" y="3496216"/>
                <a:ext cx="1290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02" y="3496216"/>
                <a:ext cx="1290999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84964" y="4520043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64" y="4520043"/>
                <a:ext cx="236220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735144" y="2511385"/>
            <a:ext cx="93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72005" y="1447800"/>
                <a:ext cx="2035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05" y="1447800"/>
                <a:ext cx="203567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893527" y="2511385"/>
            <a:ext cx="93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76928" y="3521235"/>
            <a:ext cx="93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17023" y="3521235"/>
            <a:ext cx="93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96086" y="5374939"/>
                <a:ext cx="2997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86" y="5374939"/>
                <a:ext cx="299792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5065255" y="5574994"/>
            <a:ext cx="1303912" cy="127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30965" y="5374939"/>
                <a:ext cx="1966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65" y="5374939"/>
                <a:ext cx="1966256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81200" y="5374939"/>
                <a:ext cx="3351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¬ 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374939"/>
                <a:ext cx="3351896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330965" y="5378390"/>
                <a:ext cx="1966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65" y="5378390"/>
                <a:ext cx="1966256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218248" y="5181600"/>
            <a:ext cx="299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72005" y="1447800"/>
                <a:ext cx="2035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05" y="1447800"/>
                <a:ext cx="2035678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072005" y="1447800"/>
                <a:ext cx="2035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05" y="1447800"/>
                <a:ext cx="2035678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8" grpId="0"/>
      <p:bldP spid="23" grpId="0"/>
      <p:bldP spid="24" grpId="0"/>
      <p:bldP spid="25" grpId="0"/>
      <p:bldP spid="26" grpId="0"/>
      <p:bldP spid="29" grpId="0"/>
      <p:bldP spid="33" grpId="0"/>
      <p:bldP spid="33" grpId="1"/>
      <p:bldP spid="34" grpId="0"/>
      <p:bldP spid="39" grpId="0"/>
      <p:bldP spid="40" grpId="0"/>
      <p:bldP spid="41" grpId="0"/>
      <p:bldP spid="41" grpId="1"/>
      <p:bldP spid="44" grpId="0"/>
      <p:bldP spid="44" grpId="1"/>
      <p:bldP spid="46" grpId="0"/>
      <p:bldP spid="46" grpId="1"/>
      <p:bldP spid="47" grpId="0"/>
      <p:bldP spid="47" grpId="1"/>
      <p:bldP spid="49" grpId="0"/>
      <p:bldP spid="49" grpId="1"/>
      <p:bldP spid="49" grpId="2"/>
      <p:bldP spid="49" grpId="3"/>
      <p:bldP spid="50" grpId="0"/>
      <p:bldP spid="50" grpId="1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539496" indent="-457200">
                  <a:buFont typeface="+mj-lt"/>
                  <a:buAutoNum type="arabicPeriod"/>
                </a:pPr>
                <a:r>
                  <a:rPr lang="en-US" sz="1800" b="0" dirty="0"/>
                  <a:t>Assignment: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b="0" dirty="0">
                    <a:latin typeface="+mj-lt"/>
                  </a:rPr>
                  <a:t> </a:t>
                </a:r>
              </a:p>
              <a:p>
                <a:pPr marL="539496" indent="-457200">
                  <a:buFont typeface="+mj-lt"/>
                  <a:buAutoNum type="arabicPeriod"/>
                </a:pPr>
                <a:endParaRPr lang="en-US" sz="1800" dirty="0">
                  <a:latin typeface="+mj-lt"/>
                </a:endParaRPr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1800" b="0" dirty="0">
                    <a:latin typeface="+mj-lt"/>
                  </a:rPr>
                  <a:t>Strengthen P: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1800" b="0" dirty="0">
                  <a:latin typeface="+mj-lt"/>
                </a:endParaRPr>
              </a:p>
              <a:p>
                <a:pPr marL="539496" indent="-457200">
                  <a:buFont typeface="+mj-lt"/>
                  <a:buAutoNum type="arabicPeriod"/>
                </a:pPr>
                <a:endParaRPr lang="en-US" sz="1800" dirty="0">
                  <a:latin typeface="+mj-lt"/>
                </a:endParaRPr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1800" dirty="0"/>
                  <a:t>Weaken Q: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539496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1800" dirty="0"/>
                  <a:t>Composition: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/>
              </a:p>
              <a:p>
                <a:pPr marL="539496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1800" dirty="0"/>
                  <a:t>If: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{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</m:eqAr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/>
              </a:p>
              <a:p>
                <a:pPr marL="539496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1800" b="0" dirty="0">
                    <a:latin typeface="+mj-lt"/>
                  </a:rPr>
                  <a:t>While: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𝑖𝑙𝑒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b="0" dirty="0">
                    <a:latin typeface="+mj-lt"/>
                  </a:rPr>
                  <a:t> </a:t>
                </a:r>
              </a:p>
              <a:p>
                <a:pPr marL="539496" indent="-457200">
                  <a:buFont typeface="+mj-lt"/>
                  <a:buAutoNum type="arabicPeriod"/>
                </a:pPr>
                <a:endParaRPr lang="en-US" sz="18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Summary of Proof Rules</a:t>
            </a:r>
          </a:p>
        </p:txBody>
      </p:sp>
    </p:spTree>
    <p:extLst>
      <p:ext uri="{BB962C8B-B14F-4D97-AF65-F5344CB8AC3E}">
        <p14:creationId xmlns:p14="http://schemas.microsoft.com/office/powerpoint/2010/main" val="8732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b="0" dirty="0">
                    <a:latin typeface="+mj-lt"/>
                  </a:rPr>
                  <a:t>The proof rules for Hoare logic ar</a:t>
                </a:r>
                <a:r>
                  <a:rPr lang="en-US" sz="2400" dirty="0">
                    <a:latin typeface="+mj-lt"/>
                  </a:rPr>
                  <a:t>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sound</a:t>
                </a:r>
                <a:r>
                  <a:rPr lang="en-US" sz="2400" dirty="0">
                    <a:latin typeface="+mj-lt"/>
                  </a:rPr>
                  <a:t>:</a:t>
                </a:r>
              </a:p>
              <a:p>
                <a:pPr lvl="1"/>
                <a:r>
                  <a:rPr lang="en-US" sz="2000" b="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b="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In other words, if you can prove it </a:t>
                </a:r>
                <a:r>
                  <a:rPr lang="x-none" sz="2400" dirty="0">
                    <a:latin typeface="+mj-lt"/>
                  </a:rPr>
                  <a:t>–</a:t>
                </a:r>
                <a:r>
                  <a:rPr lang="en-US" sz="2400" dirty="0">
                    <a:latin typeface="+mj-lt"/>
                  </a:rPr>
                  <a:t> it’s valid</a:t>
                </a:r>
              </a:p>
              <a:p>
                <a:endParaRPr lang="en-US" sz="2400" b="0" dirty="0">
                  <a:latin typeface="+mj-lt"/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Completeness</a:t>
                </a:r>
                <a:r>
                  <a:rPr lang="en-US" sz="2400" dirty="0">
                    <a:latin typeface="+mj-lt"/>
                  </a:rPr>
                  <a:t>: anything that is valid can be proved</a:t>
                </a:r>
              </a:p>
              <a:p>
                <a:pPr lvl="1"/>
                <a:r>
                  <a:rPr lang="en-US" sz="2000" b="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b="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Unfortunately, the proof rules are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incomplete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Soundness and Completeness</a:t>
            </a:r>
          </a:p>
        </p:txBody>
      </p:sp>
    </p:spTree>
    <p:extLst>
      <p:ext uri="{BB962C8B-B14F-4D97-AF65-F5344CB8AC3E}">
        <p14:creationId xmlns:p14="http://schemas.microsoft.com/office/powerpoint/2010/main" val="29449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b="0" dirty="0">
                    <a:latin typeface="+mj-lt"/>
                  </a:rPr>
                  <a:t>Recall: rules for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pr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e-condition strengthening </a:t>
                </a:r>
                <a:r>
                  <a:rPr lang="en-US" sz="2400" dirty="0">
                    <a:latin typeface="+mj-lt"/>
                  </a:rPr>
                  <a:t>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post-condition weakening</a:t>
                </a:r>
                <a:r>
                  <a:rPr lang="en-US" sz="2400" dirty="0">
                    <a:latin typeface="+mj-lt"/>
                  </a:rPr>
                  <a:t> require checking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In general, these formulas belong to </a:t>
                </a:r>
                <a:r>
                  <a:rPr lang="en-US" sz="2400" b="0" dirty="0" err="1">
                    <a:latin typeface="+mj-lt"/>
                  </a:rPr>
                  <a:t>Peano</a:t>
                </a:r>
                <a:r>
                  <a:rPr lang="en-US" sz="2400" b="0" dirty="0">
                    <a:latin typeface="+mj-lt"/>
                  </a:rPr>
                  <a:t> arithmetic</a:t>
                </a:r>
              </a:p>
              <a:p>
                <a:pPr lvl="1"/>
                <a:r>
                  <a:rPr lang="en-US" sz="2000" b="0" dirty="0">
                    <a:latin typeface="+mj-lt"/>
                  </a:rPr>
                  <a:t>And </a:t>
                </a:r>
                <a:r>
                  <a:rPr lang="en-US" sz="2000" b="0" dirty="0" err="1">
                    <a:latin typeface="+mj-lt"/>
                  </a:rPr>
                  <a:t>Peano</a:t>
                </a:r>
                <a:r>
                  <a:rPr lang="en-US" sz="2000" b="0" dirty="0">
                    <a:latin typeface="+mj-lt"/>
                  </a:rPr>
                  <a:t> arithmetic is incomplete 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The bright side: the proof rules afford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relative completeness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Given an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oracle</a:t>
                </a:r>
                <a:r>
                  <a:rPr lang="en-US" sz="2000" dirty="0">
                    <a:latin typeface="+mj-lt"/>
                  </a:rPr>
                  <a:t> for deciding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>
                    <a:latin typeface="+mj-lt"/>
                  </a:rPr>
                  <a:t>, any valid Hoare triple can be proven using the proof rules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Relative Completeness</a:t>
            </a:r>
          </a:p>
        </p:txBody>
      </p:sp>
    </p:spTree>
    <p:extLst>
      <p:ext uri="{BB962C8B-B14F-4D97-AF65-F5344CB8AC3E}">
        <p14:creationId xmlns:p14="http://schemas.microsoft.com/office/powerpoint/2010/main" val="264034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Automating Hoare logic is based on generating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verification conditions </a:t>
                </a:r>
                <a:r>
                  <a:rPr lang="en-US" sz="2400" dirty="0">
                    <a:latin typeface="+mj-lt"/>
                  </a:rPr>
                  <a:t>(VCs)</a:t>
                </a:r>
              </a:p>
              <a:p>
                <a:endParaRPr lang="en-US" sz="24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VC: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>
                    <a:latin typeface="+mj-lt"/>
                  </a:rPr>
                  <a:t> such that the program is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correct</a:t>
                </a:r>
                <a:r>
                  <a:rPr lang="en-US" sz="2400" b="0" dirty="0">
                    <a:latin typeface="+mj-lt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>
                    <a:latin typeface="+mj-lt"/>
                  </a:rPr>
                  <a:t> is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valid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Deductive verification has two components: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Generate VC</a:t>
                </a:r>
                <a:r>
                  <a:rPr lang="en-US" sz="2000" b="0" dirty="0">
                    <a:latin typeface="+mj-lt"/>
                  </a:rPr>
                  <a:t> from the source code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Use a solver to check VC validity </a:t>
                </a:r>
                <a:endParaRPr lang="en-US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Program Verification</a:t>
            </a:r>
          </a:p>
        </p:txBody>
      </p:sp>
    </p:spTree>
    <p:extLst>
      <p:ext uri="{BB962C8B-B14F-4D97-AF65-F5344CB8AC3E}">
        <p14:creationId xmlns:p14="http://schemas.microsoft.com/office/powerpoint/2010/main" val="8246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latin typeface="+mj-lt"/>
              </a:rPr>
              <a:t>Two general approaches: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forward</a:t>
            </a:r>
            <a:r>
              <a:rPr lang="en-US" sz="2400" dirty="0">
                <a:latin typeface="+mj-lt"/>
              </a:rPr>
              <a:t> 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backward</a:t>
            </a:r>
            <a:r>
              <a:rPr lang="en-US" sz="2400" dirty="0">
                <a:latin typeface="+mj-lt"/>
              </a:rPr>
              <a:t> generation</a:t>
            </a:r>
          </a:p>
          <a:p>
            <a:endParaRPr lang="en-US" sz="2400" b="0" dirty="0"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Forward analysis</a:t>
            </a:r>
            <a:r>
              <a:rPr lang="en-US" sz="2400" dirty="0">
                <a:latin typeface="+mj-lt"/>
              </a:rPr>
              <a:t>: start from pre-condition, generate formulas to prove post-condition</a:t>
            </a:r>
          </a:p>
          <a:p>
            <a:pPr lvl="1"/>
            <a:r>
              <a:rPr lang="en-US" sz="2000" dirty="0">
                <a:latin typeface="+mj-lt"/>
              </a:rPr>
              <a:t>This computes the strongest post-condition (</a:t>
            </a:r>
            <a:r>
              <a:rPr lang="en-US" sz="2000" dirty="0" err="1">
                <a:latin typeface="+mj-lt"/>
              </a:rPr>
              <a:t>sp</a:t>
            </a:r>
            <a:r>
              <a:rPr lang="en-US" sz="2000" dirty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Backward analysis</a:t>
            </a:r>
            <a:r>
              <a:rPr lang="en-US" sz="2400" dirty="0">
                <a:latin typeface="+mj-lt"/>
              </a:rPr>
              <a:t>: start from post-condition, try to prove pre-condition </a:t>
            </a:r>
          </a:p>
          <a:p>
            <a:pPr lvl="1"/>
            <a:r>
              <a:rPr lang="en-US" sz="2000" dirty="0">
                <a:latin typeface="+mj-lt"/>
              </a:rPr>
              <a:t>This computes the weakest pre-condition (</a:t>
            </a:r>
            <a:r>
              <a:rPr lang="en-US" sz="2000" dirty="0" err="1">
                <a:latin typeface="+mj-lt"/>
              </a:rPr>
              <a:t>wp</a:t>
            </a:r>
            <a:r>
              <a:rPr lang="en-US" sz="2000" dirty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We’ll focus on backward analysis</a:t>
            </a:r>
          </a:p>
          <a:p>
            <a:endParaRPr lang="en-US" sz="2400" b="0" dirty="0">
              <a:latin typeface="+mj-lt"/>
            </a:endParaRPr>
          </a:p>
          <a:p>
            <a:endParaRPr lang="en-US" sz="1600" b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Generating VCs</a:t>
            </a:r>
          </a:p>
        </p:txBody>
      </p:sp>
    </p:spTree>
    <p:extLst>
      <p:ext uri="{BB962C8B-B14F-4D97-AF65-F5344CB8AC3E}">
        <p14:creationId xmlns:p14="http://schemas.microsoft.com/office/powerpoint/2010/main" val="38807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Suppose we want to verify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:r>
                  <a:rPr lang="en-US" sz="2000" b="0" dirty="0">
                    <a:latin typeface="+mj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>
                    <a:latin typeface="+mj-lt"/>
                  </a:rPr>
                  <a:t> </a:t>
                </a:r>
              </a:p>
              <a:p>
                <a:pPr lvl="1"/>
                <a:r>
                  <a:rPr lang="en-US" sz="2000" b="0" dirty="0">
                    <a:latin typeface="+mj-lt"/>
                  </a:rPr>
                  <a:t>Go backwards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dirty="0">
                    <a:latin typeface="+mj-lt"/>
                  </a:rPr>
                  <a:t>, compute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+mj-lt"/>
                  </a:rPr>
                  <a:t> 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+mj-lt"/>
                  </a:rPr>
                  <a:t> is the weakest condition that guarantees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latin typeface="+mj-lt"/>
                  </a:rPr>
                  <a:t> will hold after any execution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0" dirty="0">
                    <a:latin typeface="+mj-lt"/>
                  </a:rPr>
                  <a:t> 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Thus,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 is valid if and only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Weakest Preconditions</a:t>
            </a:r>
          </a:p>
        </p:txBody>
      </p:sp>
    </p:spTree>
    <p:extLst>
      <p:ext uri="{BB962C8B-B14F-4D97-AF65-F5344CB8AC3E}">
        <p14:creationId xmlns:p14="http://schemas.microsoft.com/office/powerpoint/2010/main" val="11693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62000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Weakest pre-conditions are defined inductively, according to Hoare’s proof rules</a:t>
                </a:r>
              </a:p>
              <a:p>
                <a:endParaRPr lang="en-US" sz="24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620000" cy="5257800"/>
              </a:xfrm>
              <a:prstGeom prst="rect">
                <a:avLst/>
              </a:prstGeom>
              <a:blipFill>
                <a:blip r:embed="rId2"/>
                <a:stretch>
                  <a:fillRect t="-928" r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Defining Weakest Preconditions</a:t>
            </a:r>
          </a:p>
        </p:txBody>
      </p:sp>
    </p:spTree>
    <p:extLst>
      <p:ext uri="{BB962C8B-B14F-4D97-AF65-F5344CB8AC3E}">
        <p14:creationId xmlns:p14="http://schemas.microsoft.com/office/powerpoint/2010/main" val="40326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Cosnider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400" b="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:r>
                  <a:rPr lang="en-US" sz="2000" dirty="0"/>
                  <a:t>S</a:t>
                </a:r>
                <a:r>
                  <a:rPr lang="en-US" sz="2000" b="0" dirty="0"/>
                  <a:t>tep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b="0" dirty="0"/>
                  <a:t>Step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b="0" dirty="0"/>
                  <a:t>Step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b="0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1556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Cosnider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400" b="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:endParaRPr lang="en-US" sz="20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Does the pre-condition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dirty="0">
                    <a:latin typeface="+mj-lt"/>
                  </a:rPr>
                  <a:t> suffice?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</a:t>
                </a:r>
                <a:endParaRPr lang="en-US" sz="20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dirty="0">
                    <a:latin typeface="+mj-lt"/>
                  </a:rPr>
                  <a:t>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Yes</a:t>
                </a:r>
                <a:endParaRPr lang="en-US" sz="20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184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Unfortunately, can’t compute precise WPs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loops</a:t>
                </a:r>
              </a:p>
              <a:p>
                <a:endParaRPr lang="en-US" sz="24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Instead, compute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approximate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 may be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stronger</a:t>
                </a:r>
                <a:r>
                  <a:rPr lang="en-US" sz="2400" b="0" dirty="0"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+mj-lt"/>
                  </a:rPr>
                  <a:t>, but not weaker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To verify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, enough to 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Hope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b="0" dirty="0">
                    <a:latin typeface="+mj-lt"/>
                  </a:rPr>
                  <a:t> is weak enough to be implied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b="0" dirty="0">
                    <a:latin typeface="+mj-lt"/>
                  </a:rPr>
                  <a:t>Otherwise, may need to find a weaker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𝑎𝑤𝑝</m:t>
                    </m:r>
                  </m:oMath>
                </a14:m>
                <a:endParaRPr lang="en-US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Weakest Pre-Conditions for Loops</a:t>
            </a:r>
          </a:p>
        </p:txBody>
      </p:sp>
    </p:spTree>
    <p:extLst>
      <p:ext uri="{BB962C8B-B14F-4D97-AF65-F5344CB8AC3E}">
        <p14:creationId xmlns:p14="http://schemas.microsoft.com/office/powerpoint/2010/main" val="22210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Compositional 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1816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Want to prove: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(possibly) triggered only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steps</a:t>
                </a:r>
              </a:p>
              <a:p>
                <a:r>
                  <a:rPr lang="en-US" sz="2400" dirty="0"/>
                  <a:t>Direct verification: compose automata</a:t>
                </a:r>
              </a:p>
              <a:p>
                <a:pPr lvl="1"/>
                <a:r>
                  <a:rPr lang="en-US" sz="2000" dirty="0"/>
                  <a:t>Complexity: size(thread 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size(thread B)</a:t>
                </a:r>
              </a:p>
              <a:p>
                <a:r>
                  <a:rPr lang="en-US" sz="2400" dirty="0"/>
                  <a:t>SMT: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≢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/>
                </a:br>
                <a:endParaRPr lang="en-US" sz="2400" dirty="0"/>
              </a:p>
              <a:p>
                <a:pPr lvl="1"/>
                <a:r>
                  <a:rPr lang="en-US" sz="2000" dirty="0"/>
                  <a:t>Complexity: size(thread A)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size(thread B)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181600"/>
              </a:xfrm>
              <a:blipFill rotWithShape="0">
                <a:blip r:embed="rId3"/>
                <a:stretch>
                  <a:fillRect r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378267" y="2316207"/>
                <a:ext cx="473368" cy="4747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267" y="2316207"/>
                <a:ext cx="473368" cy="47475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511244" y="2316207"/>
                <a:ext cx="473368" cy="4747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44" y="2316207"/>
                <a:ext cx="473368" cy="47475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1457" y="2797314"/>
                <a:ext cx="9669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Consolas"/>
                  </a:rPr>
                  <a:t>Block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sz="2000" dirty="0">
                  <a:solidFill>
                    <a:srgbClr val="FF0000"/>
                  </a:solidFill>
                  <a:latin typeface="Consola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57" y="2797314"/>
                <a:ext cx="966988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3165" t="-5172" r="-15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235605" y="2797314"/>
            <a:ext cx="1087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en-US" sz="2000" b="0" dirty="0">
              <a:solidFill>
                <a:srgbClr val="0070C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3654" y="2544807"/>
                <a:ext cx="6675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54" y="2544807"/>
                <a:ext cx="66759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53995" y="1687753"/>
                <a:ext cx="6675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95" y="1687753"/>
                <a:ext cx="66759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7" idx="2"/>
          </p:cNvCxnSpPr>
          <p:nvPr/>
        </p:nvCxnSpPr>
        <p:spPr>
          <a:xfrm flipV="1">
            <a:off x="2012949" y="2553585"/>
            <a:ext cx="365318" cy="655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3511476" y="2314835"/>
                <a:ext cx="473368" cy="474756"/>
              </a:xfrm>
              <a:prstGeom prst="ellipse">
                <a:avLst/>
              </a:prstGeom>
              <a:solidFill>
                <a:srgbClr val="00B050"/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476" y="2314835"/>
                <a:ext cx="473368" cy="474756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368327" y="2325262"/>
                <a:ext cx="473368" cy="4747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27" y="2325262"/>
                <a:ext cx="473368" cy="474756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21517" y="2797314"/>
                <a:ext cx="9669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Consolas"/>
                  </a:rPr>
                  <a:t>Block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onsola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17" y="2797314"/>
                <a:ext cx="966988" cy="707886"/>
              </a:xfrm>
              <a:prstGeom prst="rect">
                <a:avLst/>
              </a:prstGeom>
              <a:blipFill rotWithShape="0">
                <a:blip r:embed="rId11"/>
                <a:stretch>
                  <a:fillRect l="-2516" t="-5172" r="-15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2716" y="2616702"/>
                <a:ext cx="6675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716" y="2616702"/>
                <a:ext cx="66759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17046" y="1658820"/>
                <a:ext cx="6675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46" y="1658820"/>
                <a:ext cx="66759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6511327" y="2327241"/>
                <a:ext cx="473368" cy="4747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27" y="2327241"/>
                <a:ext cx="473368" cy="474756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58383" y="2797314"/>
                <a:ext cx="9669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FF0000"/>
                    </a:solidFill>
                    <a:latin typeface="Consolas"/>
                  </a:rPr>
                  <a:t>Block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>
                  <a:solidFill>
                    <a:srgbClr val="FF0000"/>
                  </a:solidFill>
                  <a:latin typeface="Consolas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383" y="2797314"/>
                <a:ext cx="966988" cy="707886"/>
              </a:xfrm>
              <a:prstGeom prst="rect">
                <a:avLst/>
              </a:prstGeom>
              <a:blipFill rotWithShape="0">
                <a:blip r:embed="rId15"/>
                <a:stretch>
                  <a:fillRect l="-3165" t="-5172" r="-15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7659986" y="2331612"/>
                <a:ext cx="473368" cy="4747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86" y="2331612"/>
                <a:ext cx="473368" cy="474756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95249" y="2797314"/>
            <a:ext cx="10791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en-US" sz="2000" b="0" dirty="0">
              <a:solidFill>
                <a:srgbClr val="0070C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88545" y="2612693"/>
                <a:ext cx="6675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45" y="2612693"/>
                <a:ext cx="667590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029200" y="2563529"/>
            <a:ext cx="339127" cy="655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1695" y="2562640"/>
            <a:ext cx="669632" cy="1979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7658676" y="2332835"/>
                <a:ext cx="473368" cy="474756"/>
              </a:xfrm>
              <a:prstGeom prst="ellipse">
                <a:avLst/>
              </a:prstGeom>
              <a:solidFill>
                <a:srgbClr val="00B050"/>
              </a:solidFill>
              <a:ln w="60325" cmpd="sng">
                <a:solidFill>
                  <a:schemeClr val="bg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76" y="2332835"/>
                <a:ext cx="473368" cy="474756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60325" cmpd="sng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280308" y="1567800"/>
            <a:ext cx="13104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0" dirty="0">
                <a:latin typeface="Consolas"/>
              </a:rPr>
              <a:t>Thread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1570735"/>
            <a:ext cx="13104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0" dirty="0">
                <a:latin typeface="Consolas"/>
              </a:rPr>
              <a:t>Thread 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47645" y="2553585"/>
            <a:ext cx="659609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3181440" y="1749718"/>
            <a:ext cx="12700" cy="1132977"/>
          </a:xfrm>
          <a:prstGeom prst="bent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84695" y="2564619"/>
            <a:ext cx="675291" cy="437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6747666" y="1182607"/>
            <a:ext cx="6350" cy="2291659"/>
          </a:xfrm>
          <a:prstGeom prst="bentConnector3">
            <a:avLst>
              <a:gd name="adj1" fmla="val 3700000"/>
            </a:avLst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6" grpId="0" animBg="1"/>
      <p:bldP spid="16" grpId="1" animBg="1"/>
      <p:bldP spid="18" grpId="0" animBg="1"/>
      <p:bldP spid="19" grpId="0"/>
      <p:bldP spid="20" grpId="0"/>
      <p:bldP spid="22" grpId="0"/>
      <p:bldP spid="23" grpId="0" animBg="1"/>
      <p:bldP spid="24" grpId="0"/>
      <p:bldP spid="25" grpId="0" animBg="1"/>
      <p:bldP spid="26" grpId="0"/>
      <p:bldP spid="27" grpId="0"/>
      <p:bldP spid="32" grpId="0" animBg="1"/>
      <p:bldP spid="32" grpId="1" animBg="1"/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For all statements except while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+mj-lt"/>
                  </a:rPr>
                  <a:t> is 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endParaRPr lang="en-US" sz="2400" b="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For loops, 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+mj-lt"/>
                  </a:rPr>
                  <a:t> relies on the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loop invariant </a:t>
                </a:r>
                <a:r>
                  <a:rPr lang="en-US" sz="2400" b="0" dirty="0">
                    <a:latin typeface="+mj-lt"/>
                  </a:rPr>
                  <a:t>provided by the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oracle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Assume all loops are annotated: while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>
                    <a:latin typeface="+mj-lt"/>
                  </a:rPr>
                  <a:t>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Now,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Approximate WPs for Loops</a:t>
            </a:r>
          </a:p>
        </p:txBody>
      </p:sp>
    </p:spTree>
    <p:extLst>
      <p:ext uri="{BB962C8B-B14F-4D97-AF65-F5344CB8AC3E}">
        <p14:creationId xmlns:p14="http://schemas.microsoft.com/office/powerpoint/2010/main" val="31536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+mj-lt"/>
                  </a:rPr>
                  <a:t>, does this mean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 is valid?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No! Two problems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𝑤h𝑖𝑙𝑒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We haven’t checked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b="0" dirty="0">
                    <a:latin typeface="+mj-lt"/>
                  </a:rPr>
                  <a:t> is an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actual loop invariant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We haven’t checked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b="0" dirty="0"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implies</a:t>
                </a:r>
                <a:r>
                  <a:rPr lang="en-US" sz="2000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So, for each while loop we generate verification conditions that encode these additional facts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Approximate WPs for Loops (cnt’d)</a:t>
            </a:r>
          </a:p>
        </p:txBody>
      </p:sp>
    </p:spTree>
    <p:extLst>
      <p:ext uri="{BB962C8B-B14F-4D97-AF65-F5344CB8AC3E}">
        <p14:creationId xmlns:p14="http://schemas.microsoft.com/office/powerpoint/2010/main" val="39690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How do we handle loops?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To ensure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latin typeface="+mj-lt"/>
                  </a:rPr>
                  <a:t> holds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after</a:t>
                </a:r>
                <a:r>
                  <a:rPr lang="en-US" sz="2400" b="0" dirty="0">
                    <a:latin typeface="+mj-lt"/>
                  </a:rPr>
                  <a:t> the loop</a:t>
                </a:r>
                <a:r>
                  <a:rPr lang="x-none" sz="2400" b="0" dirty="0">
                    <a:latin typeface="+mj-lt"/>
                  </a:rPr>
                  <a:t>…</a:t>
                </a:r>
                <a:endParaRPr lang="en-US" sz="24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To ensure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b="0" dirty="0">
                    <a:latin typeface="+mj-lt"/>
                  </a:rPr>
                  <a:t> is a loop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invariant</a:t>
                </a:r>
                <a:r>
                  <a:rPr lang="x-none" sz="2400" b="0" dirty="0">
                    <a:latin typeface="+mj-lt"/>
                  </a:rPr>
                  <a:t>…</a:t>
                </a:r>
                <a:endParaRPr lang="en-US" sz="24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In other words: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Finally:</a:t>
                </a:r>
                <a:br>
                  <a:rPr lang="en-US" sz="2400" b="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𝑎𝑤𝑝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Verification Conditions</a:t>
            </a:r>
          </a:p>
        </p:txBody>
      </p:sp>
    </p:spTree>
    <p:extLst>
      <p:ext uri="{BB962C8B-B14F-4D97-AF65-F5344CB8AC3E}">
        <p14:creationId xmlns:p14="http://schemas.microsoft.com/office/powerpoint/2010/main" val="387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Do we need VCs also for other statements?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Yes, because their may be loops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nested</a:t>
                </a:r>
                <a:r>
                  <a:rPr lang="en-US" sz="2000" dirty="0">
                    <a:latin typeface="+mj-lt"/>
                  </a:rPr>
                  <a:t> inside</a:t>
                </a:r>
              </a:p>
              <a:p>
                <a:pPr lvl="1"/>
                <a:endParaRPr lang="en-US" sz="20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𝑎𝑤𝑝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endParaRPr lang="en-US" sz="20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Other Statements</a:t>
            </a:r>
          </a:p>
        </p:txBody>
      </p:sp>
    </p:spTree>
    <p:extLst>
      <p:ext uri="{BB962C8B-B14F-4D97-AF65-F5344CB8AC3E}">
        <p14:creationId xmlns:p14="http://schemas.microsoft.com/office/powerpoint/2010/main" val="15682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To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 is valid, we can: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b="0" dirty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:r>
                  <a:rPr lang="en-US" sz="2000" b="0" dirty="0">
                    <a:latin typeface="+mj-lt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b="0" dirty="0">
                    <a:latin typeface="+mj-lt"/>
                  </a:rPr>
                  <a:t> is valid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And 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𝑎𝑤𝑝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0" dirty="0">
                    <a:latin typeface="+mj-lt"/>
                  </a:rPr>
                  <a:t> is not valid?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Hoare triple may still be valid!</a:t>
                </a:r>
              </a:p>
              <a:p>
                <a:pPr lvl="1"/>
                <a:r>
                  <a:rPr lang="en-US" sz="2000" b="0" dirty="0">
                    <a:latin typeface="+mj-lt"/>
                  </a:rPr>
                  <a:t>Reasons: loop invariants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not strong enough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So, we might not be able to prove correctness even if program is correct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Verification of Hoare Triples</a:t>
            </a:r>
          </a:p>
        </p:txBody>
      </p:sp>
    </p:spTree>
    <p:extLst>
      <p:ext uri="{BB962C8B-B14F-4D97-AF65-F5344CB8AC3E}">
        <p14:creationId xmlns:p14="http://schemas.microsoft.com/office/powerpoint/2010/main" val="22695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Consider the following code:</a:t>
                </a:r>
              </a:p>
              <a:p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post-condition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dirty="0">
                    <a:latin typeface="+mj-lt"/>
                  </a:rPr>
                  <a:t>, what are the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VCs </a:t>
                </a:r>
                <a:r>
                  <a:rPr lang="en-US" sz="2000" b="0" dirty="0">
                    <a:latin typeface="+mj-lt"/>
                  </a:rPr>
                  <a:t>and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:r>
                  <a:rPr lang="en-US" sz="2000" b="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awp</a:t>
                </a:r>
                <a:r>
                  <a:rPr lang="en-US" sz="2000" b="0" dirty="0"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39440" y="2210690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40" y="2210690"/>
                <a:ext cx="3810000" cy="2031325"/>
              </a:xfrm>
              <a:prstGeom prst="rect">
                <a:avLst/>
              </a:prstGeom>
              <a:blipFill>
                <a:blip r:embed="rId3"/>
                <a:stretch>
                  <a:fillRect l="-128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000" b="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Generate VCs for inner loop: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Generate VCs for outer loop: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𝑎𝑤𝑝</m:t>
                    </m:r>
                  </m:oMath>
                </a14:m>
                <a:r>
                  <a:rPr lang="en-US" sz="2400" b="0" dirty="0">
                    <a:latin typeface="+mj-lt"/>
                  </a:rPr>
                  <a:t> for outer loop: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Feed the conjunctions of formulas to an SMT solver</a:t>
                </a:r>
              </a:p>
              <a:p>
                <a:pPr lvl="1"/>
                <a:r>
                  <a:rPr lang="en-US" sz="2400" b="0" dirty="0">
                    <a:latin typeface="+mj-lt"/>
                  </a:rPr>
                  <a:t>Formula </a:t>
                </a:r>
                <a:r>
                  <a:rPr lang="en-US" sz="2400" dirty="0">
                    <a:latin typeface="+mj-lt"/>
                  </a:rPr>
                  <a:t>is valid, program is correct</a:t>
                </a:r>
                <a:endParaRPr lang="en-US" sz="24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6400" y="152400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2400"/>
                <a:ext cx="3810000" cy="2031325"/>
              </a:xfrm>
              <a:prstGeom prst="rect">
                <a:avLst/>
              </a:prstGeom>
              <a:blipFill>
                <a:blip r:embed="rId3"/>
                <a:stretch>
                  <a:fillRect l="-128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0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000" b="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Suppose invariant for inner loop was just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Could the program be verified?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No, because loop invariant too weak</a:t>
                </a:r>
              </a:p>
              <a:p>
                <a:pPr lvl="1"/>
                <a:endParaRPr lang="en-US" sz="2400" b="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So, while VC generation automates many aspects, still need to come up with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good loop invariants</a:t>
                </a:r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6400" y="152400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2400"/>
                <a:ext cx="3810000" cy="2031325"/>
              </a:xfrm>
              <a:prstGeom prst="rect">
                <a:avLst/>
              </a:prstGeom>
              <a:blipFill>
                <a:blip r:embed="rId3"/>
                <a:stretch>
                  <a:fillRect l="-128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SMT solvers</a:t>
            </a:r>
            <a:r>
              <a:rPr lang="en-US" sz="2400" dirty="0">
                <a:latin typeface="+mj-lt"/>
              </a:rPr>
              <a:t>: general-purpose reasoning engines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DPLL(T) architecture</a:t>
            </a:r>
          </a:p>
          <a:p>
            <a:pPr lvl="1"/>
            <a:r>
              <a:rPr lang="en-US" sz="2000" dirty="0">
                <a:latin typeface="+mj-lt"/>
              </a:rPr>
              <a:t>SAT solver and theory solvers</a:t>
            </a:r>
          </a:p>
          <a:p>
            <a:pPr lvl="1"/>
            <a:r>
              <a:rPr lang="en-US" sz="2000" dirty="0">
                <a:latin typeface="+mj-lt"/>
              </a:rPr>
              <a:t>Different theory decision procedures</a:t>
            </a:r>
          </a:p>
          <a:p>
            <a:pPr lvl="1"/>
            <a:r>
              <a:rPr lang="en-US" sz="2000" dirty="0">
                <a:latin typeface="+mj-lt"/>
              </a:rPr>
              <a:t>Combination via Nelson-</a:t>
            </a:r>
            <a:r>
              <a:rPr lang="en-US" sz="2000" dirty="0" err="1">
                <a:latin typeface="+mj-lt"/>
              </a:rPr>
              <a:t>Oppen</a:t>
            </a:r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Many applications: symbolic execution, compositional verification,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discharging verification conditions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Huge impact </a:t>
            </a:r>
            <a:r>
              <a:rPr lang="en-US" sz="2400" dirty="0">
                <a:latin typeface="+mj-lt"/>
              </a:rPr>
              <a:t>on how people solve real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759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Kinds of specifications: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Avoid clearly incorrect behavior (division by 0, overflow)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Complex behavioral property (array is correctly sorted)	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Verification condition</a:t>
                </a:r>
                <a:r>
                  <a:rPr lang="en-US" sz="2400" dirty="0">
                    <a:latin typeface="+mj-lt"/>
                  </a:rPr>
                  <a:t>: an SMT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+mj-lt"/>
                  </a:rPr>
                  <a:t> that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valid</a:t>
                </a:r>
                <a:r>
                  <a:rPr lang="en-US" sz="2400" dirty="0">
                    <a:latin typeface="+mj-lt"/>
                  </a:rPr>
                  <a:t> if and only if the program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correct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Deductive Program Verification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1722438"/>
            <a:ext cx="1467612" cy="1401762"/>
            <a:chOff x="1295400" y="1722438"/>
            <a:chExt cx="1467612" cy="1401762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1722438"/>
              <a:ext cx="1467612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95400" y="2514600"/>
              <a:ext cx="1467612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01112" y="2057400"/>
            <a:ext cx="2204028" cy="800418"/>
            <a:chOff x="2801112" y="2057400"/>
            <a:chExt cx="2204028" cy="800418"/>
          </a:xfrm>
        </p:grpSpPr>
        <p:sp>
          <p:nvSpPr>
            <p:cNvPr id="5" name="Rounded Rectangle 4"/>
            <p:cNvSpPr/>
            <p:nvPr/>
          </p:nvSpPr>
          <p:spPr>
            <a:xfrm>
              <a:off x="3537528" y="2118519"/>
              <a:ext cx="1467612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Deductive Verifier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801112" y="2057400"/>
              <a:ext cx="698316" cy="27463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01112" y="2583180"/>
              <a:ext cx="698316" cy="27463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19472" y="1972043"/>
            <a:ext cx="2536584" cy="756076"/>
            <a:chOff x="4919472" y="1972043"/>
            <a:chExt cx="2536584" cy="756076"/>
          </a:xfrm>
        </p:grpSpPr>
        <p:sp>
          <p:nvSpPr>
            <p:cNvPr id="6" name="Rounded Rectangle 5"/>
            <p:cNvSpPr/>
            <p:nvPr/>
          </p:nvSpPr>
          <p:spPr>
            <a:xfrm>
              <a:off x="5855856" y="2118519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SMT Solver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035620" y="2423319"/>
              <a:ext cx="812616" cy="1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19472" y="1972043"/>
                  <a:ext cx="990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472" y="1972043"/>
                  <a:ext cx="990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7518168" y="1969593"/>
            <a:ext cx="1173971" cy="952995"/>
            <a:chOff x="7518168" y="1969593"/>
            <a:chExt cx="1173971" cy="95299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518168" y="2423319"/>
              <a:ext cx="698316" cy="27463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518168" y="2156142"/>
              <a:ext cx="698316" cy="27463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" descr="Image result for green v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596" y="1969593"/>
              <a:ext cx="377825" cy="297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red x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877" y="2473326"/>
              <a:ext cx="449262" cy="44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41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Hoare logic </a:t>
                </a:r>
                <a:r>
                  <a:rPr lang="en-US" sz="2400" dirty="0">
                    <a:latin typeface="+mj-lt"/>
                  </a:rPr>
                  <a:t>is the basis for deductive verification techniques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Named after Tony Hoare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Inventor of quick sort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Turing award winner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1980</m:t>
                    </m:r>
                  </m:oMath>
                </a14:m>
                <a:r>
                  <a:rPr lang="en-US" sz="2000" dirty="0">
                    <a:latin typeface="+mj-lt"/>
                  </a:rPr>
                  <a:t>)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Also known as Floyd-Hoare logic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Some of the ideas introduced by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Robert Floyd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1967</m:t>
                    </m:r>
                  </m:oMath>
                </a14:m>
                <a:r>
                  <a:rPr lang="en-US" sz="2000" dirty="0">
                    <a:latin typeface="+mj-lt"/>
                  </a:rPr>
                  <a:t> paper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“Assigning Meaning to Programs”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Hoare Logic</a:t>
            </a:r>
          </a:p>
        </p:txBody>
      </p:sp>
      <p:pic>
        <p:nvPicPr>
          <p:cNvPr id="1026" name="Picture 2" descr="Sir Tony Hoare IMG 51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43" y="2703944"/>
            <a:ext cx="1562100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bert floy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150586" cy="17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To illustrate Hoare logic, we will use a simple imperative programming language (IMP)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Very simply constructs: 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Assignments</a:t>
                </a:r>
                <a:r>
                  <a:rPr lang="en-US" sz="20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Composition</a:t>
                </a:r>
                <a:r>
                  <a:rPr lang="en-US" sz="20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If statements</a:t>
                </a:r>
                <a:r>
                  <a:rPr lang="en-US" sz="2000" dirty="0">
                    <a:latin typeface="+mj-lt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While loops</a:t>
                </a:r>
                <a:r>
                  <a:rPr lang="en-US" sz="2000" dirty="0">
                    <a:latin typeface="+mj-lt"/>
                  </a:rPr>
                  <a:t>: 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+mj-lt"/>
                  </a:rPr>
                  <a:t> do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Imperative Programming Language </a:t>
            </a:r>
          </a:p>
        </p:txBody>
      </p:sp>
    </p:spTree>
    <p:extLst>
      <p:ext uri="{BB962C8B-B14F-4D97-AF65-F5344CB8AC3E}">
        <p14:creationId xmlns:p14="http://schemas.microsoft.com/office/powerpoint/2010/main" val="20099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partial correctness </a:t>
                </a:r>
                <a:r>
                  <a:rPr lang="en-US" sz="2400" dirty="0">
                    <a:latin typeface="+mj-lt"/>
                  </a:rPr>
                  <a:t>of a program is specified using Hoare triples:</a:t>
                </a: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+mj-lt"/>
                  </a:rPr>
                  <a:t> is a statement in IMP</a:t>
                </a:r>
              </a:p>
              <a:p>
                <a:endParaRPr lang="en-US" sz="24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</a:rPr>
                  <a:t> are SMT formulas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+mj-lt"/>
                  </a:rPr>
                  <a:t> is called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pre-condition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latin typeface="+mj-lt"/>
                  </a:rPr>
                  <a:t> is called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post-condition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Partial Correctness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356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23222</TotalTime>
  <Words>3375</Words>
  <Application>Microsoft Office PowerPoint</Application>
  <PresentationFormat>On-screen Show (4:3)</PresentationFormat>
  <Paragraphs>584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Recap</vt:lpstr>
      <vt:lpstr>Symbolic Execution</vt:lpstr>
      <vt:lpstr>Compositional Verification</vt:lpstr>
      <vt:lpstr>Deductive Program Verification</vt:lpstr>
      <vt:lpstr>Hoare Logic</vt:lpstr>
      <vt:lpstr>Imperative Programming Language </vt:lpstr>
      <vt:lpstr>Partial Correctness Specification</vt:lpstr>
      <vt:lpstr>Meaning of Hoare Triples</vt:lpstr>
      <vt:lpstr>Partial and Total Correctness</vt:lpstr>
      <vt:lpstr>Examples</vt:lpstr>
      <vt:lpstr>More Examples</vt:lpstr>
      <vt:lpstr>Proving Partial Correctness</vt:lpstr>
      <vt:lpstr>Inference Rules</vt:lpstr>
      <vt:lpstr>Proof Rule for Assignment</vt:lpstr>
      <vt:lpstr>Proof Rule for Assignment (cnt’d)</vt:lpstr>
      <vt:lpstr>Precondition Strengthening</vt:lpstr>
      <vt:lpstr>Proof Rule for Precondition Strengthening</vt:lpstr>
      <vt:lpstr>Example</vt:lpstr>
      <vt:lpstr>Post-Condition Weakening</vt:lpstr>
      <vt:lpstr>Examples</vt:lpstr>
      <vt:lpstr>Proof Rule for Composition</vt:lpstr>
      <vt:lpstr>Proof Rule for Composition (cnt’d)</vt:lpstr>
      <vt:lpstr>Proof Rule for If Statements</vt:lpstr>
      <vt:lpstr>Proof Rule for If Statements (cnt’d)</vt:lpstr>
      <vt:lpstr>Exercise</vt:lpstr>
      <vt:lpstr>Exercise (cnt’d)</vt:lpstr>
      <vt:lpstr>Proof Rule for While Loops</vt:lpstr>
      <vt:lpstr>Examples</vt:lpstr>
      <vt:lpstr>Proof Rule for While</vt:lpstr>
      <vt:lpstr>Example</vt:lpstr>
      <vt:lpstr>Example (cnt’d)</vt:lpstr>
      <vt:lpstr>Example (cnt’d)</vt:lpstr>
      <vt:lpstr>Example (cnt’d)</vt:lpstr>
      <vt:lpstr>Invariants and Inductive Invariants</vt:lpstr>
      <vt:lpstr>Exercise</vt:lpstr>
      <vt:lpstr>Another Exercise</vt:lpstr>
      <vt:lpstr>Another Exercise (cnt’d)</vt:lpstr>
      <vt:lpstr>Summary of Proof Rules</vt:lpstr>
      <vt:lpstr>Soundness and Completeness</vt:lpstr>
      <vt:lpstr>Relative Completeness</vt:lpstr>
      <vt:lpstr>Program Verification</vt:lpstr>
      <vt:lpstr>Generating VCs</vt:lpstr>
      <vt:lpstr>Weakest Preconditions</vt:lpstr>
      <vt:lpstr>Defining Weakest Preconditions</vt:lpstr>
      <vt:lpstr>Example</vt:lpstr>
      <vt:lpstr>Example</vt:lpstr>
      <vt:lpstr>Weakest Pre-Conditions for Loops</vt:lpstr>
      <vt:lpstr>Approximate WPs for Loops</vt:lpstr>
      <vt:lpstr>Approximate WPs for Loops (cnt’d)</vt:lpstr>
      <vt:lpstr>Generating Verification Conditions</vt:lpstr>
      <vt:lpstr>Other Statements</vt:lpstr>
      <vt:lpstr>Verification of Hoare Triples</vt:lpstr>
      <vt:lpstr>Example</vt:lpstr>
      <vt:lpstr>Example</vt:lpstr>
      <vt:lpstr>Example (cnt’d)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1367</cp:revision>
  <dcterms:created xsi:type="dcterms:W3CDTF">2012-06-16T17:56:57Z</dcterms:created>
  <dcterms:modified xsi:type="dcterms:W3CDTF">2019-12-28T20:33:04Z</dcterms:modified>
</cp:coreProperties>
</file>