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0"/>
  </p:notesMasterIdLst>
  <p:handoutMasterIdLst>
    <p:handoutMasterId r:id="rId61"/>
  </p:handoutMasterIdLst>
  <p:sldIdLst>
    <p:sldId id="464" r:id="rId2"/>
    <p:sldId id="559" r:id="rId3"/>
    <p:sldId id="510" r:id="rId4"/>
    <p:sldId id="560" r:id="rId5"/>
    <p:sldId id="562" r:id="rId6"/>
    <p:sldId id="563" r:id="rId7"/>
    <p:sldId id="565" r:id="rId8"/>
    <p:sldId id="566" r:id="rId9"/>
    <p:sldId id="567" r:id="rId10"/>
    <p:sldId id="568" r:id="rId11"/>
    <p:sldId id="564" r:id="rId12"/>
    <p:sldId id="569" r:id="rId13"/>
    <p:sldId id="571" r:id="rId14"/>
    <p:sldId id="572" r:id="rId15"/>
    <p:sldId id="573" r:id="rId16"/>
    <p:sldId id="574" r:id="rId17"/>
    <p:sldId id="575" r:id="rId18"/>
    <p:sldId id="576" r:id="rId19"/>
    <p:sldId id="578" r:id="rId20"/>
    <p:sldId id="579" r:id="rId21"/>
    <p:sldId id="580" r:id="rId22"/>
    <p:sldId id="583" r:id="rId23"/>
    <p:sldId id="584" r:id="rId24"/>
    <p:sldId id="585" r:id="rId25"/>
    <p:sldId id="586" r:id="rId26"/>
    <p:sldId id="587" r:id="rId27"/>
    <p:sldId id="588" r:id="rId28"/>
    <p:sldId id="589" r:id="rId29"/>
    <p:sldId id="591" r:id="rId30"/>
    <p:sldId id="592" r:id="rId31"/>
    <p:sldId id="593" r:id="rId32"/>
    <p:sldId id="596" r:id="rId33"/>
    <p:sldId id="597" r:id="rId34"/>
    <p:sldId id="598" r:id="rId35"/>
    <p:sldId id="599" r:id="rId36"/>
    <p:sldId id="600" r:id="rId37"/>
    <p:sldId id="601" r:id="rId38"/>
    <p:sldId id="602" r:id="rId39"/>
    <p:sldId id="603" r:id="rId40"/>
    <p:sldId id="620" r:id="rId41"/>
    <p:sldId id="604" r:id="rId42"/>
    <p:sldId id="605" r:id="rId43"/>
    <p:sldId id="606" r:id="rId44"/>
    <p:sldId id="607" r:id="rId45"/>
    <p:sldId id="608" r:id="rId46"/>
    <p:sldId id="609" r:id="rId47"/>
    <p:sldId id="610" r:id="rId48"/>
    <p:sldId id="622" r:id="rId49"/>
    <p:sldId id="611" r:id="rId50"/>
    <p:sldId id="612" r:id="rId51"/>
    <p:sldId id="613" r:id="rId52"/>
    <p:sldId id="614" r:id="rId53"/>
    <p:sldId id="615" r:id="rId54"/>
    <p:sldId id="616" r:id="rId55"/>
    <p:sldId id="617" r:id="rId56"/>
    <p:sldId id="618" r:id="rId57"/>
    <p:sldId id="619" r:id="rId58"/>
    <p:sldId id="621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saf" initials="A.M." lastIdx="35" clrIdx="0"/>
  <p:cmAuthor id="1" name="Guy" initials="G" lastIdx="0" clrIdx="1"/>
  <p:cmAuthor id="2" name="geraw" initials="g" lastIdx="2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66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0" autoAdjust="0"/>
    <p:restoredTop sz="93671" autoAdjust="0"/>
  </p:normalViewPr>
  <p:slideViewPr>
    <p:cSldViewPr>
      <p:cViewPr varScale="1">
        <p:scale>
          <a:sx n="123" d="100"/>
          <a:sy n="123" d="100"/>
        </p:scale>
        <p:origin x="126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35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25636-2992-424C-B232-382C47FA6BB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2839D-639D-4906-A73A-C3FBF3BFA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E9CBA-FDB1-4A0F-94E0-8EC77C476E4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5E766-A110-4AE3-88D4-42A86ADA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403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21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70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07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57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21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62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42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04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19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96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18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26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34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739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358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55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07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73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00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63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12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11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85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146C-0199-4A0C-9024-6A4CAE9DF265}" type="datetime1">
              <a:rPr lang="en-US" smtClean="0"/>
              <a:t>1/7/2020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BF7B-6C80-4013-9634-53995E2919F6}" type="datetime1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9766-DC95-41C1-8D85-70B5AF921E4C}" type="datetime1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206A-EEC8-493A-840E-FE46C6A384A0}" type="datetime1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A12B-EDD2-4B54-87B1-0F8E0688CC10}" type="datetime1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6A8F-8D8D-465B-BF15-87F182E2E175}" type="datetime1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B041-1B37-48D1-98F7-210ECB7936A8}" type="datetime1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DF6B-B9D0-4200-A68A-127DB6540D5B}" type="datetime1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5DDC-13CF-4F06-AEB9-286C1588734D}" type="datetime1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087A-8D45-4DBD-B98C-9CC3690147B4}" type="datetime1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797A-A345-4D1B-9929-B2F3B1A6E3F3}" type="datetime1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36ECC6F-85AC-429B-970E-EB0C3A411B0D}" type="datetime1">
              <a:rPr lang="en-US" smtClean="0"/>
              <a:t>1/7/2020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fld id="{8971FD5F-1456-48F4-B413-FCE259FEC5C0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 rtl="0"/>
              <a:t>‹#›</a:t>
            </a:fld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n-US" baseline="0" dirty="0">
                <a:latin typeface="Arial" panose="020B0604020202020204" pitchFamily="34" charset="0"/>
                <a:cs typeface="Arial" panose="020B0604020202020204" pitchFamily="34" charset="0"/>
              </a:rPr>
              <a:t> 58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21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990600" y="1447800"/>
                <a:ext cx="8153400" cy="1524000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sz="4400" dirty="0">
                    <a:solidFill>
                      <a:srgbClr val="0000FF"/>
                    </a:solidFill>
                  </a:rPr>
                  <a:t>Automated Reasoning about Software </a:t>
                </a:r>
                <a:br>
                  <a:rPr lang="en-US" sz="4400" dirty="0">
                    <a:solidFill>
                      <a:srgbClr val="0000FF"/>
                    </a:solidFill>
                  </a:rPr>
                </a:br>
                <a:r>
                  <a:rPr lang="en-US" sz="4400" dirty="0">
                    <a:solidFill>
                      <a:srgbClr val="0000FF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67532</m:t>
                    </m:r>
                  </m:oMath>
                </a14:m>
                <a:r>
                  <a:rPr lang="en-US" sz="4400" dirty="0">
                    <a:solidFill>
                      <a:srgbClr val="0000FF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990600" y="1447800"/>
                <a:ext cx="8153400" cy="1524000"/>
              </a:xfrm>
              <a:blipFill rotWithShape="0">
                <a:blip r:embed="rId2"/>
                <a:stretch>
                  <a:fillRect l="-2244" r="-3964" b="-20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/>
              <p:cNvSpPr txBox="1">
                <a:spLocks/>
              </p:cNvSpPr>
              <p:nvPr/>
            </p:nvSpPr>
            <p:spPr>
              <a:xfrm>
                <a:off x="990600" y="3810000"/>
                <a:ext cx="8153400" cy="1828800"/>
              </a:xfrm>
              <a:prstGeom prst="rect">
                <a:avLst/>
              </a:prstGeom>
            </p:spPr>
            <p:txBody>
              <a:bodyPr anchor="b">
                <a:normAutofit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300" kern="1200">
                    <a:solidFill>
                      <a:schemeClr val="tx2">
                        <a:satMod val="130000"/>
                      </a:schemeClr>
                    </a:solidFill>
                    <a:effectLst>
                      <a:outerShdw blurRad="50000" dist="3000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  <a:extLst/>
              </a:lstStyle>
              <a:p>
                <a:pPr algn="ctr"/>
                <a:r>
                  <a:rPr lang="en-US" sz="2800" dirty="0"/>
                  <a:t>Guy Katz</a:t>
                </a:r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2800" dirty="0"/>
                  <a:t>Lecture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sz="2800" dirty="0"/>
                  <a:t>: Linear Programming (LP)</a:t>
                </a:r>
                <a:br>
                  <a:rPr lang="en-US" sz="2800" dirty="0"/>
                </a:br>
                <a:r>
                  <a:rPr lang="en-US" sz="2800" dirty="0"/>
                  <a:t>January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800" baseline="30000" dirty="0"/>
                  <a:t>th</a:t>
                </a:r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endParaRPr lang="en-US" sz="2800" dirty="0"/>
              </a:p>
              <a:p>
                <a:pPr algn="ctr"/>
                <a:endParaRPr lang="en-US" sz="2800" dirty="0"/>
              </a:p>
            </p:txBody>
          </p:sp>
        </mc:Choice>
        <mc:Fallback xmlns="">
          <p:sp>
            <p:nvSpPr>
              <p:cNvPr id="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810000"/>
                <a:ext cx="8153400" cy="1828800"/>
              </a:xfrm>
              <a:prstGeom prst="rect">
                <a:avLst/>
              </a:prstGeom>
              <a:blipFill>
                <a:blip r:embed="rId3"/>
                <a:stretch>
                  <a:fillRect t="-25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Image result for huj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021036"/>
            <a:ext cx="1828800" cy="183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804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and Lingo 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feasible solution </a:t>
                </a:r>
                <a:r>
                  <a:rPr lang="en-US" sz="2400" dirty="0"/>
                  <a:t>with a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maximal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objective value</a:t>
                </a:r>
                <a:r>
                  <a:rPr lang="en-US" sz="2400" dirty="0"/>
                  <a:t> (over all feasible solutions) is called an optimal solution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If a linear program has no feasible solutions, the linear program is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infeasible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If the optimal solution’s objective value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the linear program is called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unbounded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 r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39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Geometric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F</a:t>
                </a:r>
                <a:r>
                  <a:rPr lang="en-US" sz="2400" dirty="0"/>
                  <a:t>or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constraint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the system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form a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convex polytope </a:t>
                </a:r>
                <a:r>
                  <a:rPr lang="en-US" sz="2400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-dimensional space</a:t>
                </a:r>
              </a:p>
              <a:p>
                <a:pPr lvl="1"/>
                <a:r>
                  <a:rPr lang="en-US" sz="2000" dirty="0"/>
                  <a:t>Polytope: the generalization of polyhedron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dimensional space to higher dimensions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Convexity</a:t>
                </a:r>
                <a:r>
                  <a:rPr lang="en-US" sz="2400" dirty="0">
                    <a:solidFill>
                      <a:schemeClr val="tx1"/>
                    </a:solidFill>
                  </a:rPr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in the polytope,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then the 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/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is also in th</a:t>
                </a:r>
                <a:r>
                  <a:rPr lang="en-US" sz="2400" dirty="0"/>
                  <a:t>e polytope, for any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Goal: find a point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in the polytope</a:t>
                </a:r>
                <a:r>
                  <a:rPr lang="en-US" sz="2400" dirty="0"/>
                  <a:t/>
                </a:r>
                <a:br>
                  <a:rPr lang="en-US" sz="2400" dirty="0"/>
                </a:br>
                <a:r>
                  <a:rPr lang="en-US" sz="2400" dirty="0"/>
                  <a:t>that maximizes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4" name="Picture 6" descr="https://upload.wikimedia.org/wikipedia/commons/thumb/a/a4/Dodecahedron.svg/300px-Dodecahedr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429000"/>
            <a:ext cx="23050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82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Geometric Interpretation 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feasible solutions are the points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</a:t>
            </a:r>
            <a:r>
              <a:rPr lang="en-US" sz="2400" dirty="0">
                <a:solidFill>
                  <a:schemeClr val="tx1"/>
                </a:solidFill>
              </a:rPr>
              <a:t> the polytope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</a:rPr>
              <a:t>The LP is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infeasible</a:t>
            </a:r>
            <a:r>
              <a:rPr lang="en-US" sz="2400" dirty="0">
                <a:solidFill>
                  <a:schemeClr val="tx1"/>
                </a:solidFill>
              </a:rPr>
              <a:t> if the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polytope is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empty</a:t>
            </a:r>
          </a:p>
          <a:p>
            <a:endParaRPr lang="en-US" sz="2400" dirty="0"/>
          </a:p>
          <a:p>
            <a:r>
              <a:rPr lang="en-US" sz="2400" dirty="0"/>
              <a:t>The LP is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unbounded</a:t>
            </a:r>
            <a:r>
              <a:rPr lang="en-US" sz="2400" dirty="0"/>
              <a:t> if the </a:t>
            </a:r>
            <a:br>
              <a:rPr lang="en-US" sz="2400" dirty="0"/>
            </a:br>
            <a:r>
              <a:rPr lang="en-US" sz="2400" dirty="0"/>
              <a:t>polytope is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open</a:t>
            </a:r>
            <a:r>
              <a:rPr lang="en-US" sz="2400" dirty="0"/>
              <a:t> in the direction </a:t>
            </a:r>
            <a:br>
              <a:rPr lang="en-US" sz="2400" dirty="0"/>
            </a:br>
            <a:r>
              <a:rPr lang="en-US" sz="2400" dirty="0"/>
              <a:t>of the objective function</a:t>
            </a:r>
            <a:endParaRPr lang="en-US" sz="2000" dirty="0"/>
          </a:p>
          <a:p>
            <a:endParaRPr lang="en-US" sz="2000" dirty="0"/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optimal solution </a:t>
            </a:r>
            <a:r>
              <a:rPr lang="en-US" sz="2400" dirty="0"/>
              <a:t>for a bounded LP must lie on the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exterior boundary </a:t>
            </a:r>
            <a:r>
              <a:rPr lang="en-US" sz="2400" dirty="0"/>
              <a:t>of the polytope</a:t>
            </a:r>
          </a:p>
        </p:txBody>
      </p:sp>
      <p:pic>
        <p:nvPicPr>
          <p:cNvPr id="2054" name="Picture 6" descr="https://upload.wikimedia.org/wikipedia/commons/thumb/a/a4/Dodecahedron.svg/300px-Dodecahedr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67000"/>
            <a:ext cx="23050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61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sub>
                    </m:sSub>
                  </m:oMath>
                </a14:m>
                <a:r>
                  <a:rPr lang="en-US" dirty="0"/>
                  <a:t> as a Linear Program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00200"/>
                <a:ext cx="7708392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>
                    <a:solidFill>
                      <a:schemeClr val="tx1"/>
                    </a:solidFill>
                  </a:rPr>
                  <a:t>Recall the </a:t>
                </a:r>
                <a:r>
                  <a:rPr lang="en-US" sz="2400" dirty="0">
                    <a:solidFill>
                      <a:schemeClr val="tx1"/>
                    </a:solidFill>
                  </a:rPr>
                  <a:t>theory over the </a:t>
                </a:r>
                <a:r>
                  <a:rPr lang="en-US" sz="2400" dirty="0"/>
                  <a:t>rationals,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Permitted operations: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+,−,=,≥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2000" dirty="0"/>
                  <a:t> with constant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How can we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satisfiability using LP?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First: convert formula to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NNF</a:t>
                </a:r>
              </a:p>
              <a:p>
                <a:pPr lvl="1"/>
                <a:r>
                  <a:rPr lang="en-US" sz="2000" dirty="0"/>
                  <a:t>Atomic formulas of the form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∘∈{=,≠,≥,&lt;}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endParaRPr lang="en-US" sz="2000" dirty="0"/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00200"/>
                <a:ext cx="7708392" cy="5257800"/>
              </a:xfr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43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sub>
                    </m:sSub>
                  </m:oMath>
                </a14:m>
                <a:r>
                  <a:rPr lang="en-US" dirty="0"/>
                  <a:t> as Linear Programs (cnt’d)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00200"/>
                <a:ext cx="7708392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 smtClean="0">
                    <a:solidFill>
                      <a:schemeClr val="tx1"/>
                    </a:solidFill>
                  </a:rPr>
                  <a:t>Next, rewrite as an equisatisfiable formula containing only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becomes: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≤−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1600" b="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becomes</m:t>
                    </m:r>
                    <m:r>
                      <m:rPr>
                        <m:nor/>
                      </m:rPr>
                      <a:rPr lang="en-US" sz="2000" dirty="0"/>
                      <m:t>:</m:t>
                    </m:r>
                  </m:oMath>
                </a14:m>
                <a:endParaRPr lang="en-US" sz="2000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sz="16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becomes: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becomes: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≤−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2"/>
                <a:endParaRPr lang="en-US" sz="16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Key point: same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used for all atoms</a:t>
                </a:r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00200"/>
                <a:ext cx="7708392" cy="5257800"/>
              </a:xfrm>
              <a:blipFill>
                <a:blip r:embed="rId3"/>
                <a:stretch>
                  <a:fillRect t="-928" r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39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sub>
                    </m:sSub>
                  </m:oMath>
                </a14:m>
                <a:r>
                  <a:rPr lang="en-US" dirty="0"/>
                  <a:t> as Linear Programs (cnt’d)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00200"/>
                <a:ext cx="7708392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>
                    <a:solidFill>
                      <a:schemeClr val="tx1"/>
                    </a:solidFill>
                  </a:rPr>
                  <a:t>Now, formula has no negations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Each atomic formula is in one of three forms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lvl="1"/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Next, convert to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DNF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Formula is SAT if and only if one of the disjuncts is SAT</a:t>
                </a:r>
              </a:p>
              <a:p>
                <a:pPr lvl="1"/>
                <a:r>
                  <a:rPr lang="en-US" sz="2000" dirty="0"/>
                  <a:t>Alternatively: in context of DPLL(T), only care about conjunctions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endParaRPr lang="en-US" sz="2000" dirty="0"/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So now, we only need to formulate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each clause </a:t>
                </a:r>
                <a:r>
                  <a:rPr lang="en-US" sz="2400" dirty="0">
                    <a:solidFill>
                      <a:schemeClr val="tx1"/>
                    </a:solidFill>
                  </a:rPr>
                  <a:t>as an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LP</a:t>
                </a:r>
              </a:p>
              <a:p>
                <a:pPr lvl="1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00200"/>
                <a:ext cx="7708392" cy="5257800"/>
              </a:xfrm>
              <a:blipFill rotWithShape="0"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31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sub>
                    </m:sSub>
                  </m:oMath>
                </a14:m>
                <a:r>
                  <a:rPr lang="en-US" dirty="0"/>
                  <a:t> as Linear Programs (cnt’d)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00200"/>
                <a:ext cx="7708392" cy="5257800"/>
              </a:xfrm>
            </p:spPr>
            <p:txBody>
              <a:bodyPr>
                <a:noAutofit/>
              </a:bodyPr>
              <a:lstStyle/>
              <a:p>
                <a:pPr marL="365760" lvl="1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We want to use LP to check the satisfiability of the following constraint:</a:t>
                </a:r>
                <a:br>
                  <a:rPr lang="en-US" sz="2400" b="0" dirty="0">
                    <a:solidFill>
                      <a:schemeClr val="tx1"/>
                    </a:solidFill>
                  </a:rPr>
                </a:br>
                <a:r>
                  <a:rPr lang="en-US" sz="2400" b="0" dirty="0">
                    <a:solidFill>
                      <a:schemeClr val="tx1"/>
                    </a:solidFill>
                  </a:rPr>
                  <a:t/>
                </a:r>
                <a:br>
                  <a:rPr lang="en-US" sz="2400" b="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nary>
                      <m:naryPr>
                        <m:chr m:val="⋀"/>
                        <m:subHide m:val="on"/>
                        <m:supHide m:val="on"/>
                        <m:ctrlPr>
                          <a:rPr lang="x-none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endParaRPr lang="en-US" sz="2000" dirty="0"/>
              </a:p>
              <a:p>
                <a:endParaRPr lang="en-US" sz="2400" b="0" dirty="0">
                  <a:solidFill>
                    <a:schemeClr val="tx1"/>
                  </a:solidFill>
                </a:endParaRPr>
              </a:p>
              <a:p>
                <a:r>
                  <a:rPr lang="en-US" sz="2400" b="0" dirty="0">
                    <a:solidFill>
                      <a:schemeClr val="tx1"/>
                    </a:solidFill>
                  </a:rPr>
                  <a:t>How can we encode it?</a:t>
                </a:r>
              </a:p>
              <a:p>
                <a:pPr lvl="1"/>
                <a:r>
                  <a:rPr lang="en-US" sz="2000" dirty="0"/>
                  <a:t>Maximize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subject to:</a:t>
                </a:r>
                <a:br>
                  <a:rPr lang="en-US" sz="2000" b="0" dirty="0">
                    <a:solidFill>
                      <a:schemeClr val="tx1"/>
                    </a:solidFill>
                  </a:rPr>
                </a:br>
                <a:r>
                  <a:rPr lang="en-US" sz="2000" b="0" dirty="0">
                    <a:solidFill>
                      <a:schemeClr val="tx1"/>
                    </a:solidFill>
                  </a:rPr>
                  <a:t/>
                </a:r>
                <a:br>
                  <a:rPr lang="en-US" sz="2000" b="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nary>
                      <m:naryPr>
                        <m:chr m:val="⋀"/>
                        <m:subHide m:val="on"/>
                        <m:supHide m:val="on"/>
                        <m:ctrlPr>
                          <a:rPr lang="x-none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SAT</a:t>
                </a:r>
                <a:r>
                  <a:rPr lang="en-US" sz="2000" dirty="0"/>
                  <a:t> if and only if optimal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is </a:t>
                </a:r>
                <a:r>
                  <a:rPr lang="en-US" sz="20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strictly positive</a:t>
                </a:r>
                <a:endParaRPr lang="en-US" sz="2000" dirty="0"/>
              </a:p>
              <a:p>
                <a:pPr marL="402336" lvl="1" indent="0">
                  <a:buNone/>
                </a:pPr>
                <a:endParaRPr lang="en-US" sz="2000" dirty="0"/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00200"/>
                <a:ext cx="7708392" cy="5257800"/>
              </a:xfr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31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Satisfiability as Linear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00200"/>
                <a:ext cx="7708392" cy="5257800"/>
              </a:xfrm>
            </p:spPr>
            <p:txBody>
              <a:bodyPr>
                <a:noAutofit/>
              </a:bodyPr>
              <a:lstStyle/>
              <a:p>
                <a:pPr marL="365760" lvl="1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Quantifier-free conjunctive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 formulas can be cast as  linear programs</a:t>
                </a:r>
              </a:p>
              <a:p>
                <a:pPr marL="365760" lvl="1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:endParaRPr lang="en-US" sz="2400" dirty="0"/>
              </a:p>
              <a:p>
                <a:pPr marL="365760" lvl="1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:r>
                  <a:rPr lang="en-US" sz="2400" dirty="0">
                    <a:solidFill>
                      <a:schemeClr val="tx1"/>
                    </a:solidFill>
                  </a:rPr>
                  <a:t>Famous methods for solving LPs:</a:t>
                </a:r>
              </a:p>
              <a:p>
                <a:pPr marL="612648" lvl="2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Ellipsoid method </a:t>
                </a:r>
                <a:r>
                  <a:rPr lang="en-US" sz="2000" dirty="0"/>
                  <a:t>(</a:t>
                </a:r>
                <a:r>
                  <a:rPr lang="en-US" sz="2000" dirty="0" err="1"/>
                  <a:t>Khachian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1979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612648" lvl="2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Interior-point algorithm </a:t>
                </a:r>
                <a:r>
                  <a:rPr lang="en-US" sz="2000" dirty="0"/>
                  <a:t>(</a:t>
                </a:r>
                <a:r>
                  <a:rPr lang="en-US" sz="2000" dirty="0" err="1"/>
                  <a:t>Karmarkar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1984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612648" lvl="2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Simplex algorithm </a:t>
                </a:r>
                <a:r>
                  <a:rPr lang="en-US" sz="2000" dirty="0"/>
                  <a:t>(</a:t>
                </a:r>
                <a:r>
                  <a:rPr lang="en-US" sz="2000" dirty="0" err="1"/>
                  <a:t>Dantzig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1949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612648" lvl="2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:endParaRPr lang="en-US" dirty="0"/>
              </a:p>
              <a:p>
                <a:pPr marL="365760" lvl="1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:r>
                  <a:rPr lang="en-US" sz="2400" dirty="0"/>
                  <a:t>Complexity?</a:t>
                </a:r>
                <a:endParaRPr lang="en-US" dirty="0"/>
              </a:p>
              <a:p>
                <a:pPr marL="612648" lvl="2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:endParaRPr lang="en-US" dirty="0"/>
              </a:p>
              <a:p>
                <a:pPr marL="365760" lvl="1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:r>
                  <a:rPr lang="en-US" sz="2400" dirty="0"/>
                  <a:t>Still, simplex remains the most popular and usually performs better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00200"/>
                <a:ext cx="7708392" cy="5257800"/>
              </a:xfrm>
              <a:blipFill rotWithShape="0"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781800" y="332955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Polynomial time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81800" y="3716309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Polynomial 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1800" y="4103066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Exponential time </a:t>
            </a:r>
            <a:br>
              <a:rPr lang="en-US" dirty="0"/>
            </a:br>
            <a:r>
              <a:rPr lang="en-US" dirty="0"/>
              <a:t>(probably)</a:t>
            </a:r>
          </a:p>
        </p:txBody>
      </p:sp>
    </p:spTree>
    <p:extLst>
      <p:ext uri="{BB962C8B-B14F-4D97-AF65-F5344CB8AC3E}">
        <p14:creationId xmlns:p14="http://schemas.microsoft.com/office/powerpoint/2010/main" val="80376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00200"/>
                <a:ext cx="7708392" cy="5257800"/>
              </a:xfrm>
            </p:spPr>
            <p:txBody>
              <a:bodyPr>
                <a:noAutofit/>
              </a:bodyPr>
              <a:lstStyle/>
              <a:p>
                <a:pPr marL="365760" lvl="1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For simplicity, we restrict ourselves to LPs with the following, </a:t>
                </a:r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standard form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: </a:t>
                </a:r>
                <a:br>
                  <a:rPr lang="en-US" sz="2400" b="0" dirty="0">
                    <a:solidFill>
                      <a:schemeClr val="tx1"/>
                    </a:solidFill>
                  </a:rPr>
                </a:br>
                <a:r>
                  <a:rPr lang="en-US" sz="2400" b="0" dirty="0">
                    <a:solidFill>
                      <a:schemeClr val="tx1"/>
                    </a:solidFill>
                  </a:rPr>
                  <a:t/>
                </a:r>
                <a:br>
                  <a:rPr lang="en-US" sz="2400" b="0" dirty="0">
                    <a:solidFill>
                      <a:schemeClr val="tx1"/>
                    </a:solidFill>
                  </a:rPr>
                </a:br>
                <a:r>
                  <a:rPr lang="en-US" sz="2400" b="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/>
                </a:r>
                <a:br>
                  <a:rPr lang="en-US" sz="2400" dirty="0"/>
                </a:br>
                <a:r>
                  <a:rPr lang="en-US" sz="2400" dirty="0"/>
                  <a:t/>
                </a:r>
                <a:br>
                  <a:rPr lang="en-US" sz="2400" dirty="0"/>
                </a:br>
                <a:r>
                  <a:rPr lang="en-US" sz="2400" dirty="0"/>
                  <a:t/>
                </a:r>
                <a:br>
                  <a:rPr lang="en-US" sz="2400" dirty="0"/>
                </a:br>
                <a:r>
                  <a:rPr lang="en-US" sz="2400" dirty="0"/>
                  <a:t/>
                </a:r>
                <a:br>
                  <a:rPr lang="en-US" sz="2400" dirty="0"/>
                </a:br>
                <a:r>
                  <a:rPr lang="en-US" sz="2400" b="0" dirty="0"/>
                  <a:t/>
                </a:r>
                <a:br>
                  <a:rPr lang="en-US" sz="2400" b="0" dirty="0"/>
                </a:br>
                <a:endParaRPr lang="en-US" sz="2400" b="0" dirty="0"/>
              </a:p>
              <a:p>
                <a:pPr marL="365760" lvl="1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365760" lvl="1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:r>
                  <a:rPr lang="en-US" sz="2400" dirty="0"/>
                  <a:t>The last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constraints: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non-negativity</a:t>
                </a:r>
                <a:r>
                  <a:rPr lang="en-US" sz="2400" dirty="0"/>
                  <a:t>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variables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00200"/>
                <a:ext cx="7708392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514600" y="2590800"/>
            <a:ext cx="5562600" cy="2912765"/>
            <a:chOff x="1600200" y="1447800"/>
            <a:chExt cx="5562600" cy="2912765"/>
          </a:xfrm>
        </p:grpSpPr>
        <p:grpSp>
          <p:nvGrpSpPr>
            <p:cNvPr id="11" name="Group 10"/>
            <p:cNvGrpSpPr/>
            <p:nvPr/>
          </p:nvGrpSpPr>
          <p:grpSpPr>
            <a:xfrm>
              <a:off x="2895600" y="1447800"/>
              <a:ext cx="4267200" cy="2912765"/>
              <a:chOff x="2895600" y="1447800"/>
              <a:chExt cx="4267200" cy="29127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253353" y="1447800"/>
                    <a:ext cx="1295400" cy="8799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ctrlPr>
                                <a:rPr lang="x-non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r>
                      <a:rPr lang="en-US" dirty="0"/>
                      <a:t/>
                    </a:r>
                    <a:br>
                      <a:rPr lang="en-US" dirty="0"/>
                    </a:br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3353" y="1447800"/>
                    <a:ext cx="1295400" cy="8799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971800" y="2549144"/>
                    <a:ext cx="4191000" cy="8798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ctrlPr>
                                <a:rPr lang="x-non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=1,2,…,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1800" y="2549144"/>
                    <a:ext cx="4191000" cy="87985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2895600" y="3691920"/>
                    <a:ext cx="3581400" cy="6686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lvl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≥0     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=1,2,…,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r>
                      <a:rPr lang="en-US" dirty="0"/>
                      <a:t/>
                    </a:r>
                    <a:br>
                      <a:rPr lang="en-US" dirty="0"/>
                    </a:br>
                    <a:endParaRPr lang="en-US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691920"/>
                    <a:ext cx="3581400" cy="66864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1600200" y="1631006"/>
              <a:ext cx="1905000" cy="1554721"/>
              <a:chOff x="1447232" y="1662002"/>
              <a:chExt cx="1905000" cy="155472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447232" y="1662002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maximize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447232" y="2755058"/>
                <a:ext cx="1905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subject to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958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Example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7708392" cy="5257800"/>
          </a:xfrm>
        </p:spPr>
        <p:txBody>
          <a:bodyPr>
            <a:noAutofit/>
          </a:bodyPr>
          <a:lstStyle/>
          <a:p>
            <a:pPr marL="329184" lvl="2" indent="0">
              <a:spcBef>
                <a:spcPts val="600"/>
              </a:spcBef>
              <a:buSzPct val="80000"/>
              <a:buNone/>
            </a:pPr>
            <a:endParaRPr lang="en-US" dirty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endParaRPr lang="en-US" dirty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endParaRPr lang="en-US" dirty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endParaRPr lang="en-US" dirty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endParaRPr lang="en-US" dirty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endParaRPr lang="en-US" dirty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1600200" y="1631006"/>
            <a:ext cx="5143500" cy="2208522"/>
            <a:chOff x="1600200" y="1631006"/>
            <a:chExt cx="5143500" cy="22085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330843" y="1699647"/>
                  <a:ext cx="20806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0843" y="1699647"/>
                  <a:ext cx="208064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552700" y="2362200"/>
                  <a:ext cx="4191000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≤11</m:t>
                        </m:r>
                      </m:oMath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2700" y="2362200"/>
                  <a:ext cx="4191000" cy="147732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/>
            <p:cNvGrpSpPr/>
            <p:nvPr/>
          </p:nvGrpSpPr>
          <p:grpSpPr>
            <a:xfrm>
              <a:off x="1600200" y="1631006"/>
              <a:ext cx="1905000" cy="1416994"/>
              <a:chOff x="1447232" y="1662002"/>
              <a:chExt cx="1905000" cy="1416994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447232" y="1662002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maximize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47232" y="2617331"/>
                <a:ext cx="1905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subject to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898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Acknowledgements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Some of the material presented has been borrowed from slides by David Dill, Isil </a:t>
            </a:r>
            <a:r>
              <a:rPr lang="en-US" sz="2400" dirty="0" err="1"/>
              <a:t>Dillig</a:t>
            </a:r>
            <a:r>
              <a:rPr lang="en-US" sz="2400" dirty="0"/>
              <a:t>, Gera Weiss, Clark Barrett, Alex Aiken, </a:t>
            </a:r>
            <a:r>
              <a:rPr lang="en-US" sz="2400" dirty="0" err="1"/>
              <a:t>Mooly</a:t>
            </a:r>
            <a:r>
              <a:rPr lang="en-US" sz="2400" dirty="0"/>
              <a:t> </a:t>
            </a:r>
            <a:r>
              <a:rPr lang="en-US" sz="2400" dirty="0" err="1"/>
              <a:t>Sagiv</a:t>
            </a:r>
            <a:r>
              <a:rPr lang="en-US" sz="2400" dirty="0"/>
              <a:t>, </a:t>
            </a:r>
            <a:r>
              <a:rPr lang="en-US" sz="2400" dirty="0" err="1"/>
              <a:t>Sagar</a:t>
            </a:r>
            <a:r>
              <a:rPr lang="en-US" sz="2400" dirty="0"/>
              <a:t> </a:t>
            </a:r>
            <a:r>
              <a:rPr lang="en-US" sz="2400" dirty="0" err="1"/>
              <a:t>Chaki</a:t>
            </a:r>
            <a:r>
              <a:rPr lang="en-US" sz="2400" dirty="0"/>
              <a:t> and </a:t>
            </a:r>
            <a:r>
              <a:rPr lang="en-US" sz="2400" dirty="0" err="1"/>
              <a:t>Ofer</a:t>
            </a:r>
            <a:r>
              <a:rPr lang="en-US" sz="2400" dirty="0"/>
              <a:t> </a:t>
            </a:r>
            <a:r>
              <a:rPr lang="en-US" sz="2400" dirty="0" err="1"/>
              <a:t>Strichman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9912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590655" y="60702"/>
            <a:ext cx="2438400" cy="2209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Slack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00200"/>
                <a:ext cx="7708392" cy="5257800"/>
              </a:xfrm>
            </p:spPr>
            <p:txBody>
              <a:bodyPr>
                <a:noAutofit/>
              </a:bodyPr>
              <a:lstStyle/>
              <a:p>
                <a:pPr marL="365760" lvl="1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:r>
                  <a:rPr lang="en-US" sz="2400" dirty="0"/>
                  <a:t>Observe the first equation,</a:t>
                </a:r>
                <a:br>
                  <a:rPr lang="en-US" sz="2400" dirty="0"/>
                </a:br>
                <a:r>
                  <a:rPr lang="en-US" sz="2400" dirty="0"/>
                  <a:t/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2400" dirty="0"/>
              </a:p>
              <a:p>
                <a:pPr marL="365760" lvl="1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:endParaRPr lang="en-US" sz="2400" dirty="0"/>
              </a:p>
              <a:p>
                <a:pPr marL="365760" lvl="1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:r>
                  <a:rPr lang="en-US" sz="2400" dirty="0"/>
                  <a:t>Define a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new variable </a:t>
                </a:r>
                <a:r>
                  <a:rPr lang="en-US" sz="2400" dirty="0"/>
                  <a:t>to represent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slack</a:t>
                </a:r>
                <a:r>
                  <a:rPr lang="en-US" sz="2400" dirty="0"/>
                  <a:t>:</a:t>
                </a:r>
                <a:br>
                  <a:rPr lang="en-US" sz="2400" dirty="0"/>
                </a:br>
                <a:r>
                  <a:rPr lang="en-US" sz="2400" dirty="0"/>
                  <a:t/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   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marL="365760" lvl="1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:endParaRPr lang="en-US" sz="2400" dirty="0"/>
              </a:p>
              <a:p>
                <a:pPr marL="365760" lvl="1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:r>
                  <a:rPr lang="en-US" sz="2400" dirty="0"/>
                  <a:t>Do this for every equation</a:t>
                </a:r>
              </a:p>
              <a:p>
                <a:pPr marL="612648" lvl="2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:r>
                  <a:rPr lang="en-US" sz="2000" dirty="0"/>
                  <a:t>Everything becomes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equalities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00200"/>
                <a:ext cx="7708392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715000" y="76200"/>
            <a:ext cx="4191000" cy="2139881"/>
            <a:chOff x="2552700" y="1699647"/>
            <a:chExt cx="4191000" cy="21398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330843" y="1699647"/>
                  <a:ext cx="20806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0843" y="1699647"/>
                  <a:ext cx="208064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552700" y="2362200"/>
                  <a:ext cx="4191000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2700" y="2362200"/>
                  <a:ext cx="4191000" cy="147732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5120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30452" y="1417638"/>
                <a:ext cx="7708392" cy="5257800"/>
              </a:xfrm>
            </p:spPr>
            <p:txBody>
              <a:bodyPr>
                <a:noAutofit/>
              </a:bodyPr>
              <a:lstStyle/>
              <a:p>
                <a:pPr marL="365760" lvl="1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:endParaRPr lang="en-US" sz="2000" dirty="0"/>
              </a:p>
              <a:p>
                <a:pPr marL="365760" lvl="1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:endParaRPr lang="en-US" sz="2000" dirty="0"/>
              </a:p>
              <a:p>
                <a:pPr marL="365760" lvl="1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:endParaRPr lang="en-US" sz="2000" dirty="0"/>
              </a:p>
              <a:p>
                <a:pPr marL="365760" lvl="1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:endParaRPr lang="en-US" sz="2000" dirty="0"/>
              </a:p>
              <a:p>
                <a:pPr marL="365760" lvl="1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:endParaRPr lang="en-US" sz="2000" dirty="0"/>
              </a:p>
              <a:p>
                <a:pPr marL="365760" lvl="1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:endParaRPr lang="en-US" sz="2000" dirty="0"/>
              </a:p>
              <a:p>
                <a:pPr marL="365760" lvl="1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:endParaRPr lang="en-US" sz="2000" dirty="0"/>
              </a:p>
              <a:p>
                <a:pPr marL="365760" lvl="1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:r>
                  <a:rPr lang="en-US" sz="2400" dirty="0"/>
                  <a:t>Maximize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marL="365760" lvl="1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:endParaRPr lang="en-US" sz="2400" dirty="0"/>
              </a:p>
              <a:p>
                <a:pPr marL="365760" lvl="1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:r>
                  <a:rPr lang="en-US" sz="2400" dirty="0"/>
                  <a:t>New variables are called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slack variables</a:t>
                </a:r>
              </a:p>
              <a:p>
                <a:pPr marL="612648" lvl="2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:r>
                  <a:rPr lang="en-US" sz="2000" dirty="0"/>
                  <a:t>New problem is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equisatisfiable</a:t>
                </a:r>
                <a:r>
                  <a:rPr lang="en-US" sz="2000" dirty="0"/>
                  <a:t> to the original (delete the slack variables)</a:t>
                </a:r>
              </a:p>
              <a:p>
                <a:pPr marL="612648" lvl="2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:r>
                  <a:rPr lang="en-US" sz="2000" dirty="0"/>
                  <a:t>Optimal solutions remain optimal for the new problem</a:t>
                </a:r>
              </a:p>
              <a:p>
                <a:pPr marL="612648" lvl="2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:endParaRPr lang="en-US" dirty="0"/>
              </a:p>
            </p:txBody>
          </p:sp>
        </mc:Choice>
        <mc:Fallback xmlns="">
          <p:sp>
            <p:nvSpPr>
              <p:cNvPr id="2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0452" y="1417638"/>
                <a:ext cx="7708392" cy="5257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Slack Variables (cnt’d)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78233" y="1447800"/>
            <a:ext cx="4191000" cy="2139881"/>
            <a:chOff x="2552700" y="1699647"/>
            <a:chExt cx="4191000" cy="21398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330843" y="1699647"/>
                  <a:ext cx="20806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0843" y="1699647"/>
                  <a:ext cx="208064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552700" y="2362200"/>
                  <a:ext cx="4191000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2700" y="2362200"/>
                  <a:ext cx="4191000" cy="147732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24400" y="1976469"/>
                <a:ext cx="4191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976469"/>
                <a:ext cx="4191000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4296156" y="2595059"/>
            <a:ext cx="888492" cy="12843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37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79396" y="114945"/>
            <a:ext cx="2831592" cy="14026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Simplex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00200"/>
                <a:ext cx="7708392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>
                    <a:solidFill>
                      <a:schemeClr val="tx1"/>
                    </a:solidFill>
                  </a:rPr>
                  <a:t>Successive improvements:</a:t>
                </a:r>
              </a:p>
              <a:p>
                <a:pPr lvl="1"/>
                <a:r>
                  <a:rPr lang="en-US" sz="2000" dirty="0"/>
                  <a:t>Start with a feasible solution</a:t>
                </a:r>
              </a:p>
              <a:p>
                <a:pPr lvl="2"/>
                <a:r>
                  <a:rPr lang="en-US" sz="2000" dirty="0"/>
                  <a:t>For our example, set all original variables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Iteratively improve </a:t>
                </a:r>
                <a:r>
                  <a:rPr lang="en-US" sz="2000" dirty="0">
                    <a:solidFill>
                      <a:schemeClr val="tx1"/>
                    </a:solidFill>
                  </a:rPr>
                  <a:t>the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objective value</a:t>
                </a:r>
              </a:p>
              <a:p>
                <a:pPr lvl="2"/>
                <a:r>
                  <a:rPr lang="en-US" sz="2000" dirty="0"/>
                  <a:t>Go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only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2"/>
                <a:endParaRPr lang="en-US" sz="1600" dirty="0"/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What can we improve here?</a:t>
                </a:r>
              </a:p>
              <a:p>
                <a:pPr lvl="1"/>
                <a:r>
                  <a:rPr lang="en-US" sz="2000" dirty="0"/>
                  <a:t>One option: 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larger, leave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as is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3"/>
                <a:r>
                  <a:rPr lang="en-US" dirty="0"/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become negative, solution no longer </a:t>
                </a:r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feasible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00200"/>
                <a:ext cx="7708392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38800" y="213434"/>
                <a:ext cx="4191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13434"/>
                <a:ext cx="4191000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70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Simplex Strategy (cnt’d)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00200"/>
                <a:ext cx="7708392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>
                    <a:solidFill>
                      <a:schemeClr val="tx1"/>
                    </a:solidFill>
                  </a:rPr>
                  <a:t>Moral of the story:</a:t>
                </a:r>
              </a:p>
              <a:p>
                <a:pPr lvl="1"/>
                <a:r>
                  <a:rPr lang="en-US" sz="2000" dirty="0"/>
                  <a:t>Can’t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too much</a:t>
                </a:r>
              </a:p>
              <a:p>
                <a:pPr lvl="1"/>
                <a:r>
                  <a:rPr lang="en-US" sz="2000" dirty="0"/>
                  <a:t>Increase it as much as possible,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without harming feasibility</a:t>
                </a:r>
                <a:r>
                  <a:rPr lang="en-US" sz="2000" dirty="0"/>
                  <a:t>!</a:t>
                </a:r>
              </a:p>
              <a:p>
                <a:pPr lvl="1"/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endParaRPr lang="en-US" sz="2000" dirty="0"/>
              </a:p>
              <a:p>
                <a:pPr lvl="1"/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endParaRPr lang="en-US" sz="2000" dirty="0"/>
              </a:p>
              <a:p>
                <a:pPr lvl="1"/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Select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tightest bound</a:t>
                </a:r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000" dirty="0"/>
                  <a:t>New assignment: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000" dirty="0"/>
                  <a:t>This gives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which is indeed an improvement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00200"/>
                <a:ext cx="7708392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50294" y="3276600"/>
                <a:ext cx="4191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=11−4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8−3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00+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94" y="3276600"/>
                <a:ext cx="4191000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5029200" y="3900010"/>
            <a:ext cx="888492" cy="12843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34000" y="3567608"/>
                <a:ext cx="4191000" cy="61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567608"/>
                <a:ext cx="4191000" cy="618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78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Simplex Strategy (cnt’d)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7708392" cy="5257800"/>
          </a:xfrm>
        </p:spPr>
        <p:txBody>
          <a:bodyPr>
            <a:noAutofit/>
          </a:bodyPr>
          <a:lstStyle/>
          <a:p>
            <a:r>
              <a:rPr lang="en-US" sz="2400" b="0" dirty="0">
                <a:solidFill>
                  <a:schemeClr val="tx1"/>
                </a:solidFill>
              </a:rPr>
              <a:t>How do we continue?</a:t>
            </a:r>
            <a:endParaRPr lang="he-IL" sz="2400" b="0" dirty="0">
              <a:solidFill>
                <a:schemeClr val="tx1"/>
              </a:solidFill>
            </a:endParaRPr>
          </a:p>
          <a:p>
            <a:pPr lvl="1"/>
            <a:r>
              <a:rPr lang="en-US" sz="2000" dirty="0"/>
              <a:t>For the first iteration, we had:</a:t>
            </a:r>
          </a:p>
          <a:p>
            <a:pPr lvl="2"/>
            <a:r>
              <a:rPr lang="en-US" sz="2000" dirty="0"/>
              <a:t> A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feasible solution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An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equation system </a:t>
            </a:r>
            <a:r>
              <a:rPr lang="en-US" sz="2000" dirty="0">
                <a:solidFill>
                  <a:schemeClr val="tx1"/>
                </a:solidFill>
              </a:rPr>
              <a:t>that guided us</a:t>
            </a:r>
          </a:p>
          <a:p>
            <a:pPr lvl="2"/>
            <a:endParaRPr lang="en-US" sz="2000" dirty="0"/>
          </a:p>
          <a:p>
            <a:r>
              <a:rPr lang="en-US" sz="2400" dirty="0">
                <a:solidFill>
                  <a:schemeClr val="tx1"/>
                </a:solidFill>
              </a:rPr>
              <a:t>After each iteration, equations need to be updated</a:t>
            </a:r>
          </a:p>
          <a:p>
            <a:pPr lvl="1"/>
            <a:r>
              <a:rPr lang="en-US" sz="2000" dirty="0"/>
              <a:t>Express positive variables in terms of zero variables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9" name="Picture 8" descr="Image result for green 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459247"/>
            <a:ext cx="377825" cy="29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02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Simplex Strategy (cnt’d)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00200"/>
                <a:ext cx="7708392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>
                    <a:solidFill>
                      <a:schemeClr val="tx1"/>
                    </a:solidFill>
                  </a:rPr>
                  <a:t>What should we change?</a:t>
                </a:r>
              </a:p>
              <a:p>
                <a:pPr lvl="1"/>
                <a:r>
                  <a:rPr lang="en-US" sz="2000" b="0" dirty="0">
                    <a:solidFill>
                      <a:schemeClr val="tx1"/>
                    </a:solidFill>
                  </a:rPr>
                  <a:t>Initially: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was zero,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was positive</a:t>
                </a:r>
              </a:p>
              <a:p>
                <a:pPr lvl="1"/>
                <a:r>
                  <a:rPr lang="en-US" sz="2000" dirty="0"/>
                  <a:t>Now: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zero,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positive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Isolate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eliminate</a:t>
                </a:r>
                <a:r>
                  <a:rPr lang="en-US" sz="2400" dirty="0">
                    <a:solidFill>
                      <a:schemeClr val="tx1"/>
                    </a:solidFill>
                  </a:rPr>
                  <a:t> from all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equations</a:t>
                </a:r>
              </a:p>
              <a:p>
                <a:pPr marL="82296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00200"/>
                <a:ext cx="7708392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4482785"/>
                <a:ext cx="4191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82785"/>
                <a:ext cx="4191000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4616083" y="5076528"/>
            <a:ext cx="888492" cy="12843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10200" y="1931200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931200"/>
                <a:ext cx="4191000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410200" y="2783214"/>
                <a:ext cx="4191000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783214"/>
                <a:ext cx="4191000" cy="616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7469821" y="2368884"/>
            <a:ext cx="0" cy="531442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91458" y="4114800"/>
                <a:ext cx="4191000" cy="1936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458" y="4114800"/>
                <a:ext cx="4191000" cy="19362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64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89904" y="1576496"/>
            <a:ext cx="2901696" cy="20811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Simplex Strategy (cnt’d)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00200"/>
                <a:ext cx="7708392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>
                    <a:solidFill>
                      <a:schemeClr val="tx1"/>
                    </a:solidFill>
                  </a:rPr>
                  <a:t>How can we improve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further?</a:t>
                </a:r>
              </a:p>
              <a:p>
                <a:pPr lvl="1"/>
                <a:r>
                  <a:rPr lang="en-US" sz="2000" b="0" dirty="0"/>
                  <a:t>Option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b="0" dirty="0"/>
                  <a:t>: 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2"/>
                <a:r>
                  <a:rPr lang="en-US" sz="1600" dirty="0"/>
                  <a:t>But that would violate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600" b="0" dirty="0"/>
              </a:p>
              <a:p>
                <a:pPr lvl="1"/>
                <a:r>
                  <a:rPr lang="en-US" sz="2000" dirty="0"/>
                  <a:t>Option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/>
                  <a:t>: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pPr lvl="2"/>
                <a:r>
                  <a:rPr lang="en-US" sz="1600" b="0" dirty="0"/>
                  <a:t>By how much?</a:t>
                </a:r>
              </a:p>
              <a:p>
                <a:pPr lvl="2"/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400" b="0" dirty="0"/>
              </a:p>
              <a:p>
                <a:pPr lvl="1"/>
                <a:r>
                  <a:rPr lang="en-US" sz="2000" dirty="0"/>
                  <a:t>Increase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b="0" dirty="0"/>
              </a:p>
              <a:p>
                <a:pPr lvl="1"/>
                <a:endParaRPr lang="en-US" sz="2000" dirty="0"/>
              </a:p>
              <a:p>
                <a:r>
                  <a:rPr lang="en-US" sz="2400" b="0" dirty="0"/>
                  <a:t>New assignment:</a:t>
                </a:r>
                <a:br>
                  <a:rPr lang="en-US" sz="24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dirty="0"/>
              </a:p>
              <a:p>
                <a:pPr lvl="1"/>
                <a:r>
                  <a:rPr lang="en-US" sz="2000" b="0" dirty="0"/>
                  <a:t>Previously,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000" b="0" dirty="0"/>
                  <a:t>, so this is another </a:t>
                </a:r>
                <a:r>
                  <a:rPr lang="en-US" sz="20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improvement</a:t>
                </a:r>
              </a:p>
              <a:p>
                <a:pPr lvl="1"/>
                <a:endParaRPr lang="en-US" sz="2000" dirty="0"/>
              </a:p>
              <a:p>
                <a:endParaRPr lang="en-US" sz="2400" dirty="0"/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pPr marL="82296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00200"/>
                <a:ext cx="7708392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10200" y="1600200"/>
                <a:ext cx="4191000" cy="1936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600200"/>
                <a:ext cx="4191000" cy="19362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44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Simplex Strategy (cnt’d)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00200"/>
                <a:ext cx="7708392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>
                    <a:solidFill>
                      <a:schemeClr val="tx1"/>
                    </a:solidFill>
                  </a:rPr>
                  <a:t>As before, we </a:t>
                </a:r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switch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eliminate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from all equations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00200"/>
                <a:ext cx="7708392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93648" y="2864301"/>
                <a:ext cx="4191000" cy="1936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48" y="2864301"/>
                <a:ext cx="4191000" cy="19362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81600" y="3232286"/>
                <a:ext cx="4191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232286"/>
                <a:ext cx="4191000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4738878" y="3826029"/>
            <a:ext cx="888492" cy="12843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44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31052" y="3086745"/>
            <a:ext cx="2948940" cy="1447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Simplex Strategy (cnt’d)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00200"/>
                <a:ext cx="7708392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>
                    <a:solidFill>
                      <a:schemeClr val="tx1"/>
                    </a:solidFill>
                  </a:rPr>
                  <a:t>Finally, we have the equation</a:t>
                </a:r>
              </a:p>
              <a:p>
                <a:pPr marL="82296" indent="0">
                  <a:buNone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/>
                </a:r>
                <a:br>
                  <a:rPr lang="en-US" sz="2400" b="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=13−3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Can we improve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any further?</a:t>
                </a:r>
                <a:endParaRPr lang="en-US" sz="2400" dirty="0"/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No,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And all appear with negative signs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So,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maximal value </a:t>
                </a:r>
                <a:r>
                  <a:rPr lang="en-US" sz="2400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Optimal solution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00200"/>
                <a:ext cx="7708392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86400" y="3200400"/>
                <a:ext cx="4191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=13−3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200400"/>
                <a:ext cx="4191000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47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00200"/>
                <a:ext cx="7708392" cy="5257800"/>
              </a:xfrm>
            </p:spPr>
            <p:txBody>
              <a:bodyPr>
                <a:noAutofit/>
              </a:bodyPr>
              <a:lstStyle/>
              <a:p>
                <a:pPr marL="82296" lvl="1" indent="0">
                  <a:spcBef>
                    <a:spcPts val="600"/>
                  </a:spcBef>
                  <a:buSzPct val="80000"/>
                  <a:buNone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/>
                </a:r>
                <a:br>
                  <a:rPr lang="en-US" sz="2400" dirty="0"/>
                </a:br>
                <a:r>
                  <a:rPr lang="en-US" sz="2400" dirty="0"/>
                  <a:t/>
                </a:r>
                <a:br>
                  <a:rPr lang="en-US" sz="2400" dirty="0"/>
                </a:br>
                <a:endParaRPr lang="en-US" sz="2400" dirty="0"/>
              </a:p>
              <a:p>
                <a:pPr marL="82296" lvl="1" indent="0">
                  <a:spcBef>
                    <a:spcPts val="600"/>
                  </a:spcBef>
                  <a:buSzPct val="80000"/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82296" lvl="1" indent="0">
                  <a:spcBef>
                    <a:spcPts val="600"/>
                  </a:spcBef>
                  <a:buSzPct val="80000"/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539496" lvl="1" indent="-457200">
                  <a:spcBef>
                    <a:spcPts val="600"/>
                  </a:spcBef>
                  <a:buSzPct val="80000"/>
                  <a:buFont typeface="+mj-lt"/>
                  <a:buAutoNum type="arabicPeriod"/>
                </a:pPr>
                <a:r>
                  <a:rPr lang="en-US" sz="2400" dirty="0"/>
                  <a:t>Introduce slack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pPr marL="539496" lvl="1" indent="-457200">
                  <a:spcBef>
                    <a:spcPts val="600"/>
                  </a:spcBef>
                  <a:buSzPct val="80000"/>
                  <a:buFont typeface="+mj-lt"/>
                  <a:buAutoNum type="arabicPeriod"/>
                </a:pPr>
                <a:r>
                  <a:rPr lang="en-US" sz="2400" b="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x-none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400" b="0" dirty="0"/>
              </a:p>
              <a:p>
                <a:pPr marL="539496" lvl="1" indent="-457200">
                  <a:spcBef>
                    <a:spcPts val="600"/>
                  </a:spcBef>
                  <a:buSzPct val="80000"/>
                  <a:buFont typeface="+mj-lt"/>
                  <a:buAutoNum type="arabicPeriod"/>
                </a:pPr>
                <a:r>
                  <a:rPr lang="en-US" sz="2400" dirty="0"/>
                  <a:t>Start with initial feasible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539496" lvl="1" indent="-457200">
                  <a:spcBef>
                    <a:spcPts val="600"/>
                  </a:spcBef>
                  <a:buSzPct val="80000"/>
                  <a:buFont typeface="+mj-lt"/>
                  <a:buAutoNum type="arabicPeriod"/>
                </a:pPr>
                <a:r>
                  <a:rPr lang="en-US" sz="2400" dirty="0"/>
                  <a:t>Iteratively move from feasible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 to feasible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,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x-none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x-none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00200"/>
                <a:ext cx="7708392" cy="5257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3962400" y="685800"/>
            <a:ext cx="5562600" cy="2912765"/>
            <a:chOff x="1600200" y="1447800"/>
            <a:chExt cx="5562600" cy="2912765"/>
          </a:xfrm>
        </p:grpSpPr>
        <p:grpSp>
          <p:nvGrpSpPr>
            <p:cNvPr id="11" name="Group 10"/>
            <p:cNvGrpSpPr/>
            <p:nvPr/>
          </p:nvGrpSpPr>
          <p:grpSpPr>
            <a:xfrm>
              <a:off x="2895600" y="1447800"/>
              <a:ext cx="4267200" cy="2912765"/>
              <a:chOff x="2895600" y="1447800"/>
              <a:chExt cx="4267200" cy="29127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230106" y="1447800"/>
                    <a:ext cx="2233048" cy="8799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ctrlPr>
                                <a:rPr lang="x-none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(=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r>
                      <a:rPr lang="en-US" dirty="0"/>
                      <a:t/>
                    </a:r>
                    <a:br>
                      <a:rPr lang="en-US" dirty="0"/>
                    </a:br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0106" y="1447800"/>
                    <a:ext cx="2233048" cy="8799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971800" y="2549144"/>
                    <a:ext cx="4191000" cy="8798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ctrlPr>
                                <a:rPr lang="x-non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1800" y="2549144"/>
                    <a:ext cx="4191000" cy="87985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2895600" y="3691920"/>
                    <a:ext cx="3581400" cy="6686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lvl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r>
                      <a:rPr lang="en-US" dirty="0"/>
                      <a:t/>
                    </a:r>
                    <a:br>
                      <a:rPr lang="en-US" dirty="0"/>
                    </a:br>
                    <a:endParaRPr lang="en-US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691920"/>
                    <a:ext cx="3581400" cy="66864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1600200" y="1631006"/>
              <a:ext cx="1905000" cy="1554721"/>
              <a:chOff x="1447232" y="1662002"/>
              <a:chExt cx="1905000" cy="155472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447232" y="1662002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maximize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447232" y="2755058"/>
                <a:ext cx="1905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subject to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503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Previous topics:</a:t>
            </a:r>
          </a:p>
          <a:p>
            <a:pPr lvl="1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Boolean satisfiability </a:t>
            </a:r>
            <a:r>
              <a:rPr lang="en-US" sz="2000" dirty="0"/>
              <a:t>(SAT) solvers</a:t>
            </a:r>
          </a:p>
          <a:p>
            <a:pPr lvl="1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Satisfiability Modulo Theories </a:t>
            </a:r>
            <a:r>
              <a:rPr lang="en-US" sz="2000" dirty="0"/>
              <a:t>(SMT) solvers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SMT</a:t>
            </a:r>
            <a:r>
              <a:rPr lang="en-US" sz="2400" dirty="0"/>
              <a:t> solvers can be used to solve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arithmetic problems</a:t>
            </a:r>
          </a:p>
          <a:p>
            <a:endParaRPr lang="en-US" sz="2400" dirty="0"/>
          </a:p>
          <a:p>
            <a:r>
              <a:rPr lang="en-US" sz="2400" dirty="0"/>
              <a:t>Linear programs (LPs) are a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particularly interesting </a:t>
            </a:r>
            <a:r>
              <a:rPr lang="en-US" sz="2400" dirty="0"/>
              <a:t>class of arithmetic problems, with standalone solvers</a:t>
            </a:r>
          </a:p>
          <a:p>
            <a:endParaRPr lang="en-US" sz="2400" dirty="0"/>
          </a:p>
          <a:p>
            <a:r>
              <a:rPr lang="en-US" sz="2400" dirty="0"/>
              <a:t>Many interesting applications, including to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neural network verification</a:t>
            </a:r>
          </a:p>
        </p:txBody>
      </p:sp>
    </p:spTree>
    <p:extLst>
      <p:ext uri="{BB962C8B-B14F-4D97-AF65-F5344CB8AC3E}">
        <p14:creationId xmlns:p14="http://schemas.microsoft.com/office/powerpoint/2010/main" val="370542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Updating the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00200"/>
                <a:ext cx="7708392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As we progress towards the </a:t>
                </a:r>
                <a:br>
                  <a:rPr lang="en-US" sz="2400" dirty="0"/>
                </a:br>
                <a:r>
                  <a:rPr lang="en-US" sz="2400" dirty="0"/>
                  <a:t>optimal solution, equations </a:t>
                </a:r>
                <a:br>
                  <a:rPr lang="en-US" sz="2400" dirty="0"/>
                </a:br>
                <a:r>
                  <a:rPr lang="en-US" sz="2400" dirty="0"/>
                  <a:t>are updated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Invariants</a:t>
                </a:r>
                <a:r>
                  <a:rPr lang="en-US" sz="2400" dirty="0"/>
                  <a:t>:</a:t>
                </a:r>
              </a:p>
              <a:p>
                <a:pPr lvl="1"/>
                <a:r>
                  <a:rPr lang="en-US" sz="2000" dirty="0"/>
                  <a:t>Number of equations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) never changes</a:t>
                </a:r>
              </a:p>
              <a:p>
                <a:pPr lvl="1"/>
                <a:r>
                  <a:rPr lang="en-US" sz="2000" dirty="0"/>
                  <a:t>Variables are either left hand side or right hand side, never both</a:t>
                </a:r>
              </a:p>
              <a:p>
                <a:pPr lvl="2"/>
                <a:r>
                  <a:rPr lang="en-US" sz="2000" dirty="0"/>
                  <a:t>Left hand side variables are called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basic</a:t>
                </a:r>
              </a:p>
              <a:p>
                <a:pPr lvl="2"/>
                <a:r>
                  <a:rPr lang="en-US" sz="2000" dirty="0"/>
                  <a:t>Right hand side variables are called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non-basic</a:t>
                </a:r>
              </a:p>
              <a:p>
                <a:pPr lvl="1"/>
                <a:r>
                  <a:rPr lang="en-US" sz="2000" dirty="0"/>
                  <a:t>Non-basic variables always pressed against their bounds</a:t>
                </a:r>
              </a:p>
              <a:p>
                <a:pPr lvl="2"/>
                <a:r>
                  <a:rPr lang="en-US" sz="2000" dirty="0"/>
                  <a:t>Always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Basic variable assignment determined by non-basic assignment and equations</a:t>
                </a:r>
              </a:p>
              <a:p>
                <a:pPr lvl="2"/>
                <a:endParaRPr lang="en-US" sz="16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00200"/>
                <a:ext cx="7708392" cy="5257800"/>
              </a:xfrm>
              <a:blipFill rotWithShape="0">
                <a:blip r:embed="rId2"/>
                <a:stretch>
                  <a:fillRect t="-928" r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5379204" y="1524000"/>
            <a:ext cx="4191000" cy="1402642"/>
            <a:chOff x="5379204" y="1524000"/>
            <a:chExt cx="4191000" cy="1402642"/>
          </a:xfrm>
        </p:grpSpPr>
        <p:sp>
          <p:nvSpPr>
            <p:cNvPr id="8" name="Rectangle 7"/>
            <p:cNvSpPr/>
            <p:nvPr/>
          </p:nvSpPr>
          <p:spPr>
            <a:xfrm>
              <a:off x="6019800" y="1524000"/>
              <a:ext cx="2831592" cy="1402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379204" y="1622489"/>
                  <a:ext cx="41910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=11−4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8−3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00+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9204" y="1622489"/>
                  <a:ext cx="4191000" cy="12003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4882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Updating the Equations (cnt’d)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00200"/>
                <a:ext cx="7708392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The set of basic variables is </a:t>
                </a:r>
                <a:br>
                  <a:rPr lang="en-US" sz="2400" dirty="0"/>
                </a:br>
                <a:r>
                  <a:rPr lang="en-US" sz="2400" dirty="0"/>
                  <a:t>called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the basis</a:t>
                </a:r>
              </a:p>
              <a:p>
                <a:pPr lvl="1"/>
                <a:r>
                  <a:rPr lang="en-US" sz="2000" dirty="0"/>
                  <a:t>What is the basis here?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In each iteration we perform a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pivot</a:t>
                </a:r>
                <a:r>
                  <a:rPr lang="en-US" sz="2400" dirty="0"/>
                  <a:t>:</a:t>
                </a:r>
              </a:p>
              <a:p>
                <a:pPr lvl="1"/>
                <a:r>
                  <a:rPr lang="en-US" sz="2000" dirty="0"/>
                  <a:t>A non-basic variable enters the basis (the entering variable)</a:t>
                </a:r>
              </a:p>
              <a:p>
                <a:pPr lvl="1"/>
                <a:r>
                  <a:rPr lang="en-US" sz="2000" dirty="0"/>
                  <a:t>A basic variable leaves the basis (the leaving variable)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How is the entering variable chosen?</a:t>
                </a:r>
              </a:p>
              <a:p>
                <a:pPr lvl="1"/>
                <a:r>
                  <a:rPr lang="en-US" sz="2000" dirty="0"/>
                  <a:t>To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increase</a:t>
                </a:r>
                <a:r>
                  <a:rPr lang="en-US" sz="2000" dirty="0"/>
                  <a:t> the value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400" dirty="0"/>
                  <a:t>How is the leaving variable chosen?</a:t>
                </a:r>
              </a:p>
              <a:p>
                <a:pPr lvl="1"/>
                <a:r>
                  <a:rPr lang="en-US" sz="2000" dirty="0"/>
                  <a:t>To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maintain</a:t>
                </a:r>
                <a:r>
                  <a:rPr lang="en-US" sz="2000" dirty="0"/>
                  <a:t> the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feasibility</a:t>
                </a:r>
                <a:r>
                  <a:rPr lang="en-US" sz="2000" dirty="0"/>
                  <a:t> of the solution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00200"/>
                <a:ext cx="7708392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379204" y="1524000"/>
            <a:ext cx="4191000" cy="1402642"/>
            <a:chOff x="5379204" y="1524000"/>
            <a:chExt cx="4191000" cy="1402642"/>
          </a:xfrm>
        </p:grpSpPr>
        <p:sp>
          <p:nvSpPr>
            <p:cNvPr id="9" name="Rectangle 8"/>
            <p:cNvSpPr/>
            <p:nvPr/>
          </p:nvSpPr>
          <p:spPr>
            <a:xfrm>
              <a:off x="6019800" y="1524000"/>
              <a:ext cx="2831592" cy="14026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379204" y="1622489"/>
                  <a:ext cx="41910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=11−4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8−3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00+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9204" y="1622489"/>
                  <a:ext cx="4191000" cy="12003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3792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What is the feasible solution described here?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    (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This is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implicit</a:t>
                </a: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90600" y="1941467"/>
            <a:ext cx="5143500" cy="2485520"/>
            <a:chOff x="1600200" y="1631006"/>
            <a:chExt cx="5143500" cy="2485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330843" y="1699647"/>
                  <a:ext cx="20806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+5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0843" y="1699647"/>
                  <a:ext cx="208064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552700" y="2362200"/>
                  <a:ext cx="4191000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≤2</m:t>
                        </m:r>
                      </m:oMath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2700" y="2362200"/>
                  <a:ext cx="4191000" cy="175432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/>
            <p:cNvGrpSpPr/>
            <p:nvPr/>
          </p:nvGrpSpPr>
          <p:grpSpPr>
            <a:xfrm>
              <a:off x="1600200" y="1631006"/>
              <a:ext cx="1905000" cy="1416994"/>
              <a:chOff x="1447232" y="1662002"/>
              <a:chExt cx="1905000" cy="1416994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447232" y="1662002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maximize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47232" y="2617331"/>
                <a:ext cx="1905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subject to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38800" y="2250465"/>
                <a:ext cx="41910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−0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250465"/>
                <a:ext cx="4191000" cy="17543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5317248" y="3040251"/>
            <a:ext cx="888492" cy="12843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04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Who is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entering</a:t>
                </a:r>
                <a:r>
                  <a:rPr lang="en-US" sz="2400" dirty="0"/>
                  <a:t> variable?</a:t>
                </a:r>
              </a:p>
              <a:p>
                <a:pPr lvl="1"/>
                <a:r>
                  <a:rPr lang="en-US" sz="2000" dirty="0"/>
                  <a:t>One strategy: variable with </a:t>
                </a:r>
                <a:br>
                  <a:rPr lang="en-US" sz="2000" dirty="0"/>
                </a:b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largest coefficient</a:t>
                </a:r>
              </a:p>
              <a:p>
                <a:pPr lvl="1"/>
                <a:r>
                  <a:rPr lang="en-US" sz="2000" dirty="0"/>
                  <a:t>This is called </a:t>
                </a:r>
                <a:r>
                  <a:rPr lang="en-US" sz="20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Dantzig’s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rule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are tied; arbitrarily 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Who is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leaving</a:t>
                </a:r>
                <a:r>
                  <a:rPr lang="en-US" sz="2400" dirty="0"/>
                  <a:t> variable?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/>
                  <a:t> unbounded </a:t>
                </a:r>
              </a:p>
              <a:p>
                <a:pPr lvl="2"/>
                <a:r>
                  <a:rPr lang="en-US" sz="2000" dirty="0"/>
                  <a:t>Note: if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all</a:t>
                </a:r>
                <a:r>
                  <a:rPr lang="en-US" sz="2000" dirty="0"/>
                  <a:t> variables are unbounded, the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LP is unbounded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The leaving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2000" dirty="0"/>
                  <a:t>, to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maintain feasibility</a:t>
                </a: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 (cnt’d)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184648" y="1524000"/>
                <a:ext cx="41910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−0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648" y="1524000"/>
                <a:ext cx="4191000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5864352" y="1513668"/>
            <a:ext cx="2746248" cy="176465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6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increased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This concludes the first iteration of simplex</a:t>
                </a: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 (cnt’d)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9600" y="2057400"/>
                <a:ext cx="41910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−0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057400"/>
                <a:ext cx="4191000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24587" y="1417638"/>
                <a:ext cx="4191000" cy="3562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=2+4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587" y="1417638"/>
                <a:ext cx="4191000" cy="35628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4413182" y="3048000"/>
            <a:ext cx="888492" cy="12843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89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Entering variable: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r>
                  <a:rPr lang="en-US" sz="2400" dirty="0"/>
                  <a:t>Leaving variable: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 (cnt’d)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10200" y="1219200"/>
                <a:ext cx="4191000" cy="3562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=2+4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219200"/>
                <a:ext cx="4191000" cy="3562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2876256"/>
                <a:ext cx="4191000" cy="3811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+0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876256"/>
                <a:ext cx="4191000" cy="38116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5257103" y="2551404"/>
            <a:ext cx="646589" cy="548463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5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Entering variable: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r>
                  <a:rPr lang="en-US" sz="2400" dirty="0"/>
                  <a:t>Leaving variable: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 (cnt’d)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57800" y="1375891"/>
                <a:ext cx="4191000" cy="3811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375891"/>
                <a:ext cx="4191000" cy="38116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24000" y="3200400"/>
                <a:ext cx="4191000" cy="3570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200400"/>
                <a:ext cx="4191000" cy="35700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5200146" y="2730687"/>
            <a:ext cx="646589" cy="548463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54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Entering variable:</a:t>
                </a:r>
              </a:p>
              <a:p>
                <a:pPr lvl="1"/>
                <a:r>
                  <a:rPr lang="en-US" sz="2000" b="0" dirty="0"/>
                  <a:t>We are </a:t>
                </a:r>
                <a:r>
                  <a:rPr lang="en-US" sz="20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done</a:t>
                </a:r>
                <a:r>
                  <a:rPr lang="en-US" sz="2000" b="0" dirty="0"/>
                  <a:t>!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Solution: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29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29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29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/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endParaRPr lang="en-US" sz="2000" dirty="0"/>
              </a:p>
              <a:p>
                <a:r>
                  <a:rPr lang="en-US" sz="2400" dirty="0"/>
                  <a:t>Because of how pivoting is </a:t>
                </a:r>
                <a:br>
                  <a:rPr lang="en-US" sz="2400" dirty="0"/>
                </a:br>
                <a:r>
                  <a:rPr lang="en-US" sz="2400" dirty="0"/>
                  <a:t>performed, this solution is</a:t>
                </a:r>
                <a:br>
                  <a:rPr lang="en-US" sz="2400" dirty="0"/>
                </a:br>
                <a:r>
                  <a:rPr lang="en-US" sz="2400" dirty="0"/>
                  <a:t>also a feasible solution of the original system</a:t>
                </a: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 (cnt’d)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00600" y="1524000"/>
                <a:ext cx="4191000" cy="3570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524000"/>
                <a:ext cx="4191000" cy="3570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97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1230462" y="1375891"/>
            <a:ext cx="7708392" cy="5257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/>
              <a:t>This format is called a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dictionary</a:t>
            </a:r>
          </a:p>
          <a:p>
            <a:endParaRPr lang="en-US" sz="2400" dirty="0"/>
          </a:p>
          <a:p>
            <a:r>
              <a:rPr lang="en-US" sz="2400" dirty="0"/>
              <a:t>A more popular version is called</a:t>
            </a:r>
            <a:br>
              <a:rPr lang="en-US" sz="2400" dirty="0"/>
            </a:br>
            <a:r>
              <a:rPr lang="en-US" sz="2400" dirty="0"/>
              <a:t>a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tableau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pPr marL="82296" indent="0">
              <a:buNone/>
            </a:pPr>
            <a:endParaRPr lang="en-US" sz="2400" dirty="0"/>
          </a:p>
          <a:p>
            <a:r>
              <a:rPr lang="en-US" sz="2400" dirty="0"/>
              <a:t>And in matrix form:</a:t>
            </a:r>
          </a:p>
          <a:p>
            <a:pPr marL="82296" indent="0"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Tableau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562600" y="1252779"/>
            <a:ext cx="4191000" cy="1229532"/>
            <a:chOff x="5184648" y="1513668"/>
            <a:chExt cx="4191000" cy="17646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184648" y="1524000"/>
                  <a:ext cx="41910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5−2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=11−4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8−3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−4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00+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+4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+3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648" y="1524000"/>
                  <a:ext cx="4191000" cy="1200329"/>
                </a:xfrm>
                <a:prstGeom prst="rect">
                  <a:avLst/>
                </a:prstGeom>
                <a:blipFill>
                  <a:blip r:embed="rId3"/>
                  <a:stretch>
                    <a:fillRect b="-43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/>
            <p:cNvSpPr/>
            <p:nvPr/>
          </p:nvSpPr>
          <p:spPr>
            <a:xfrm>
              <a:off x="5864352" y="1513668"/>
              <a:ext cx="2746248" cy="1764658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581400" y="2844900"/>
                <a:ext cx="48006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+0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+0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+0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+0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+0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+0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844900"/>
                <a:ext cx="4800600" cy="14773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514600" y="5096647"/>
                <a:ext cx="4800600" cy="1117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x-non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096647"/>
                <a:ext cx="4800600" cy="11176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05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Examine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last row </a:t>
                </a:r>
              </a:p>
              <a:p>
                <a:pPr lvl="1"/>
                <a:r>
                  <a:rPr lang="en-US" sz="2000" dirty="0"/>
                  <a:t>Except last column, which is the current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000" b="0" dirty="0"/>
              </a:p>
              <a:p>
                <a:r>
                  <a:rPr lang="en-US" sz="2400" dirty="0"/>
                  <a:t>If all entries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or negative, stop</a:t>
                </a:r>
              </a:p>
              <a:p>
                <a:pPr lvl="1"/>
                <a:r>
                  <a:rPr lang="en-US" sz="2000" dirty="0"/>
                  <a:t>The solution is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optimal</a:t>
                </a:r>
              </a:p>
              <a:p>
                <a:r>
                  <a:rPr lang="en-US" sz="2400" dirty="0"/>
                  <a:t>Else, pick the column of the largest entry </a:t>
                </a:r>
              </a:p>
              <a:p>
                <a:pPr lvl="1"/>
                <a:r>
                  <a:rPr lang="en-US" sz="2000" dirty="0"/>
                  <a:t>This is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Danzig’s rule</a:t>
                </a: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Pivoting with a Tableau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10200" y="1403860"/>
                <a:ext cx="4800600" cy="1117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x-non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403860"/>
                <a:ext cx="4800600" cy="1117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6574181" y="1371144"/>
            <a:ext cx="228600" cy="124936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3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Historical Context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5041392" cy="5257800"/>
          </a:xfrm>
        </p:spPr>
        <p:txBody>
          <a:bodyPr>
            <a:normAutofit/>
          </a:bodyPr>
          <a:lstStyle/>
          <a:p>
            <a:r>
              <a:rPr lang="en-US" sz="2400" dirty="0"/>
              <a:t>Linear programming emerged during and after WW2</a:t>
            </a:r>
          </a:p>
          <a:p>
            <a:pPr lvl="1"/>
            <a:r>
              <a:rPr lang="en-US" sz="2000" dirty="0"/>
              <a:t>Motivation: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optimizations</a:t>
            </a:r>
            <a:r>
              <a:rPr lang="en-US" sz="2000" dirty="0"/>
              <a:t> for army supplies and planning problems</a:t>
            </a:r>
          </a:p>
          <a:p>
            <a:pPr lvl="1"/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35608" y="3429000"/>
            <a:ext cx="7022592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/>
              <a:t>Mostly associated with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George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Dantzig</a:t>
            </a:r>
            <a:r>
              <a:rPr lang="en-US" sz="2400" dirty="0"/>
              <a:t>, who also invented the famous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Simplex</a:t>
            </a:r>
            <a:r>
              <a:rPr lang="en-US" sz="2400" dirty="0"/>
              <a:t> algorithm for solving them</a:t>
            </a:r>
          </a:p>
          <a:p>
            <a:pPr lvl="1"/>
            <a:r>
              <a:rPr lang="en-US" sz="2000" dirty="0"/>
              <a:t>Although others also involved: Kantorovich, von Neumann</a:t>
            </a:r>
          </a:p>
          <a:p>
            <a:pPr lvl="1"/>
            <a:endParaRPr lang="en-US" sz="2000" dirty="0"/>
          </a:p>
          <a:p>
            <a:r>
              <a:rPr lang="en-US" sz="2400" dirty="0"/>
              <a:t>LP and Simplex still used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extensively</a:t>
            </a:r>
            <a:r>
              <a:rPr lang="en-US" sz="2400" dirty="0"/>
              <a:t>, many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mature tools</a:t>
            </a:r>
            <a:r>
              <a:rPr lang="en-US" sz="2400" dirty="0"/>
              <a:t> exist</a:t>
            </a:r>
          </a:p>
        </p:txBody>
      </p:sp>
      <p:pic>
        <p:nvPicPr>
          <p:cNvPr id="4" name="Picture 4" descr="Image result for dantz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168400"/>
            <a:ext cx="1365134" cy="207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12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For each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positive entry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in this </a:t>
                </a:r>
                <a:br>
                  <a:rPr lang="en-US" sz="2400" dirty="0"/>
                </a:br>
                <a:r>
                  <a:rPr lang="en-US" sz="2400" dirty="0"/>
                  <a:t>column, look up entry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in the </a:t>
                </a:r>
                <a:br>
                  <a:rPr lang="en-US" sz="2400" dirty="0"/>
                </a:br>
                <a:r>
                  <a:rPr lang="en-US" sz="2400" dirty="0"/>
                  <a:t>rightmost column</a:t>
                </a:r>
              </a:p>
              <a:p>
                <a:pPr lvl="1"/>
                <a:r>
                  <a:rPr lang="en-US" sz="2000" dirty="0"/>
                  <a:t>The value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is the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ratio constraint </a:t>
                </a:r>
                <a:r>
                  <a:rPr lang="en-US" sz="2000" dirty="0"/>
                  <a:t/>
                </a:r>
                <a:br>
                  <a:rPr lang="en-US" sz="2000" dirty="0"/>
                </a:br>
                <a:r>
                  <a:rPr lang="en-US" sz="2000" dirty="0"/>
                  <a:t>of this row</a:t>
                </a:r>
              </a:p>
              <a:p>
                <a:pPr lvl="1"/>
                <a:r>
                  <a:rPr lang="en-US" sz="2000" dirty="0"/>
                  <a:t>The row with the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smallest</a:t>
                </a:r>
                <a:r>
                  <a:rPr lang="en-US" sz="2000" dirty="0"/>
                  <a:t> ratio constraint</a:t>
                </a:r>
                <a:br>
                  <a:rPr lang="en-US" sz="2000" dirty="0"/>
                </a:br>
                <a:r>
                  <a:rPr lang="en-US" sz="2000" dirty="0"/>
                  <a:t>indicates the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leaving</a:t>
                </a:r>
                <a:r>
                  <a:rPr lang="en-US" sz="2000" dirty="0"/>
                  <a:t> variable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What is the pivot row in our example? What is the ratio?</a:t>
                </a:r>
              </a:p>
              <a:p>
                <a:pPr lvl="1"/>
                <a:r>
                  <a:rPr lang="en-US" sz="2000" dirty="0"/>
                  <a:t>First row, with ratio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 / 2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Pivoting with a Tableau (cnt’d)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10200" y="1403860"/>
                <a:ext cx="4800600" cy="1117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x-non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403860"/>
                <a:ext cx="4800600" cy="1117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6564945" y="1361908"/>
            <a:ext cx="228600" cy="124936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16200000">
            <a:off x="7643020" y="325627"/>
            <a:ext cx="228600" cy="246856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1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1230462" y="1375891"/>
            <a:ext cx="7708392" cy="5257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/>
              <a:t>The number at the intersection is the</a:t>
            </a:r>
            <a:br>
              <a:rPr lang="en-US" sz="2400" dirty="0"/>
            </a:b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pivot number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Divide every entry in the pivot row by the pivot number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Pivoting with a Tableau (cnt’d)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10200" y="1403860"/>
                <a:ext cx="4800600" cy="1117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x-non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403860"/>
                <a:ext cx="4800600" cy="1117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6574181" y="1371144"/>
            <a:ext cx="228600" cy="124936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16200000">
            <a:off x="7643020" y="325627"/>
            <a:ext cx="228600" cy="246856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95600" y="3622727"/>
                <a:ext cx="4800600" cy="1117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x-non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622727"/>
                <a:ext cx="4800600" cy="1117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68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1230462" y="1375891"/>
            <a:ext cx="7708392" cy="5257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Subtract a multiple of the pivot row from the other rows of the column to zero-out all other elements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And this is the tableau after this iteration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Pivoting with a Tableau (cnt’d)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534102" y="1431177"/>
            <a:ext cx="228600" cy="124936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84348" y="1497051"/>
                <a:ext cx="4800600" cy="1117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x-non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348" y="1497051"/>
                <a:ext cx="4800600" cy="1117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84348" y="3606786"/>
                <a:ext cx="4800600" cy="1191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x-non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−1/2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−3/2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−7/2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−25/2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348" y="3606786"/>
                <a:ext cx="4800600" cy="11914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71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1230462" y="1375891"/>
            <a:ext cx="7708392" cy="5257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/>
              <a:t>Which format is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easier to understand</a:t>
            </a:r>
            <a:r>
              <a:rPr lang="en-US" sz="2400" dirty="0"/>
              <a:t>?</a:t>
            </a:r>
          </a:p>
          <a:p>
            <a:pPr lvl="1"/>
            <a:r>
              <a:rPr lang="en-US" sz="2000" dirty="0"/>
              <a:t>For humans: dictionaries</a:t>
            </a:r>
          </a:p>
          <a:p>
            <a:pPr lvl="1"/>
            <a:endParaRPr lang="en-US" sz="2000" dirty="0"/>
          </a:p>
          <a:p>
            <a:r>
              <a:rPr lang="en-US" sz="2400" dirty="0"/>
              <a:t>In a typical simplex execution you can expect many thousands of pivots</a:t>
            </a:r>
          </a:p>
          <a:p>
            <a:endParaRPr lang="en-US" sz="2400" dirty="0"/>
          </a:p>
          <a:p>
            <a:r>
              <a:rPr lang="en-US" sz="2400" dirty="0"/>
              <a:t>Matrix notation (tableaus) much more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efficient</a:t>
            </a:r>
          </a:p>
          <a:p>
            <a:pPr lvl="1"/>
            <a:r>
              <a:rPr lang="en-US" sz="2000" dirty="0"/>
              <a:t>Dictionaries not used in practice</a:t>
            </a:r>
          </a:p>
          <a:p>
            <a:pPr lvl="1"/>
            <a:endParaRPr lang="en-US" sz="2000" dirty="0"/>
          </a:p>
          <a:p>
            <a:r>
              <a:rPr lang="en-US" sz="2400" dirty="0"/>
              <a:t>In fact, even tableaus are not efficient enough!</a:t>
            </a:r>
          </a:p>
          <a:p>
            <a:pPr lvl="1"/>
            <a:r>
              <a:rPr lang="en-US" sz="2000" dirty="0"/>
              <a:t>Instead, use the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revised simplex method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Tableaus and Dictionaries</a:t>
            </a:r>
          </a:p>
        </p:txBody>
      </p:sp>
    </p:spTree>
    <p:extLst>
      <p:ext uri="{BB962C8B-B14F-4D97-AF65-F5344CB8AC3E}">
        <p14:creationId xmlns:p14="http://schemas.microsoft.com/office/powerpoint/2010/main" val="417050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Possible problems in simplex as described so far:</a:t>
                </a: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Initialization</a:t>
                </a:r>
              </a:p>
              <a:p>
                <a:pPr lvl="2"/>
                <a:r>
                  <a:rPr lang="en-US" sz="2000" dirty="0"/>
                  <a:t>How do we get hold an initial feasible dictionary?</a:t>
                </a: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Termination</a:t>
                </a:r>
              </a:p>
              <a:p>
                <a:pPr lvl="2"/>
                <a:r>
                  <a:rPr lang="en-US" sz="2000" dirty="0"/>
                  <a:t>Can we encounter an endless sequence of dictionaries without reaching an optimal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?</a:t>
                </a: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Pitfalls</a:t>
            </a:r>
          </a:p>
        </p:txBody>
      </p:sp>
    </p:spTree>
    <p:extLst>
      <p:ext uri="{BB962C8B-B14F-4D97-AF65-F5344CB8AC3E}">
        <p14:creationId xmlns:p14="http://schemas.microsoft.com/office/powerpoint/2010/main" val="167153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Original equation: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x-none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With slack variable: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x-none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Initial 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When is this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feasible</a:t>
                </a:r>
                <a:r>
                  <a:rPr lang="en-US" sz="2400" dirty="0"/>
                  <a:t>?</a:t>
                </a:r>
              </a:p>
              <a:p>
                <a:pPr lvl="1"/>
                <a:r>
                  <a:rPr lang="en-US" sz="2000" dirty="0"/>
                  <a:t>If and only if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are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non-negative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What can we do for negative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s?</a:t>
                </a: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3"/>
                <a:stretch>
                  <a:fillRect t="-11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Pitfalls: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305016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1230462" y="1375891"/>
            <a:ext cx="7708392" cy="5257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/>
              <a:t>The solution: switch to an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auxiliary problem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Pitfalls: Initialization (cnt’d)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6400" y="1892702"/>
            <a:ext cx="5562600" cy="2220510"/>
            <a:chOff x="1600200" y="1447800"/>
            <a:chExt cx="5562600" cy="2220510"/>
          </a:xfrm>
        </p:grpSpPr>
        <p:grpSp>
          <p:nvGrpSpPr>
            <p:cNvPr id="6" name="Group 5"/>
            <p:cNvGrpSpPr/>
            <p:nvPr/>
          </p:nvGrpSpPr>
          <p:grpSpPr>
            <a:xfrm>
              <a:off x="2895600" y="1447800"/>
              <a:ext cx="4267200" cy="2220510"/>
              <a:chOff x="2895600" y="1447800"/>
              <a:chExt cx="4267200" cy="22205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3253353" y="1447800"/>
                    <a:ext cx="1295400" cy="8799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ctrlPr>
                                <a:rPr lang="x-non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r>
                      <a:rPr lang="en-US" dirty="0"/>
                      <a:t/>
                    </a:r>
                    <a:br>
                      <a:rPr lang="en-US" dirty="0"/>
                    </a:br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3353" y="1447800"/>
                    <a:ext cx="1295400" cy="8799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2971800" y="2320544"/>
                    <a:ext cx="4191000" cy="8798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ctrlPr>
                                <a:rPr lang="x-non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=1,2,…,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1800" y="2320544"/>
                    <a:ext cx="4191000" cy="87985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895600" y="3276600"/>
                    <a:ext cx="3581400" cy="3917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lvl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≥0     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=1,2,…,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r>
                      <a:rPr lang="en-US" dirty="0"/>
                      <a:t/>
                    </a:r>
                    <a:br>
                      <a:rPr lang="en-US" dirty="0"/>
                    </a:br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276600"/>
                    <a:ext cx="3581400" cy="3917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/>
            <p:cNvGrpSpPr/>
            <p:nvPr/>
          </p:nvGrpSpPr>
          <p:grpSpPr>
            <a:xfrm>
              <a:off x="1600200" y="1631006"/>
              <a:ext cx="1905000" cy="1326121"/>
              <a:chOff x="1447232" y="1662002"/>
              <a:chExt cx="1905000" cy="132612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447232" y="1662002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maximize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447232" y="2526458"/>
                <a:ext cx="1905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subject to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1676400" y="4648200"/>
            <a:ext cx="5738247" cy="1789080"/>
            <a:chOff x="1600200" y="1879230"/>
            <a:chExt cx="5738247" cy="1789080"/>
          </a:xfrm>
        </p:grpSpPr>
        <p:grpSp>
          <p:nvGrpSpPr>
            <p:cNvPr id="14" name="Group 13"/>
            <p:cNvGrpSpPr/>
            <p:nvPr/>
          </p:nvGrpSpPr>
          <p:grpSpPr>
            <a:xfrm>
              <a:off x="2895600" y="1925363"/>
              <a:ext cx="4442847" cy="1742947"/>
              <a:chOff x="2895600" y="1925363"/>
              <a:chExt cx="4442847" cy="17429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971800" y="1925363"/>
                    <a:ext cx="1295400" cy="3693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r>
                      <a:rPr lang="en-US" dirty="0"/>
                      <a:t/>
                    </a:r>
                    <a:br>
                      <a:rPr lang="en-US" dirty="0"/>
                    </a:br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1800" y="1925363"/>
                    <a:ext cx="1295400" cy="36939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147447" y="2320544"/>
                    <a:ext cx="4191000" cy="8798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ctrlPr>
                                <a:rPr lang="x-none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=1,2,…,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7447" y="2320544"/>
                    <a:ext cx="4191000" cy="87985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2895600" y="3276600"/>
                    <a:ext cx="3581400" cy="3917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lvl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≥0     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=0,1,2,…,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r>
                      <a:rPr lang="en-US" dirty="0"/>
                      <a:t/>
                    </a:r>
                    <a:br>
                      <a:rPr lang="en-US" dirty="0"/>
                    </a:br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276600"/>
                    <a:ext cx="3581400" cy="3917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78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1600200" y="1879230"/>
              <a:ext cx="1905000" cy="1077897"/>
              <a:chOff x="1447232" y="1910226"/>
              <a:chExt cx="1905000" cy="1077897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447232" y="1910226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minimize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447232" y="2526458"/>
                <a:ext cx="1905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subject to</a:t>
                </a:r>
              </a:p>
            </p:txBody>
          </p:sp>
        </p:grpSp>
      </p:grpSp>
      <p:cxnSp>
        <p:nvCxnSpPr>
          <p:cNvPr id="22" name="Straight Arrow Connector 21"/>
          <p:cNvCxnSpPr/>
          <p:nvPr/>
        </p:nvCxnSpPr>
        <p:spPr>
          <a:xfrm>
            <a:off x="4953000" y="4191000"/>
            <a:ext cx="0" cy="611831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63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For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auxiliary</a:t>
                </a:r>
                <a:r>
                  <a:rPr lang="en-US" sz="2400" dirty="0"/>
                  <a:t> problem, a feasible solution is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easy</a:t>
                </a:r>
                <a:r>
                  <a:rPr lang="en-US" sz="2400" dirty="0"/>
                  <a:t> to find: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 and 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very large</a:t>
                </a:r>
                <a:endParaRPr lang="he-IL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endParaRPr lang="he-IL" sz="20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Initially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will be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and the solution will be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infeasible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This is fixed by a single pivot</a:t>
                </a:r>
                <a:endParaRPr lang="he-IL" sz="200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enters the </a:t>
                </a:r>
                <a:r>
                  <a:rPr lang="en-US" sz="2000" dirty="0"/>
                  <a:t>basis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Row with the most negative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determines the leaving variable</a:t>
                </a: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Pitfalls: Initialization (cnt’d)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438400" y="1417638"/>
            <a:ext cx="5738247" cy="1789080"/>
            <a:chOff x="1600200" y="1879230"/>
            <a:chExt cx="5738247" cy="1789080"/>
          </a:xfrm>
        </p:grpSpPr>
        <p:grpSp>
          <p:nvGrpSpPr>
            <p:cNvPr id="14" name="Group 13"/>
            <p:cNvGrpSpPr/>
            <p:nvPr/>
          </p:nvGrpSpPr>
          <p:grpSpPr>
            <a:xfrm>
              <a:off x="2895600" y="1925363"/>
              <a:ext cx="4442847" cy="1742947"/>
              <a:chOff x="2895600" y="1925363"/>
              <a:chExt cx="4442847" cy="17429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971800" y="1925363"/>
                    <a:ext cx="1295400" cy="3693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r>
                      <a:rPr lang="en-US" dirty="0"/>
                      <a:t/>
                    </a:r>
                    <a:br>
                      <a:rPr lang="en-US" dirty="0"/>
                    </a:br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1800" y="1925363"/>
                    <a:ext cx="1295400" cy="3693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147447" y="2320544"/>
                    <a:ext cx="4191000" cy="8798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ctrlPr>
                                <a:rPr lang="x-none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=1,2,…,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7447" y="2320544"/>
                    <a:ext cx="4191000" cy="87985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2895600" y="3276600"/>
                    <a:ext cx="3581400" cy="3917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lvl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≥0     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=0,1,2,…,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r>
                      <a:rPr lang="en-US" dirty="0"/>
                      <a:t/>
                    </a:r>
                    <a:br>
                      <a:rPr lang="en-US" dirty="0"/>
                    </a:br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276600"/>
                    <a:ext cx="3581400" cy="3917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78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1600200" y="1879230"/>
              <a:ext cx="1905000" cy="1077897"/>
              <a:chOff x="1447232" y="1910226"/>
              <a:chExt cx="1905000" cy="1077897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447232" y="1910226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minimize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447232" y="2526458"/>
                <a:ext cx="1905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subject to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57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Original problem has a solution if and only if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optimal</a:t>
                </a:r>
                <a:r>
                  <a:rPr lang="en-US" sz="2400" dirty="0"/>
                  <a:t> solution for the auxiliary problem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b="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How do we go back to the original problem?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Look at the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last dictionary </a:t>
                </a:r>
                <a:r>
                  <a:rPr lang="en-US" sz="2000" dirty="0">
                    <a:solidFill>
                      <a:schemeClr val="tx1"/>
                    </a:solidFill>
                  </a:rPr>
                  <a:t>of the auxiliary problem</a:t>
                </a:r>
              </a:p>
              <a:p>
                <a:pPr lvl="2"/>
                <a:r>
                  <a:rPr lang="en-US" sz="2000" b="0" dirty="0">
                    <a:solidFill>
                      <a:schemeClr val="tx1"/>
                    </a:solidFill>
                  </a:rPr>
                  <a:t>Can prove: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not basic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Perform pivoting on the original problem to obtain same dictionary (i.e.,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same set of basic variables</a:t>
                </a:r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Can prove: this dictionary will be feasible</a:t>
                </a:r>
              </a:p>
              <a:p>
                <a:pPr lvl="1"/>
                <a:r>
                  <a:rPr lang="en-US" sz="2000" dirty="0"/>
                  <a:t>Then, continue normally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 rotWithShape="0"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Pitfalls: Initialization (cnt’d)</a:t>
            </a:r>
          </a:p>
        </p:txBody>
      </p:sp>
    </p:spTree>
    <p:extLst>
      <p:ext uri="{BB962C8B-B14F-4D97-AF65-F5344CB8AC3E}">
        <p14:creationId xmlns:p14="http://schemas.microsoft.com/office/powerpoint/2010/main" val="260919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447800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Simplex traditionally divided into two steps:</a:t>
                </a:r>
              </a:p>
              <a:p>
                <a:pPr marL="859536" lvl="1" indent="-457200">
                  <a:buFont typeface="+mj-lt"/>
                  <a:buAutoNum type="arabicPeriod"/>
                </a:pPr>
                <a:r>
                  <a:rPr lang="en-US" sz="2000" dirty="0"/>
                  <a:t>Find a feasible solution</a:t>
                </a:r>
              </a:p>
              <a:p>
                <a:pPr marL="859536" lvl="1" indent="-457200">
                  <a:buFont typeface="+mj-lt"/>
                  <a:buAutoNum type="arabicPeriod"/>
                </a:pPr>
                <a:r>
                  <a:rPr lang="en-US" sz="2000" dirty="0"/>
                  <a:t>Optimize the objective function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But behind the scenes, there is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only step #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x-none" sz="2400" dirty="0"/>
                  <a:t>…</a:t>
                </a:r>
                <a:endParaRPr lang="en-US" sz="2400" dirty="0"/>
              </a:p>
              <a:p>
                <a:pPr lvl="1"/>
                <a:r>
                  <a:rPr lang="en-US" sz="2000" dirty="0"/>
                  <a:t>We will always assume a feasible solution has already been found</a:t>
                </a: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447800"/>
                <a:ext cx="7708392" cy="5257800"/>
              </a:xfrm>
              <a:prstGeom prst="rect">
                <a:avLst/>
              </a:prstGeom>
              <a:blipFill rotWithShape="0"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Two Steps of Simplex</a:t>
            </a:r>
          </a:p>
        </p:txBody>
      </p:sp>
    </p:spTree>
    <p:extLst>
      <p:ext uri="{BB962C8B-B14F-4D97-AF65-F5344CB8AC3E}">
        <p14:creationId xmlns:p14="http://schemas.microsoft.com/office/powerpoint/2010/main" val="87946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Programming and SMT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>
                    <a:solidFill>
                      <a:schemeClr val="tx1"/>
                    </a:solidFill>
                  </a:rPr>
                  <a:t>Recall the </a:t>
                </a:r>
                <a:r>
                  <a:rPr lang="en-US" sz="2400" dirty="0">
                    <a:solidFill>
                      <a:schemeClr val="tx1"/>
                    </a:solidFill>
                  </a:rPr>
                  <a:t>theory over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rationals</a:t>
                </a:r>
                <a:r>
                  <a:rPr lang="en-US" sz="2400" dirty="0"/>
                  <a:t>,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lvl="1"/>
                <a:r>
                  <a:rPr lang="en-US" sz="2000" dirty="0"/>
                  <a:t>Permitted operations: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+,−,=,≥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2000" dirty="0"/>
                  <a:t> with constant</a:t>
                </a:r>
              </a:p>
              <a:p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Conjunctive, quantifier-free formulas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are a private case of linear programs</a:t>
                </a:r>
                <a:endParaRPr lang="he-IL" sz="2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000" dirty="0"/>
                  <a:t>So an LP solver can solve as a theory solver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Indeed, many SMT solvers implement a version of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Simplex</a:t>
                </a:r>
                <a:r>
                  <a:rPr lang="en-US" sz="2400" dirty="0">
                    <a:solidFill>
                      <a:schemeClr val="tx1"/>
                    </a:solidFill>
                  </a:rPr>
                  <a:t> as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theory solver </a:t>
                </a:r>
                <a:r>
                  <a:rPr lang="en-US" sz="24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000" dirty="0"/>
                  <a:t>However, there are some subtle differences that we will mention later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 r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41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447800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Recall: the goal of every iteration is to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increase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We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swap</a:t>
                </a:r>
                <a:r>
                  <a:rPr lang="en-US" sz="2400" dirty="0"/>
                  <a:t> a non-basic variable with a basic variable</a:t>
                </a:r>
              </a:p>
              <a:p>
                <a:pPr lvl="1"/>
                <a:r>
                  <a:rPr lang="en-US" sz="2000" dirty="0"/>
                  <a:t>The non-basic (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entering</a:t>
                </a:r>
                <a:r>
                  <a:rPr lang="en-US" sz="2000" dirty="0"/>
                  <a:t>) variable has a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positive coefficient </a:t>
                </a:r>
                <a:r>
                  <a:rPr lang="en-US" sz="2000" dirty="0"/>
                  <a:t>in the objective function</a:t>
                </a:r>
              </a:p>
              <a:p>
                <a:pPr lvl="2"/>
                <a:r>
                  <a:rPr lang="en-US" sz="2000" dirty="0"/>
                  <a:t>If no such variable exists, the objective function is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optimal</a:t>
                </a:r>
                <a:r>
                  <a:rPr lang="en-US" sz="2000" dirty="0"/>
                  <a:t> and we can stop</a:t>
                </a:r>
              </a:p>
              <a:p>
                <a:pPr lvl="1"/>
                <a:r>
                  <a:rPr lang="en-US" sz="2000" dirty="0"/>
                  <a:t>The leaving variable is the one imposing the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tightest constraint</a:t>
                </a:r>
              </a:p>
              <a:p>
                <a:endParaRPr lang="en-US" sz="2000" dirty="0"/>
              </a:p>
              <a:p>
                <a:r>
                  <a:rPr lang="en-US" sz="2400" dirty="0"/>
                  <a:t>An iteration will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never make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worse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When might we not converge to the optimal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lvl="1"/>
                <a:endParaRPr lang="en-US" sz="1600" dirty="0"/>
              </a:p>
              <a:p>
                <a:pPr lvl="1"/>
                <a:endParaRPr lang="en-US" sz="1600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447800"/>
                <a:ext cx="7708392" cy="5257800"/>
              </a:xfrm>
              <a:prstGeom prst="rect">
                <a:avLst/>
              </a:prstGeo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Pitfalls: Termination</a:t>
            </a:r>
          </a:p>
        </p:txBody>
      </p:sp>
    </p:spTree>
    <p:extLst>
      <p:ext uri="{BB962C8B-B14F-4D97-AF65-F5344CB8AC3E}">
        <p14:creationId xmlns:p14="http://schemas.microsoft.com/office/powerpoint/2010/main" val="389409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447800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Two possible cases for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non-termination</a:t>
                </a:r>
                <a:r>
                  <a:rPr lang="en-US" sz="2400" dirty="0"/>
                  <a:t>: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2000" dirty="0"/>
                  <a:t>The value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always eventually increases,</a:t>
                </a:r>
                <a:r>
                  <a:rPr lang="en-US" sz="2000" dirty="0"/>
                  <a:t> but converges to a value that is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never reached</a:t>
                </a:r>
              </a:p>
              <a:p>
                <a:pPr lvl="2"/>
                <a:r>
                  <a:rPr lang="en-US" sz="2000" dirty="0"/>
                  <a:t>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x-none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sz="2000" dirty="0"/>
              </a:p>
              <a:p>
                <a:pPr lvl="1">
                  <a:buFont typeface="+mj-lt"/>
                  <a:buAutoNum type="arabicPeriod"/>
                </a:pPr>
                <a:r>
                  <a:rPr lang="en-US" sz="2000" dirty="0"/>
                  <a:t>At some point,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stops increasing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It turns out that case #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can never occur</a:t>
                </a:r>
              </a:p>
              <a:p>
                <a:pPr lvl="1"/>
                <a:r>
                  <a:rPr lang="en-US" sz="2000" dirty="0"/>
                  <a:t>So we only need to worry about case #2</a:t>
                </a:r>
              </a:p>
              <a:p>
                <a:pPr marL="859536" lvl="1" indent="-457200">
                  <a:buFont typeface="+mj-lt"/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447800"/>
                <a:ext cx="7708392" cy="5257800"/>
              </a:xfrm>
              <a:prstGeom prst="rect">
                <a:avLst/>
              </a:prstGeom>
              <a:blipFill rotWithShape="0">
                <a:blip r:embed="rId3"/>
                <a:stretch>
                  <a:fillRect t="-928" r="-1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Pitfalls: Termination (cnt’d)</a:t>
            </a:r>
          </a:p>
        </p:txBody>
      </p:sp>
    </p:spTree>
    <p:extLst>
      <p:ext uri="{BB962C8B-B14F-4D97-AF65-F5344CB8AC3E}">
        <p14:creationId xmlns:p14="http://schemas.microsoft.com/office/powerpoint/2010/main" val="190083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447800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sz="2400" dirty="0"/>
                  <a:t>: if simplex fails to terminate, it must be cycling</a:t>
                </a:r>
              </a:p>
              <a:p>
                <a:pPr lvl="1"/>
                <a:r>
                  <a:rPr lang="en-US" sz="2000" dirty="0"/>
                  <a:t>Cycling: same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dictionary</a:t>
                </a:r>
                <a:r>
                  <a:rPr lang="en-US" sz="2000" dirty="0"/>
                  <a:t> is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repeated</a:t>
                </a:r>
                <a:r>
                  <a:rPr lang="en-US" sz="2000" dirty="0"/>
                  <a:t> infinitely often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Proof overview:</a:t>
                </a: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Finitely many bases </a:t>
                </a:r>
                <a:r>
                  <a:rPr lang="en-US" sz="2000" dirty="0"/>
                  <a:t>(pick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out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variables)</a:t>
                </a:r>
                <a:endParaRPr lang="he-IL" sz="20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mr>
                    </m:m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A base uniquely defines the dictionary</a:t>
                </a:r>
              </a:p>
              <a:p>
                <a:pPr lvl="1"/>
                <a:r>
                  <a:rPr lang="en-US" sz="2000" dirty="0"/>
                  <a:t>Hence, finitely many values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000" b="0" dirty="0"/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So, if simplex doesn’t terminate, at some 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to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stop increasing</a:t>
                </a:r>
              </a:p>
              <a:p>
                <a:pPr lvl="2"/>
                <a:endParaRPr lang="en-US" sz="1600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447800"/>
                <a:ext cx="7708392" cy="5257800"/>
              </a:xfrm>
              <a:prstGeom prst="rect">
                <a:avLst/>
              </a:prstGeom>
              <a:blipFill rotWithShape="0"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Pitfalls: Termination (cnt’d)</a:t>
            </a:r>
          </a:p>
        </p:txBody>
      </p:sp>
    </p:spTree>
    <p:extLst>
      <p:ext uri="{BB962C8B-B14F-4D97-AF65-F5344CB8AC3E}">
        <p14:creationId xmlns:p14="http://schemas.microsoft.com/office/powerpoint/2010/main" val="262207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447800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Consider the following case: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b="0" dirty="0"/>
                  <a:t/>
                </a:r>
                <a:br>
                  <a:rPr lang="en-US" sz="2400" b="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=5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endParaRPr lang="en-US" sz="2400" dirty="0"/>
              </a:p>
              <a:p>
                <a:r>
                  <a:rPr lang="en-US" sz="2400" dirty="0" err="1"/>
                  <a:t>Dantzig’s</a:t>
                </a:r>
                <a:r>
                  <a:rPr lang="en-US" sz="2400" dirty="0"/>
                  <a:t> rule: 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as the entering variable</a:t>
                </a:r>
              </a:p>
              <a:p>
                <a:r>
                  <a:rPr lang="en-US" sz="2400" dirty="0"/>
                  <a:t>Leaving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Ratio constraint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!</a:t>
                </a:r>
              </a:p>
              <a:p>
                <a:pPr lvl="1"/>
                <a:r>
                  <a:rPr lang="en-US" sz="2000" dirty="0"/>
                  <a:t>Value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doesn’t change after this iteration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This is called a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degenerate pivot</a:t>
                </a: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447800"/>
                <a:ext cx="7708392" cy="5257800"/>
              </a:xfrm>
              <a:prstGeom prst="rect">
                <a:avLst/>
              </a:prstGeo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Degenerate Pivots</a:t>
            </a:r>
          </a:p>
        </p:txBody>
      </p:sp>
    </p:spTree>
    <p:extLst>
      <p:ext uri="{BB962C8B-B14F-4D97-AF65-F5344CB8AC3E}">
        <p14:creationId xmlns:p14="http://schemas.microsoft.com/office/powerpoint/2010/main" val="387559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1230462" y="1447800"/>
            <a:ext cx="7708392" cy="5257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/>
              <a:t>Endless sequences of degenerate pivots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can occur</a:t>
            </a:r>
          </a:p>
          <a:p>
            <a:pPr lvl="1"/>
            <a:r>
              <a:rPr lang="en-US" sz="2000" dirty="0"/>
              <a:t>Same bases visited infinitely often</a:t>
            </a:r>
          </a:p>
          <a:p>
            <a:pPr lvl="1"/>
            <a:endParaRPr lang="en-US" sz="2000" dirty="0"/>
          </a:p>
          <a:p>
            <a:r>
              <a:rPr lang="en-US" sz="2400" dirty="0"/>
              <a:t>This is very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rare</a:t>
            </a:r>
            <a:r>
              <a:rPr lang="en-US" sz="2400" dirty="0"/>
              <a:t> in practice</a:t>
            </a:r>
          </a:p>
          <a:p>
            <a:pPr lvl="1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Preprocessing</a:t>
            </a:r>
            <a:r>
              <a:rPr lang="en-US" sz="2000" dirty="0"/>
              <a:t> the equations can reduce the chances</a:t>
            </a:r>
          </a:p>
          <a:p>
            <a:endParaRPr lang="en-US" sz="2400" dirty="0"/>
          </a:p>
          <a:p>
            <a:r>
              <a:rPr lang="en-US" sz="2400" dirty="0"/>
              <a:t>Still, what can we do?</a:t>
            </a:r>
          </a:p>
          <a:p>
            <a:pPr lvl="1"/>
            <a:r>
              <a:rPr lang="en-US" sz="2000" dirty="0"/>
              <a:t>There exist variable selection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strategies</a:t>
            </a:r>
            <a:r>
              <a:rPr lang="en-US" sz="2000" dirty="0"/>
              <a:t> that guarantee termination!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Degenerate Pivots (cnt’d)</a:t>
            </a:r>
          </a:p>
        </p:txBody>
      </p:sp>
    </p:spTree>
    <p:extLst>
      <p:ext uri="{BB962C8B-B14F-4D97-AF65-F5344CB8AC3E}">
        <p14:creationId xmlns:p14="http://schemas.microsoft.com/office/powerpoint/2010/main" val="257130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447800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R. G.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Bland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1977</m:t>
                    </m:r>
                  </m:oMath>
                </a14:m>
                <a:r>
                  <a:rPr lang="en-US" sz="2400" dirty="0"/>
                  <a:t>): the simplex method terminates as long as the entering and leaving variables are selected by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smallest-subscript rule </a:t>
                </a:r>
                <a:r>
                  <a:rPr lang="en-US" sz="2400" dirty="0"/>
                  <a:t>in each iteration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40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The entering variable is: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Leaving variable: smallest ratio rule</a:t>
                </a:r>
              </a:p>
              <a:p>
                <a:pPr lvl="2"/>
                <a:r>
                  <a:rPr lang="en-US" sz="2000" dirty="0"/>
                  <a:t>In case of ties, select the variable with the smaller subscript</a:t>
                </a: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447800"/>
                <a:ext cx="7708392" cy="5257800"/>
              </a:xfrm>
              <a:prstGeom prst="rect">
                <a:avLst/>
              </a:prstGeom>
              <a:blipFill rotWithShape="0"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Bland’s</a:t>
            </a:r>
            <a:r>
              <a:rPr lang="en-US" dirty="0"/>
              <a:t> Rule</a:t>
            </a:r>
          </a:p>
        </p:txBody>
      </p:sp>
    </p:spTree>
    <p:extLst>
      <p:ext uri="{BB962C8B-B14F-4D97-AF65-F5344CB8AC3E}">
        <p14:creationId xmlns:p14="http://schemas.microsoft.com/office/powerpoint/2010/main" val="210959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1230462" y="1447800"/>
            <a:ext cx="7708392" cy="5257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err="1"/>
              <a:t>Bland’s</a:t>
            </a:r>
            <a:r>
              <a:rPr lang="en-US" sz="2400" dirty="0"/>
              <a:t> rule: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guarantees termination</a:t>
            </a:r>
          </a:p>
          <a:p>
            <a:endParaRPr lang="en-US" sz="2400" dirty="0"/>
          </a:p>
          <a:p>
            <a:r>
              <a:rPr lang="en-US" sz="2400" dirty="0" err="1"/>
              <a:t>Dantzig’s</a:t>
            </a:r>
            <a:r>
              <a:rPr lang="en-US" sz="2400" dirty="0"/>
              <a:t> rule: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converges faster</a:t>
            </a:r>
          </a:p>
          <a:p>
            <a:endParaRPr lang="en-US" sz="2400" dirty="0"/>
          </a:p>
          <a:p>
            <a:r>
              <a:rPr lang="en-US" sz="2400" dirty="0"/>
              <a:t>Which do you think modern solvers use?</a:t>
            </a:r>
          </a:p>
          <a:p>
            <a:pPr lvl="1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Neither</a:t>
            </a:r>
            <a:r>
              <a:rPr lang="en-US" sz="1600" dirty="0"/>
              <a:t>!</a:t>
            </a:r>
          </a:p>
          <a:p>
            <a:pPr lvl="1"/>
            <a:endParaRPr lang="en-US" sz="1600" dirty="0"/>
          </a:p>
          <a:p>
            <a:r>
              <a:rPr lang="en-US" sz="2400" dirty="0"/>
              <a:t>There are more sophisticated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heuristics</a:t>
            </a:r>
          </a:p>
          <a:p>
            <a:pPr lvl="1"/>
            <a:r>
              <a:rPr lang="en-US" sz="2000" dirty="0" err="1"/>
              <a:t>Devex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Steepest Edge</a:t>
            </a:r>
          </a:p>
          <a:p>
            <a:pPr lvl="1"/>
            <a:r>
              <a:rPr lang="en-US" sz="2000" dirty="0"/>
              <a:t>Worst case: if cycling is detected, can switch to </a:t>
            </a:r>
            <a:r>
              <a:rPr lang="en-US" sz="2000" dirty="0" err="1"/>
              <a:t>Bland’s</a:t>
            </a:r>
            <a:r>
              <a:rPr lang="en-US" sz="2000" dirty="0"/>
              <a:t> rule for a while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Strategy is Best?</a:t>
            </a:r>
          </a:p>
        </p:txBody>
      </p:sp>
    </p:spTree>
    <p:extLst>
      <p:ext uri="{BB962C8B-B14F-4D97-AF65-F5344CB8AC3E}">
        <p14:creationId xmlns:p14="http://schemas.microsoft.com/office/powerpoint/2010/main" val="414192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1230462" y="1447800"/>
            <a:ext cx="7708392" cy="5257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/>
              <a:t>The variant of simplex depends on the selection strategy</a:t>
            </a:r>
          </a:p>
          <a:p>
            <a:endParaRPr lang="en-US" sz="2400" dirty="0"/>
          </a:p>
          <a:p>
            <a:r>
              <a:rPr lang="en-US" sz="2400" dirty="0"/>
              <a:t>Every common strategy (</a:t>
            </a:r>
            <a:r>
              <a:rPr lang="en-US" sz="2400" dirty="0" err="1"/>
              <a:t>Dantzig’s</a:t>
            </a:r>
            <a:r>
              <a:rPr lang="en-US" sz="2400" dirty="0"/>
              <a:t>, </a:t>
            </a:r>
            <a:r>
              <a:rPr lang="en-US" sz="2400" dirty="0" err="1"/>
              <a:t>Bland’s</a:t>
            </a:r>
            <a:r>
              <a:rPr lang="en-US" sz="2400" dirty="0"/>
              <a:t>) has worse-case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exponential time</a:t>
            </a:r>
          </a:p>
          <a:p>
            <a:pPr lvl="1"/>
            <a:r>
              <a:rPr lang="en-US" sz="2000" dirty="0"/>
              <a:t>Families of LPs are known that are hard to solve using each strategy</a:t>
            </a:r>
          </a:p>
          <a:p>
            <a:pPr lvl="1"/>
            <a:endParaRPr lang="en-US" sz="2400" dirty="0"/>
          </a:p>
          <a:p>
            <a:r>
              <a:rPr lang="en-US" sz="2400" dirty="0"/>
              <a:t>Whether there exists a strategy that gives worst-case polynomial time is an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open question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Complexity of Simplex</a:t>
            </a:r>
          </a:p>
        </p:txBody>
      </p:sp>
    </p:spTree>
    <p:extLst>
      <p:ext uri="{BB962C8B-B14F-4D97-AF65-F5344CB8AC3E}">
        <p14:creationId xmlns:p14="http://schemas.microsoft.com/office/powerpoint/2010/main" val="361501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447800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solidFill>
                      <a:schemeClr val="tx1"/>
                    </a:solidFill>
                  </a:rPr>
                  <a:t>The Simplex method is an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efficient</a:t>
                </a:r>
                <a:r>
                  <a:rPr lang="en-US" sz="2400" dirty="0">
                    <a:solidFill>
                      <a:schemeClr val="tx1"/>
                    </a:solidFill>
                  </a:rPr>
                  <a:t> way for solving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linear programs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Can serve as a decision procedure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Find a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feasible</a:t>
                </a:r>
                <a:r>
                  <a:rPr lang="en-US" sz="2400" dirty="0">
                    <a:solidFill>
                      <a:schemeClr val="tx1"/>
                    </a:solidFill>
                  </a:rPr>
                  <a:t> solution, then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optimize</a:t>
                </a:r>
                <a:r>
                  <a:rPr lang="en-US" sz="2400" dirty="0">
                    <a:solidFill>
                      <a:schemeClr val="tx1"/>
                    </a:solidFill>
                  </a:rPr>
                  <a:t> it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Performance and termination depend on the variable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selection strategy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Next time: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revised simplex method</a:t>
                </a: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447800"/>
                <a:ext cx="7708392" cy="5257800"/>
              </a:xfrm>
              <a:prstGeom prst="rect">
                <a:avLst/>
              </a:prstGeo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6830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A linear programming (LP) instance includes: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matrix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called the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constraint matrix</a:t>
                </a:r>
              </a:p>
              <a:p>
                <a:pPr lvl="1"/>
                <a:r>
                  <a:rPr lang="en-US" sz="2000" dirty="0"/>
                  <a:t>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-dimensional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vector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-dimensional vector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(the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objective function</a:t>
                </a:r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The goal: find a solution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that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maximizes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subject to the linear inequality constraints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Linearity</a:t>
                </a:r>
                <a:r>
                  <a:rPr lang="en-US" sz="2400" dirty="0">
                    <a:solidFill>
                      <a:schemeClr val="tx1"/>
                    </a:solidFill>
                  </a:rPr>
                  <a:t>: 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2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and Lingo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Maximize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subject to: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/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Here:</a:t>
                </a:r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eqAr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that maximizes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subject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66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and Lingo 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Maximize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subject to: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/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≤−5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If a particular assignment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satisfies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it is called a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feasible solution</a:t>
                </a:r>
              </a:p>
              <a:p>
                <a:pPr lvl="1"/>
                <a:r>
                  <a:rPr lang="en-US" sz="2000" dirty="0"/>
                  <a:t>Otherwise, it is an infeasible solution</a:t>
                </a:r>
              </a:p>
              <a:p>
                <a:pPr lvl="1"/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〈0,0〉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feasible? </a:t>
                </a:r>
              </a:p>
              <a:p>
                <a:r>
                  <a:rPr lang="en-US" sz="2400" dirty="0"/>
                  <a:t>What about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〈−2, 1〉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800600" y="56388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Yes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5200072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4336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and Lingo 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Maximize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subject to: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/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For a given assignment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objective value</a:t>
                </a:r>
                <a:r>
                  <a:rPr lang="en-US" sz="2400" dirty="0">
                    <a:solidFill>
                      <a:schemeClr val="tx1"/>
                    </a:solidFill>
                  </a:rPr>
                  <a:t> (or cost)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lvl="1"/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What is the objective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〈−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91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19860</TotalTime>
  <Words>1417</Words>
  <Application>Microsoft Office PowerPoint</Application>
  <PresentationFormat>On-screen Show (4:3)</PresentationFormat>
  <Paragraphs>710</Paragraphs>
  <Slides>58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Cambria Math</vt:lpstr>
      <vt:lpstr>Gill Sans MT</vt:lpstr>
      <vt:lpstr>Verdana</vt:lpstr>
      <vt:lpstr>Wingdings 2</vt:lpstr>
      <vt:lpstr>Solstice</vt:lpstr>
      <vt:lpstr>Automated Reasoning about Software  (67532)</vt:lpstr>
      <vt:lpstr>Acknowledgements</vt:lpstr>
      <vt:lpstr>Overview</vt:lpstr>
      <vt:lpstr>Historical Context</vt:lpstr>
      <vt:lpstr>Linear Programming and SMT</vt:lpstr>
      <vt:lpstr>Linear Programming</vt:lpstr>
      <vt:lpstr>Example and Lingo</vt:lpstr>
      <vt:lpstr>Example and Lingo (cnt’d)</vt:lpstr>
      <vt:lpstr>Example and Lingo (cnt’d)</vt:lpstr>
      <vt:lpstr>Example and Lingo (cnt’d)</vt:lpstr>
      <vt:lpstr>Geometric Interpretation</vt:lpstr>
      <vt:lpstr>Geometric Interpretation (cnt’d)</vt:lpstr>
      <vt:lpstr>T_Q as a Linear Program</vt:lpstr>
      <vt:lpstr>T_Q as Linear Programs (cnt’d)</vt:lpstr>
      <vt:lpstr>T_Q as Linear Programs (cnt’d)</vt:lpstr>
      <vt:lpstr>T_Q as Linear Programs (cnt’d)</vt:lpstr>
      <vt:lpstr>Satisfiability as Linear Programming</vt:lpstr>
      <vt:lpstr>Standard Form</vt:lpstr>
      <vt:lpstr>Running Example</vt:lpstr>
      <vt:lpstr>Slack Variables</vt:lpstr>
      <vt:lpstr>Slack Variables (cnt’d)</vt:lpstr>
      <vt:lpstr>The Simplex Strategy</vt:lpstr>
      <vt:lpstr>The Simplex Strategy (cnt’d)</vt:lpstr>
      <vt:lpstr>The Simplex Strategy (cnt’d)</vt:lpstr>
      <vt:lpstr>The Simplex Strategy (cnt’d)</vt:lpstr>
      <vt:lpstr>The Simplex Strategy (cnt’d)</vt:lpstr>
      <vt:lpstr>The Simplex Strategy (cnt’d)</vt:lpstr>
      <vt:lpstr>The Simplex Strategy (cnt’d)</vt:lpstr>
      <vt:lpstr>Recap</vt:lpstr>
      <vt:lpstr>Updating the Equations</vt:lpstr>
      <vt:lpstr>Updating the Equations (cnt’d)</vt:lpstr>
      <vt:lpstr>Another Example</vt:lpstr>
      <vt:lpstr>Another Example (cnt’d)</vt:lpstr>
      <vt:lpstr>Another Example (cnt’d)</vt:lpstr>
      <vt:lpstr>Another Example (cnt’d)</vt:lpstr>
      <vt:lpstr>Another Example (cnt’d)</vt:lpstr>
      <vt:lpstr>Another Example (cnt’d)</vt:lpstr>
      <vt:lpstr>Tableau</vt:lpstr>
      <vt:lpstr>Pivoting with a Tableau</vt:lpstr>
      <vt:lpstr>Pivoting with a Tableau (cnt’d)</vt:lpstr>
      <vt:lpstr>Pivoting with a Tableau (cnt’d)</vt:lpstr>
      <vt:lpstr>Pivoting with a Tableau (cnt’d)</vt:lpstr>
      <vt:lpstr>Tableaus and Dictionaries</vt:lpstr>
      <vt:lpstr>Some Pitfalls</vt:lpstr>
      <vt:lpstr>Pitfalls: Initialization</vt:lpstr>
      <vt:lpstr>Pitfalls: Initialization (cnt’d)</vt:lpstr>
      <vt:lpstr>Pitfalls: Initialization (cnt’d)</vt:lpstr>
      <vt:lpstr>Pitfalls: Initialization (cnt’d)</vt:lpstr>
      <vt:lpstr>The Two Steps of Simplex</vt:lpstr>
      <vt:lpstr>Pitfalls: Termination</vt:lpstr>
      <vt:lpstr>Pitfalls: Termination (cnt’d)</vt:lpstr>
      <vt:lpstr>Pitfalls: Termination (cnt’d)</vt:lpstr>
      <vt:lpstr>Degenerate Pivots</vt:lpstr>
      <vt:lpstr>Degenerate Pivots (cnt’d)</vt:lpstr>
      <vt:lpstr>Bland’s Rule</vt:lpstr>
      <vt:lpstr>Which Strategy is Best?</vt:lpstr>
      <vt:lpstr>The Complexity of Simplex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</dc:creator>
  <cp:lastModifiedBy>Guy Katz</cp:lastModifiedBy>
  <cp:revision>1120</cp:revision>
  <dcterms:created xsi:type="dcterms:W3CDTF">2012-06-16T17:56:57Z</dcterms:created>
  <dcterms:modified xsi:type="dcterms:W3CDTF">2020-01-07T07:42:42Z</dcterms:modified>
</cp:coreProperties>
</file>