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464" r:id="rId2"/>
    <p:sldId id="559" r:id="rId3"/>
    <p:sldId id="510" r:id="rId4"/>
    <p:sldId id="657" r:id="rId5"/>
    <p:sldId id="658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7" r:id="rId20"/>
    <p:sldId id="659" r:id="rId21"/>
    <p:sldId id="638" r:id="rId22"/>
    <p:sldId id="642" r:id="rId23"/>
    <p:sldId id="661" r:id="rId24"/>
    <p:sldId id="662" r:id="rId25"/>
    <p:sldId id="663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41" r:id="rId41"/>
    <p:sldId id="643" r:id="rId42"/>
    <p:sldId id="651" r:id="rId43"/>
    <p:sldId id="644" r:id="rId44"/>
    <p:sldId id="645" r:id="rId45"/>
    <p:sldId id="647" r:id="rId46"/>
    <p:sldId id="648" r:id="rId47"/>
    <p:sldId id="649" r:id="rId48"/>
    <p:sldId id="650" r:id="rId49"/>
    <p:sldId id="652" r:id="rId50"/>
    <p:sldId id="653" r:id="rId51"/>
    <p:sldId id="654" r:id="rId52"/>
    <p:sldId id="679" r:id="rId53"/>
    <p:sldId id="680" r:id="rId54"/>
    <p:sldId id="655" r:id="rId55"/>
    <p:sldId id="681" r:id="rId56"/>
    <p:sldId id="656" r:id="rId57"/>
    <p:sldId id="682" r:id="rId58"/>
    <p:sldId id="683" r:id="rId59"/>
    <p:sldId id="62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3671" autoAdjust="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7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6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7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5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4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0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6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1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6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8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0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8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8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8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8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6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9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4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71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9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02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4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41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2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9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51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9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7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11-Jan-20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11-Jan-20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59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800" dirty="0"/>
                  <a:t>: Revised Simplex</a:t>
                </a:r>
                <a:br>
                  <a:rPr lang="en-US" sz="2800" dirty="0"/>
                </a:br>
                <a:r>
                  <a:rPr lang="en-US" sz="2800" dirty="0"/>
                  <a:t>January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800" baseline="30000" dirty="0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Objective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Substitute the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400" b="0" dirty="0"/>
                </a:b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So, the dictionary in matrix form is: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2400" b="0" dirty="0"/>
                </a:br>
                <a:endParaRPr lang="en-US" sz="2400" b="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66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basis matrix</a:t>
                </a:r>
                <a:r>
                  <a:rPr lang="en-US" sz="2400" dirty="0"/>
                  <a:t>, and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Initially,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auxiliary</a:t>
                </a:r>
                <a:r>
                  <a:rPr lang="en-US" sz="2400" dirty="0"/>
                  <a:t> variables are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</a:t>
                </a:r>
                <a:r>
                  <a:rPr lang="en-US" sz="2400" dirty="0"/>
                  <a:t> variables</a:t>
                </a:r>
              </a:p>
              <a:p>
                <a:pPr lvl="1"/>
                <a:r>
                  <a:rPr lang="en-US" sz="2000" dirty="0"/>
                  <a:t>Consequently,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, and is invertible</a:t>
                </a:r>
              </a:p>
              <a:p>
                <a:pPr lvl="1"/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changed due to multiplication and addition of Tableau rows</a:t>
                </a:r>
              </a:p>
              <a:p>
                <a:pPr lvl="1"/>
                <a:r>
                  <a:rPr lang="en-US" sz="2000" dirty="0"/>
                  <a:t>Can prove: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sz="2000" dirty="0"/>
                  <a:t> </a:t>
                </a:r>
                <a:r>
                  <a:rPr lang="en-US" sz="2000" dirty="0"/>
                  <a:t>remains invertible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Corollary: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is always invertible</a:t>
                </a:r>
                <a:endParaRPr lang="en-US" sz="2400" dirty="0"/>
              </a:p>
              <a:p>
                <a:pPr lvl="1"/>
                <a:r>
                  <a:rPr lang="en-US" sz="2000" dirty="0"/>
                  <a:t>But: we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never</a:t>
                </a:r>
                <a:r>
                  <a:rPr lang="en-US" sz="2000" dirty="0"/>
                  <a:t>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explicitly!</a:t>
                </a:r>
              </a:p>
              <a:p>
                <a:pPr lvl="2"/>
                <a:r>
                  <a:rPr lang="en-US" sz="2000" dirty="0"/>
                  <a:t>Complexity worse than quadratic</a:t>
                </a:r>
              </a:p>
              <a:p>
                <a:pPr lvl="2"/>
                <a:r>
                  <a:rPr lang="en-US" sz="2000" dirty="0"/>
                  <a:t>Also, destroys sparsity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 r="-1424" b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Basis Matrix</a:t>
            </a:r>
          </a:p>
        </p:txBody>
      </p:sp>
    </p:spTree>
    <p:extLst>
      <p:ext uri="{BB962C8B-B14F-4D97-AF65-F5344CB8AC3E}">
        <p14:creationId xmlns:p14="http://schemas.microsoft.com/office/powerpoint/2010/main" val="30972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Recall the phases of each iteration:</a:t>
                </a:r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Pick the entering variable</a:t>
                </a:r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Pick the leaving variable</a:t>
                </a:r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Update the matrices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Assume we currently have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How do we proceed?</a:t>
                </a:r>
              </a:p>
              <a:p>
                <a:pPr marL="470916" indent="-3429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Revised Simplex Method</a:t>
            </a:r>
          </a:p>
        </p:txBody>
      </p:sp>
    </p:spTree>
    <p:extLst>
      <p:ext uri="{BB962C8B-B14F-4D97-AF65-F5344CB8AC3E}">
        <p14:creationId xmlns:p14="http://schemas.microsoft.com/office/powerpoint/2010/main" val="234379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the cost function is not explicitly available!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Instead, it is given as: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If only we knew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we could just compute this</a:t>
                </a:r>
              </a:p>
              <a:p>
                <a:pPr lvl="1"/>
                <a:r>
                  <a:rPr lang="en-US" sz="2000" dirty="0"/>
                  <a:t>But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is expensive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4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the Entering Variable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09900" y="3505200"/>
            <a:ext cx="1600200" cy="1179731"/>
            <a:chOff x="3009900" y="3505200"/>
            <a:chExt cx="1600200" cy="117973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810000" y="3505200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09900" y="40386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Constant, don’t care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14900" y="3505200"/>
            <a:ext cx="1600200" cy="1179731"/>
            <a:chOff x="4914900" y="3505200"/>
            <a:chExt cx="1600200" cy="117973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715000" y="3505200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14900" y="40386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Coefficients, we need them!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revised Simplex</a:t>
                </a:r>
                <a:r>
                  <a:rPr lang="en-US" sz="2400" dirty="0"/>
                  <a:t>,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is computed in two steps: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by solving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1106424" lvl="2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is called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backward transformation (BTRAN)</a:t>
                </a:r>
                <a:endParaRPr lang="en-US" sz="20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In our example: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Solving this gives: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then gives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Picking the Entering Variable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9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We have: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−2.5, 1.5, −3.5, −8.5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Recall that non-basics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Current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objective function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−2.5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−3.5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−8.5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Who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 variable</a:t>
                </a:r>
                <a:r>
                  <a:rPr lang="en-US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Next step is to choose the leaving variable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4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Picking the Entering Variable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24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The value of the entering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increases</a:t>
                </a:r>
              </a:p>
              <a:p>
                <a:pPr lvl="1"/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to some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increases, basic variables change values</a:t>
                </a:r>
              </a:p>
              <a:p>
                <a:pPr lvl="1"/>
                <a:r>
                  <a:rPr lang="en-US" sz="2000" dirty="0"/>
                  <a:t>We stop when one of them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That is the leaving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With explicit dictionaries, this was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easy</a:t>
                </a:r>
                <a:r>
                  <a:rPr lang="en-US" sz="2400" dirty="0"/>
                  <a:t> to compute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=54…−0.5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…−0.5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…−0.5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endParaRPr lang="en-US" sz="2400" b="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4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the Leaving Variable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72526" y="5767404"/>
            <a:ext cx="1752600" cy="758086"/>
            <a:chOff x="4772526" y="5767404"/>
            <a:chExt cx="1752600" cy="758086"/>
          </a:xfrm>
        </p:grpSpPr>
        <p:sp>
          <p:nvSpPr>
            <p:cNvPr id="6" name="TextBox 5"/>
            <p:cNvSpPr txBox="1"/>
            <p:nvPr/>
          </p:nvSpPr>
          <p:spPr>
            <a:xfrm>
              <a:off x="4772526" y="615615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Change Column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610726" y="5767404"/>
              <a:ext cx="0" cy="3887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3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We need to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column of coefficients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But we don’t have the explicit dictionary</a:t>
                </a:r>
              </a:p>
              <a:p>
                <a:pPr lvl="1"/>
                <a:endParaRPr lang="en-US" sz="2000" b="0" dirty="0"/>
              </a:p>
              <a:p>
                <a:r>
                  <a:rPr lang="en-US" sz="2400" b="0" dirty="0"/>
                  <a:t>We only know that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We need the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b="0" dirty="0"/>
                  <a:t> that corresponds to the entering variable</a:t>
                </a:r>
              </a:p>
              <a:p>
                <a:pPr lvl="1"/>
                <a:r>
                  <a:rPr lang="en-US" sz="2000" dirty="0"/>
                  <a:t>This is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 is the entering column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Picking the Leaving Variable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400" y="3505200"/>
            <a:ext cx="1600200" cy="1111286"/>
            <a:chOff x="3200400" y="3505200"/>
            <a:chExt cx="1600200" cy="111128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191000" y="3505200"/>
              <a:ext cx="41910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00400" y="3970155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Current assignment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970155"/>
                  <a:ext cx="1600200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5486400" y="3505200"/>
            <a:ext cx="1600200" cy="1111285"/>
            <a:chOff x="5486400" y="3505200"/>
            <a:chExt cx="1600200" cy="1111285"/>
          </a:xfrm>
        </p:grpSpPr>
        <p:sp>
          <p:nvSpPr>
            <p:cNvPr id="7" name="TextBox 6"/>
            <p:cNvSpPr txBox="1"/>
            <p:nvPr/>
          </p:nvSpPr>
          <p:spPr>
            <a:xfrm>
              <a:off x="5486400" y="3970154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Coefficients, we need them!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867400" y="3505200"/>
              <a:ext cx="41910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7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Want 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, we need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but we don’t want to invert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Instead,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This is called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forward transformation (FTRAN)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Recall that we have: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entering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2 1 4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, and 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0.5 0.5 05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4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Picking the Leaving  Variable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4400" y="4004791"/>
            <a:ext cx="0" cy="3962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0.5 0.5 0.5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The current assignment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54 63 15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Consequently,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is the leaving variable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5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Picking the Leaving  Variable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6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Last step: update the matrices</a:t>
                </a:r>
              </a:p>
              <a:p>
                <a:pPr lvl="1"/>
                <a:r>
                  <a:rPr lang="en-US" sz="2000" dirty="0"/>
                  <a:t>So far, the revised method entailed a lot of work!</a:t>
                </a:r>
              </a:p>
              <a:p>
                <a:pPr lvl="1"/>
                <a:r>
                  <a:rPr lang="en-US" sz="2000" dirty="0"/>
                  <a:t>This final step is where it becomes much easier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New matrices:</a:t>
                </a:r>
              </a:p>
              <a:p>
                <a:pPr marL="329184" lvl="2" indent="0">
                  <a:spcBef>
                    <a:spcPts val="6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Also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the Basis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75544" y="3729790"/>
            <a:ext cx="1886528" cy="365760"/>
            <a:chOff x="4075544" y="3729790"/>
            <a:chExt cx="1886528" cy="3657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962072" y="3729790"/>
              <a:ext cx="0" cy="3657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075544" y="3729790"/>
              <a:ext cx="0" cy="3657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𝑦𝐵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0" dirty="0"/>
                  <a:t> (BTRAN)</a:t>
                </a: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Choose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 column</a:t>
                </a:r>
              </a:p>
              <a:p>
                <a:pPr marL="813816" lvl="1" indent="-457200"/>
                <a:r>
                  <a:rPr lang="en-US" sz="2000" dirty="0"/>
                  <a:t>Any column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𝑦𝑎</m:t>
                    </m:r>
                  </m:oMath>
                </a14:m>
                <a:r>
                  <a:rPr lang="en-US" sz="2000" dirty="0"/>
                  <a:t> is smaller than the entry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813816" lvl="1" indent="-457200"/>
                <a:r>
                  <a:rPr lang="en-US" sz="2000" dirty="0"/>
                  <a:t>If no such column exists, the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 solution </a:t>
                </a:r>
                <a:r>
                  <a:rPr lang="en-US" sz="2000" dirty="0"/>
                  <a:t>has been found</a:t>
                </a: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/>
                  <a:t>(FTRAN)</a:t>
                </a: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Find the 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813816" lvl="1" indent="-457200"/>
                <a:r>
                  <a:rPr lang="en-US" sz="2000" dirty="0"/>
                  <a:t>If there is no such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problem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unbounded</a:t>
                </a:r>
              </a:p>
              <a:p>
                <a:pPr marL="813816" lvl="1" indent="-457200"/>
                <a:r>
                  <a:rPr lang="en-US" sz="2000" dirty="0"/>
                  <a:t>Otherwise, the variable that hits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the leaving variable</a:t>
                </a:r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Swap the entering/leaving columns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, and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Set the value of the entering variable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539496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Revised Simplex Iteration</a:t>
            </a:r>
          </a:p>
        </p:txBody>
      </p:sp>
    </p:spTree>
    <p:extLst>
      <p:ext uri="{BB962C8B-B14F-4D97-AF65-F5344CB8AC3E}">
        <p14:creationId xmlns:p14="http://schemas.microsoft.com/office/powerpoint/2010/main" val="42856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420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x-non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x-non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82296" indent="0">
                  <a:buNone/>
                </a:pPr>
                <a:r>
                  <a:rPr lang="en-US" sz="2400" dirty="0"/>
                  <a:t>Initially, we set: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420</m:t>
                              </m:r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=[19 13 12 17]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652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This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Now we need a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𝑦𝑎</m:t>
                    </m:r>
                  </m:oMath>
                </a14:m>
                <a:r>
                  <a:rPr lang="en-US" sz="2400" dirty="0"/>
                  <a:t> is smaller than the corresponding entry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can pick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entering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(with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Recall: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Entering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Next step is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, so:</a:t>
                </a:r>
              </a:p>
              <a:p>
                <a:pPr marL="82296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1 1 3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change column</a:t>
                </a:r>
              </a:p>
              <a:p>
                <a:pPr marL="82296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726862" y="2841345"/>
            <a:ext cx="0" cy="365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Next, pick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leaving variable</a:t>
                </a:r>
              </a:p>
              <a:p>
                <a:pPr lvl="1"/>
                <a:r>
                  <a:rPr lang="en-US" sz="2000" dirty="0"/>
                  <a:t>First variable that hits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when entering variable increases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Recall: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225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117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420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Need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225−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117−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=117</m:t>
                    </m:r>
                  </m:oMath>
                </a14:m>
                <a:r>
                  <a:rPr lang="en-US" sz="2000" b="0" dirty="0"/>
                  <a:t>, leaving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420−3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86200" y="5596784"/>
            <a:ext cx="5334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800600" y="5257800"/>
            <a:ext cx="33528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Previously: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Swap: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854298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418606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Finally, update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 assignment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420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117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69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concludes the first iteration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1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x-non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/>
                  <a:t>, we may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enter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the basis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2</a:t>
            </a:r>
          </a:p>
        </p:txBody>
      </p:sp>
    </p:spTree>
    <p:extLst>
      <p:ext uri="{BB962C8B-B14F-4D97-AF65-F5344CB8AC3E}">
        <p14:creationId xmlns:p14="http://schemas.microsoft.com/office/powerpoint/2010/main" val="37574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2 (cnt’d)</a:t>
            </a:r>
          </a:p>
        </p:txBody>
      </p:sp>
    </p:spTree>
    <p:extLst>
      <p:ext uri="{BB962C8B-B14F-4D97-AF65-F5344CB8AC3E}">
        <p14:creationId xmlns:p14="http://schemas.microsoft.com/office/powerpoint/2010/main" val="13070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Last time: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Simplex</a:t>
            </a:r>
            <a:r>
              <a:rPr lang="en-US" sz="2400" dirty="0"/>
              <a:t> method</a:t>
            </a:r>
          </a:p>
          <a:p>
            <a:pPr lvl="1"/>
            <a:r>
              <a:rPr lang="en-US" sz="2000" dirty="0"/>
              <a:t>A highly effective way to solve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linear programs</a:t>
            </a:r>
          </a:p>
          <a:p>
            <a:pPr lvl="1"/>
            <a:endParaRPr lang="en-US" sz="2400" dirty="0"/>
          </a:p>
          <a:p>
            <a:r>
              <a:rPr lang="en-US" sz="2400" dirty="0"/>
              <a:t>Main stages:</a:t>
            </a:r>
          </a:p>
          <a:p>
            <a:pPr lvl="1"/>
            <a:r>
              <a:rPr lang="en-US" sz="2000" dirty="0"/>
              <a:t>Find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feasible solution</a:t>
            </a: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Optimize</a:t>
            </a:r>
            <a:r>
              <a:rPr lang="en-US" sz="2000" dirty="0"/>
              <a:t> for the objective function using pivots</a:t>
            </a:r>
          </a:p>
          <a:p>
            <a:pPr lvl="2"/>
            <a:r>
              <a:rPr lang="en-US" sz="2000" dirty="0"/>
              <a:t>Strategy: pick entering/leaving variable pairs</a:t>
            </a:r>
          </a:p>
          <a:p>
            <a:pPr lvl="2"/>
            <a:r>
              <a:rPr lang="en-US" sz="2000" dirty="0"/>
              <a:t>Termination and performance</a:t>
            </a:r>
          </a:p>
          <a:p>
            <a:pPr lvl="2"/>
            <a:endParaRPr lang="en-US" dirty="0"/>
          </a:p>
          <a:p>
            <a:r>
              <a:rPr lang="en-US" sz="2400" dirty="0"/>
              <a:t>Today: how is Simplex implemented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705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108−2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117−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69−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b="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=54</m:t>
                    </m:r>
                  </m:oMath>
                </a14:m>
                <a:r>
                  <a:rPr lang="en-US" sz="2400" b="0" dirty="0"/>
                  <a:t>, and the leaving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2 (cnt’d)</a:t>
            </a:r>
          </a:p>
        </p:txBody>
      </p:sp>
    </p:spTree>
    <p:extLst>
      <p:ext uri="{BB962C8B-B14F-4D97-AF65-F5344CB8AC3E}">
        <p14:creationId xmlns:p14="http://schemas.microsoft.com/office/powerpoint/2010/main" val="4049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Previously: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Swap: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463324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38800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Finally, update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 assignment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117−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69−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concludes the second iteration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x-non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, we may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enter the basis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3</a:t>
            </a:r>
          </a:p>
        </p:txBody>
      </p:sp>
    </p:spTree>
    <p:extLst>
      <p:ext uri="{BB962C8B-B14F-4D97-AF65-F5344CB8AC3E}">
        <p14:creationId xmlns:p14="http://schemas.microsoft.com/office/powerpoint/2010/main" val="29879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3 (cnt’d)</a:t>
            </a:r>
          </a:p>
        </p:txBody>
      </p:sp>
    </p:spTree>
    <p:extLst>
      <p:ext uri="{BB962C8B-B14F-4D97-AF65-F5344CB8AC3E}">
        <p14:creationId xmlns:p14="http://schemas.microsoft.com/office/powerpoint/2010/main" val="28964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54−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63−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b="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400" b="0" dirty="0"/>
                  <a:t>, and the leaving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3 (cnt’d)</a:t>
            </a:r>
          </a:p>
        </p:txBody>
      </p:sp>
    </p:spTree>
    <p:extLst>
      <p:ext uri="{BB962C8B-B14F-4D97-AF65-F5344CB8AC3E}">
        <p14:creationId xmlns:p14="http://schemas.microsoft.com/office/powerpoint/2010/main" val="18623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Previously: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Swap: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243130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15984" y="2836492"/>
            <a:ext cx="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Finally, update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variable assignment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54−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63−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concludes the third iteration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(cnt’d)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Solve the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[19 12 17]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=[2 1 3]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Recall: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0 13 0 0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=[−2 −1 −1 −3]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With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 entry candidate</a:t>
                </a:r>
                <a:r>
                  <a:rPr lang="en-US" sz="2000" dirty="0"/>
                  <a:t>, we are done!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Iteration 4</a:t>
            </a:r>
          </a:p>
        </p:txBody>
      </p:sp>
    </p:spTree>
    <p:extLst>
      <p:ext uri="{BB962C8B-B14F-4D97-AF65-F5344CB8AC3E}">
        <p14:creationId xmlns:p14="http://schemas.microsoft.com/office/powerpoint/2010/main" val="3623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Recall: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117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420</m:t>
                              </m:r>
                            </m:e>
                          </m:eqAr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x-non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x-non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Final assignment: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gives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optimal objective value: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x-none" sz="2400" i="1" dirty="0" smtClean="0">
                        <a:latin typeface="Cambria Math" panose="02040503050406030204" pitchFamily="18" charset="0"/>
                      </a:rPr>
                      <m:t>1827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Conclusion</a:t>
            </a:r>
          </a:p>
        </p:txBody>
      </p:sp>
    </p:spTree>
    <p:extLst>
      <p:ext uri="{BB962C8B-B14F-4D97-AF65-F5344CB8AC3E}">
        <p14:creationId xmlns:p14="http://schemas.microsoft.com/office/powerpoint/2010/main" val="293375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Recall the phases of each simplex iteration:</a:t>
                </a:r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Pick the entering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Pick the leaving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745236" lvl="1" indent="-342900">
                  <a:buFont typeface="+mj-lt"/>
                  <a:buAutoNum type="arabicPeriod"/>
                </a:pPr>
                <a:r>
                  <a:rPr lang="en-US" sz="2000" dirty="0"/>
                  <a:t>Update the dictionary</a:t>
                </a:r>
              </a:p>
              <a:p>
                <a:pPr marL="992124" lvl="2" indent="-342900">
                  <a:buFont typeface="+mj-lt"/>
                  <a:buAutoNum type="arabicPeriod"/>
                </a:pPr>
                <a:r>
                  <a:rPr lang="en-US" sz="2000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992124" lvl="2" indent="-342900">
                  <a:buFont typeface="+mj-lt"/>
                  <a:buAutoNum type="arabicPeriod"/>
                </a:pPr>
                <a:r>
                  <a:rPr lang="en-US" sz="2000" dirty="0"/>
                  <a:t>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all other equations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Think about dictionaries with thousands of rows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is the most expensive step?</a:t>
                </a:r>
              </a:p>
              <a:p>
                <a:pPr lvl="1"/>
                <a:r>
                  <a:rPr lang="en-US" sz="2000" dirty="0"/>
                  <a:t>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3.2</m:t>
                    </m:r>
                  </m:oMath>
                </a14:m>
                <a:r>
                  <a:rPr lang="en-US" sz="2000" dirty="0"/>
                  <a:t> (quadratic)</a:t>
                </a:r>
              </a:p>
              <a:p>
                <a:pPr lvl="1"/>
                <a:r>
                  <a:rPr lang="en-US" sz="2000" dirty="0"/>
                  <a:t>All other steps are fairly simple (linear at most)</a:t>
                </a:r>
              </a:p>
              <a:p>
                <a:pPr marL="992124" lvl="2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470916" indent="-3429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72200" y="2971800"/>
            <a:ext cx="685800" cy="53340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crucial aspect </a:t>
                </a:r>
                <a:r>
                  <a:rPr lang="en-US" sz="2400" dirty="0"/>
                  <a:t>is efficiently solving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Inverting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too expensive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Key point</a:t>
                </a:r>
                <a:r>
                  <a:rPr lang="en-US" sz="2400" dirty="0"/>
                  <a:t>: we have to solve many of these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changes, but not by much (one column at a time)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We will invest some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initial work </a:t>
                </a:r>
                <a:r>
                  <a:rPr lang="en-US" sz="2400" dirty="0"/>
                  <a:t>that will allow us to solve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consecutive queries </a:t>
                </a:r>
                <a:r>
                  <a:rPr lang="en-US" sz="2400" dirty="0"/>
                  <a:t>very quickly</a:t>
                </a:r>
              </a:p>
              <a:p>
                <a:pPr lvl="1"/>
                <a:r>
                  <a:rPr lang="en-US" sz="2000" dirty="0"/>
                  <a:t>Based on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eta matrices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Basis Factorization</a:t>
            </a:r>
          </a:p>
        </p:txBody>
      </p:sp>
    </p:spTree>
    <p:extLst>
      <p:ext uri="{BB962C8B-B14F-4D97-AF65-F5344CB8AC3E}">
        <p14:creationId xmlns:p14="http://schemas.microsoft.com/office/powerpoint/2010/main" val="19720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eta matrix</a:t>
                </a:r>
                <a:r>
                  <a:rPr lang="en-US" sz="2400" dirty="0"/>
                  <a:t>: the identity matrix, except one column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Eta matrices are much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easier to manipulate </a:t>
                </a:r>
                <a:r>
                  <a:rPr lang="en-US" sz="2400" dirty="0"/>
                  <a:t>than arbitrary matrices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 r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2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Eta Matrices</a:t>
            </a:r>
          </a:p>
        </p:txBody>
      </p:sp>
    </p:spTree>
    <p:extLst>
      <p:ext uri="{BB962C8B-B14F-4D97-AF65-F5344CB8AC3E}">
        <p14:creationId xmlns:p14="http://schemas.microsoft.com/office/powerpoint/2010/main" val="30739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The inverse of an eta matrix is an eta matrix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Recipe: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Invert</a:t>
                </a:r>
                <a:r>
                  <a:rPr lang="en-US" sz="2000" dirty="0"/>
                  <a:t> diagonal element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Negate</a:t>
                </a:r>
                <a:r>
                  <a:rPr lang="en-US" sz="2000" dirty="0"/>
                  <a:t> rest of column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Multiply</a:t>
                </a:r>
                <a:r>
                  <a:rPr lang="en-US" sz="2000" dirty="0"/>
                  <a:t> other elements by new diagonal element</a:t>
                </a:r>
              </a:p>
              <a:p>
                <a:r>
                  <a:rPr lang="en-US" sz="2400" dirty="0"/>
                  <a:t>Complexity: </a:t>
                </a:r>
              </a:p>
              <a:p>
                <a:pPr lvl="1"/>
                <a:r>
                  <a:rPr lang="en-US" sz="2000" dirty="0"/>
                  <a:t>Linear (in the dimension of the matrix)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2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Inverting Eta Matrices</a:t>
            </a:r>
          </a:p>
        </p:txBody>
      </p:sp>
    </p:spTree>
    <p:extLst>
      <p:ext uri="{BB962C8B-B14F-4D97-AF65-F5344CB8AC3E}">
        <p14:creationId xmlns:p14="http://schemas.microsoft.com/office/powerpoint/2010/main" val="6318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Backward transformations: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non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x-none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x-non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First: the trivial columns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Then, the eta column: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Complexity?</a:t>
                </a:r>
              </a:p>
              <a:p>
                <a:pPr lvl="1"/>
                <a:r>
                  <a:rPr lang="en-US" sz="2000" dirty="0"/>
                  <a:t>Linear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2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Eta Matrices: BTRAN</a:t>
            </a:r>
          </a:p>
        </p:txBody>
      </p:sp>
    </p:spTree>
    <p:extLst>
      <p:ext uri="{BB962C8B-B14F-4D97-AF65-F5344CB8AC3E}">
        <p14:creationId xmlns:p14="http://schemas.microsoft.com/office/powerpoint/2010/main" val="34559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Forward transformations: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x-non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x-non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x-none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First: the eta row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Then, the rows above and below: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400" dirty="0"/>
                  <a:t>Complexity?</a:t>
                </a:r>
              </a:p>
              <a:p>
                <a:pPr lvl="1"/>
                <a:r>
                  <a:rPr lang="en-US" sz="2000" dirty="0"/>
                  <a:t>Linear</a:t>
                </a:r>
                <a:endParaRPr lang="en-US" sz="2400" dirty="0"/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2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Eta Matrices: FTRAN</a:t>
            </a:r>
          </a:p>
        </p:txBody>
      </p:sp>
    </p:spTree>
    <p:extLst>
      <p:ext uri="{BB962C8B-B14F-4D97-AF65-F5344CB8AC3E}">
        <p14:creationId xmlns:p14="http://schemas.microsoft.com/office/powerpoint/2010/main" val="22215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Any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invertible</a:t>
                </a:r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can be written as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000" dirty="0"/>
              </a:p>
              <a:p>
                <a:r>
                  <a:rPr lang="en-US" sz="2400" dirty="0"/>
                  <a:t>Where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s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lower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upper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triangular</a:t>
                </a:r>
                <a:r>
                  <a:rPr lang="en-US" sz="2400" dirty="0"/>
                  <a:t> matrices, respectively</a:t>
                </a:r>
              </a:p>
              <a:p>
                <a:pPr lvl="1"/>
                <a:r>
                  <a:rPr lang="en-US" sz="2000" dirty="0"/>
                  <a:t>In fact, they are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eta matrices</a:t>
                </a:r>
                <a:r>
                  <a:rPr lang="en-US" sz="2000" dirty="0"/>
                  <a:t>!</a:t>
                </a:r>
              </a:p>
              <a:p>
                <a:pPr lvl="1"/>
                <a:r>
                  <a:rPr lang="en-US" sz="2000" dirty="0"/>
                  <a:t>(you may also need some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permutation matrices</a:t>
                </a:r>
                <a:r>
                  <a:rPr lang="en-US" sz="2000" dirty="0"/>
                  <a:t>, omitted for simplicity)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This is good old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Gaussian elimination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 LU-Factorization</a:t>
            </a:r>
          </a:p>
        </p:txBody>
      </p:sp>
    </p:spTree>
    <p:extLst>
      <p:ext uri="{BB962C8B-B14F-4D97-AF65-F5344CB8AC3E}">
        <p14:creationId xmlns:p14="http://schemas.microsoft.com/office/powerpoint/2010/main" val="252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Example: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First elimination step: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r>
                  <a:rPr lang="en-US" sz="2400" dirty="0"/>
                  <a:t>This gives: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−4/3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5/3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 LU-Factorization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9505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Now we have the matrix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Second elimination step: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gives: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 LU-Factorization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37282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Our two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factors are: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Upper triangular matrix: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Finally: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 LU-Factorization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1216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be the initial basis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First, perform LU factorization: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How do we go from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the next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Turns out we just need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multiply by an eta matrix</a:t>
                </a:r>
                <a:r>
                  <a:rPr lang="en-US" sz="2000" dirty="0"/>
                  <a:t>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 Back to Basis Factorization</a:t>
            </a:r>
          </a:p>
        </p:txBody>
      </p:sp>
    </p:spTree>
    <p:extLst>
      <p:ext uri="{BB962C8B-B14F-4D97-AF65-F5344CB8AC3E}">
        <p14:creationId xmlns:p14="http://schemas.microsoft.com/office/powerpoint/2010/main" val="7305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Goal</a:t>
            </a:r>
            <a:r>
              <a:rPr lang="en-US" sz="2400" dirty="0"/>
              <a:t>: get rid of the quadratic-complexity step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idea</a:t>
            </a:r>
            <a:r>
              <a:rPr lang="en-US" sz="2400" dirty="0"/>
              <a:t>: we will not store the dictionary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explicitly</a:t>
            </a:r>
          </a:p>
          <a:p>
            <a:pPr lvl="1"/>
            <a:r>
              <a:rPr lang="en-US" sz="2000" dirty="0"/>
              <a:t>It will be more difficult to access information</a:t>
            </a:r>
          </a:p>
          <a:p>
            <a:pPr lvl="1"/>
            <a:r>
              <a:rPr lang="en-US" sz="2000" dirty="0"/>
              <a:t>But updating it will become trivial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is called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revised Simplex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(cnt’d)</a:t>
            </a:r>
          </a:p>
        </p:txBody>
      </p:sp>
    </p:spTree>
    <p:extLst>
      <p:ext uri="{BB962C8B-B14F-4D97-AF65-F5344CB8AC3E}">
        <p14:creationId xmlns:p14="http://schemas.microsoft.com/office/powerpoint/2010/main" val="13654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differs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precisely one column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’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column replaced with entering column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Recall: we solved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get the change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follows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0" dirty="0"/>
                  <a:t> is an eta matrix whose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column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Result: basis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always expressed as a product of eta matrices</a:t>
                </a:r>
              </a:p>
              <a:p>
                <a:pPr lvl="1"/>
                <a:r>
                  <a:rPr lang="en-US" sz="2000" dirty="0"/>
                  <a:t>And this is how we perform backward and forward transformations</a:t>
                </a:r>
              </a:p>
              <a:p>
                <a:pPr lvl="1"/>
                <a:endParaRPr lang="en-US" sz="2000" b="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Adjacent Bases</a:t>
            </a:r>
          </a:p>
        </p:txBody>
      </p:sp>
    </p:spTree>
    <p:extLst>
      <p:ext uri="{BB962C8B-B14F-4D97-AF65-F5344CB8AC3E}">
        <p14:creationId xmlns:p14="http://schemas.microsoft.com/office/powerpoint/2010/main" val="6730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Initially: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First iteration: </a:t>
                </a:r>
              </a:p>
              <a:p>
                <a:pPr lvl="1"/>
                <a:r>
                  <a:rPr lang="en-US" sz="2000" dirty="0"/>
                  <a:t>Replacing second column,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Eta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Example Revisited</a:t>
            </a:r>
          </a:p>
        </p:txBody>
      </p:sp>
    </p:spTree>
    <p:extLst>
      <p:ext uri="{BB962C8B-B14F-4D97-AF65-F5344CB8AC3E}">
        <p14:creationId xmlns:p14="http://schemas.microsoft.com/office/powerpoint/2010/main" val="41460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Second iteration:</a:t>
                </a:r>
              </a:p>
              <a:p>
                <a:pPr lvl="1"/>
                <a:r>
                  <a:rPr lang="en-US" sz="2000" dirty="0"/>
                  <a:t>Replacing first column,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Eta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Example Revisited (cnt’d)</a:t>
            </a:r>
          </a:p>
        </p:txBody>
      </p:sp>
    </p:spTree>
    <p:extLst>
      <p:ext uri="{BB962C8B-B14F-4D97-AF65-F5344CB8AC3E}">
        <p14:creationId xmlns:p14="http://schemas.microsoft.com/office/powerpoint/2010/main" val="353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Third iteration:</a:t>
                </a:r>
              </a:p>
              <a:p>
                <a:pPr lvl="1"/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=[19 12 0]</m:t>
                    </m:r>
                  </m:oMath>
                </a14:m>
                <a:r>
                  <a:rPr lang="en-US" sz="2000" dirty="0"/>
                  <a:t>, i.e.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=[19 12 0]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the identity,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19 12 0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to obtain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=[19 12 0]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This is just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BTRAN operation</a:t>
                </a:r>
                <a:r>
                  <a:rPr lang="en-US" sz="2000" dirty="0"/>
                  <a:t>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=[3.5 12 0]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Now solve: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=[3.5 12 0]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=[3.5 8.5 0]</m:t>
                    </m:r>
                  </m:oMath>
                </a14:m>
                <a:endParaRPr lang="en-US" sz="2000" b="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Example Revisited (cnt’d)</a:t>
            </a:r>
          </a:p>
        </p:txBody>
      </p:sp>
    </p:spTree>
    <p:extLst>
      <p:ext uri="{BB962C8B-B14F-4D97-AF65-F5344CB8AC3E}">
        <p14:creationId xmlns:p14="http://schemas.microsoft.com/office/powerpoint/2010/main" val="41143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Basis factorization </a:t>
            </a:r>
            <a:r>
              <a:rPr lang="en-US" sz="2400" dirty="0"/>
              <a:t>allows us to perform backward and forward transformations quickly</a:t>
            </a:r>
          </a:p>
          <a:p>
            <a:endParaRPr lang="en-US" sz="2400" dirty="0"/>
          </a:p>
          <a:p>
            <a:r>
              <a:rPr lang="en-US" sz="2400" dirty="0"/>
              <a:t>Basis expressed as products of eta matrices</a:t>
            </a:r>
          </a:p>
          <a:p>
            <a:pPr lvl="1"/>
            <a:r>
              <a:rPr lang="en-US" sz="2000" dirty="0"/>
              <a:t>Each iteration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adds another matrix </a:t>
            </a:r>
            <a:r>
              <a:rPr lang="en-US" sz="2000" dirty="0"/>
              <a:t>to the product</a:t>
            </a:r>
          </a:p>
          <a:p>
            <a:endParaRPr lang="en-US" sz="2400" dirty="0"/>
          </a:p>
          <a:p>
            <a:r>
              <a:rPr lang="en-US" sz="2400" dirty="0"/>
              <a:t>Eventually, list becomes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too long</a:t>
            </a:r>
            <a:r>
              <a:rPr lang="en-US" sz="2400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Basis Refactoring</a:t>
            </a:r>
          </a:p>
        </p:txBody>
      </p:sp>
    </p:spTree>
    <p:extLst>
      <p:ext uri="{BB962C8B-B14F-4D97-AF65-F5344CB8AC3E}">
        <p14:creationId xmlns:p14="http://schemas.microsoft.com/office/powerpoint/2010/main" val="10155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When too many etas are accumulated,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refactorize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Take the current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and compute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fresh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factorization</a:t>
                </a: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Clear</a:t>
                </a:r>
                <a:r>
                  <a:rPr lang="en-US" sz="2000" dirty="0"/>
                  <a:t> previous eta matrices</a:t>
                </a:r>
              </a:p>
              <a:p>
                <a:pPr lvl="1"/>
                <a:r>
                  <a:rPr lang="x-none" sz="2000" dirty="0"/>
                  <a:t>…</a:t>
                </a:r>
                <a:r>
                  <a:rPr lang="en-US" sz="2000" dirty="0"/>
                  <a:t> and start accumulating eta matrices again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What is a good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threshold</a:t>
                </a:r>
                <a:r>
                  <a:rPr lang="en-US" sz="2400" dirty="0"/>
                  <a:t> for refactorization?</a:t>
                </a:r>
              </a:p>
              <a:p>
                <a:pPr lvl="1"/>
                <a:r>
                  <a:rPr lang="en-US" sz="2000" dirty="0"/>
                  <a:t>Various estimates</a:t>
                </a:r>
              </a:p>
              <a:p>
                <a:pPr lvl="1"/>
                <a:r>
                  <a:rPr lang="en-US" sz="2000" dirty="0"/>
                  <a:t>Depends on many factors (e.g.,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sparsity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Basis Refactoring (cnt’d)</a:t>
            </a:r>
          </a:p>
        </p:txBody>
      </p:sp>
    </p:spTree>
    <p:extLst>
      <p:ext uri="{BB962C8B-B14F-4D97-AF65-F5344CB8AC3E}">
        <p14:creationId xmlns:p14="http://schemas.microsoft.com/office/powerpoint/2010/main" val="19319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In our examples,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 practice, variables have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arbitrary bounds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Method is similar, except non-basic variables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pressed against lower or upper bounds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Basis factorization is important for performing transformations quickly</a:t>
                </a:r>
              </a:p>
              <a:p>
                <a:pPr lvl="1"/>
                <a:r>
                  <a:rPr lang="en-US" sz="2000" dirty="0"/>
                  <a:t>LU factorization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just one kind</a:t>
                </a:r>
                <a:r>
                  <a:rPr lang="en-US" sz="2000" dirty="0"/>
                  <a:t>, there are others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Reid</a:t>
                </a:r>
                <a:r>
                  <a:rPr lang="en-US" sz="2000" dirty="0"/>
                  <a:t>’s,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Forrest-Tomlin</a:t>
                </a:r>
                <a:r>
                  <a:rPr lang="en-US" sz="2000" dirty="0"/>
                  <a:t>’s, </a:t>
                </a:r>
                <a:r>
                  <a:rPr lang="en-US" sz="20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Saunder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methods, and others</a:t>
                </a: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Some Other Points</a:t>
            </a:r>
          </a:p>
        </p:txBody>
      </p:sp>
    </p:spTree>
    <p:extLst>
      <p:ext uri="{BB962C8B-B14F-4D97-AF65-F5344CB8AC3E}">
        <p14:creationId xmlns:p14="http://schemas.microsoft.com/office/powerpoint/2010/main" val="10884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Computation typically performed using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floating point arithmetic</a:t>
                </a:r>
              </a:p>
              <a:p>
                <a:pPr lvl="1"/>
                <a:r>
                  <a:rPr lang="en-US" sz="2000" dirty="0"/>
                  <a:t>This causes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round-off errors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imprecisions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Example: </a:t>
                </a:r>
              </a:p>
              <a:p>
                <a:pPr lvl="1"/>
                <a:r>
                  <a:rPr lang="en-US" sz="2000" dirty="0"/>
                  <a:t>Entering variable: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non-negative</a:t>
                </a:r>
                <a:r>
                  <a:rPr lang="en-US" sz="2000" dirty="0"/>
                  <a:t>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What if this entry is positive only because of a round-off error?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Solution: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zero tolerances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Pick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greater than small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Numerical Stability</a:t>
            </a:r>
          </a:p>
        </p:txBody>
      </p:sp>
    </p:spTree>
    <p:extLst>
      <p:ext uri="{BB962C8B-B14F-4D97-AF65-F5344CB8AC3E}">
        <p14:creationId xmlns:p14="http://schemas.microsoft.com/office/powerpoint/2010/main" val="8954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Another instance: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diagonal elements </a:t>
                </a:r>
                <a:r>
                  <a:rPr lang="en-US" sz="2400" dirty="0"/>
                  <a:t>of eta matrices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We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divide</a:t>
                </a:r>
                <a:r>
                  <a:rPr lang="en-US" sz="2000" dirty="0">
                    <a:solidFill>
                      <a:schemeClr val="tx1"/>
                    </a:solidFill>
                  </a:rPr>
                  <a:t> by these diagonal elements when we perform transformations</a:t>
                </a:r>
              </a:p>
              <a:p>
                <a:pPr lvl="1"/>
                <a:r>
                  <a:rPr lang="en-US" sz="2000" dirty="0"/>
                  <a:t>Division by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small numbers </a:t>
                </a:r>
                <a:r>
                  <a:rPr lang="en-US" sz="2000" dirty="0"/>
                  <a:t>leads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big errors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Solution: pick entering variables so that diagonal elements of eta matrices are larger than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Another safeguard: check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-close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If not,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immediately refactorize </a:t>
                </a:r>
                <a:r>
                  <a:rPr lang="en-US" sz="2000" dirty="0"/>
                  <a:t>the basis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Numerical Stability (cnt’d)</a:t>
            </a:r>
          </a:p>
        </p:txBody>
      </p:sp>
    </p:spTree>
    <p:extLst>
      <p:ext uri="{BB962C8B-B14F-4D97-AF65-F5344CB8AC3E}">
        <p14:creationId xmlns:p14="http://schemas.microsoft.com/office/powerpoint/2010/main" val="41393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447800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Revised simplex</a:t>
            </a:r>
            <a:r>
              <a:rPr lang="en-US" sz="2400" dirty="0">
                <a:solidFill>
                  <a:schemeClr val="tx1"/>
                </a:solidFill>
              </a:rPr>
              <a:t>: an efficient way to do simplex</a:t>
            </a:r>
          </a:p>
          <a:p>
            <a:pPr lvl="1"/>
            <a:r>
              <a:rPr lang="en-US" sz="2000" dirty="0"/>
              <a:t>Dictionary stored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implicitly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More work for each iteration, but switching bases is easy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Basis factorization</a:t>
            </a:r>
            <a:r>
              <a:rPr lang="en-US" sz="2400" dirty="0">
                <a:solidFill>
                  <a:schemeClr val="tx1"/>
                </a:solidFill>
              </a:rPr>
              <a:t>: an efficient device for performing backward and forward transformations</a:t>
            </a:r>
          </a:p>
          <a:p>
            <a:pPr lvl="1"/>
            <a:r>
              <a:rPr lang="en-US" sz="2000" dirty="0"/>
              <a:t>Key point: adjacent bases differ only in one column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/>
              <a:t>Have to think about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numerical stability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Next time: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applications</a:t>
            </a:r>
            <a:r>
              <a:rPr lang="en-US" sz="2400" dirty="0"/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683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Observe the following LP: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Tableau</a:t>
            </a:r>
            <a:r>
              <a:rPr lang="en-US" sz="2400" dirty="0"/>
              <a:t> representation of equations: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Tableau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5168625"/>
                <a:ext cx="5376162" cy="923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225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420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68625"/>
                <a:ext cx="5376162" cy="923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514600" y="2133600"/>
            <a:ext cx="5993427" cy="2286000"/>
            <a:chOff x="1600200" y="1631006"/>
            <a:chExt cx="5943600" cy="220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30843" y="1699647"/>
                  <a:ext cx="329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+17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843" y="1699647"/>
                  <a:ext cx="32985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552700" y="2362200"/>
                  <a:ext cx="49911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≤225</m:t>
                        </m:r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≤117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≤420</m:t>
                        </m:r>
                      </m:oMath>
                    </m:oMathPara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2362200"/>
                  <a:ext cx="4991100" cy="14773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1600200" y="1631006"/>
              <a:ext cx="1905000" cy="1416994"/>
              <a:chOff x="1447232" y="1662002"/>
              <a:chExt cx="1905000" cy="141699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447232" y="1662002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maximize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47232" y="2617331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subject 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230462" y="1375891"/>
            <a:ext cx="7708392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400" dirty="0"/>
          </a:p>
          <a:p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matrix form:</a:t>
            </a: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6567" y="1676400"/>
                <a:ext cx="5376162" cy="923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225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420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567" y="1676400"/>
                <a:ext cx="5376162" cy="9233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3276600"/>
                <a:ext cx="5376162" cy="1850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5376162" cy="1850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078020" y="5165283"/>
            <a:ext cx="3975401" cy="1042299"/>
            <a:chOff x="3078020" y="5165283"/>
            <a:chExt cx="3975401" cy="1042299"/>
          </a:xfrm>
        </p:grpSpPr>
        <p:sp>
          <p:nvSpPr>
            <p:cNvPr id="3" name="Left Brace 2"/>
            <p:cNvSpPr/>
            <p:nvPr/>
          </p:nvSpPr>
          <p:spPr>
            <a:xfrm rot="16200000">
              <a:off x="3994367" y="4248936"/>
              <a:ext cx="546526" cy="2379219"/>
            </a:xfrm>
            <a:prstGeom prst="leftBrac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5557195" y="5267673"/>
              <a:ext cx="546526" cy="341745"/>
            </a:xfrm>
            <a:prstGeom prst="leftBrac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6356139" y="5209945"/>
              <a:ext cx="546526" cy="457201"/>
            </a:xfrm>
            <a:prstGeom prst="leftBrac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411358" y="583825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358" y="5838250"/>
                  <a:ext cx="838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8530" y="583825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30" y="5838250"/>
                  <a:ext cx="838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15221" y="583825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221" y="5838250"/>
                  <a:ext cx="8382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813290" y="583825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290" y="5838250"/>
                  <a:ext cx="8382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7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indicate basic variables, we will write: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If basic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400" dirty="0"/>
                  <a:t>, then: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 rotWithShape="0"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3409" y="1212575"/>
                <a:ext cx="5376162" cy="1850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09" y="1212575"/>
                <a:ext cx="5376162" cy="1850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22452" y="2576118"/>
            <a:ext cx="2117440" cy="533400"/>
            <a:chOff x="5322452" y="2576118"/>
            <a:chExt cx="2117440" cy="5334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322452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439892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028266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75359" y="2576118"/>
            <a:ext cx="1411628" cy="533400"/>
            <a:chOff x="5675359" y="2576118"/>
            <a:chExt cx="1411628" cy="5334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5675359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381173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734080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086987" y="2576118"/>
              <a:ext cx="0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ounded Rectangle 6"/>
          <p:cNvSpPr/>
          <p:nvPr/>
        </p:nvSpPr>
        <p:spPr>
          <a:xfrm>
            <a:off x="1676400" y="4953000"/>
            <a:ext cx="3048000" cy="83820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751698" y="4953000"/>
            <a:ext cx="3890987" cy="83820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439892" y="4495800"/>
            <a:ext cx="2215013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/>
                  <a:t>New equation: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Or,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invertible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objective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19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17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400" b="0" dirty="0"/>
                </a:br>
                <a:endParaRPr lang="en-US" sz="2400" b="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Partition: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62" y="1375891"/>
                <a:ext cx="7708392" cy="5257800"/>
              </a:xfrm>
              <a:prstGeom prst="rect">
                <a:avLst/>
              </a:prstGeom>
              <a:blipFill>
                <a:blip r:embed="rId4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97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22115</TotalTime>
  <Words>3247</Words>
  <Application>Microsoft Office PowerPoint</Application>
  <PresentationFormat>On-screen Show (4:3)</PresentationFormat>
  <Paragraphs>542</Paragraphs>
  <Slides>59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Overview</vt:lpstr>
      <vt:lpstr>Motivation</vt:lpstr>
      <vt:lpstr>Motivation (cnt’d)</vt:lpstr>
      <vt:lpstr>Recap: Tableau Form</vt:lpstr>
      <vt:lpstr>Matrix Representation</vt:lpstr>
      <vt:lpstr>Matrix Representation (cnt’d)</vt:lpstr>
      <vt:lpstr>Matrix Representation (cnt’d)</vt:lpstr>
      <vt:lpstr>Matrix Representation (cnt’d)</vt:lpstr>
      <vt:lpstr>The Basis Matrix</vt:lpstr>
      <vt:lpstr>The Revised Simplex Method</vt:lpstr>
      <vt:lpstr>Picking the Entering Variable</vt:lpstr>
      <vt:lpstr>Picking the Entering Variable (cnt’d)</vt:lpstr>
      <vt:lpstr>Picking the Entering Variable (cnt’d)</vt:lpstr>
      <vt:lpstr>Picking the Leaving Variable </vt:lpstr>
      <vt:lpstr>Picking the Leaving Variable (cnt’d)</vt:lpstr>
      <vt:lpstr>Picking the Leaving  Variable (cnt’d)</vt:lpstr>
      <vt:lpstr>Picking the Leaving  Variable (cnt’d)</vt:lpstr>
      <vt:lpstr>Updating the Basis</vt:lpstr>
      <vt:lpstr>A Revised Simplex Iteration</vt:lpstr>
      <vt:lpstr>Example</vt:lpstr>
      <vt:lpstr>Example: Iteration 1</vt:lpstr>
      <vt:lpstr>Example: Iteration 1 (cnt’d)</vt:lpstr>
      <vt:lpstr>Example: Iteration 1 (cnt’d)</vt:lpstr>
      <vt:lpstr>Example: Iteration 1 (cnt’d)</vt:lpstr>
      <vt:lpstr>Example: Iteration 1 (cnt’d)</vt:lpstr>
      <vt:lpstr>Example: Iteration 2</vt:lpstr>
      <vt:lpstr>Example: Iteration 2 (cnt’d)</vt:lpstr>
      <vt:lpstr>Example: Iteration 2 (cnt’d)</vt:lpstr>
      <vt:lpstr>Example: Iteration 2 (cnt’d)</vt:lpstr>
      <vt:lpstr>Example: Iteration 2 (cnt’d)</vt:lpstr>
      <vt:lpstr>Example: Iteration 3</vt:lpstr>
      <vt:lpstr>Example: Iteration 3 (cnt’d)</vt:lpstr>
      <vt:lpstr>Example: Iteration 3 (cnt’d)</vt:lpstr>
      <vt:lpstr>Example: Iteration 3 (cnt’d)</vt:lpstr>
      <vt:lpstr>Example: Iteration 3 (cnt’d)</vt:lpstr>
      <vt:lpstr>Example: Iteration 4</vt:lpstr>
      <vt:lpstr>Example: Conclusion</vt:lpstr>
      <vt:lpstr>Basis Factorization</vt:lpstr>
      <vt:lpstr>Eta Matrices</vt:lpstr>
      <vt:lpstr>Inverting Eta Matrices</vt:lpstr>
      <vt:lpstr>Eta Matrices: BTRAN</vt:lpstr>
      <vt:lpstr>Eta Matrices: FTRAN</vt:lpstr>
      <vt:lpstr> LU-Factorization</vt:lpstr>
      <vt:lpstr> LU-Factorization (cnt’d)</vt:lpstr>
      <vt:lpstr> LU-Factorization (cnt’d)</vt:lpstr>
      <vt:lpstr> LU-Factorization (cnt’d)</vt:lpstr>
      <vt:lpstr> Back to Basis Factorization</vt:lpstr>
      <vt:lpstr>Adjacent Bases</vt:lpstr>
      <vt:lpstr>Example Revisited</vt:lpstr>
      <vt:lpstr>Example Revisited (cnt’d)</vt:lpstr>
      <vt:lpstr>Example Revisited (cnt’d)</vt:lpstr>
      <vt:lpstr>Basis Refactoring</vt:lpstr>
      <vt:lpstr>Basis Refactoring (cnt’d)</vt:lpstr>
      <vt:lpstr>Some Other Points</vt:lpstr>
      <vt:lpstr>Numerical Stability</vt:lpstr>
      <vt:lpstr>Numerical Stability (cnt’d)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1192</cp:revision>
  <dcterms:created xsi:type="dcterms:W3CDTF">2012-06-16T17:56:57Z</dcterms:created>
  <dcterms:modified xsi:type="dcterms:W3CDTF">2020-01-11T17:27:39Z</dcterms:modified>
</cp:coreProperties>
</file>