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eeksforgeeks.org" TargetMode="External"/><Relationship Id="rId3" Type="http://schemas.openxmlformats.org/officeDocument/2006/relationships/hyperlink" Target="http://scopicsoftware.com" TargetMode="External"/><Relationship Id="rId4" Type="http://schemas.openxmlformats.org/officeDocument/2006/relationships/hyperlink" Target="http://octobercms.com" TargetMode="External"/><Relationship Id="rId5" Type="http://schemas.openxmlformats.org/officeDocument/2006/relationships/hyperlink" Target="http://laravel.com" TargetMode="External"/><Relationship Id="rId6" Type="http://schemas.openxmlformats.org/officeDocument/2006/relationships/hyperlink" Target="http://php.net" TargetMode="External"/><Relationship Id="rId7" Type="http://schemas.openxmlformats.org/officeDocument/2006/relationships/hyperlink" Target="http://w3schools.com" TargetMode="External"/><Relationship Id="rId8" Type="http://schemas.openxmlformats.org/officeDocument/2006/relationships/hyperlink" Target="http://mysql.com" TargetMode="External"/><Relationship Id="rId9" Type="http://schemas.openxmlformats.org/officeDocument/2006/relationships/hyperlink" Target="http://aws.amazon.com" TargetMode="External"/><Relationship Id="rId10" Type="http://schemas.openxmlformats.org/officeDocument/2006/relationships/hyperlink" Target="http://bitnami.com" TargetMode="External"/><Relationship Id="rId11" Type="http://schemas.openxmlformats.org/officeDocument/2006/relationships/hyperlink" Target="http://cloud.google.com" TargetMode="External"/><Relationship Id="rId12" Type="http://schemas.openxmlformats.org/officeDocument/2006/relationships/hyperlink" Target="http://platform.openai.com" TargetMode="External"/><Relationship Id="rId13" Type="http://schemas.openxmlformats.org/officeDocument/2006/relationships/hyperlink" Target="http://algolia.com" TargetMode="External"/><Relationship Id="rId14" Type="http://schemas.openxmlformats.org/officeDocument/2006/relationships/hyperlink" Target="http://learning.postman.com" TargetMode="External"/><Relationship Id="rId15" Type="http://schemas.openxmlformats.org/officeDocument/2006/relationships/hyperlink" Target="http://dev.mailjet.com" TargetMode="External"/><Relationship Id="rId16" Type="http://schemas.openxmlformats.org/officeDocument/2006/relationships/hyperlink" Target="http://restfulapi.ne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UTOBAHN.SK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1205">
              <a:defRPr sz="10192"/>
            </a:pPr>
            <a:r>
              <a:t>AUTOBAHN.SK</a:t>
            </a:r>
          </a:p>
          <a:p>
            <a:pPr defTabSz="751205">
              <a:defRPr sz="10192"/>
            </a:pPr>
            <a:r>
              <a:t>BACKEND WEBOVEJ APLIKÁCIE</a:t>
            </a:r>
          </a:p>
        </p:txBody>
      </p:sp>
      <p:sp>
        <p:nvSpPr>
          <p:cNvPr id="138" name="Martin Mojžiš, IV.D"/>
          <p:cNvSpPr txBox="1"/>
          <p:nvPr>
            <p:ph type="subTitle" sz="quarter" idx="1"/>
          </p:nvPr>
        </p:nvSpPr>
        <p:spPr>
          <a:xfrm>
            <a:off x="2387600" y="7493000"/>
            <a:ext cx="19621500" cy="1587500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Martin Mojžiš, IV.D</a:t>
            </a:r>
          </a:p>
        </p:txBody>
      </p:sp>
      <p:sp>
        <p:nvSpPr>
          <p:cNvPr id="139" name="Bratislava, 2025"/>
          <p:cNvSpPr txBox="1"/>
          <p:nvPr/>
        </p:nvSpPr>
        <p:spPr>
          <a:xfrm>
            <a:off x="2387600" y="12128500"/>
            <a:ext cx="196215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spcBef>
                <a:spcPts val="0"/>
              </a:spcBef>
              <a:defRPr sz="4400"/>
            </a:lvl1pPr>
          </a:lstStyle>
          <a:p>
            <a:pPr/>
            <a:r>
              <a:t>Bratislava, 2025</a:t>
            </a:r>
          </a:p>
        </p:txBody>
      </p:sp>
      <p:sp>
        <p:nvSpPr>
          <p:cNvPr id="140" name="STREDNÁ PRIEMYSELNÁ ŠKOLA ELEKTROTECHNICKÁ…"/>
          <p:cNvSpPr txBox="1"/>
          <p:nvPr/>
        </p:nvSpPr>
        <p:spPr>
          <a:xfrm>
            <a:off x="2387600" y="711200"/>
            <a:ext cx="196215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>
              <a:spcBef>
                <a:spcPts val="0"/>
              </a:spcBef>
              <a:defRPr sz="4400"/>
            </a:pPr>
            <a:r>
              <a:t>STREDNÁ PRIEMYSELNÁ ŠKOLA ELEKTROTECHNICKÁ</a:t>
            </a:r>
          </a:p>
          <a:p>
            <a:pPr algn="ctr">
              <a:spcBef>
                <a:spcPts val="0"/>
              </a:spcBef>
              <a:defRPr sz="4400"/>
            </a:pPr>
            <a:r>
              <a:t>HÁLOVA 16, 851 01 BRATISLAVA</a:t>
            </a:r>
          </a:p>
        </p:txBody>
      </p:sp>
      <p:sp>
        <p:nvSpPr>
          <p:cNvPr id="141" name="Štúdijný odbor:  2573 M programovanie digitálnych technológií…"/>
          <p:cNvSpPr txBox="1"/>
          <p:nvPr/>
        </p:nvSpPr>
        <p:spPr>
          <a:xfrm>
            <a:off x="2387600" y="9080500"/>
            <a:ext cx="196215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4400"/>
            </a:pPr>
            <a:r>
              <a:t>Štúdijný odbor:  2573 M programovanie digitálnych technológií</a:t>
            </a:r>
          </a:p>
          <a:p>
            <a:pPr>
              <a:spcBef>
                <a:spcPts val="0"/>
              </a:spcBef>
              <a:defRPr sz="4400"/>
            </a:pPr>
            <a:r>
              <a:t>Téma č.: 3. Webové technológie</a:t>
            </a:r>
          </a:p>
          <a:p>
            <a:pPr>
              <a:spcBef>
                <a:spcPts val="0"/>
              </a:spcBef>
              <a:defRPr sz="4400"/>
            </a:pPr>
            <a:r>
              <a:t>Konzultant:  Ing. Dominik Zatkalík, PhD.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odnikateľský plán a výho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Podnikateľský plán a výhody</a:t>
            </a:r>
          </a:p>
        </p:txBody>
      </p:sp>
      <p:sp>
        <p:nvSpPr>
          <p:cNvPr id="190" name="Platforma je určená pre súkromných aj profesionálnych predajcov a kupujúcich, ktorí hľadajú inovatívny spôsob predaja alebo nákupu áut.…"/>
          <p:cNvSpPr txBox="1"/>
          <p:nvPr>
            <p:ph type="body" sz="half" idx="1"/>
          </p:nvPr>
        </p:nvSpPr>
        <p:spPr>
          <a:xfrm>
            <a:off x="1790700" y="3644900"/>
            <a:ext cx="11963400" cy="8839200"/>
          </a:xfrm>
          <a:prstGeom prst="rect">
            <a:avLst/>
          </a:prstGeom>
        </p:spPr>
        <p:txBody>
          <a:bodyPr/>
          <a:lstStyle/>
          <a:p>
            <a:pPr marL="481584" indent="-481584" defTabSz="652145">
              <a:spcBef>
                <a:spcPts val="4600"/>
              </a:spcBef>
              <a:defRPr sz="4108"/>
            </a:pPr>
            <a:r>
              <a:t>Platforma je určená pre súkromných aj profesionálnych predajcov a kupujúcich, ktorí hľadajú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inovatívny spôsob predaja alebo nákupu áut</a:t>
            </a:r>
            <a:r>
              <a:t>.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Lokalizované pre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Slovensko</a:t>
            </a:r>
            <a:r>
              <a:t>.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Naša konkurenčná výhoda spočíva v integrácii služieb a v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použití AI technológií</a:t>
            </a:r>
            <a:r>
              <a:t>, ktoré konkurencia neponúka.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Finančný model: príjmy z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predplatných plánov</a:t>
            </a:r>
            <a:r>
              <a:t> pre zákazníkov a predajcov, provízií z predajov, dielov a servisu.</a:t>
            </a:r>
          </a:p>
        </p:txBody>
      </p:sp>
      <p:pic>
        <p:nvPicPr>
          <p:cNvPr id="191" name="CleanShot 2025-05-21 at 01.59.04@2x.png" descr="CleanShot 2025-05-21 at 01.59.04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07041" y="5588000"/>
            <a:ext cx="9819759" cy="49403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arketingový plán a stratég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Marketingový plán a stratégia</a:t>
            </a:r>
          </a:p>
        </p:txBody>
      </p:sp>
      <p:sp>
        <p:nvSpPr>
          <p:cNvPr id="194" name="Referral marketing: systém odporúčaní s odmenami pre používateľov za získanie nových klientov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Referral marketing</a:t>
            </a:r>
            <a:r>
              <a:t>: systém odporúčaní s odmenami pre používateľov za získanie nových klientov.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Affiliate marketing</a:t>
            </a:r>
            <a:r>
              <a:t>: spolupráca s partnermi, ktorí získajú províziu za propagáciu a konverzie.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Community marketing</a:t>
            </a:r>
            <a:r>
              <a:t>: budovanie komunity cez blogy, diskusie, webináre a offline stretnutia.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ány do budúcnos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Plány do budúcnosti </a:t>
            </a:r>
          </a:p>
        </p:txBody>
      </p:sp>
      <p:sp>
        <p:nvSpPr>
          <p:cNvPr id="197" name="Produktové:…"/>
          <p:cNvSpPr txBox="1"/>
          <p:nvPr>
            <p:ph type="body" sz="half" idx="1"/>
          </p:nvPr>
        </p:nvSpPr>
        <p:spPr>
          <a:xfrm>
            <a:off x="1778000" y="4152900"/>
            <a:ext cx="10414000" cy="7721600"/>
          </a:xfrm>
          <a:prstGeom prst="rect">
            <a:avLst/>
          </a:prstGeom>
        </p:spPr>
        <p:txBody>
          <a:bodyPr anchor="t"/>
          <a:lstStyle/>
          <a:p>
            <a:pPr marL="410307" indent="-410307">
              <a:defRPr b="1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Produktové:</a:t>
            </a:r>
          </a:p>
          <a:p>
            <a:pPr lvl="1" marL="1019907" indent="-410307">
              <a:defRPr sz="3500"/>
            </a:pPr>
            <a:r>
              <a:t>Online aukcia vozidiel</a:t>
            </a:r>
          </a:p>
          <a:p>
            <a:pPr lvl="1" marL="1019907" indent="-410307">
              <a:defRPr sz="3500"/>
            </a:pPr>
            <a:r>
              <a:t>Porovnávanie vozidiel</a:t>
            </a:r>
          </a:p>
          <a:p>
            <a:pPr lvl="1" marL="1019907" indent="-410307">
              <a:defRPr sz="3500"/>
            </a:pPr>
            <a:r>
              <a:t>Internacionalizácia - rozšírenie prekladov</a:t>
            </a:r>
          </a:p>
          <a:p>
            <a:pPr lvl="1" marL="1019907" indent="-410307">
              <a:defRPr sz="3500"/>
            </a:pPr>
            <a:r>
              <a:t>Dokončenie modulu Virtuálny servis</a:t>
            </a:r>
          </a:p>
          <a:p>
            <a:pPr lvl="1" marL="1019907" indent="-410307">
              <a:defRPr sz="3500"/>
            </a:pPr>
            <a:r>
              <a:t>Modul na referral a affiliate marketing</a:t>
            </a:r>
          </a:p>
        </p:txBody>
      </p:sp>
      <p:sp>
        <p:nvSpPr>
          <p:cNvPr id="198" name="Technické:…"/>
          <p:cNvSpPr txBox="1"/>
          <p:nvPr/>
        </p:nvSpPr>
        <p:spPr>
          <a:xfrm>
            <a:off x="11569700" y="4152900"/>
            <a:ext cx="124587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10307" indent="-410307">
              <a:buSzPct val="75000"/>
              <a:buChar char="•"/>
              <a:defRPr b="1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Technické: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Napojenie na pokročilejšiu API pre dáta o vozidlách a autodieloch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Automatizované testy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Transcoding nahraných obrázkov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Napojenie na AI API pre rozpoznávanie obrázkov a videí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Optimalizácia cache - Redis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Optimalizácia serverov - loadbalancing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Zhrnut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Zhrnutie</a:t>
            </a:r>
          </a:p>
        </p:txBody>
      </p:sp>
      <p:sp>
        <p:nvSpPr>
          <p:cNvPr id="201" name="Postavil som funkčný backend vrátane API a CMS rozhrania s prepojením na viacero externých AP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817244">
              <a:spcBef>
                <a:spcPts val="5800"/>
              </a:spcBef>
              <a:defRPr sz="5148"/>
            </a:pPr>
            <a:r>
              <a:t>Postavil som funkčný backend vrátane API a CMS rozhrania s prepojením na viacero externých API.</a:t>
            </a:r>
          </a:p>
          <a:p>
            <a:pPr marL="603504" indent="-603504" defTabSz="817244">
              <a:spcBef>
                <a:spcPts val="5800"/>
              </a:spcBef>
              <a:defRPr sz="5148"/>
            </a:pPr>
            <a:r>
              <a:t>Celý vývoj som zvládol sám - od návrhu po nasadenie.</a:t>
            </a:r>
          </a:p>
          <a:p>
            <a:pPr marL="603504" indent="-603504" defTabSz="817244">
              <a:spcBef>
                <a:spcPts val="5800"/>
              </a:spcBef>
              <a:defRPr sz="5148"/>
            </a:pPr>
            <a:r>
              <a:t>Získal som nové zručnosti z oblasti DevOps, bezpečnosti, API integrácií a aj podnikania ktoré môžem využiť pri ďalších projektoch.</a:t>
            </a:r>
          </a:p>
          <a:p>
            <a:pPr marL="603504" indent="-603504" defTabSz="817244">
              <a:spcBef>
                <a:spcPts val="5800"/>
              </a:spcBef>
              <a:defRPr sz="5148"/>
            </a:pPr>
            <a:r>
              <a:t>Prekonal som aj svoje očakávania - podarilo sa mi úspešne integrovať platobnú bránu Stripe API a OpenAI API na generovanie popisov inzerátov a online diagnostiku vozidla.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Ďakujem za pozornosť a možnosť obhajovať svoju prácu"/>
          <p:cNvSpPr txBox="1"/>
          <p:nvPr>
            <p:ph type="title"/>
          </p:nvPr>
        </p:nvSpPr>
        <p:spPr>
          <a:xfrm>
            <a:off x="2387600" y="1066800"/>
            <a:ext cx="19621500" cy="4648200"/>
          </a:xfrm>
          <a:prstGeom prst="rect">
            <a:avLst/>
          </a:prstGeom>
        </p:spPr>
        <p:txBody>
          <a:bodyPr anchor="b"/>
          <a:lstStyle>
            <a:lvl1pPr defTabSz="784225">
              <a:defRPr sz="10640"/>
            </a:lvl1pPr>
          </a:lstStyle>
          <a:p>
            <a:pPr/>
            <a:r>
              <a:t>Ďakujem za pozornosť a možnosť obhajovať svoju prácu</a:t>
            </a:r>
          </a:p>
        </p:txBody>
      </p:sp>
      <p:sp>
        <p:nvSpPr>
          <p:cNvPr id="204" name="Martin Mojžiš, IV.D"/>
          <p:cNvSpPr txBox="1"/>
          <p:nvPr>
            <p:ph type="body" sz="quarter" idx="1"/>
          </p:nvPr>
        </p:nvSpPr>
        <p:spPr>
          <a:xfrm>
            <a:off x="2387600" y="9677400"/>
            <a:ext cx="19621500" cy="1587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</a:lstStyle>
          <a:p>
            <a:pPr/>
            <a:r>
              <a:t>Martin Mojžiš, IV.D</a:t>
            </a:r>
          </a:p>
        </p:txBody>
      </p:sp>
      <p:sp>
        <p:nvSpPr>
          <p:cNvPr id="205" name="Bratislava, 2025"/>
          <p:cNvSpPr txBox="1"/>
          <p:nvPr/>
        </p:nvSpPr>
        <p:spPr>
          <a:xfrm>
            <a:off x="2387600" y="12128500"/>
            <a:ext cx="196215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spcBef>
                <a:spcPts val="0"/>
              </a:spcBef>
              <a:defRPr sz="4400"/>
            </a:lvl1pPr>
          </a:lstStyle>
          <a:p>
            <a:pPr/>
            <a:r>
              <a:t>Bratislava, 2025</a:t>
            </a:r>
          </a:p>
        </p:txBody>
      </p:sp>
      <p:sp>
        <p:nvSpPr>
          <p:cNvPr id="206" name="Rád by som ešte poďakoval môjmu konzultantovi Ing. Dominikovi Zatkalíkovi, PhD. za cenné pripomienky a odborné rady, ktorými prispel k vypracovaniu tejto maturitnej práce. Ďalej ďakujem Lukášovi Kozovi zo spoločnosti Wezeo, za poskytnuté informácie a kon"/>
          <p:cNvSpPr txBox="1"/>
          <p:nvPr/>
        </p:nvSpPr>
        <p:spPr>
          <a:xfrm>
            <a:off x="2387600" y="6667500"/>
            <a:ext cx="196215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693419">
              <a:lnSpc>
                <a:spcPct val="120000"/>
              </a:lnSpc>
              <a:spcBef>
                <a:spcPts val="0"/>
              </a:spcBef>
              <a:defRPr sz="3696"/>
            </a:lvl1pPr>
          </a:lstStyle>
          <a:p>
            <a:pPr/>
            <a:r>
              <a:t>Rád by som ešte poďakoval môjmu konzultantovi Ing. Dominikovi Zatkalíkovi, PhD. za cenné pripomienky a odborné rady, ktorými prispel k vypracovaniu tejto maturitnej práce. Ďalej ďakujem Lukášovi Kozovi zo spoločnosti Wezeo, za poskytnuté informácie a konzultácie.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Zdroj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Zdroje</a:t>
            </a:r>
          </a:p>
        </p:txBody>
      </p:sp>
      <p:sp>
        <p:nvSpPr>
          <p:cNvPr id="209" name="GeeksforGeeks (2024–2025): Web Tech, Backend Dev, DevOps – geeksforgeeks.org…"/>
          <p:cNvSpPr txBox="1"/>
          <p:nvPr>
            <p:ph type="body" sz="half" idx="1"/>
          </p:nvPr>
        </p:nvSpPr>
        <p:spPr>
          <a:xfrm>
            <a:off x="1790700" y="3644900"/>
            <a:ext cx="12153900" cy="9398000"/>
          </a:xfrm>
          <a:prstGeom prst="rect">
            <a:avLst/>
          </a:prstGeom>
        </p:spPr>
        <p:txBody>
          <a:bodyPr anchor="t"/>
          <a:lstStyle/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GeeksforGeeks (2024–2025): Web Tech, Backend Dev, DevOps – </a:t>
            </a:r>
            <a:r>
              <a:rPr u="sng">
                <a:hlinkClick r:id="rId2" invalidUrl="" action="" tgtFrame="" tooltip="" history="1" highlightClick="0" endSnd="0"/>
              </a:rPr>
              <a:t>geeksforgeeks.org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Ramsey, B. (2024): Top 10 Backend Tech – </a:t>
            </a:r>
            <a:r>
              <a:rPr u="sng">
                <a:hlinkClick r:id="rId3" invalidUrl="" action="" tgtFrame="" tooltip="" history="1" highlightClick="0" endSnd="0"/>
              </a:rPr>
              <a:t>scopicsoftware.com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OctoberCMS (2015, 2025): Blog, Dokumentácia – </a:t>
            </a:r>
            <a:r>
              <a:rPr u="sng">
                <a:hlinkClick r:id="rId4" invalidUrl="" action="" tgtFrame="" tooltip="" history="1" highlightClick="0" endSnd="0"/>
              </a:rPr>
              <a:t>octobercms.com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Laravel Holdings (2025): Laravel Docs – </a:t>
            </a:r>
            <a:r>
              <a:rPr u="sng">
                <a:hlinkClick r:id="rId5" invalidUrl="" action="" tgtFrame="" tooltip="" history="1" highlightClick="0" endSnd="0"/>
              </a:rPr>
              <a:t>laravel.com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PHP Documentation Group (2025): PHP Manual – </a:t>
            </a:r>
            <a:r>
              <a:rPr u="sng">
                <a:hlinkClick r:id="rId6" invalidUrl="" action="" tgtFrame="" tooltip="" history="1" highlightClick="0" endSnd="0"/>
              </a:rPr>
              <a:t>php.net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Adermann &amp; Boggiano (2025): Composer Docs – getcomposer.org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Tymon, S. (2025): JWT Auth for Laravel – jwt-auth.readthedocs.io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W3Schools (2025): MySQL Tutorial – </a:t>
            </a:r>
            <a:r>
              <a:rPr u="sng">
                <a:hlinkClick r:id="rId7" invalidUrl="" action="" tgtFrame="" tooltip="" history="1" highlightClick="0" endSnd="0"/>
              </a:rPr>
              <a:t>w3schools.com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Oracle (2025): MySQL 8.4 Manual – </a:t>
            </a:r>
            <a:r>
              <a:rPr u="sng">
                <a:hlinkClick r:id="rId8" invalidUrl="" action="" tgtFrame="" tooltip="" history="1" highlightClick="0" endSnd="0"/>
              </a:rPr>
              <a:t>mysql.com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Amazon (2025): S3 &amp; Lightsail Docs – </a:t>
            </a:r>
            <a:r>
              <a:rPr u="sng">
                <a:hlinkClick r:id="rId9" invalidUrl="" action="" tgtFrame="" tooltip="" history="1" highlightClick="0" endSnd="0"/>
              </a:rPr>
              <a:t>aws.amazon.com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Bitnami (2025): LAMP Guide – </a:t>
            </a:r>
            <a:r>
              <a:rPr u="sng">
                <a:hlinkClick r:id="rId10" invalidUrl="" action="" tgtFrame="" tooltip="" history="1" highlightClick="0" endSnd="0"/>
              </a:rPr>
              <a:t>bitnami.com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Google Cloud (2025): Cloud Docs – </a:t>
            </a:r>
            <a:r>
              <a:rPr u="sng">
                <a:hlinkClick r:id="rId11" invalidUrl="" action="" tgtFrame="" tooltip="" history="1" highlightClick="0" endSnd="0"/>
              </a:rPr>
              <a:t>cloud.google.com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OpenAI (2025): API Docs – </a:t>
            </a:r>
            <a:r>
              <a:rPr u="sng">
                <a:hlinkClick r:id="rId12" invalidUrl="" action="" tgtFrame="" tooltip="" history="1" highlightClick="0" endSnd="0"/>
              </a:rPr>
              <a:t>platform.openai.com</a:t>
            </a:r>
          </a:p>
          <a:p>
            <a:pPr marL="278774" indent="-278774" defTabSz="338454">
              <a:lnSpc>
                <a:spcPct val="120000"/>
              </a:lnSpc>
              <a:spcBef>
                <a:spcPts val="1800"/>
              </a:spcBef>
              <a:defRPr sz="2378"/>
            </a:pPr>
            <a:r>
              <a:t>Algolia (2025): Search Docs – </a:t>
            </a:r>
            <a:r>
              <a:rPr u="sng">
                <a:hlinkClick r:id="rId13" invalidUrl="" action="" tgtFrame="" tooltip="" history="1" highlightClick="0" endSnd="0"/>
              </a:rPr>
              <a:t>algolia.com</a:t>
            </a:r>
          </a:p>
        </p:txBody>
      </p:sp>
      <p:sp>
        <p:nvSpPr>
          <p:cNvPr id="210" name="Postman (2025): API Docs – learning.postman.com…"/>
          <p:cNvSpPr txBox="1"/>
          <p:nvPr/>
        </p:nvSpPr>
        <p:spPr>
          <a:xfrm>
            <a:off x="13944600" y="3556000"/>
            <a:ext cx="10261600" cy="948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Postman (2025): API Docs – </a:t>
            </a:r>
            <a:r>
              <a:rPr u="sng">
                <a:hlinkClick r:id="rId14" invalidUrl="" action="" tgtFrame="" tooltip="" history="1" highlightClick="0" endSnd="0"/>
              </a:rPr>
              <a:t>learning.postman.com</a:t>
            </a:r>
          </a:p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Mailjet (2025): Contact Mgmt – </a:t>
            </a:r>
            <a:r>
              <a:rPr u="sng">
                <a:hlinkClick r:id="rId15" invalidUrl="" action="" tgtFrame="" tooltip="" history="1" highlightClick="0" endSnd="0"/>
              </a:rPr>
              <a:t>dev.mailjet.com</a:t>
            </a:r>
          </a:p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Setweb.sk (2024): Cache v Backende – setweb.sk</a:t>
            </a:r>
          </a:p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WSupport.sk (2024): Doména, DNS – websupport.sk</a:t>
            </a:r>
          </a:p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Gupta, L. (2023): REST API – </a:t>
            </a:r>
            <a:r>
              <a:rPr u="sng">
                <a:hlinkClick r:id="rId16" invalidUrl="" action="" tgtFrame="" tooltip="" history="1" highlightClick="0" endSnd="0"/>
              </a:rPr>
              <a:t>restfulapi.net</a:t>
            </a:r>
          </a:p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Martin, R.C. (2017): Clean Architecture, Pearson</a:t>
            </a:r>
          </a:p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Podnikatelskyplan.sk (2021): Biznis plán</a:t>
            </a:r>
          </a:p>
          <a:p>
            <a:pPr marL="281353" indent="-281353">
              <a:lnSpc>
                <a:spcPct val="20000"/>
              </a:lnSpc>
              <a:buSzPct val="75000"/>
              <a:buChar char="•"/>
              <a:defRPr sz="2400"/>
            </a:pPr>
            <a:r>
              <a:t>Euroekonom.sk (2019): Marketingový plán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edstavenie projek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Predstavenie projektu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Proces návrhu projektu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Použité technológie a nástroje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Použité integrácie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Architektúra zdrojového kódu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Zverejnenie na doménu a proces nasadenia na server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Podnikateľský plán a výhody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Marketingový plán a stratégia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Plány do budúcnosti</a:t>
            </a:r>
          </a:p>
        </p:txBody>
      </p:sp>
      <p:sp>
        <p:nvSpPr>
          <p:cNvPr id="144" name="Obsa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Obsah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otivácia k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Motivácia k projektu</a:t>
            </a:r>
          </a:p>
        </p:txBody>
      </p:sp>
      <p:sp>
        <p:nvSpPr>
          <p:cNvPr id="147" name="Autá ma zaujímajú od detstva - najmä nemecké, vždy som sa rád prehrabával v technických parametroch a sledoval novinky z trh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Autá ma zaujímajú od detstva - najmä nemecké, vždy som sa rád prehrabával v technických parametroch a sledoval novinky z trhu.</a:t>
            </a:r>
          </a:p>
          <a:p>
            <a:pPr/>
            <a:r>
              <a:t>Po prehliadke viacerých online autobazárov som si všimol, že mnohé z nich sú zastarané a neefektívne.</a:t>
            </a:r>
          </a:p>
          <a:p>
            <a:pPr/>
            <a:r>
              <a:t>Cieľom bolo vytvoriť vlastný systém, ktorý spojí predaj áut s modernými technológiami, ako je AI, a posunie používateľský zážitok na vyššiu úroveň.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edstavenie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Predstavenie projektu</a:t>
            </a:r>
          </a:p>
        </p:txBody>
      </p:sp>
      <p:sp>
        <p:nvSpPr>
          <p:cNvPr id="150" name="Autobahn.sk je webová aplikácia zameraná na predaj nemeckých vozidiel, ako sú BMW, Porsche, Mercedes a pod.…"/>
          <p:cNvSpPr txBox="1"/>
          <p:nvPr>
            <p:ph type="body" idx="1"/>
          </p:nvPr>
        </p:nvSpPr>
        <p:spPr>
          <a:xfrm>
            <a:off x="1790700" y="3644900"/>
            <a:ext cx="16040100" cy="8839200"/>
          </a:xfrm>
          <a:prstGeom prst="rect">
            <a:avLst/>
          </a:prstGeom>
        </p:spPr>
        <p:txBody>
          <a:bodyPr/>
          <a:lstStyle/>
          <a:p>
            <a:pPr marL="554736" indent="-554736" defTabSz="751205">
              <a:spcBef>
                <a:spcPts val="5300"/>
              </a:spcBef>
              <a:defRPr sz="4732"/>
            </a:pPr>
            <a:r>
              <a:t>Autobahn.sk je webová aplikácia zameraná na predaj nemeckých vozidiel, ako sú BMW, Porsche, Mercedes a pod.</a:t>
            </a:r>
          </a:p>
          <a:p>
            <a:pPr marL="554736" indent="-554736" defTabSz="751205">
              <a:spcBef>
                <a:spcPts val="5300"/>
              </a:spcBef>
              <a:defRPr sz="4732"/>
            </a:pPr>
            <a:r>
              <a:t>Projekt je postavený na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monolit</a:t>
            </a:r>
            <a:r>
              <a:t> backendovej architektúre ktorá nesie business logiku aplikácie, CMS, a REST API rozhraniach, ktoré umožňujú ľahké napojenie frontendu.</a:t>
            </a:r>
          </a:p>
          <a:p>
            <a:pPr marL="554736" indent="-554736" defTabSz="751205">
              <a:spcBef>
                <a:spcPts val="5300"/>
              </a:spcBef>
              <a:defRPr sz="4732"/>
            </a:pPr>
            <a:r>
              <a:t>Hlavným cieľom bolo vytvoriť optimalizovaný, rozšíriteľný a bezpečný backend pre správu inzerátov, používateľov a ich interakcií s aplikáciou.</a:t>
            </a:r>
          </a:p>
        </p:txBody>
      </p:sp>
      <p:pic>
        <p:nvPicPr>
          <p:cNvPr id="151" name="LogoAutobahn.png" descr="LogoAutobah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1315" y="6631206"/>
            <a:ext cx="5809286" cy="28702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oces návrhu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 návrhu projektu</a:t>
            </a:r>
          </a:p>
        </p:txBody>
      </p:sp>
      <p:sp>
        <p:nvSpPr>
          <p:cNvPr id="154" name="Brainstorming a analýza konkurencie - sledoval som, čo na trhu funguje a čo nie.…"/>
          <p:cNvSpPr txBox="1"/>
          <p:nvPr>
            <p:ph type="body" sz="half" idx="1"/>
          </p:nvPr>
        </p:nvSpPr>
        <p:spPr>
          <a:xfrm>
            <a:off x="1790700" y="3644900"/>
            <a:ext cx="13436600" cy="8839200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Brainstorming a analýza konkurencie</a:t>
            </a:r>
            <a:r>
              <a:t> - sledoval som, čo na trhu funguje a čo nie.</a:t>
            </a:r>
          </a:p>
          <a:p>
            <a:pPr/>
            <a:r>
              <a:t>Vypracoval som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funkčnú špecifikáciu</a:t>
            </a:r>
            <a:r>
              <a:t>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technickú architektúru</a:t>
            </a:r>
            <a:r>
              <a:t>.</a:t>
            </a:r>
          </a:p>
          <a:p>
            <a:pPr/>
            <a:r>
              <a:t>Rozdelil som si úlohy do časového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harmonogramu</a:t>
            </a:r>
            <a:r>
              <a:t> v tabuľke podľa priorít a náročnosti.</a:t>
            </a:r>
          </a:p>
        </p:txBody>
      </p:sp>
      <p:pic>
        <p:nvPicPr>
          <p:cNvPr id="155" name="CleanShot 2025-05-21 at 01.00.32@2x.png" descr="CleanShot 2025-05-21 at 01.00.32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11206734"/>
            <a:ext cx="17005300" cy="222453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6" name="CleanShot 2025-05-21 at 01.31.16@2x.png" descr="CleanShot 2025-05-21 at 01.31.16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9360" y="6198722"/>
            <a:ext cx="6246340" cy="46736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7" name="CleanShot 2025-05-21 at 00.59.18@2x.png" descr="CleanShot 2025-05-21 at 00.59.18@2x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7751007" y="3124200"/>
            <a:ext cx="6005898" cy="627099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oužité technológie a nástroj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Použité technológie a nástroje</a:t>
            </a:r>
          </a:p>
        </p:txBody>
      </p:sp>
      <p:sp>
        <p:nvSpPr>
          <p:cNvPr id="160" name="OctoberCMS: Nadstavba PHP frameworku Laravel.…"/>
          <p:cNvSpPr txBox="1"/>
          <p:nvPr>
            <p:ph type="body" sz="half" idx="1"/>
          </p:nvPr>
        </p:nvSpPr>
        <p:spPr>
          <a:xfrm>
            <a:off x="1790700" y="3644900"/>
            <a:ext cx="13919200" cy="8839200"/>
          </a:xfrm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OctoberCMS</a:t>
            </a:r>
            <a:r>
              <a:t>: Nadstavba PHP frameworku Laravel.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MySQL</a:t>
            </a:r>
            <a:r>
              <a:t>: Open-source relačná databáza.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PHP a JavaScript</a:t>
            </a:r>
            <a:r>
              <a:t>: Vlastná logika systému.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Git a GitHub</a:t>
            </a:r>
            <a:r>
              <a:t>: Verzionovanie kódu.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Postman</a:t>
            </a:r>
            <a:r>
              <a:t>: Testovanie REST API počas vývoja.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PhpStorm</a:t>
            </a:r>
            <a:r>
              <a:t>: Vývojové prostredie (IDE).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TablePlus</a:t>
            </a:r>
            <a:r>
              <a:t>: Nástroj na správu databázy.</a:t>
            </a:r>
          </a:p>
        </p:txBody>
      </p:sp>
      <p:pic>
        <p:nvPicPr>
          <p:cNvPr id="16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1200" y="3314700"/>
            <a:ext cx="3162300" cy="31623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69978" y="3153608"/>
            <a:ext cx="2889912" cy="408539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57300" y="7583646"/>
            <a:ext cx="3708400" cy="200485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4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04900" y="4381500"/>
            <a:ext cx="3200400" cy="32004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5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318876" y="10496665"/>
            <a:ext cx="9347201" cy="288913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008600" y="7556500"/>
            <a:ext cx="2540000" cy="25400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7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955000" y="7467600"/>
            <a:ext cx="2705100" cy="27051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užité integrác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Použité integrácie</a:t>
            </a:r>
          </a:p>
        </p:txBody>
      </p:sp>
      <p:sp>
        <p:nvSpPr>
          <p:cNvPr id="170" name="Algolia AI Search: rýchle a inteligentné vyhľadávanie inzerátov.…"/>
          <p:cNvSpPr txBox="1"/>
          <p:nvPr>
            <p:ph type="body" idx="1"/>
          </p:nvPr>
        </p:nvSpPr>
        <p:spPr>
          <a:xfrm>
            <a:off x="1790700" y="3644900"/>
            <a:ext cx="15621000" cy="8839200"/>
          </a:xfrm>
          <a:prstGeom prst="rect">
            <a:avLst/>
          </a:prstGeom>
        </p:spPr>
        <p:txBody>
          <a:bodyPr/>
          <a:lstStyle/>
          <a:p>
            <a:pPr marL="445008" indent="-445008" defTabSz="602615">
              <a:spcBef>
                <a:spcPts val="4300"/>
              </a:spcBef>
              <a:defRPr sz="37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Algolia AI Search</a:t>
            </a:r>
            <a:r>
              <a:t>: rýchle a inteligentné vyhľadávanie inzerátov.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OpenAI API</a:t>
            </a:r>
            <a:r>
              <a:t>: generovanie popisov k inzerátom na základe zadaných parametrov vozidla a online diagnostika vozidiel.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Stripe API</a:t>
            </a:r>
            <a:r>
              <a:t>: platobná brána na spracovanie online platieb za prémiové predplatné služby.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Google Cloud API</a:t>
            </a:r>
            <a:r>
              <a:t>: lokalizácia inzerátov a používateľov a prihlásenie cez Google účet.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BugSnag</a:t>
            </a:r>
            <a:r>
              <a:t>: analytiky, pomáha sledovať chyby aplikácie v reálnom čase.</a:t>
            </a:r>
          </a:p>
          <a:p>
            <a:pPr marL="445008" indent="-445008" defTabSz="602615">
              <a:spcBef>
                <a:spcPts val="4300"/>
              </a:spcBef>
              <a:defRPr sz="37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Mailjet</a:t>
            </a:r>
            <a:r>
              <a:t>: rozosielanie noviniek formou newsletterov.</a:t>
            </a:r>
          </a:p>
        </p:txBody>
      </p:sp>
      <p:pic>
        <p:nvPicPr>
          <p:cNvPr id="1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5900" y="3270250"/>
            <a:ext cx="5295900" cy="264795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69213" y="9144793"/>
            <a:ext cx="4155925" cy="27273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82000" y="6184900"/>
            <a:ext cx="2692400" cy="26924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4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11700" y="6070600"/>
            <a:ext cx="2933700" cy="29337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5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49700" y="12138931"/>
            <a:ext cx="7124700" cy="127226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6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97000" y="11277600"/>
            <a:ext cx="2133600" cy="21336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chitektúra zdrojového kód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Architektúra zdrojového kódu</a:t>
            </a:r>
          </a:p>
        </p:txBody>
      </p:sp>
      <p:sp>
        <p:nvSpPr>
          <p:cNvPr id="179" name="Využil som pluginovú architektúru OctoberCMS - jednotlivé časti ako inzeráty či komentáre majú vlastné moduly.…"/>
          <p:cNvSpPr txBox="1"/>
          <p:nvPr>
            <p:ph type="body" idx="1"/>
          </p:nvPr>
        </p:nvSpPr>
        <p:spPr>
          <a:xfrm>
            <a:off x="1790700" y="3644900"/>
            <a:ext cx="15786100" cy="8839200"/>
          </a:xfrm>
          <a:prstGeom prst="rect">
            <a:avLst/>
          </a:prstGeom>
        </p:spPr>
        <p:txBody>
          <a:bodyPr/>
          <a:lstStyle/>
          <a:p>
            <a:pPr marL="524255" indent="-524255" defTabSz="709930">
              <a:spcBef>
                <a:spcPts val="5000"/>
              </a:spcBef>
              <a:defRPr sz="4472"/>
            </a:pPr>
            <a:r>
              <a:t>Využil som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pluginovú architektúru</a:t>
            </a:r>
            <a:r>
              <a:t> OctoberCMS - jednotlivé časti ako inzeráty či komentáre majú vlastné moduly.</a:t>
            </a:r>
          </a:p>
          <a:p>
            <a:pPr marL="524255" indent="-524255" defTabSz="709930">
              <a:spcBef>
                <a:spcPts val="5000"/>
              </a:spcBef>
              <a:defRPr sz="4472"/>
            </a:pPr>
            <a:r>
              <a:t>API je navrhnuté podľa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REST</a:t>
            </a:r>
            <a:r>
              <a:t> princípov a podporuje všetky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CRUD</a:t>
            </a:r>
            <a:r>
              <a:t> operácie.</a:t>
            </a:r>
          </a:p>
          <a:p>
            <a:pPr marL="524255" indent="-524255" defTabSz="709930">
              <a:spcBef>
                <a:spcPts val="5000"/>
              </a:spcBef>
              <a:defRPr sz="4472"/>
            </a:pPr>
            <a:r>
              <a:t>Implementoval som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JWT autentifikáciu</a:t>
            </a:r>
            <a:r>
              <a:t> používateľov, ktorá zabezpečuje overenie identity a bezpečný prístup k dátam.</a:t>
            </a:r>
          </a:p>
          <a:p>
            <a:pPr marL="524255" indent="-524255" defTabSz="709930">
              <a:spcBef>
                <a:spcPts val="5000"/>
              </a:spcBef>
              <a:defRPr sz="4472"/>
            </a:pPr>
            <a:r>
              <a:t>Na ukladanie súborov (napr. obrázky vozidiel) som využil cloudové úložisko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AWS S3</a:t>
            </a:r>
            <a:r>
              <a:t>.</a:t>
            </a:r>
          </a:p>
        </p:txBody>
      </p:sp>
      <p:pic>
        <p:nvPicPr>
          <p:cNvPr id="180" name="CleanShot 2025-05-21 at 01.22.16@2x.png" descr="CleanShot 2025-05-21 at 01.22.16@2x.png"/>
          <p:cNvPicPr>
            <a:picLocks noChangeAspect="1"/>
          </p:cNvPicPr>
          <p:nvPr/>
        </p:nvPicPr>
        <p:blipFill>
          <a:blip r:embed="rId2">
            <a:extLst/>
          </a:blip>
          <a:srcRect l="0" t="0" r="75" b="15233"/>
          <a:stretch>
            <a:fillRect/>
          </a:stretch>
        </p:blipFill>
        <p:spPr>
          <a:xfrm>
            <a:off x="18298572" y="3497538"/>
            <a:ext cx="5196142" cy="96901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187092" y="11597685"/>
            <a:ext cx="4711000" cy="158491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Zverejnenie na doménu a proces nasadenia na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/>
            <a:r>
              <a:t>Zverejnenie na doménu a proces nasadenia na server</a:t>
            </a:r>
          </a:p>
        </p:txBody>
      </p:sp>
      <p:sp>
        <p:nvSpPr>
          <p:cNvPr id="184" name="Projekt som nasadil na VPS server s Ubuntu 20.04 a webserverom Apache HTTP Server, pričom hosting beží na službe AWS Lightsail.…"/>
          <p:cNvSpPr txBox="1"/>
          <p:nvPr>
            <p:ph type="body" sz="half" idx="1"/>
          </p:nvPr>
        </p:nvSpPr>
        <p:spPr>
          <a:xfrm>
            <a:off x="1790700" y="3644900"/>
            <a:ext cx="14312900" cy="8839200"/>
          </a:xfrm>
          <a:prstGeom prst="rect">
            <a:avLst/>
          </a:prstGeom>
        </p:spPr>
        <p:txBody>
          <a:bodyPr/>
          <a:lstStyle/>
          <a:p>
            <a:pPr marL="560831" indent="-560831" defTabSz="759459">
              <a:spcBef>
                <a:spcPts val="5400"/>
              </a:spcBef>
              <a:defRPr sz="4784"/>
            </a:pPr>
            <a:r>
              <a:t>Projekt som nasadil na VPS server 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Ubuntu 20.04</a:t>
            </a:r>
            <a:r>
              <a:t> a webserverom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Apache HTTP Server</a:t>
            </a:r>
            <a:r>
              <a:t>, pričom hosting beží na službe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AWS Lightsail</a:t>
            </a:r>
            <a:r>
              <a:t>.</a:t>
            </a:r>
          </a:p>
          <a:p>
            <a:pPr marL="560831" indent="-560831" defTabSz="759459">
              <a:spcBef>
                <a:spcPts val="5400"/>
              </a:spcBef>
              <a:defRPr sz="4784"/>
            </a:pPr>
            <a:r>
              <a:t>Doménu autobahn.sk som zaregistroval na službe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Websupport</a:t>
            </a:r>
            <a:r>
              <a:t> a pomocou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DNS záznamov</a:t>
            </a:r>
            <a:r>
              <a:t> som ju nasmeroval na verejnú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IP adresu</a:t>
            </a:r>
            <a:r>
              <a:t> môjho servera.</a:t>
            </a:r>
          </a:p>
          <a:p>
            <a:pPr marL="560831" indent="-560831" defTabSz="759459">
              <a:spcBef>
                <a:spcPts val="5400"/>
              </a:spcBef>
              <a:defRPr sz="4784"/>
            </a:pPr>
            <a:r>
              <a:t>Aplikáciu som zabezpečil na strane servera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SSL certifikátom</a:t>
            </a:r>
            <a:r>
              <a:t> pomocou služby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Let's Encrypt</a:t>
            </a:r>
            <a:r>
              <a:t>, takže používame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HTTPS protokol</a:t>
            </a:r>
            <a:r>
              <a:t>.</a:t>
            </a:r>
          </a:p>
        </p:txBody>
      </p:sp>
      <p:pic>
        <p:nvPicPr>
          <p:cNvPr id="18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1900" y="3644900"/>
            <a:ext cx="5499100" cy="2616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1900" y="6604000"/>
            <a:ext cx="5499100" cy="329946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7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57018" y="10252709"/>
            <a:ext cx="5483982" cy="287909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