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hild looking through binoculars at a snowy mountain landscape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mall rocky island covered with grass and surrounded by ocean with blue sky in the background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Red boat moored by a dock in a river with trees along the shoreline and a cloudy blue sky in the background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1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anoramic photo of two canoeists on a wide river with snowy mountains in the background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noramic photo of two canoeists on a wide river with snowy mountains in the background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01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spcBef>
                <a:spcPts val="0"/>
              </a:spcBef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UTOBAHN.SK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51205">
              <a:defRPr sz="10192"/>
            </a:pPr>
            <a:r>
              <a:t>AUTOBAHN.SK</a:t>
            </a:r>
          </a:p>
          <a:p>
            <a:pPr defTabSz="751205">
              <a:defRPr sz="10192"/>
            </a:pPr>
            <a:r>
              <a:t>BACKEND WEBOVEJ APLIKÁCIE</a:t>
            </a:r>
          </a:p>
        </p:txBody>
      </p:sp>
      <p:sp>
        <p:nvSpPr>
          <p:cNvPr id="138" name="Martin Mojžiš, IV.D"/>
          <p:cNvSpPr txBox="1"/>
          <p:nvPr>
            <p:ph type="subTitle" sz="quarter" idx="1"/>
          </p:nvPr>
        </p:nvSpPr>
        <p:spPr>
          <a:xfrm>
            <a:off x="2387600" y="7493000"/>
            <a:ext cx="19621500" cy="1587500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Martin Mojžiš, IV.D</a:t>
            </a:r>
          </a:p>
        </p:txBody>
      </p:sp>
      <p:sp>
        <p:nvSpPr>
          <p:cNvPr id="139" name="Bratislava, 2025"/>
          <p:cNvSpPr txBox="1"/>
          <p:nvPr/>
        </p:nvSpPr>
        <p:spPr>
          <a:xfrm>
            <a:off x="2387600" y="12128500"/>
            <a:ext cx="196215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spcBef>
                <a:spcPts val="0"/>
              </a:spcBef>
              <a:defRPr sz="4400"/>
            </a:lvl1pPr>
          </a:lstStyle>
          <a:p>
            <a:pPr/>
            <a:r>
              <a:t>Bratislava, 2025</a:t>
            </a:r>
          </a:p>
        </p:txBody>
      </p:sp>
      <p:sp>
        <p:nvSpPr>
          <p:cNvPr id="140" name="STREDNÁ PRIEMYSELNÁ ŠKOLA ELEKTROTECHNICKÁ…"/>
          <p:cNvSpPr txBox="1"/>
          <p:nvPr/>
        </p:nvSpPr>
        <p:spPr>
          <a:xfrm>
            <a:off x="2387600" y="711200"/>
            <a:ext cx="196215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>
              <a:spcBef>
                <a:spcPts val="0"/>
              </a:spcBef>
              <a:defRPr sz="4400"/>
            </a:pPr>
            <a:r>
              <a:t>STREDNÁ PRIEMYSELNÁ ŠKOLA ELEKTROTECHNICKÁ</a:t>
            </a:r>
          </a:p>
          <a:p>
            <a:pPr algn="ctr">
              <a:spcBef>
                <a:spcPts val="0"/>
              </a:spcBef>
              <a:defRPr sz="4400"/>
            </a:pPr>
            <a:r>
              <a:t>HÁLOVA 16, 851 01 BRATISLAVA</a:t>
            </a:r>
          </a:p>
        </p:txBody>
      </p:sp>
      <p:sp>
        <p:nvSpPr>
          <p:cNvPr id="141" name="Štúdijný odbor:  2573 M programovanie digitálnych technológií…"/>
          <p:cNvSpPr txBox="1"/>
          <p:nvPr/>
        </p:nvSpPr>
        <p:spPr>
          <a:xfrm>
            <a:off x="2387600" y="9080500"/>
            <a:ext cx="196215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  <a:defRPr sz="4400"/>
            </a:pPr>
            <a:r>
              <a:t>Štúdijný odbor:  2573 M programovanie digitálnych technológií</a:t>
            </a:r>
          </a:p>
          <a:p>
            <a:pPr>
              <a:spcBef>
                <a:spcPts val="0"/>
              </a:spcBef>
              <a:defRPr sz="4400"/>
            </a:pPr>
            <a:r>
              <a:t>Téma č.: 3. Webové technológie</a:t>
            </a:r>
          </a:p>
          <a:p>
            <a:pPr>
              <a:spcBef>
                <a:spcPts val="0"/>
              </a:spcBef>
              <a:defRPr sz="4400"/>
            </a:pPr>
            <a:r>
              <a:t>Konzultant:  Ing. Dominik Zatkalík, PhD.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odnikateľský plán a výhody projekt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18184">
              <a:defRPr sz="9744"/>
            </a:lvl1pPr>
          </a:lstStyle>
          <a:p>
            <a:pPr/>
            <a:r>
              <a:t>Podnikateľský plán a výhody projektu</a:t>
            </a:r>
          </a:p>
        </p:txBody>
      </p:sp>
      <p:sp>
        <p:nvSpPr>
          <p:cNvPr id="168" name="Platforma je určená pre súkromných aj profesionálnych predajcov a kupujúcich, ktorí hľadajú spoľahlivý a inovatívny spôsob predaja alebo nákupu áu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767715">
              <a:spcBef>
                <a:spcPts val="5400"/>
              </a:spcBef>
              <a:defRPr sz="4836"/>
            </a:pPr>
            <a:r>
              <a:t>Platforma je určená pre súkromných aj profesionálnych predajcov a kupujúcich, ktorí hľadajú spoľahlivý a inovatívny spôsob predaja alebo nákupu áut.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Naša konkurenčná výhoda spočíva v komplexnej integrácii služieb a v použití AI technológií, ktoré konkurencia neponúka.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Finančný model: príjmy z prémiových inzerátov, balíkov pre predajcov, provízií z dielov a servisu.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Bod zlomu sa očakáva v druhom roku prevádzky, kedy by mal projekt začať generovať zisk.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Marketingový plán a stratégia projekt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1675">
              <a:defRPr sz="9520"/>
            </a:lvl1pPr>
          </a:lstStyle>
          <a:p>
            <a:pPr/>
            <a:r>
              <a:t>Marketingový plán a stratégia projektu</a:t>
            </a:r>
          </a:p>
        </p:txBody>
      </p:sp>
      <p:sp>
        <p:nvSpPr>
          <p:cNvPr id="171" name="Tradičný marketing a PR: tlačové správy, spolupráca s médiami, dôraz na dôveryhodnosť a profesionalitu platform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Tradičný marketing a PR: tlačové správy, spolupráca s médiami, dôraz na dôveryhodnosť a profesionalitu platformy.</a:t>
            </a:r>
          </a:p>
          <a:p>
            <a:pPr/>
            <a:r>
              <a:t>Referral marketing: systém odporúčaní s odmenami pre používateľov za získanie nových klientov.</a:t>
            </a:r>
          </a:p>
          <a:p>
            <a:pPr/>
            <a:r>
              <a:t>Affiliate marketing: spolupráca s partnermi, ktorí získajú províziu za propagáciu a konverzie.</a:t>
            </a:r>
          </a:p>
          <a:p>
            <a:pPr/>
            <a:r>
              <a:t>Community marketing: budovanie komunity cez blogy, diskusie, webináre a offline stretnutia.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ány na projekte do budúcnost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Plány na projekte do budúcnosti </a:t>
            </a:r>
          </a:p>
        </p:txBody>
      </p:sp>
      <p:sp>
        <p:nvSpPr>
          <p:cNvPr id="174" name="Produktové:…"/>
          <p:cNvSpPr txBox="1"/>
          <p:nvPr>
            <p:ph type="body" sz="half" idx="1"/>
          </p:nvPr>
        </p:nvSpPr>
        <p:spPr>
          <a:xfrm>
            <a:off x="1778000" y="4152900"/>
            <a:ext cx="10414000" cy="7721600"/>
          </a:xfrm>
          <a:prstGeom prst="rect">
            <a:avLst/>
          </a:prstGeom>
        </p:spPr>
        <p:txBody>
          <a:bodyPr anchor="t"/>
          <a:lstStyle/>
          <a:p>
            <a:pPr marL="410307" indent="-410307">
              <a:defRPr b="1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Produktové:</a:t>
            </a:r>
          </a:p>
          <a:p>
            <a:pPr lvl="1" marL="1019907" indent="-410307">
              <a:defRPr sz="3500"/>
            </a:pPr>
            <a:r>
              <a:t>Online aukcia vozidiel</a:t>
            </a:r>
          </a:p>
          <a:p>
            <a:pPr lvl="1" marL="1019907" indent="-410307">
              <a:defRPr sz="3500"/>
            </a:pPr>
            <a:r>
              <a:t>Internacionalizácia - rozšírenie prekladov</a:t>
            </a:r>
          </a:p>
          <a:p>
            <a:pPr lvl="1" marL="1019907" indent="-410307">
              <a:defRPr sz="3500"/>
            </a:pPr>
            <a:r>
              <a:t>Dokončenie modulu Virtuálny servis / Online diagnostika</a:t>
            </a:r>
          </a:p>
          <a:p>
            <a:pPr lvl="1" marL="1019907" indent="-410307">
              <a:defRPr sz="3500"/>
            </a:pPr>
            <a:r>
              <a:t>Implementácia platobnej brány</a:t>
            </a:r>
          </a:p>
        </p:txBody>
      </p:sp>
      <p:sp>
        <p:nvSpPr>
          <p:cNvPr id="175" name="Technické:…"/>
          <p:cNvSpPr txBox="1"/>
          <p:nvPr/>
        </p:nvSpPr>
        <p:spPr>
          <a:xfrm>
            <a:off x="11569700" y="4152900"/>
            <a:ext cx="14274800" cy="833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10307" indent="-410307">
              <a:buSzPct val="75000"/>
              <a:buChar char="•"/>
              <a:defRPr b="1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Technické:</a:t>
            </a:r>
          </a:p>
          <a:p>
            <a:pPr lvl="1" marL="1019907" indent="-410307">
              <a:buSzPct val="75000"/>
              <a:buChar char="•"/>
              <a:defRPr sz="3500"/>
            </a:pPr>
            <a:r>
              <a:t>Napojenie na API pre dáta o vozidlách a autodieloch</a:t>
            </a:r>
          </a:p>
          <a:p>
            <a:pPr lvl="1" marL="1019907" indent="-410307">
              <a:buSzPct val="75000"/>
              <a:buChar char="•"/>
              <a:defRPr sz="3500"/>
            </a:pPr>
            <a:r>
              <a:t>Automatizované testy</a:t>
            </a:r>
          </a:p>
          <a:p>
            <a:pPr lvl="1" marL="1019907" indent="-410307">
              <a:buSzPct val="75000"/>
              <a:buChar char="•"/>
              <a:defRPr sz="3500"/>
            </a:pPr>
            <a:r>
              <a:t>Optimalizácia serverov - loadbalancing</a:t>
            </a:r>
          </a:p>
          <a:p>
            <a:pPr lvl="1" marL="1019907" indent="-410307">
              <a:buSzPct val="75000"/>
              <a:buChar char="•"/>
              <a:defRPr sz="3500"/>
            </a:pPr>
            <a:r>
              <a:t>Optimalizácia cache - Redis</a:t>
            </a:r>
          </a:p>
          <a:p>
            <a:pPr lvl="1" marL="1019907" indent="-410307">
              <a:buSzPct val="75000"/>
              <a:buChar char="•"/>
              <a:defRPr sz="3500"/>
            </a:pPr>
            <a:r>
              <a:t>Transcoding nahraných obrázkov</a:t>
            </a:r>
          </a:p>
          <a:p>
            <a:pPr lvl="1" marL="1019907" indent="-410307">
              <a:buSzPct val="75000"/>
              <a:buChar char="•"/>
              <a:defRPr sz="3500"/>
            </a:pPr>
            <a:r>
              <a:t>Napojenie na API pre rozpoznávanie obrázkov a videí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Čo som dosiah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Čo som dosiahol</a:t>
            </a:r>
          </a:p>
        </p:txBody>
      </p:sp>
      <p:sp>
        <p:nvSpPr>
          <p:cNvPr id="178" name="Postavil som funkčný backend vrátane API a CMS rozhrania s prepojením na viacero externých API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Postavil som funkčný backend vrátane API a CMS rozhrania s prepojením na viacero externých API.</a:t>
            </a:r>
          </a:p>
          <a:p>
            <a:pPr/>
            <a:r>
              <a:t>Celý vývoj som zvládol sám - od návrhu po nasadenie.</a:t>
            </a:r>
          </a:p>
          <a:p>
            <a:pPr/>
            <a:r>
              <a:t>Získal som nové zručnosti z oblasti DevOps, bezpečnosti, API integrácií aj podnikania ktoré môžem využiť pri ďalších projektoch.</a:t>
            </a:r>
          </a:p>
          <a:p>
            <a:pPr/>
            <a:r>
              <a:t>Prekonal som aj svoje očakávania - podarilo sa mi úspešne integrovať OpenAI API na generovanie popisov inzerátov.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Ďakujem za pozornosť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Ďakujem za pozornosť</a:t>
            </a:r>
          </a:p>
        </p:txBody>
      </p:sp>
      <p:sp>
        <p:nvSpPr>
          <p:cNvPr id="181" name="Martin Mojžiš, IV.D"/>
          <p:cNvSpPr txBox="1"/>
          <p:nvPr>
            <p:ph type="body" sz="quarter" idx="1"/>
          </p:nvPr>
        </p:nvSpPr>
        <p:spPr>
          <a:xfrm>
            <a:off x="2387600" y="74930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</a:lstStyle>
          <a:p>
            <a:pPr/>
            <a:r>
              <a:t>Martin Mojžiš, IV.D</a:t>
            </a:r>
          </a:p>
        </p:txBody>
      </p:sp>
      <p:sp>
        <p:nvSpPr>
          <p:cNvPr id="182" name="Bratislava, 2025"/>
          <p:cNvSpPr txBox="1"/>
          <p:nvPr/>
        </p:nvSpPr>
        <p:spPr>
          <a:xfrm>
            <a:off x="2387600" y="12128500"/>
            <a:ext cx="196215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spcBef>
                <a:spcPts val="0"/>
              </a:spcBef>
              <a:defRPr sz="4400"/>
            </a:lvl1pPr>
          </a:lstStyle>
          <a:p>
            <a:pPr/>
            <a:r>
              <a:t>Bratislava, 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edstavenie projekt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defTabSz="718184">
              <a:lnSpc>
                <a:spcPct val="50000"/>
              </a:lnSpc>
              <a:spcBef>
                <a:spcPts val="5100"/>
              </a:spcBef>
              <a:defRPr sz="4524"/>
            </a:pPr>
            <a:r>
              <a:t>Predstavenie projektu</a:t>
            </a:r>
          </a:p>
          <a:p>
            <a:pPr marL="530352" indent="-530352" defTabSz="718184">
              <a:lnSpc>
                <a:spcPct val="50000"/>
              </a:lnSpc>
              <a:spcBef>
                <a:spcPts val="5100"/>
              </a:spcBef>
              <a:defRPr sz="4524"/>
            </a:pPr>
            <a:r>
              <a:t>Proces návrhu projektu</a:t>
            </a:r>
          </a:p>
          <a:p>
            <a:pPr marL="530352" indent="-530352" defTabSz="718184">
              <a:lnSpc>
                <a:spcPct val="50000"/>
              </a:lnSpc>
              <a:spcBef>
                <a:spcPts val="5100"/>
              </a:spcBef>
              <a:defRPr sz="4524"/>
            </a:pPr>
            <a:r>
              <a:t>Použité technológie v projekte</a:t>
            </a:r>
          </a:p>
          <a:p>
            <a:pPr marL="530352" indent="-530352" defTabSz="718184">
              <a:lnSpc>
                <a:spcPct val="50000"/>
              </a:lnSpc>
              <a:spcBef>
                <a:spcPts val="5100"/>
              </a:spcBef>
              <a:defRPr sz="4524"/>
            </a:pPr>
            <a:r>
              <a:t>Použité integrácie v projekte</a:t>
            </a:r>
          </a:p>
          <a:p>
            <a:pPr marL="530352" indent="-530352" defTabSz="718184">
              <a:lnSpc>
                <a:spcPct val="50000"/>
              </a:lnSpc>
              <a:spcBef>
                <a:spcPts val="5100"/>
              </a:spcBef>
              <a:defRPr sz="4524"/>
            </a:pPr>
            <a:r>
              <a:t>Architektúra zdrojového kódu projektu</a:t>
            </a:r>
          </a:p>
          <a:p>
            <a:pPr marL="530352" indent="-530352" defTabSz="718184">
              <a:lnSpc>
                <a:spcPct val="50000"/>
              </a:lnSpc>
              <a:spcBef>
                <a:spcPts val="5100"/>
              </a:spcBef>
              <a:defRPr sz="4524"/>
            </a:pPr>
            <a:r>
              <a:t>Zverejnenie projektu na doménu a proces nasadenia na server</a:t>
            </a:r>
          </a:p>
          <a:p>
            <a:pPr marL="530352" indent="-530352" defTabSz="718184">
              <a:lnSpc>
                <a:spcPct val="50000"/>
              </a:lnSpc>
              <a:spcBef>
                <a:spcPts val="5100"/>
              </a:spcBef>
              <a:defRPr sz="4524"/>
            </a:pPr>
            <a:r>
              <a:t>Podnikateľský plán a výhody projektu</a:t>
            </a:r>
          </a:p>
          <a:p>
            <a:pPr marL="530352" indent="-530352" defTabSz="718184">
              <a:lnSpc>
                <a:spcPct val="50000"/>
              </a:lnSpc>
              <a:spcBef>
                <a:spcPts val="5100"/>
              </a:spcBef>
              <a:defRPr sz="4524"/>
            </a:pPr>
            <a:r>
              <a:t>Marketingový plán a stratégia projektu</a:t>
            </a:r>
          </a:p>
          <a:p>
            <a:pPr marL="530352" indent="-530352" defTabSz="718184">
              <a:lnSpc>
                <a:spcPct val="50000"/>
              </a:lnSpc>
              <a:spcBef>
                <a:spcPts val="5100"/>
              </a:spcBef>
              <a:defRPr sz="4524"/>
            </a:pPr>
            <a:r>
              <a:t>Plány na projekte do budúcnosti</a:t>
            </a:r>
          </a:p>
        </p:txBody>
      </p:sp>
      <p:sp>
        <p:nvSpPr>
          <p:cNvPr id="144" name="Obsa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Obsah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Motivácia k projekt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Motivácia k projektu</a:t>
            </a:r>
          </a:p>
        </p:txBody>
      </p:sp>
      <p:sp>
        <p:nvSpPr>
          <p:cNvPr id="147" name="Autá ma zaujímajú od detstva - najmä nemecké, vždy som sa rád prehrabával v technických parametroch a sledoval novinky z trhu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Autá ma zaujímajú od detstva - najmä nemecké, vždy som sa rád prehrabával v technických parametroch a sledoval novinky z trhu.</a:t>
            </a:r>
          </a:p>
          <a:p>
            <a:pPr/>
            <a:r>
              <a:t>Po prehliadke viacerých online autobazárov som si všimol, že mnohé z nich sú zastarané a neefektívne.</a:t>
            </a:r>
          </a:p>
          <a:p>
            <a:pPr/>
            <a:r>
              <a:t>Cieľom bolo vytvoriť vlastný systém, ktorý spojí predaj áut s modernými technológiami, ako je AI, a posunie používateľský zážitok na vyššiu úroveň.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redstavenie projekt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Predstavenie projektu</a:t>
            </a:r>
          </a:p>
        </p:txBody>
      </p:sp>
      <p:sp>
        <p:nvSpPr>
          <p:cNvPr id="150" name="Autobahn.sk je webová aplikácia zameraná na predaj nemeckých vozidiel, ako sú BMW, Porsche, Mercedes a po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Autobahn.sk je webová aplikácia zameraná na predaj nemeckých vozidiel, ako sú BMW, Porsche, Mercedes a pod.</a:t>
            </a:r>
          </a:p>
          <a:p>
            <a:pPr/>
            <a:r>
              <a:t>Projekt je postavený na monolit backendovej architektúre ktorá nesie business logiku aplikácie, a REST API rozhraniach, ktoré umožňujú ľahké napojenie frontendu.</a:t>
            </a:r>
          </a:p>
          <a:p>
            <a:pPr/>
            <a:r>
              <a:t>Hlavným cieľom bolo vytvoriť komplexnú, rozšíriteľnú a bezpečnú backend infraštruktúru pre správu inzerátov, používateľov a ich interakcií s aplikáciou.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roces návrhu projekt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 návrhu projektu</a:t>
            </a:r>
          </a:p>
        </p:txBody>
      </p:sp>
      <p:sp>
        <p:nvSpPr>
          <p:cNvPr id="153" name="Začal som brainstormingom a analýzou konkurencie - sledoval som, čo na trhu funguje a čo ni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Začal som brainstormingom a analýzou konkurencie - sledoval som, čo na trhu funguje a čo nie.</a:t>
            </a:r>
          </a:p>
          <a:p>
            <a:pPr/>
            <a:r>
              <a:t>Vypracoval som funkčnú špecifikáciu a technickú architektúru.</a:t>
            </a:r>
          </a:p>
          <a:p>
            <a:pPr/>
            <a:r>
              <a:t>Rozdelil som si úlohy do časového harmonogramu v tabuľke podľa priorít a náročnosti.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oužité technológie v projek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Použité technológie v projekte</a:t>
            </a:r>
          </a:p>
        </p:txBody>
      </p:sp>
      <p:sp>
        <p:nvSpPr>
          <p:cNvPr id="156" name="OctoberCMS: Nadstavba PHP frameworku Larave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defTabSz="718184">
              <a:spcBef>
                <a:spcPts val="5100"/>
              </a:spcBef>
              <a:defRPr sz="4524"/>
            </a:pPr>
            <a:r>
              <a:t>OctoberCMS: Nadstavba PHP frameworku Laravel.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MySQL: Open-source relačná databáza.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PHP a JavaScript: Vlastná logika systému.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Git a GitHub: Verzionovanie kódu.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Postman: Testovanie REST API počas vývoja.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PhpStorm: Vývojové prostredie (IDE).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TablePlus: Nástroj na správu databázy.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oužité integrácie v projek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Použité integrácie v projekte</a:t>
            </a:r>
          </a:p>
        </p:txBody>
      </p:sp>
      <p:sp>
        <p:nvSpPr>
          <p:cNvPr id="159" name="Algolia AI Search - rýchle a inteligentné vyhľadávanie inzerátov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9119" indent="-579119" defTabSz="784225">
              <a:spcBef>
                <a:spcPts val="5600"/>
              </a:spcBef>
              <a:defRPr sz="4940"/>
            </a:pPr>
            <a:r>
              <a:t>Algolia AI Search - rýchle a inteligentné vyhľadávanie inzerátov.</a:t>
            </a:r>
          </a:p>
          <a:p>
            <a:pPr marL="579119" indent="-579119" defTabSz="784225">
              <a:spcBef>
                <a:spcPts val="5600"/>
              </a:spcBef>
              <a:defRPr sz="4940"/>
            </a:pPr>
            <a:r>
              <a:t>OpenAI API - automatické generovanie textov k inzerátom na základe zadaných parametrov vozidla.</a:t>
            </a:r>
          </a:p>
          <a:p>
            <a:pPr marL="579119" indent="-579119" defTabSz="784225">
              <a:spcBef>
                <a:spcPts val="5600"/>
              </a:spcBef>
              <a:defRPr sz="4940"/>
            </a:pPr>
            <a:r>
              <a:t>Google Cloud API - lokalizácia inzerátov a prihlásenie cez Google účet.</a:t>
            </a:r>
          </a:p>
          <a:p>
            <a:pPr marL="579119" indent="-579119" defTabSz="784225">
              <a:spcBef>
                <a:spcPts val="5600"/>
              </a:spcBef>
              <a:defRPr sz="4940"/>
            </a:pPr>
            <a:r>
              <a:t>BugSnag - analytiky, pomáha sledovať chyby aplikácie v reálnom čase.</a:t>
            </a:r>
          </a:p>
          <a:p>
            <a:pPr marL="579119" indent="-579119" defTabSz="784225">
              <a:spcBef>
                <a:spcPts val="5600"/>
              </a:spcBef>
              <a:defRPr sz="4940"/>
            </a:pPr>
            <a:r>
              <a:t>Mailjet - rozosielanie noviniek formou newsletterov.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rchitektúra zdrojového kódu projekt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1675">
              <a:defRPr sz="9520"/>
            </a:lvl1pPr>
          </a:lstStyle>
          <a:p>
            <a:pPr/>
            <a:r>
              <a:t>Architektúra zdrojového kódu projektu</a:t>
            </a:r>
          </a:p>
        </p:txBody>
      </p:sp>
      <p:sp>
        <p:nvSpPr>
          <p:cNvPr id="162" name="Využil som pluginovú architektúru OctoberCMS - jednotlivé časti ako inzeráty či komentáre majú vlastné modul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Využil som pluginovú architektúru OctoberCMS - jednotlivé časti ako inzeráty či komentáre majú vlastné moduly.</a:t>
            </a:r>
          </a:p>
          <a:p>
            <a:pPr/>
            <a:r>
              <a:t>API je navrhnuté podľa REST princípov a podporuje všetky CRUD operácie.</a:t>
            </a:r>
          </a:p>
          <a:p>
            <a:pPr/>
            <a:r>
              <a:t>Implementoval som JWT autentifikáciu používateľov, ktorá zabezpečuje overenie identity a bezpečný prístup k dátam.</a:t>
            </a:r>
          </a:p>
          <a:p>
            <a:pPr/>
            <a:r>
              <a:t>Na ukladanie súborov (napr. obrázky vozidiel) som využil cloudové úložisko AWS S3.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Zverejnenie projektu na doménu a proces nasadenia na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3419">
              <a:defRPr sz="9407"/>
            </a:lvl1pPr>
          </a:lstStyle>
          <a:p>
            <a:pPr/>
            <a:r>
              <a:t>Zverejnenie projektu na doménu a proces nasadenia na server</a:t>
            </a:r>
          </a:p>
        </p:txBody>
      </p:sp>
      <p:sp>
        <p:nvSpPr>
          <p:cNvPr id="165" name="Projekt som nasadil na VPS server s Ubuntu 20.04 a webserverom Apache HTTP Server, pričom hosting beží na službe AWS Lightsai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Projekt som nasadil na VPS server s Ubuntu 20.04 a webserverom Apache HTTP Server, pričom hosting beží na službe AWS Lightsail.</a:t>
            </a:r>
          </a:p>
          <a:p>
            <a:pPr/>
            <a:r>
              <a:t>Doménu autobahn.sk som zaregistroval na službe Websupport a pomocou DNS záznamov som ju nasmeroval na verejnú IP adresu môjho servera.</a:t>
            </a:r>
          </a:p>
          <a:p>
            <a:pPr/>
            <a:r>
              <a:t>Aplikáciu som zabezpečil na strane servera SSL certifikátom pomocou služby Let's Encrypt, takže používame HTTPS protokol.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