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54" r:id="rId5"/>
    <p:sldId id="360" r:id="rId6"/>
    <p:sldId id="355" r:id="rId7"/>
    <p:sldId id="356" r:id="rId8"/>
    <p:sldId id="357" r:id="rId9"/>
    <p:sldId id="358" r:id="rId10"/>
    <p:sldId id="359" r:id="rId11"/>
    <p:sldId id="367" r:id="rId12"/>
    <p:sldId id="368" r:id="rId13"/>
    <p:sldId id="377" r:id="rId14"/>
    <p:sldId id="369" r:id="rId15"/>
    <p:sldId id="378" r:id="rId16"/>
    <p:sldId id="380" r:id="rId17"/>
    <p:sldId id="376" r:id="rId18"/>
    <p:sldId id="370" r:id="rId19"/>
    <p:sldId id="373" r:id="rId20"/>
    <p:sldId id="374" r:id="rId21"/>
    <p:sldId id="366" r:id="rId22"/>
  </p:sldIdLst>
  <p:sldSz cx="12192000" cy="68580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BA2"/>
    <a:srgbClr val="BB5BA3"/>
    <a:srgbClr val="BC5BA3"/>
    <a:srgbClr val="BD5BA2"/>
    <a:srgbClr val="CECECC"/>
    <a:srgbClr val="CBE28A"/>
    <a:srgbClr val="DFAED3"/>
    <a:srgbClr val="ACD143"/>
    <a:srgbClr val="A6CE39"/>
    <a:srgbClr val="9C9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7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2136" y="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474" cy="497835"/>
          </a:xfrm>
          <a:prstGeom prst="rect">
            <a:avLst/>
          </a:prstGeom>
        </p:spPr>
        <p:txBody>
          <a:bodyPr vert="horz" lIns="90334" tIns="45167" rIns="90334" bIns="45167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0131" y="0"/>
            <a:ext cx="2929474" cy="497835"/>
          </a:xfrm>
          <a:prstGeom prst="rect">
            <a:avLst/>
          </a:prstGeom>
        </p:spPr>
        <p:txBody>
          <a:bodyPr vert="horz" lIns="90334" tIns="45167" rIns="90334" bIns="45167" rtlCol="0"/>
          <a:lstStyle>
            <a:lvl1pPr algn="r">
              <a:defRPr sz="1200"/>
            </a:lvl1pPr>
          </a:lstStyle>
          <a:p>
            <a:r>
              <a:rPr lang="lv-LV"/>
              <a:t>3.pielikums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102"/>
            <a:ext cx="2929474" cy="497835"/>
          </a:xfrm>
          <a:prstGeom prst="rect">
            <a:avLst/>
          </a:prstGeom>
        </p:spPr>
        <p:txBody>
          <a:bodyPr vert="horz" lIns="90334" tIns="45167" rIns="90334" bIns="45167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0131" y="9443102"/>
            <a:ext cx="2929474" cy="497835"/>
          </a:xfrm>
          <a:prstGeom prst="rect">
            <a:avLst/>
          </a:prstGeom>
        </p:spPr>
        <p:txBody>
          <a:bodyPr vert="horz" lIns="90334" tIns="45167" rIns="90334" bIns="45167" rtlCol="0" anchor="b"/>
          <a:lstStyle>
            <a:lvl1pPr algn="r">
              <a:defRPr sz="1200"/>
            </a:lvl1pPr>
          </a:lstStyle>
          <a:p>
            <a:fld id="{1D61AE15-928A-4A02-8122-48BEB52307E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2192561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/>
          <a:lstStyle>
            <a:lvl1pPr algn="l">
              <a:defRPr sz="13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/>
          <a:lstStyle>
            <a:lvl1pPr algn="r">
              <a:defRPr sz="1300"/>
            </a:lvl1pPr>
          </a:lstStyle>
          <a:p>
            <a:r>
              <a:rPr lang="lv-LV"/>
              <a:t>3.pielikums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675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7" tIns="47719" rIns="95437" bIns="47719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5437" tIns="47719" rIns="95437" bIns="47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 anchor="b"/>
          <a:lstStyle>
            <a:lvl1pPr algn="l">
              <a:defRPr sz="13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5437" tIns="47719" rIns="95437" bIns="47719" rtlCol="0" anchor="b"/>
          <a:lstStyle>
            <a:lvl1pPr algn="r">
              <a:defRPr sz="1300"/>
            </a:lvl1pPr>
          </a:lstStyle>
          <a:p>
            <a:fld id="{5E248412-C074-4DFD-8379-95604AF60D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848086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lv-LV"/>
              <a:t>3.pielikums</a:t>
            </a:r>
          </a:p>
        </p:txBody>
      </p:sp>
    </p:spTree>
    <p:extLst>
      <p:ext uri="{BB962C8B-B14F-4D97-AF65-F5344CB8AC3E}">
        <p14:creationId xmlns:p14="http://schemas.microsoft.com/office/powerpoint/2010/main" val="93832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E5CD-DB6C-4D9D-9A5D-20DB3D8321BC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089" y="6486132"/>
            <a:ext cx="2743200" cy="365125"/>
          </a:xfrm>
        </p:spPr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1CA1-A389-4449-A3DA-72241171D7CA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D033-ABA9-4848-8F9A-A81496B4167F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B50B-5568-42E3-90FA-DF5107E20DE0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71947" cy="365125"/>
          </a:xfrm>
        </p:spPr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33C5-1E13-46A3-B4D8-DBA9D64EEEAB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7495"/>
            <a:ext cx="2743200" cy="365125"/>
          </a:xfrm>
        </p:spPr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D9CF-DB9B-4E3A-8D89-17003B364EDD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36" y="6477078"/>
            <a:ext cx="2743200" cy="365125"/>
          </a:xfrm>
        </p:spPr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B436-6890-4F30-B93C-A9C27313AC43}" type="datetime1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-3018" y="6504238"/>
            <a:ext cx="2743200" cy="365125"/>
          </a:xfrm>
        </p:spPr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E2CF-A44A-4EBF-81CF-BB725122C3EF}" type="datetime1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089" y="6495185"/>
            <a:ext cx="2743200" cy="365125"/>
          </a:xfrm>
        </p:spPr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952-8E9E-4E04-845D-940B130A91B0}" type="datetime1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43E2-B096-443C-BCB9-D9B209E820C2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A186-4BF0-405A-832B-9D8978211645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A4F7-72DE-4639-8AC1-67852427F46E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12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2E2F4E5-A0B9-4734-9D26-1D242177F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eskaitesdarbs.onrende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utocorrectGuy/Kvalifik-cijas-darb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16" y="1930448"/>
            <a:ext cx="11777663" cy="18829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lv-LV" sz="40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Lietojumprogrammtūras</a:t>
            </a:r>
            <a:r>
              <a:rPr lang="lv-LV" sz="40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izstrāde </a:t>
            </a:r>
            <a:br>
              <a:rPr lang="lv-LV" sz="40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0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pašizglītības materiālu izstrādei </a:t>
            </a:r>
            <a:br>
              <a:rPr lang="lv-LV" sz="40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40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pielietojot «</a:t>
            </a:r>
            <a:r>
              <a:rPr lang="lv-LV" sz="40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40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5411" y="5104239"/>
            <a:ext cx="6036767" cy="841314"/>
          </a:xfrm>
        </p:spPr>
        <p:txBody>
          <a:bodyPr>
            <a:noAutofit/>
          </a:bodyPr>
          <a:lstStyle/>
          <a:p>
            <a:pPr algn="l"/>
            <a:r>
              <a:rPr lang="lv-LV" dirty="0">
                <a:latin typeface="Arial" pitchFamily="34" charset="0"/>
                <a:cs typeface="Arial" pitchFamily="34" charset="0"/>
              </a:rPr>
              <a:t>Darba autors: Mārtiņš Stūrainis</a:t>
            </a:r>
          </a:p>
          <a:p>
            <a:pPr algn="l"/>
            <a:r>
              <a:rPr lang="lv-LV" dirty="0">
                <a:latin typeface="Arial" pitchFamily="34" charset="0"/>
                <a:cs typeface="Arial" pitchFamily="34" charset="0"/>
              </a:rPr>
              <a:t>Darba vadītājs: vieslektors Jānis </a:t>
            </a:r>
            <a:r>
              <a:rPr lang="lv-LV" dirty="0" err="1">
                <a:latin typeface="Arial" pitchFamily="34" charset="0"/>
                <a:cs typeface="Arial" pitchFamily="34" charset="0"/>
              </a:rPr>
              <a:t>Lietavietis</a:t>
            </a:r>
            <a:endParaRPr lang="lv-LV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6961B-CBC1-5294-6351-C48A188DAC6B}"/>
              </a:ext>
            </a:extLst>
          </p:cNvPr>
          <p:cNvSpPr txBox="1"/>
          <p:nvPr/>
        </p:nvSpPr>
        <p:spPr>
          <a:xfrm>
            <a:off x="144517" y="922765"/>
            <a:ext cx="11777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PROGRAMMĒŠANA UN </a:t>
            </a:r>
          </a:p>
          <a:p>
            <a:pPr algn="ctr"/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</a:rPr>
              <a:t>DATORTĪKLU ADMINISTRĒŠANA</a:t>
            </a:r>
            <a:endParaRPr lang="lv-LV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781B2-9AF7-D526-4009-8F5C2BDC1D2F}"/>
              </a:ext>
            </a:extLst>
          </p:cNvPr>
          <p:cNvSpPr txBox="1"/>
          <p:nvPr/>
        </p:nvSpPr>
        <p:spPr>
          <a:xfrm>
            <a:off x="144516" y="3990073"/>
            <a:ext cx="117776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2200" dirty="0">
                <a:latin typeface="Arial" panose="020B0604020202020204" pitchFamily="34" charset="0"/>
                <a:cs typeface="Arial" panose="020B0604020202020204" pitchFamily="34" charset="0"/>
              </a:rPr>
              <a:t>Kvalifikācijas darbs programmētāja</a:t>
            </a:r>
            <a:br>
              <a:rPr lang="lv-LV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2200" dirty="0">
                <a:latin typeface="Arial" panose="020B0604020202020204" pitchFamily="34" charset="0"/>
                <a:cs typeface="Arial" panose="020B0604020202020204" pitchFamily="34" charset="0"/>
              </a:rPr>
              <a:t>kvalifikācijas iegūšanai</a:t>
            </a:r>
            <a:endParaRPr lang="lv-LV" sz="2200" dirty="0"/>
          </a:p>
        </p:txBody>
      </p:sp>
    </p:spTree>
    <p:extLst>
      <p:ext uri="{BB962C8B-B14F-4D97-AF65-F5344CB8AC3E}">
        <p14:creationId xmlns:p14="http://schemas.microsoft.com/office/powerpoint/2010/main" val="26969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Maršruti</a:t>
            </a:r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lv-LV" sz="36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komponenti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256EA7-7E64-0AE9-3A53-6BB19F35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EE9CE-CAC5-0A82-312B-A4EF6387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84" y="1825625"/>
            <a:ext cx="4399643" cy="4949599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476C23-213B-B5F2-B12F-99D4AC9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59" y="1908401"/>
            <a:ext cx="6031473" cy="3628308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7842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 fontScale="90000"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Izstrādāto mācību materiālu lietderīguma </a:t>
            </a:r>
            <a:r>
              <a:rPr lang="lv-LV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izvērtējums</a:t>
            </a:r>
            <a:endParaRPr lang="lv-LV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9699171" cy="423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Izvērtēti 2 kritēriji: 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   - ortogrāfijas kļūdas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   - stila kļūdas.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Tika izveidotas 20 prezentācijas, katrā prezentācijā 10 slaidi. 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Prezentāciju (n = 20) analīze liecina par to, ka vērojamas ortogrāfijas (</a:t>
            </a:r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μ = 1.6±1.32)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un stila (</a:t>
            </a:r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μ = 0.7±0.71)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kļūdas/prezentācijā.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lv-LV" sz="5400" b="1">
                <a:latin typeface="Arial" panose="020B0604020202020204" pitchFamily="34" charset="0"/>
                <a:cs typeface="Arial" panose="020B0604020202020204" pitchFamily="34" charset="0"/>
              </a:rPr>
              <a:t>Gala rezultāts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41520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Saite: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ieskaitesdarbs.onrender.com/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94307-DAAA-1358-8226-1C1E7B4BD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17" r="2234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E2F4E5-A0B9-4734-9D26-1D242177F3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7CB4C2-C163-7361-9676-B038E0534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36" y="779680"/>
            <a:ext cx="5357823" cy="4996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7A101D-4A26-04F9-2791-913FEC348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3" r="9280"/>
          <a:stretch/>
        </p:blipFill>
        <p:spPr>
          <a:xfrm>
            <a:off x="6101905" y="779680"/>
            <a:ext cx="5504540" cy="50381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B0359-51CF-1E75-930B-9DB2DB5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92E2F4E5-A0B9-4734-9D26-1D242177F33D}" type="slidenum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D5676-D9D1-ED94-108E-2582A7630481}"/>
              </a:ext>
            </a:extLst>
          </p:cNvPr>
          <p:cNvSpPr txBox="1"/>
          <p:nvPr/>
        </p:nvSpPr>
        <p:spPr>
          <a:xfrm>
            <a:off x="6101905" y="5967854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solidFill>
                  <a:schemeClr val="bg1">
                    <a:lumMod val="95000"/>
                  </a:schemeClr>
                </a:solidFill>
              </a:rPr>
              <a:t>https://ieskaitesdarbs.onrender.com/create-pptx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0069A-9216-D83C-C35A-62DA832C05E6}"/>
              </a:ext>
            </a:extLst>
          </p:cNvPr>
          <p:cNvSpPr txBox="1"/>
          <p:nvPr/>
        </p:nvSpPr>
        <p:spPr>
          <a:xfrm>
            <a:off x="469932" y="5925831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>
                <a:solidFill>
                  <a:schemeClr val="bg1">
                    <a:lumMod val="95000"/>
                  </a:schemeClr>
                </a:solidFill>
              </a:rPr>
              <a:t>https://ieskaitesdarbs.onrender.com/create-prompt</a:t>
            </a:r>
          </a:p>
        </p:txBody>
      </p:sp>
    </p:spTree>
    <p:extLst>
      <p:ext uri="{BB962C8B-B14F-4D97-AF65-F5344CB8AC3E}">
        <p14:creationId xmlns:p14="http://schemas.microsoft.com/office/powerpoint/2010/main" val="1667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Koda repozitorijs – «</a:t>
            </a:r>
            <a:r>
              <a:rPr lang="lv-LV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4" y="5730450"/>
            <a:ext cx="9974943" cy="551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Saite: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https://github.com/AutocorrectGuy/Kvalifik-cijas-darbs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B54C4-A529-C884-923F-1B544C81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1945178"/>
            <a:ext cx="7747000" cy="37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Secinājumi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10515600" cy="423178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Mākslīgais intelekts - "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", spēj sekmēt personalizētu mācību procesu, taču tā precizitāte var svārstīties atkarībā no ievades.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inženierija ir būtiska sastāvdaļa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teksturālā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rezultāta ieguvē. Pastāv dažādas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promptinga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tehnikas dažādu mērķu sasniegšanai.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 ir noderīgs mācību materiālu izstrādē, tomēr ir jārēķinās ar potenciālajiem riskiem.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Ar izstrādātā tīmekļa lietojumprogrammu iespējams ģenerēt personalizētas "MS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" prezentācijas - mācību materiālus atbilstoši lietotāja vajadzībām.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Secinājumi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10683240" cy="42317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Lietojumprogrammas izstrādē galvenokārt izmantots "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", nodrošinot efektīvu un ātru lietotāja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saskarnes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izstrādi.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Radītas intuitīvas un lietotājam draudzīgas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saskarnes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, kuras atbalsta interaktīvu lietotāja pieredzi.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Klienta puses izstrādē rūpīgi izstrādāta uz komponentiem bāzēta "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" maršrutēšana, nodrošinot lietojumprogrammas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fleksibilitāti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un mērogojamību.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Prezentāciju, kurā bija katrā bija 10 slaidi (n = 20) analīze liecina par to, ka vērojamas ortogrāfijas (</a:t>
            </a:r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μ = 1.6±1.32)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un stila (</a:t>
            </a:r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</a:rPr>
              <a:t>μ = 0.7±0.71)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kļūdas/prezentācijā.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Priekšlikumi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10683240" cy="423178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Mācību procesā plašāk izmantot mākslīgo intelektu, lai sekmīgāk veicinātu mācību procesa personalizēšanu.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Veikt papildu pētījumus un izstrādāt metodes mākslīgā intelekta modeļu precizitātes paaugstināšanai. 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Rūpīgāk jāizpēta un jāapsver mākslīgā intelekta izmantošanas ētikas jautājumi mācību procesā, jo īpaši saistībā ar plaģiātisma risku un neprecīzas informācijas sniegšanu. 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Izstrādāt un ieviest tīmekļa vairāk lietojumprogrammu, kuras izmanto mākslīgo intelektu, lai sekmīgāk izveidotu personalizētus mācību materiālus.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Prasmju pilnveidošana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inženierijā.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084AB-DAC6-3B09-04BD-B9FE5B1EF04E}"/>
              </a:ext>
            </a:extLst>
          </p:cNvPr>
          <p:cNvSpPr txBox="1"/>
          <p:nvPr/>
        </p:nvSpPr>
        <p:spPr>
          <a:xfrm>
            <a:off x="3049386" y="3105834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lv-LV" sz="3600" b="1" dirty="0">
                <a:solidFill>
                  <a:srgbClr val="ACD143"/>
                </a:solidFill>
                <a:latin typeface="Arial" pitchFamily="34" charset="0"/>
                <a:cs typeface="Arial" pitchFamily="34" charset="0"/>
              </a:rPr>
              <a:t>Paldies par uzmanību!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Darba mērķis un uzdevumi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" y="1945178"/>
            <a:ext cx="11122430" cy="4231785"/>
          </a:xfrm>
        </p:spPr>
        <p:txBody>
          <a:bodyPr>
            <a:noAutofit/>
          </a:bodyPr>
          <a:lstStyle/>
          <a:p>
            <a:pPr marL="531813" indent="-5318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Izveidot tīmekļa lietojumprogrammatūru, kas izmanto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», lai veicinātu efektīvu un inovatīvu mācību materiālu izstrādi.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lv-LV" sz="2600" b="1" dirty="0">
                <a:latin typeface="Arial" panose="020B0604020202020204" pitchFamily="34" charset="0"/>
                <a:cs typeface="Arial" panose="020B0604020202020204" pitchFamily="34" charset="0"/>
              </a:rPr>
              <a:t>Darba uzdevumi: </a:t>
            </a:r>
          </a:p>
          <a:p>
            <a:pPr marL="531813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Izpētīt analizēt un apkopot pieejamo informāciju par mākslīgo intelektu,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 un tā pielietošanas iespējām mācību materiālu izstrādē.</a:t>
            </a:r>
          </a:p>
          <a:p>
            <a:pPr marL="531813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Izstrādāt tīmekļa lietojumprogrammu, kura izmanto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 mācību materiālu izstrādei.</a:t>
            </a:r>
          </a:p>
          <a:p>
            <a:pPr marL="531813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Pārbaudīt un izvērtēt izstrādāto mācību materiālu lietderīgumu.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 fontScale="90000"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Mākslīgā intelekta (MI) un «</a:t>
            </a:r>
            <a:r>
              <a:rPr lang="lv-LV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» tehnoloģijas apskats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5257800" cy="423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b="1" dirty="0">
                <a:latin typeface="Arial" panose="020B0604020202020204" pitchFamily="34" charset="0"/>
                <a:cs typeface="Arial" panose="020B0604020202020204" pitchFamily="34" charset="0"/>
              </a:rPr>
              <a:t>MI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ir datorprogrammu un sistēmu kopums, kurš spējīgs imitēt cilvēka intelektu, veicot dažādus uzdevumus.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- MI valodas modelis, kurš spēj atbildēt uz lietotāju jautājumiem un izstrādāt augstas kvalitātes tekstu, kurš ļoti līdzinās cilvēka rakstītam tekstam.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F9DC-A0F2-E637-2242-FA337AA60EF7}"/>
              </a:ext>
            </a:extLst>
          </p:cNvPr>
          <p:cNvSpPr txBox="1"/>
          <p:nvPr/>
        </p:nvSpPr>
        <p:spPr>
          <a:xfrm>
            <a:off x="8271164" y="5720863"/>
            <a:ext cx="2687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i="1" dirty="0"/>
              <a:t>Avots: chat.openai.com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12236D-52AA-D29D-C134-A1D46E63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20" y="2180102"/>
            <a:ext cx="5544536" cy="35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 fontScale="90000"/>
          </a:bodyPr>
          <a:lstStyle/>
          <a:p>
            <a:pPr algn="ctr"/>
            <a:r>
              <a:rPr lang="lv-LV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Promptu</a:t>
            </a:r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 inženierija mākslīgā intelekta valodas modeļu kontekstā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090"/>
            <a:ext cx="10515600" cy="423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Šis ir  process – jautājumi un/vai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norādījumi, kuri veido valodas modeļa, piemēram, “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”, izvades rezultātus.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Šis process sastāv no vismaz 3 kritērijiem: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   - instrukcijas(-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ām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   - lomas nostādīšanas;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   - uzdevumam(-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iem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Pastāv dažādas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promptinga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tehnikas, piemēram,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paškonsekvences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(«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lv-LV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» pašizglītības procesa organizēšanā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10515600" cy="4231785"/>
          </a:xfrm>
        </p:spPr>
        <p:txBody>
          <a:bodyPr>
            <a:normAutofit/>
          </a:bodyPr>
          <a:lstStyle/>
          <a:p>
            <a:pPr marL="44926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var tikt izmantots kā efektīvs rīks mācību materiālu izstrādei;</a:t>
            </a:r>
          </a:p>
          <a:p>
            <a:pPr marL="44926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spēj nodrošināt personalizētu mācību pieredzi;</a:t>
            </a:r>
          </a:p>
          <a:p>
            <a:pPr marL="44926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var sniegt tūlītēju atgriezenisko saiti;</a:t>
            </a:r>
          </a:p>
          <a:p>
            <a:pPr marL="44926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var sniegt vērtīgus mācību resursus par jebkuru tēmu, kura</a:t>
            </a:r>
          </a:p>
          <a:p>
            <a:pPr marL="44926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publicēta internetā līdz 2021. gadam, nepieprasot no lietotāja nekādu samaksu</a:t>
            </a:r>
          </a:p>
          <a:p>
            <a:pPr marL="44926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spēj sniegt informāciju jebkurā valodā, jebkurā stilā, jebkurā apguves līmenī.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Programmatūras apraksts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10515600" cy="4231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lv-LV" sz="2600" b="1" dirty="0">
                <a:latin typeface="Arial" panose="020B0604020202020204" pitchFamily="34" charset="0"/>
                <a:cs typeface="Arial" panose="020B0604020202020204" pitchFamily="34" charset="0"/>
              </a:rPr>
              <a:t>Lietojumprogrammas mērķis: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izmantot MI, lai palīdzētu izveidot personalizētus mācību materiālus;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lv-LV" sz="2600" b="1" dirty="0">
                <a:latin typeface="Arial" panose="020B0604020202020204" pitchFamily="34" charset="0"/>
                <a:cs typeface="Arial" panose="020B0604020202020204" pitchFamily="34" charset="0"/>
              </a:rPr>
              <a:t>Darbības sfēra: 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orientēta uz izglītības sektoru;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lv-LV" sz="2600" b="1" dirty="0">
                <a:latin typeface="Arial" panose="020B0604020202020204" pitchFamily="34" charset="0"/>
                <a:cs typeface="Arial" panose="020B0604020202020204" pitchFamily="34" charset="0"/>
              </a:rPr>
              <a:t>Produkta galvenās funkcijas:</a:t>
            </a:r>
          </a:p>
          <a:p>
            <a:pPr marL="53181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sniegt lietotājam pozitīvu pieredzi lietojot GUI;    </a:t>
            </a:r>
          </a:p>
          <a:p>
            <a:pPr marL="53181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ģenerēt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promptus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, kurus var izmantot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 MI modelī;</a:t>
            </a:r>
          </a:p>
          <a:p>
            <a:pPr marL="531813"/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konvertēt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 atbildes tekstuālo saturu «MS PowerPoint» prezentāciju failos.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748"/>
            <a:ext cx="10515600" cy="931659"/>
          </a:xfrm>
        </p:spPr>
        <p:txBody>
          <a:bodyPr>
            <a:normAutofit fontScale="90000"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Pielietotās tehnoloģijas un programmēšanas 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5613400" cy="423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Vide: «Node.js»;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Galvenā programmēšanas valoda: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Galvenās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 bibliotēkas: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   - klienta pusei: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    - servera puse: «Express.js»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blue square with white letters&#10;&#10;Description automatically generated with medium confidence">
            <a:extLst>
              <a:ext uri="{FF2B5EF4-FFF2-40B4-BE49-F238E27FC236}">
                <a16:creationId xmlns:a16="http://schemas.microsoft.com/office/drawing/2014/main" id="{CEB214BD-53B0-4A8C-A39F-B1D1E44EB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7" y="2968968"/>
            <a:ext cx="1092101" cy="1092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3215A4-CB9C-8A50-3EF5-962D656F5701}"/>
              </a:ext>
            </a:extLst>
          </p:cNvPr>
          <p:cNvSpPr txBox="1"/>
          <p:nvPr/>
        </p:nvSpPr>
        <p:spPr>
          <a:xfrm>
            <a:off x="5994402" y="4017528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typescriptlang.org/</a:t>
            </a:r>
            <a:r>
              <a:rPr lang="lv-LV" dirty="0" err="1"/>
              <a:t>branding</a:t>
            </a:r>
            <a:endParaRPr lang="lv-LV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8014605-8FDF-CCCA-EA74-291F0975A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5" b="23006"/>
          <a:stretch/>
        </p:blipFill>
        <p:spPr bwMode="auto">
          <a:xfrm>
            <a:off x="6105525" y="1642275"/>
            <a:ext cx="2903008" cy="82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CF97F6-A256-8E77-FBDA-68DE5DCAC877}"/>
              </a:ext>
            </a:extLst>
          </p:cNvPr>
          <p:cNvSpPr txBox="1"/>
          <p:nvPr/>
        </p:nvSpPr>
        <p:spPr>
          <a:xfrm>
            <a:off x="6023430" y="2433105"/>
            <a:ext cx="6841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nodejs.org/docs/v0.10.2/logos/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8B6CD9-74AC-0B15-DC7E-726BB77A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21" y="4481428"/>
            <a:ext cx="1172005" cy="1172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461CC5-124C-5BE0-0F9A-D016972D3D19}"/>
              </a:ext>
            </a:extLst>
          </p:cNvPr>
          <p:cNvSpPr txBox="1"/>
          <p:nvPr/>
        </p:nvSpPr>
        <p:spPr>
          <a:xfrm>
            <a:off x="5938537" y="5689945"/>
            <a:ext cx="2051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https://react.dev/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C9C532-F6FA-BEDB-89B9-62B9EB91E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683" y="4497459"/>
            <a:ext cx="2152650" cy="61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BCC0DA-5A2E-478A-E2D6-8588B48317F4}"/>
              </a:ext>
            </a:extLst>
          </p:cNvPr>
          <p:cNvSpPr txBox="1"/>
          <p:nvPr/>
        </p:nvSpPr>
        <p:spPr>
          <a:xfrm>
            <a:off x="7536920" y="5092652"/>
            <a:ext cx="431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/>
              <a:t>vectorlogo.zone</a:t>
            </a:r>
            <a:r>
              <a:rPr lang="lv-LV" dirty="0"/>
              <a:t>/logos/expressjs/index.html</a:t>
            </a:r>
          </a:p>
        </p:txBody>
      </p:sp>
    </p:spTree>
    <p:extLst>
      <p:ext uri="{BB962C8B-B14F-4D97-AF65-F5344CB8AC3E}">
        <p14:creationId xmlns:p14="http://schemas.microsoft.com/office/powerpoint/2010/main" val="22267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921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Servera puses radīšana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8204200" cy="423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Servera puse šajā lietojumprogrammā darbojās kā API (lietojumprogrammas 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saskarne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Maršruti pēc </a:t>
            </a:r>
            <a:r>
              <a:rPr lang="lv-LV" sz="2600" b="1" dirty="0">
                <a:latin typeface="Arial" panose="020B0604020202020204" pitchFamily="34" charset="0"/>
                <a:cs typeface="Arial" panose="020B0604020202020204" pitchFamily="34" charset="0"/>
              </a:rPr>
              <a:t>«/</a:t>
            </a:r>
            <a:r>
              <a:rPr lang="lv-LV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lv-LV" sz="2600" b="1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1. «Express.js» serveris;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2. Datubāze: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 (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3. Maršrutu pievienošana, CRUD.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4. Maršrutu testēšana ar REST.API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07276-8521-C72D-9696-8B05EC206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5"/>
          <a:stretch/>
        </p:blipFill>
        <p:spPr>
          <a:xfrm>
            <a:off x="6356685" y="4033661"/>
            <a:ext cx="3058885" cy="879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CED3B-8A95-8BF6-B044-C79FEEC3128F}"/>
              </a:ext>
            </a:extLst>
          </p:cNvPr>
          <p:cNvSpPr txBox="1"/>
          <p:nvPr/>
        </p:nvSpPr>
        <p:spPr>
          <a:xfrm>
            <a:off x="6675308" y="4728157"/>
            <a:ext cx="3058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600" dirty="0"/>
              <a:t>mongodb.com/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00B50-AA38-0EC6-4B5B-9F839ED4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79" y="5123205"/>
            <a:ext cx="3365954" cy="721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723A4B-2C97-103B-1E97-F3D11A1E6E30}"/>
              </a:ext>
            </a:extLst>
          </p:cNvPr>
          <p:cNvSpPr txBox="1"/>
          <p:nvPr/>
        </p:nvSpPr>
        <p:spPr>
          <a:xfrm>
            <a:off x="6597579" y="5801417"/>
            <a:ext cx="6103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600" dirty="0"/>
              <a:t>hevodata.com/learn/building-a-secure-node-js-rest-api/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112E7E-66B0-8154-2F90-F8332C465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55" y="3022623"/>
            <a:ext cx="2152650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EDF1E5-6B54-EACB-7461-915609762BDF}"/>
              </a:ext>
            </a:extLst>
          </p:cNvPr>
          <p:cNvSpPr txBox="1"/>
          <p:nvPr/>
        </p:nvSpPr>
        <p:spPr>
          <a:xfrm>
            <a:off x="6556792" y="3617816"/>
            <a:ext cx="431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 err="1"/>
              <a:t>vectorlogo.zone</a:t>
            </a:r>
            <a:r>
              <a:rPr lang="lv-LV" dirty="0"/>
              <a:t>/logos/expressjs/index.html</a:t>
            </a:r>
          </a:p>
        </p:txBody>
      </p:sp>
    </p:spTree>
    <p:extLst>
      <p:ext uri="{BB962C8B-B14F-4D97-AF65-F5344CB8AC3E}">
        <p14:creationId xmlns:p14="http://schemas.microsoft.com/office/powerpoint/2010/main" val="897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C8AB-B92B-469F-8F7D-03D0E19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3519"/>
            <a:ext cx="10515600" cy="931659"/>
          </a:xfrm>
        </p:spPr>
        <p:txBody>
          <a:bodyPr>
            <a:normAutofit/>
          </a:bodyPr>
          <a:lstStyle/>
          <a:p>
            <a:pPr algn="ctr"/>
            <a:r>
              <a:rPr lang="lv-LV" sz="3600" b="1" dirty="0">
                <a:latin typeface="Arial" panose="020B0604020202020204" pitchFamily="34" charset="0"/>
                <a:cs typeface="Arial" panose="020B0604020202020204" pitchFamily="34" charset="0"/>
              </a:rPr>
              <a:t>Klienta puses radīšana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CDF1-753A-E2DB-62ED-D993F2B4C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178"/>
            <a:ext cx="7747000" cy="423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Freimvorks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: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Servera puse uztver jebkuru maršrutu, maršrutu konfigurācija ar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react-router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». 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Bibliotēkas: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Pieprasījumu sūtīšana uz API – ar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Galvenā dizaina bibliotēka – «</a:t>
            </a:r>
            <a:r>
              <a:rPr lang="lv-LV" sz="2600" dirty="0" err="1"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</a:p>
          <a:p>
            <a:pPr marL="0" indent="0">
              <a:buNone/>
            </a:pPr>
            <a:r>
              <a:rPr lang="lv-LV" sz="2600" dirty="0">
                <a:latin typeface="Arial" panose="020B0604020202020204" pitchFamily="34" charset="0"/>
                <a:cs typeface="Arial" panose="020B0604020202020204" pitchFamily="34" charset="0"/>
              </a:rPr>
              <a:t>u.c. bibliotēkas</a:t>
            </a:r>
          </a:p>
          <a:p>
            <a:pPr marL="0" indent="0">
              <a:buNone/>
            </a:pPr>
            <a:endParaRPr lang="lv-LV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9BFC8-8D04-C3F3-E080-68FC7024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F4E5-A0B9-4734-9D26-1D242177F33D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A68F4-930A-AF06-2ED6-F96B6B75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52" y="2111234"/>
            <a:ext cx="931660" cy="931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6CB98-F7AE-B389-52B3-8AEFC57AEE06}"/>
              </a:ext>
            </a:extLst>
          </p:cNvPr>
          <p:cNvSpPr txBox="1"/>
          <p:nvPr/>
        </p:nvSpPr>
        <p:spPr>
          <a:xfrm>
            <a:off x="8780679" y="3046066"/>
            <a:ext cx="2051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https://react.dev/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47847-2121-3302-9B3F-5125D798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652" y="3762166"/>
            <a:ext cx="2377641" cy="5978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0BB125-07AC-424F-8E9F-27D2EE1C3E7E}"/>
              </a:ext>
            </a:extLst>
          </p:cNvPr>
          <p:cNvSpPr txBox="1"/>
          <p:nvPr/>
        </p:nvSpPr>
        <p:spPr>
          <a:xfrm>
            <a:off x="8780679" y="4418028"/>
            <a:ext cx="301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tailwindcss.com/</a:t>
            </a:r>
          </a:p>
        </p:txBody>
      </p:sp>
    </p:spTree>
    <p:extLst>
      <p:ext uri="{BB962C8B-B14F-4D97-AF65-F5344CB8AC3E}">
        <p14:creationId xmlns:p14="http://schemas.microsoft.com/office/powerpoint/2010/main" val="17379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43BD65E16B94E83E5D987467CEA5F" ma:contentTypeVersion="7" ma:contentTypeDescription="Create a new document." ma:contentTypeScope="" ma:versionID="8f78766ecfe1dbc6fc6204e6d3b934ad">
  <xsd:schema xmlns:xsd="http://www.w3.org/2001/XMLSchema" xmlns:xs="http://www.w3.org/2001/XMLSchema" xmlns:p="http://schemas.microsoft.com/office/2006/metadata/properties" xmlns:ns2="5b162207-64cc-46b2-ab66-a6ef34c43ddd" xmlns:ns3="bd3ba816-2ae2-476d-a01b-ea7664a49d89" targetNamespace="http://schemas.microsoft.com/office/2006/metadata/properties" ma:root="true" ma:fieldsID="be4466999ab6fcc28a869a98c6eac9e5" ns2:_="" ns3:_="">
    <xsd:import namespace="5b162207-64cc-46b2-ab66-a6ef34c43ddd"/>
    <xsd:import namespace="bd3ba816-2ae2-476d-a01b-ea7664a49d8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62207-64cc-46b2-ab66-a6ef34c43d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ba816-2ae2-476d-a01b-ea7664a49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6AA277-2E1E-420C-A491-CC4C3CE413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5A10BD-A913-476A-99A0-F4A8DE5819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162207-64cc-46b2-ab66-a6ef34c43ddd"/>
    <ds:schemaRef ds:uri="bd3ba816-2ae2-476d-a01b-ea7664a49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3866CD-D3C3-4EC5-ADF6-F218525F84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919</Words>
  <Application>Microsoft Office PowerPoint</Application>
  <PresentationFormat>Widescreen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Lietojumprogrammtūras izstrāde  pašizglītības materiālu izstrādei  pielietojot «ChatGPT»</vt:lpstr>
      <vt:lpstr>Darba mērķis un uzdevumi</vt:lpstr>
      <vt:lpstr>Mākslīgā intelekta (MI) un «ChatGPT» tehnoloģijas apskats</vt:lpstr>
      <vt:lpstr>Promptu inženierija mākslīgā intelekta valodas modeļu kontekstā</vt:lpstr>
      <vt:lpstr>«ChatGPT» pašizglītības procesa organizēšanā</vt:lpstr>
      <vt:lpstr>Programmatūras apraksts</vt:lpstr>
      <vt:lpstr>Pielietotās tehnoloģijas un programmēšanas vide</vt:lpstr>
      <vt:lpstr>Servera puses radīšana</vt:lpstr>
      <vt:lpstr>Klienta puses radīšana</vt:lpstr>
      <vt:lpstr>Maršruti un komponenti</vt:lpstr>
      <vt:lpstr>Izstrādāto mācību materiālu lietderīguma izvērtējums</vt:lpstr>
      <vt:lpstr>Gala rezultāts</vt:lpstr>
      <vt:lpstr>PowerPoint Presentation</vt:lpstr>
      <vt:lpstr>Koda repozitorijs – «Github»</vt:lpstr>
      <vt:lpstr>Secinājumi I</vt:lpstr>
      <vt:lpstr>Secinājumi II</vt:lpstr>
      <vt:lpstr>Priekšlikumi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</dc:creator>
  <cp:lastModifiedBy>Mārtiņš Stūrainis</cp:lastModifiedBy>
  <cp:revision>309</cp:revision>
  <cp:lastPrinted>2019-12-04T13:49:18Z</cp:lastPrinted>
  <dcterms:created xsi:type="dcterms:W3CDTF">2018-01-18T17:33:48Z</dcterms:created>
  <dcterms:modified xsi:type="dcterms:W3CDTF">2023-06-26T06:52:11Z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0x01010070643BD65E16B94E83E5D987467CEA5F</vt:lpwstr>
  </property>
</Properties>
</file>