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9" r:id="rId4"/>
    <p:sldId id="291" r:id="rId5"/>
    <p:sldId id="292" r:id="rId6"/>
    <p:sldId id="293" r:id="rId7"/>
    <p:sldId id="288" r:id="rId8"/>
    <p:sldId id="290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FAFD"/>
    <a:srgbClr val="E7F0F9"/>
    <a:srgbClr val="FFFF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 autoAdjust="0"/>
    <p:restoredTop sz="94660"/>
  </p:normalViewPr>
  <p:slideViewPr>
    <p:cSldViewPr>
      <p:cViewPr varScale="1">
        <p:scale>
          <a:sx n="166" d="100"/>
          <a:sy n="166" d="100"/>
        </p:scale>
        <p:origin x="18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488-BAEA-4879-A5BD-53BB857C6DB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122363"/>
            <a:ext cx="7315200" cy="2387600"/>
          </a:xfrm>
        </p:spPr>
        <p:txBody>
          <a:bodyPr/>
          <a:lstStyle/>
          <a:p>
            <a:r>
              <a:rPr lang="en-US" sz="4800" dirty="0" err="1">
                <a:solidFill>
                  <a:srgbClr val="00B050"/>
                </a:solidFill>
              </a:rPr>
              <a:t>SyDEVS</a:t>
            </a:r>
            <a:r>
              <a:rPr lang="en-US" sz="4800" dirty="0">
                <a:solidFill>
                  <a:srgbClr val="00B050"/>
                </a:solidFill>
              </a:rPr>
              <a:t> Library</a:t>
            </a:r>
            <a:br>
              <a:rPr lang="en-US" sz="4800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Building7m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Autodesk Research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8352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Tutorial Instructions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76600" y="1144416"/>
            <a:ext cx="5638800" cy="49244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Run building7m.exe.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Open building7m.h.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</a:t>
            </a:r>
            <a:r>
              <a:rPr lang="en-US" sz="1600" dirty="0"/>
              <a:t> the following line: </a:t>
            </a:r>
            <a:r>
              <a:rPr lang="en-US" sz="800" dirty="0">
                <a:latin typeface="Consolas" panose="020B0609020204030204" pitchFamily="49" charset="0"/>
              </a:rPr>
              <a:t>sim.top.building_dynamics.thermodynamics.outdoor_temperature_input.print_on_use();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 the following line: </a:t>
            </a:r>
            <a:r>
              <a:rPr lang="en-US" sz="800" dirty="0" err="1">
                <a:solidFill>
                  <a:prstClr val="black"/>
                </a:solidFill>
                <a:latin typeface="Consolas" panose="020B0609020204030204" pitchFamily="49" charset="0"/>
              </a:rPr>
              <a:t>sim.top.building_dynamics.occupant.print_on_event</a:t>
            </a:r>
            <a:r>
              <a:rPr lang="en-US" sz="8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en-US" sz="800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 similar event notification and port value printing lines.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Undo changes above, and open </a:t>
            </a:r>
            <a:r>
              <a:rPr lang="en-US" sz="1600" dirty="0" err="1"/>
              <a:t>weather_node.h</a:t>
            </a:r>
            <a:r>
              <a:rPr lang="en-US" sz="16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Find a location in the Planned Event Handler beneath the reassignment of the “rate” state variable.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Re-run after inserting the following line: </a:t>
            </a: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tostring</a:t>
            </a:r>
            <a:r>
              <a:rPr lang="en-US" sz="1000" dirty="0">
                <a:latin typeface="Consolas" panose="020B0609020204030204" pitchFamily="49" charset="0"/>
              </a:rPr>
              <a:t>(rate));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Undo changes above, and open </a:t>
            </a:r>
            <a:r>
              <a:rPr lang="en-US" sz="1600" dirty="0" err="1"/>
              <a:t>building_closed_system.h</a:t>
            </a:r>
            <a:r>
              <a:rPr lang="en-US" sz="16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Re-run after changing the frame duration parameter value from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/>
              <a:t> to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30_s</a:t>
            </a:r>
            <a:r>
              <a:rPr lang="en-US" sz="1600" dirty="0"/>
              <a:t>. 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Implement at least the first 3 enhancements, and ideally all 5.</a:t>
            </a:r>
          </a:p>
        </p:txBody>
      </p:sp>
    </p:spTree>
    <p:extLst>
      <p:ext uri="{BB962C8B-B14F-4D97-AF65-F5344CB8AC3E}">
        <p14:creationId xmlns:p14="http://schemas.microsoft.com/office/powerpoint/2010/main" val="3948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Objective</a:t>
            </a:r>
          </a:p>
        </p:txBody>
      </p:sp>
      <p:sp>
        <p:nvSpPr>
          <p:cNvPr id="4" name="TextBox 110">
            <a:extLst>
              <a:ext uri="{FF2B5EF4-FFF2-40B4-BE49-F238E27FC236}">
                <a16:creationId xmlns:a16="http://schemas.microsoft.com/office/drawing/2014/main" id="{4C1D1C63-9FDB-4BFF-BFA1-F3D0B4795BF2}"/>
              </a:ext>
            </a:extLst>
          </p:cNvPr>
          <p:cNvSpPr txBox="1"/>
          <p:nvPr/>
        </p:nvSpPr>
        <p:spPr>
          <a:xfrm>
            <a:off x="3352800" y="2767280"/>
            <a:ext cx="54864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Start with the </a:t>
            </a:r>
            <a:r>
              <a:rPr lang="en-US" sz="1600" b="1" dirty="0"/>
              <a:t>Example Simulation Model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	(</a:t>
            </a:r>
            <a:r>
              <a:rPr lang="en-US" sz="1600" dirty="0" err="1"/>
              <a:t>src</a:t>
            </a:r>
            <a:r>
              <a:rPr lang="en-US" sz="1600"/>
              <a:t>/examples/</a:t>
            </a:r>
            <a:r>
              <a:rPr lang="en-US" sz="1600" dirty="0"/>
              <a:t>demo/building7m)</a:t>
            </a:r>
          </a:p>
          <a:p>
            <a:endParaRPr lang="en-US" sz="1600" dirty="0"/>
          </a:p>
          <a:p>
            <a:r>
              <a:rPr lang="en-US" sz="1600" dirty="0"/>
              <a:t>Turn it into the </a:t>
            </a:r>
            <a:r>
              <a:rPr lang="en-US" sz="1600" b="1" dirty="0"/>
              <a:t>Example Simulation Model with Enhancements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21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Simulation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5019" y="1445289"/>
            <a:ext cx="3799781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Description: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weather node produces a sequence of outdoor temperatures that rise and fall in a sinewave pattern.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thermodynamics node computes the temperature at each 20cm x 20cm grid cell over time, accounting for the thermal resistance of building walls.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node tracks the movements of a single building occupant who walks randomly from the current grid cell to one of 4 adjacent grid cells.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visualization node periodically prints the current state of the system as a grid of temperature values with the occupant location indicated.</a:t>
            </a:r>
          </a:p>
        </p:txBody>
      </p:sp>
    </p:spTree>
    <p:extLst>
      <p:ext uri="{BB962C8B-B14F-4D97-AF65-F5344CB8AC3E}">
        <p14:creationId xmlns:p14="http://schemas.microsoft.com/office/powerpoint/2010/main" val="27498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Simulation Model with Enhancements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12" name="Rectangle 111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Diagonal Corners Snipped 112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top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building_closed_system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16" name="Rectangle 11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: Diagonal Corners Snipped 118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138" name="Rectangle 137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Diagonal Corners Snipped 14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157" name="Rectangle 15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: Diagonal Corners Snipped 15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161" name="Rectangle 16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Diagonal Corners Snipped 16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225" name="Rectangle 22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Diagonal Corners Snipped 22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5" name="TextBox 244"/>
          <p:cNvSpPr txBox="1"/>
          <p:nvPr/>
        </p:nvSpPr>
        <p:spPr>
          <a:xfrm rot="20569934">
            <a:off x="5905187" y="58861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6" name="TextBox 245"/>
          <p:cNvSpPr txBox="1"/>
          <p:nvPr/>
        </p:nvSpPr>
        <p:spPr>
          <a:xfrm rot="20569934">
            <a:off x="884578" y="245229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7" name="TextBox 246"/>
          <p:cNvSpPr txBox="1"/>
          <p:nvPr/>
        </p:nvSpPr>
        <p:spPr>
          <a:xfrm rot="20569934">
            <a:off x="8978291" y="44662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sp>
        <p:nvSpPr>
          <p:cNvPr id="248" name="TextBox 247"/>
          <p:cNvSpPr txBox="1"/>
          <p:nvPr/>
        </p:nvSpPr>
        <p:spPr>
          <a:xfrm rot="20569934">
            <a:off x="6766257" y="3713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935019" y="1445289"/>
            <a:ext cx="3799781" cy="249299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Enhancements: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can now move diagonally.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 new comfort node tracks the temperature at the occupant’s location.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 new average temperature node reports the time-averaged temperature experienced by the occupant.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layout is read from a file.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visualization uses 2D graphics.</a:t>
            </a:r>
          </a:p>
        </p:txBody>
      </p:sp>
    </p:spTree>
    <p:extLst>
      <p:ext uri="{BB962C8B-B14F-4D97-AF65-F5344CB8AC3E}">
        <p14:creationId xmlns:p14="http://schemas.microsoft.com/office/powerpoint/2010/main" val="33673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30057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60535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#1: The occupant can now move diagonally.</a:t>
            </a:r>
          </a:p>
        </p:txBody>
      </p:sp>
      <p:sp>
        <p:nvSpPr>
          <p:cNvPr id="2" name="TextBox 1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38055" y="923107"/>
            <a:ext cx="6020545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occupant moves E, N, W, or S, each with a 25% chance.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After the enhancement, the occupant can move E, NE, N, NW, W, SW, S, or SE, each with a 12.5% chance.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When moving E, N, W, or S, the occupant takes a time of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d/</a:t>
            </a:r>
            <a:r>
              <a:rPr lang="en-US" sz="12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walking_speed</a:t>
            </a:r>
            <a:r>
              <a:rPr lang="en-US" sz="1200" dirty="0"/>
              <a:t> to get to the next grid cell, where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/>
              <a:t> is the distance between adjacent grid locations.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When moving NE, NW, SW, or SE, the occupant takes a time of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sqrt(2)*d/</a:t>
            </a:r>
            <a:r>
              <a:rPr lang="en-US" sz="12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walking_speed</a:t>
            </a:r>
            <a:r>
              <a:rPr lang="en-US" sz="1200" dirty="0"/>
              <a:t> to get to the next grid cell, since the travel distance is that much longer.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6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#2: A new comfort node tracks the temperature at the occupant’s location.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138" name="Rectangle 137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Diagonal Corners Snipped 14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161" name="Rectangle 16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Diagonal Corners Snipped 16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259913" y="3133223"/>
            <a:ext cx="0" cy="144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20569934">
            <a:off x="6766257" y="3713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30057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8790" y="2385463"/>
            <a:ext cx="3328354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comfort node should assume the occupant’s initial temperature is the flow value it takes as a parameter.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If the temperature at the occupant’s location changes, the new temperature is immediately output and communicated to the occupant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temperature can change if either the temperature field is updated, or if the occupant’s position is updated.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Note that if the temperature field or position changes, it does not necessarily mean that the occupant temperature has changed.</a:t>
            </a:r>
          </a:p>
        </p:txBody>
      </p:sp>
    </p:spTree>
    <p:extLst>
      <p:ext uri="{BB962C8B-B14F-4D97-AF65-F5344CB8AC3E}">
        <p14:creationId xmlns:p14="http://schemas.microsoft.com/office/powerpoint/2010/main" val="5905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-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#3: A new average temperature node reports the time-averaged temperature experienced by the occupant.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4696299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node should output the </a:t>
            </a:r>
            <a:r>
              <a:rPr lang="en-US" sz="1200" dirty="0" err="1"/>
              <a:t>average_T</a:t>
            </a:r>
            <a:r>
              <a:rPr lang="en-US" sz="1200" dirty="0"/>
              <a:t> variable computed in the finalization function.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flow value is passed through the interface of the building dynamics node into the average temperature statistic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In building7m.h, the value is captured from the statistic node and output as follows:</a:t>
            </a:r>
          </a:p>
          <a:p>
            <a:endParaRPr lang="en-US" sz="1200" dirty="0"/>
          </a:p>
          <a:p>
            <a:r>
              <a:rPr lang="en-US" sz="1100" dirty="0">
                <a:latin typeface="Consolas" panose="020B0609020204030204" pitchFamily="49" charset="0"/>
              </a:rPr>
              <a:t>   Average Occupant Temperature</a:t>
            </a:r>
            <a:r>
              <a:rPr lang="en-US" sz="1100">
                <a:latin typeface="Consolas" panose="020B0609020204030204" pitchFamily="49" charset="0"/>
              </a:rPr>
              <a:t>: 20.821 </a:t>
            </a:r>
            <a:r>
              <a:rPr lang="en-US" sz="1100" dirty="0">
                <a:latin typeface="Consolas" panose="020B0609020204030204" pitchFamily="49" charset="0"/>
              </a:rPr>
              <a:t>deg. Celsius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0569934">
            <a:off x="8978291" y="44662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</p:spTree>
    <p:extLst>
      <p:ext uri="{BB962C8B-B14F-4D97-AF65-F5344CB8AC3E}">
        <p14:creationId xmlns:p14="http://schemas.microsoft.com/office/powerpoint/2010/main" val="36939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#4: The building layout is read from a file.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 rot="20569934">
            <a:off x="884578" y="245229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010400" y="1748583"/>
            <a:ext cx="40386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building layout is just a square generated using a hard-coded routine in the building info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layout is encoded in a 35 x 35 cell grid. With 20cm cells, the entire area is 7m x 7m.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Cell values of 0 represent indoor space; cell values of 1 represent walls; cell values of -1 represent outdoor space.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hard-coded routine should be deleted, and the building layout should be read from the file “building7m.png”.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In the image, white pixels are indoor space; black pixels are walls; grey pixels are outdoor space.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Optional further enhancement: Add a new parameter node that supplies the filename to the building info node.</a:t>
            </a:r>
          </a:p>
        </p:txBody>
      </p:sp>
    </p:spTree>
    <p:extLst>
      <p:ext uri="{BB962C8B-B14F-4D97-AF65-F5344CB8AC3E}">
        <p14:creationId xmlns:p14="http://schemas.microsoft.com/office/powerpoint/2010/main" val="378793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#5: The building visualization uses 2D graphics.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225" name="Rectangle 22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Diagonal Corners Snipped 22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 rot="20569934">
            <a:off x="5905187" y="58861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695806" y="1873553"/>
            <a:ext cx="3799781" cy="32316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building vis node periodically prints a grid of text indicating the temperature at every point except where the occupant is located.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node should instead produce an animation of the results using 2D graphics.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For example, a 40-second video could be produced with a frame duration of 0.25 seconds (simulated time) and a frame rate of 30 fps.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Alternatively, the animation could be shown as the simulation is running. This would require simulated time to be synchronized with </a:t>
            </a:r>
            <a:r>
              <a:rPr lang="en-US" sz="1200" dirty="0" err="1"/>
              <a:t>wallclock</a:t>
            </a:r>
            <a:r>
              <a:rPr lang="en-US" sz="1200" dirty="0"/>
              <a:t> time, possibly using a sleep() instruction in the building vis node.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6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1252</Words>
  <Application>Microsoft Office PowerPoint</Application>
  <PresentationFormat>Widescreen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SyDEVS Library Building7m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197</cp:revision>
  <dcterms:created xsi:type="dcterms:W3CDTF">2017-06-13T20:30:58Z</dcterms:created>
  <dcterms:modified xsi:type="dcterms:W3CDTF">2018-04-24T18:37:43Z</dcterms:modified>
</cp:coreProperties>
</file>