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56" r:id="rId2"/>
    <p:sldId id="324" r:id="rId3"/>
    <p:sldId id="303" r:id="rId4"/>
    <p:sldId id="259" r:id="rId5"/>
    <p:sldId id="260" r:id="rId6"/>
    <p:sldId id="261" r:id="rId7"/>
    <p:sldId id="262" r:id="rId8"/>
    <p:sldId id="263" r:id="rId9"/>
    <p:sldId id="264" r:id="rId10"/>
    <p:sldId id="265" r:id="rId11"/>
    <p:sldId id="266" r:id="rId12"/>
    <p:sldId id="267" r:id="rId13"/>
    <p:sldId id="268" r:id="rId14"/>
    <p:sldId id="269" r:id="rId15"/>
    <p:sldId id="330" r:id="rId16"/>
    <p:sldId id="270" r:id="rId17"/>
    <p:sldId id="307" r:id="rId18"/>
    <p:sldId id="273" r:id="rId19"/>
    <p:sldId id="274" r:id="rId20"/>
    <p:sldId id="275" r:id="rId21"/>
    <p:sldId id="276" r:id="rId22"/>
    <p:sldId id="317" r:id="rId23"/>
    <p:sldId id="277" r:id="rId24"/>
    <p:sldId id="278" r:id="rId25"/>
    <p:sldId id="279" r:id="rId26"/>
    <p:sldId id="304" r:id="rId27"/>
    <p:sldId id="305" r:id="rId28"/>
    <p:sldId id="306" r:id="rId29"/>
    <p:sldId id="283" r:id="rId30"/>
    <p:sldId id="284" r:id="rId31"/>
    <p:sldId id="310" r:id="rId32"/>
    <p:sldId id="309" r:id="rId33"/>
    <p:sldId id="287" r:id="rId34"/>
    <p:sldId id="318" r:id="rId35"/>
    <p:sldId id="319" r:id="rId36"/>
    <p:sldId id="321" r:id="rId37"/>
    <p:sldId id="320" r:id="rId38"/>
    <p:sldId id="322" r:id="rId39"/>
    <p:sldId id="323" r:id="rId40"/>
    <p:sldId id="288" r:id="rId41"/>
    <p:sldId id="308" r:id="rId42"/>
    <p:sldId id="311" r:id="rId43"/>
    <p:sldId id="312" r:id="rId44"/>
    <p:sldId id="297" r:id="rId45"/>
    <p:sldId id="298" r:id="rId46"/>
    <p:sldId id="314" r:id="rId47"/>
    <p:sldId id="315" r:id="rId48"/>
    <p:sldId id="302" r:id="rId49"/>
    <p:sldId id="325" r:id="rId50"/>
    <p:sldId id="326" r:id="rId51"/>
    <p:sldId id="327" r:id="rId52"/>
    <p:sldId id="328" r:id="rId53"/>
    <p:sldId id="32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FC001"/>
    <a:srgbClr val="01B0F0"/>
    <a:srgbClr val="CBC6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howGuides="1">
      <p:cViewPr>
        <p:scale>
          <a:sx n="75" d="100"/>
          <a:sy n="75" d="100"/>
        </p:scale>
        <p:origin x="950" y="482"/>
      </p:cViewPr>
      <p:guideLst>
        <p:guide orient="horz" pos="2160"/>
        <p:guide pos="3840"/>
      </p:guideLst>
    </p:cSldViewPr>
  </p:slideViewPr>
  <p:notesTextViewPr>
    <p:cViewPr>
      <p:scale>
        <a:sx n="1" d="1"/>
        <a:sy n="1" d="1"/>
      </p:scale>
      <p:origin x="0" y="0"/>
    </p:cViewPr>
  </p:notesTextViewPr>
  <p:notesViewPr>
    <p:cSldViewPr snapToGrid="0" showGuides="1">
      <p:cViewPr varScale="1">
        <p:scale>
          <a:sx n="140" d="100"/>
          <a:sy n="140" d="100"/>
        </p:scale>
        <p:origin x="461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39748D-F75B-4E57-B588-EDC1376222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EEAA6DD-1226-4D73-81B5-A6178083A4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64471E-550E-4988-9B9B-E89B857C20B8}" type="datetimeFigureOut">
              <a:rPr lang="en-US" smtClean="0"/>
              <a:t>12/4/2024</a:t>
            </a:fld>
            <a:endParaRPr lang="en-US"/>
          </a:p>
        </p:txBody>
      </p:sp>
      <p:sp>
        <p:nvSpPr>
          <p:cNvPr id="4" name="Footer Placeholder 3">
            <a:extLst>
              <a:ext uri="{FF2B5EF4-FFF2-40B4-BE49-F238E27FC236}">
                <a16:creationId xmlns:a16="http://schemas.microsoft.com/office/drawing/2014/main" id="{8C655C31-06AC-483B-91FF-7BC2D1F4FA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5C5945-0A71-4820-8159-2B821535D0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8DDC43-6E6C-4AE3-B845-70602B501DC7}" type="slidenum">
              <a:rPr lang="en-US" smtClean="0"/>
              <a:t>‹#›</a:t>
            </a:fld>
            <a:endParaRPr lang="en-US"/>
          </a:p>
        </p:txBody>
      </p:sp>
    </p:spTree>
    <p:extLst>
      <p:ext uri="{BB962C8B-B14F-4D97-AF65-F5344CB8AC3E}">
        <p14:creationId xmlns:p14="http://schemas.microsoft.com/office/powerpoint/2010/main" val="295934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ED813-1860-4A8C-A3AB-230F35580DA9}"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B8E863-CD2D-43A2-B222-AAA467E08100}" type="slidenum">
              <a:rPr lang="en-US" smtClean="0"/>
              <a:t>‹#›</a:t>
            </a:fld>
            <a:endParaRPr lang="en-US"/>
          </a:p>
        </p:txBody>
      </p:sp>
    </p:spTree>
    <p:extLst>
      <p:ext uri="{BB962C8B-B14F-4D97-AF65-F5344CB8AC3E}">
        <p14:creationId xmlns:p14="http://schemas.microsoft.com/office/powerpoint/2010/main" val="1872753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18</a:t>
            </a:fld>
            <a:endParaRPr lang="uk-UA"/>
          </a:p>
        </p:txBody>
      </p:sp>
    </p:spTree>
    <p:extLst>
      <p:ext uri="{BB962C8B-B14F-4D97-AF65-F5344CB8AC3E}">
        <p14:creationId xmlns:p14="http://schemas.microsoft.com/office/powerpoint/2010/main" val="3344977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27</a:t>
            </a:fld>
            <a:endParaRPr lang="uk-UA"/>
          </a:p>
        </p:txBody>
      </p:sp>
    </p:spTree>
    <p:extLst>
      <p:ext uri="{BB962C8B-B14F-4D97-AF65-F5344CB8AC3E}">
        <p14:creationId xmlns:p14="http://schemas.microsoft.com/office/powerpoint/2010/main" val="1197603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28</a:t>
            </a:fld>
            <a:endParaRPr lang="uk-UA"/>
          </a:p>
        </p:txBody>
      </p:sp>
    </p:spTree>
    <p:extLst>
      <p:ext uri="{BB962C8B-B14F-4D97-AF65-F5344CB8AC3E}">
        <p14:creationId xmlns:p14="http://schemas.microsoft.com/office/powerpoint/2010/main" val="1950944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31</a:t>
            </a:fld>
            <a:endParaRPr lang="uk-UA"/>
          </a:p>
        </p:txBody>
      </p:sp>
    </p:spTree>
    <p:extLst>
      <p:ext uri="{BB962C8B-B14F-4D97-AF65-F5344CB8AC3E}">
        <p14:creationId xmlns:p14="http://schemas.microsoft.com/office/powerpoint/2010/main" val="1876034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32</a:t>
            </a:fld>
            <a:endParaRPr lang="uk-UA"/>
          </a:p>
        </p:txBody>
      </p:sp>
    </p:spTree>
    <p:extLst>
      <p:ext uri="{BB962C8B-B14F-4D97-AF65-F5344CB8AC3E}">
        <p14:creationId xmlns:p14="http://schemas.microsoft.com/office/powerpoint/2010/main" val="3908752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42</a:t>
            </a:fld>
            <a:endParaRPr lang="uk-UA"/>
          </a:p>
        </p:txBody>
      </p:sp>
    </p:spTree>
    <p:extLst>
      <p:ext uri="{BB962C8B-B14F-4D97-AF65-F5344CB8AC3E}">
        <p14:creationId xmlns:p14="http://schemas.microsoft.com/office/powerpoint/2010/main" val="1852601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43</a:t>
            </a:fld>
            <a:endParaRPr lang="uk-UA"/>
          </a:p>
        </p:txBody>
      </p:sp>
    </p:spTree>
    <p:extLst>
      <p:ext uri="{BB962C8B-B14F-4D97-AF65-F5344CB8AC3E}">
        <p14:creationId xmlns:p14="http://schemas.microsoft.com/office/powerpoint/2010/main" val="2803413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46</a:t>
            </a:fld>
            <a:endParaRPr lang="uk-UA"/>
          </a:p>
        </p:txBody>
      </p:sp>
    </p:spTree>
    <p:extLst>
      <p:ext uri="{BB962C8B-B14F-4D97-AF65-F5344CB8AC3E}">
        <p14:creationId xmlns:p14="http://schemas.microsoft.com/office/powerpoint/2010/main" val="2639065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8E863-CD2D-43A2-B222-AAA467E08100}" type="slidenum">
              <a:rPr lang="en-US" smtClean="0"/>
              <a:t>48</a:t>
            </a:fld>
            <a:endParaRPr lang="en-US"/>
          </a:p>
        </p:txBody>
      </p:sp>
    </p:spTree>
    <p:extLst>
      <p:ext uri="{BB962C8B-B14F-4D97-AF65-F5344CB8AC3E}">
        <p14:creationId xmlns:p14="http://schemas.microsoft.com/office/powerpoint/2010/main" val="2552090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8E863-CD2D-43A2-B222-AAA467E08100}" type="slidenum">
              <a:rPr lang="en-US" smtClean="0"/>
              <a:t>49</a:t>
            </a:fld>
            <a:endParaRPr lang="en-US"/>
          </a:p>
        </p:txBody>
      </p:sp>
    </p:spTree>
    <p:extLst>
      <p:ext uri="{BB962C8B-B14F-4D97-AF65-F5344CB8AC3E}">
        <p14:creationId xmlns:p14="http://schemas.microsoft.com/office/powerpoint/2010/main" val="3412234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8E863-CD2D-43A2-B222-AAA467E08100}" type="slidenum">
              <a:rPr lang="en-US" smtClean="0"/>
              <a:t>52</a:t>
            </a:fld>
            <a:endParaRPr lang="en-US"/>
          </a:p>
        </p:txBody>
      </p:sp>
    </p:spTree>
    <p:extLst>
      <p:ext uri="{BB962C8B-B14F-4D97-AF65-F5344CB8AC3E}">
        <p14:creationId xmlns:p14="http://schemas.microsoft.com/office/powerpoint/2010/main" val="350210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19</a:t>
            </a:fld>
            <a:endParaRPr lang="uk-UA"/>
          </a:p>
        </p:txBody>
      </p:sp>
    </p:spTree>
    <p:extLst>
      <p:ext uri="{BB962C8B-B14F-4D97-AF65-F5344CB8AC3E}">
        <p14:creationId xmlns:p14="http://schemas.microsoft.com/office/powerpoint/2010/main" val="106504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20</a:t>
            </a:fld>
            <a:endParaRPr lang="uk-UA"/>
          </a:p>
        </p:txBody>
      </p:sp>
    </p:spTree>
    <p:extLst>
      <p:ext uri="{BB962C8B-B14F-4D97-AF65-F5344CB8AC3E}">
        <p14:creationId xmlns:p14="http://schemas.microsoft.com/office/powerpoint/2010/main" val="420916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21</a:t>
            </a:fld>
            <a:endParaRPr lang="uk-UA"/>
          </a:p>
        </p:txBody>
      </p:sp>
    </p:spTree>
    <p:extLst>
      <p:ext uri="{BB962C8B-B14F-4D97-AF65-F5344CB8AC3E}">
        <p14:creationId xmlns:p14="http://schemas.microsoft.com/office/powerpoint/2010/main" val="320128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22</a:t>
            </a:fld>
            <a:endParaRPr lang="uk-UA"/>
          </a:p>
        </p:txBody>
      </p:sp>
    </p:spTree>
    <p:extLst>
      <p:ext uri="{BB962C8B-B14F-4D97-AF65-F5344CB8AC3E}">
        <p14:creationId xmlns:p14="http://schemas.microsoft.com/office/powerpoint/2010/main" val="1345090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23</a:t>
            </a:fld>
            <a:endParaRPr lang="uk-UA"/>
          </a:p>
        </p:txBody>
      </p:sp>
    </p:spTree>
    <p:extLst>
      <p:ext uri="{BB962C8B-B14F-4D97-AF65-F5344CB8AC3E}">
        <p14:creationId xmlns:p14="http://schemas.microsoft.com/office/powerpoint/2010/main" val="995807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24</a:t>
            </a:fld>
            <a:endParaRPr lang="uk-UA"/>
          </a:p>
        </p:txBody>
      </p:sp>
    </p:spTree>
    <p:extLst>
      <p:ext uri="{BB962C8B-B14F-4D97-AF65-F5344CB8AC3E}">
        <p14:creationId xmlns:p14="http://schemas.microsoft.com/office/powerpoint/2010/main" val="1564635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25</a:t>
            </a:fld>
            <a:endParaRPr lang="uk-UA"/>
          </a:p>
        </p:txBody>
      </p:sp>
    </p:spTree>
    <p:extLst>
      <p:ext uri="{BB962C8B-B14F-4D97-AF65-F5344CB8AC3E}">
        <p14:creationId xmlns:p14="http://schemas.microsoft.com/office/powerpoint/2010/main" val="4125036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26</a:t>
            </a:fld>
            <a:endParaRPr lang="uk-UA"/>
          </a:p>
        </p:txBody>
      </p:sp>
    </p:spTree>
    <p:extLst>
      <p:ext uri="{BB962C8B-B14F-4D97-AF65-F5344CB8AC3E}">
        <p14:creationId xmlns:p14="http://schemas.microsoft.com/office/powerpoint/2010/main" val="1849527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0CFA-4A7C-420F-9D08-46AFD9F48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E801E4-E549-4F22-A4E2-A9E0A8A2F3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ADFE4D-A3D4-4425-8674-318052873EBD}"/>
              </a:ext>
            </a:extLst>
          </p:cNvPr>
          <p:cNvSpPr>
            <a:spLocks noGrp="1"/>
          </p:cNvSpPr>
          <p:nvPr>
            <p:ph type="dt" sz="half" idx="10"/>
          </p:nvPr>
        </p:nvSpPr>
        <p:spPr/>
        <p:txBody>
          <a:bodyPr/>
          <a:lstStyle/>
          <a:p>
            <a:fld id="{4C4E21C3-5D8D-496E-B5A3-818C1E315E84}" type="datetimeFigureOut">
              <a:rPr lang="en-US" smtClean="0"/>
              <a:t>12/4/2024</a:t>
            </a:fld>
            <a:endParaRPr lang="en-US"/>
          </a:p>
        </p:txBody>
      </p:sp>
      <p:sp>
        <p:nvSpPr>
          <p:cNvPr id="5" name="Footer Placeholder 4">
            <a:extLst>
              <a:ext uri="{FF2B5EF4-FFF2-40B4-BE49-F238E27FC236}">
                <a16:creationId xmlns:a16="http://schemas.microsoft.com/office/drawing/2014/main" id="{536E25D5-32A3-4652-944B-72DD909BA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6249B-84D0-4678-B2C9-A214317F6D3B}"/>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420843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5051-CDD1-4773-936E-3CC074949F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B77C85-2018-4929-BC70-AC61B6C991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7870F7-F0BC-4DD4-8CE2-B74BEE3CD7FC}"/>
              </a:ext>
            </a:extLst>
          </p:cNvPr>
          <p:cNvSpPr>
            <a:spLocks noGrp="1"/>
          </p:cNvSpPr>
          <p:nvPr>
            <p:ph type="dt" sz="half" idx="10"/>
          </p:nvPr>
        </p:nvSpPr>
        <p:spPr/>
        <p:txBody>
          <a:bodyPr/>
          <a:lstStyle/>
          <a:p>
            <a:fld id="{4C4E21C3-5D8D-496E-B5A3-818C1E315E84}" type="datetimeFigureOut">
              <a:rPr lang="en-US" smtClean="0"/>
              <a:t>12/4/2024</a:t>
            </a:fld>
            <a:endParaRPr lang="en-US"/>
          </a:p>
        </p:txBody>
      </p:sp>
      <p:sp>
        <p:nvSpPr>
          <p:cNvPr id="5" name="Footer Placeholder 4">
            <a:extLst>
              <a:ext uri="{FF2B5EF4-FFF2-40B4-BE49-F238E27FC236}">
                <a16:creationId xmlns:a16="http://schemas.microsoft.com/office/drawing/2014/main" id="{71E75E72-2544-431C-A25C-8AE6630A8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7F02C-CF19-4D6A-8CF8-383C9E38E4E3}"/>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337244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CFD148-B394-4526-A1B0-81D56F7F13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56F836-B558-4B5A-840A-B23DCB7D013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4348A6-9741-4DF1-887D-87A7EBB0165A}"/>
              </a:ext>
            </a:extLst>
          </p:cNvPr>
          <p:cNvSpPr>
            <a:spLocks noGrp="1"/>
          </p:cNvSpPr>
          <p:nvPr>
            <p:ph type="dt" sz="half" idx="10"/>
          </p:nvPr>
        </p:nvSpPr>
        <p:spPr/>
        <p:txBody>
          <a:bodyPr/>
          <a:lstStyle/>
          <a:p>
            <a:fld id="{4C4E21C3-5D8D-496E-B5A3-818C1E315E84}" type="datetimeFigureOut">
              <a:rPr lang="en-US" smtClean="0"/>
              <a:t>12/4/2024</a:t>
            </a:fld>
            <a:endParaRPr lang="en-US"/>
          </a:p>
        </p:txBody>
      </p:sp>
      <p:sp>
        <p:nvSpPr>
          <p:cNvPr id="5" name="Footer Placeholder 4">
            <a:extLst>
              <a:ext uri="{FF2B5EF4-FFF2-40B4-BE49-F238E27FC236}">
                <a16:creationId xmlns:a16="http://schemas.microsoft.com/office/drawing/2014/main" id="{AD58E7FD-41CC-4878-8004-580998CDB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92118-1AE6-451B-9846-B9A76811A691}"/>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3375630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0" hasCustomPrompt="1"/>
          </p:nvPr>
        </p:nvSpPr>
        <p:spPr>
          <a:xfrm>
            <a:off x="406400" y="990600"/>
            <a:ext cx="11379200" cy="406400"/>
          </a:xfrm>
        </p:spPr>
        <p:txBody>
          <a:bodyPr/>
          <a:lstStyle>
            <a:lvl1pPr marL="0" marR="0" indent="0" algn="l" defTabSz="914377" rtl="0" eaLnBrk="1" fontAlgn="auto" latinLnBrk="0" hangingPunct="1">
              <a:lnSpc>
                <a:spcPct val="90000"/>
              </a:lnSpc>
              <a:spcBef>
                <a:spcPts val="0"/>
              </a:spcBef>
              <a:spcAft>
                <a:spcPts val="0"/>
              </a:spcAft>
              <a:buClr>
                <a:schemeClr val="tx2"/>
              </a:buClr>
              <a:buSzTx/>
              <a:buFont typeface="Wingdings" charset="2"/>
              <a:buNone/>
              <a:tabLst/>
              <a:defRPr sz="2133" b="1">
                <a:solidFill>
                  <a:schemeClr val="bg2">
                    <a:lumMod val="50000"/>
                  </a:schemeClr>
                </a:solidFill>
              </a:defRPr>
            </a:lvl1pPr>
          </a:lstStyle>
          <a:p>
            <a:pPr marL="0" marR="0" lvl="0" indent="0" algn="l" defTabSz="914377" rtl="0" eaLnBrk="1" fontAlgn="auto" latinLnBrk="0" hangingPunct="1">
              <a:lnSpc>
                <a:spcPct val="90000"/>
              </a:lnSpc>
              <a:spcBef>
                <a:spcPts val="0"/>
              </a:spcBef>
              <a:spcAft>
                <a:spcPts val="0"/>
              </a:spcAft>
              <a:buClr>
                <a:schemeClr val="tx2"/>
              </a:buClr>
              <a:buSzTx/>
              <a:buFont typeface="Wingdings" charset="2"/>
              <a:buNone/>
              <a:tabLst/>
              <a:defRPr/>
            </a:pPr>
            <a:r>
              <a:rPr lang="en-US"/>
              <a:t>Subtitle if needed</a:t>
            </a:r>
          </a:p>
        </p:txBody>
      </p:sp>
    </p:spTree>
    <p:extLst>
      <p:ext uri="{BB962C8B-B14F-4D97-AF65-F5344CB8AC3E}">
        <p14:creationId xmlns:p14="http://schemas.microsoft.com/office/powerpoint/2010/main" val="2856093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7508-94CB-4241-B21E-82E39FEF68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31F4DB-F562-4597-9531-93A02C3922F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65E67-98BD-4F2A-9091-EA59299BF310}"/>
              </a:ext>
            </a:extLst>
          </p:cNvPr>
          <p:cNvSpPr>
            <a:spLocks noGrp="1"/>
          </p:cNvSpPr>
          <p:nvPr>
            <p:ph type="dt" sz="half" idx="10"/>
          </p:nvPr>
        </p:nvSpPr>
        <p:spPr/>
        <p:txBody>
          <a:bodyPr/>
          <a:lstStyle/>
          <a:p>
            <a:fld id="{4C4E21C3-5D8D-496E-B5A3-818C1E315E84}" type="datetimeFigureOut">
              <a:rPr lang="en-US" smtClean="0"/>
              <a:t>12/4/2024</a:t>
            </a:fld>
            <a:endParaRPr lang="en-US"/>
          </a:p>
        </p:txBody>
      </p:sp>
      <p:sp>
        <p:nvSpPr>
          <p:cNvPr id="5" name="Footer Placeholder 4">
            <a:extLst>
              <a:ext uri="{FF2B5EF4-FFF2-40B4-BE49-F238E27FC236}">
                <a16:creationId xmlns:a16="http://schemas.microsoft.com/office/drawing/2014/main" id="{BE68B7FD-CD28-48D9-A3E4-D02E6F44D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908DC-9A98-4EBB-BF83-3160CAFFBEE5}"/>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178647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089D-CD29-4C40-A475-397CBE515F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9906D4-35BB-438A-8950-28E887CC05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201F2C-7B63-434C-B268-EC62632E674E}"/>
              </a:ext>
            </a:extLst>
          </p:cNvPr>
          <p:cNvSpPr>
            <a:spLocks noGrp="1"/>
          </p:cNvSpPr>
          <p:nvPr>
            <p:ph type="dt" sz="half" idx="10"/>
          </p:nvPr>
        </p:nvSpPr>
        <p:spPr/>
        <p:txBody>
          <a:bodyPr/>
          <a:lstStyle/>
          <a:p>
            <a:fld id="{4C4E21C3-5D8D-496E-B5A3-818C1E315E84}" type="datetimeFigureOut">
              <a:rPr lang="en-US" smtClean="0"/>
              <a:t>12/4/2024</a:t>
            </a:fld>
            <a:endParaRPr lang="en-US"/>
          </a:p>
        </p:txBody>
      </p:sp>
      <p:sp>
        <p:nvSpPr>
          <p:cNvPr id="5" name="Footer Placeholder 4">
            <a:extLst>
              <a:ext uri="{FF2B5EF4-FFF2-40B4-BE49-F238E27FC236}">
                <a16:creationId xmlns:a16="http://schemas.microsoft.com/office/drawing/2014/main" id="{297AB8C4-10ED-440C-BF30-AA731E422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42ECE-4EF4-469E-AB12-527BBE3B9DC6}"/>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3387421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171B-4E97-480D-A674-EAE572B028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8C97D8-151A-4893-9C92-0DB40C4302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5907FB-0B6F-4D5D-8CE3-22A5F69895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07D98E-500C-4A1A-90A3-79B78F4F4FDE}"/>
              </a:ext>
            </a:extLst>
          </p:cNvPr>
          <p:cNvSpPr>
            <a:spLocks noGrp="1"/>
          </p:cNvSpPr>
          <p:nvPr>
            <p:ph type="dt" sz="half" idx="10"/>
          </p:nvPr>
        </p:nvSpPr>
        <p:spPr/>
        <p:txBody>
          <a:bodyPr/>
          <a:lstStyle/>
          <a:p>
            <a:fld id="{4C4E21C3-5D8D-496E-B5A3-818C1E315E84}" type="datetimeFigureOut">
              <a:rPr lang="en-US" smtClean="0"/>
              <a:t>12/4/2024</a:t>
            </a:fld>
            <a:endParaRPr lang="en-US"/>
          </a:p>
        </p:txBody>
      </p:sp>
      <p:sp>
        <p:nvSpPr>
          <p:cNvPr id="6" name="Footer Placeholder 5">
            <a:extLst>
              <a:ext uri="{FF2B5EF4-FFF2-40B4-BE49-F238E27FC236}">
                <a16:creationId xmlns:a16="http://schemas.microsoft.com/office/drawing/2014/main" id="{EFE296F2-D55C-4167-A9A4-D4D714768F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FCFC04-0CA9-462C-9990-43309ABE9171}"/>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120182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96AF-8DBC-49BF-BD54-C927FBE082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56C9B8-60F1-464F-BDEF-62BFAD9CE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562AA1-3B7E-4734-A8F2-3629B502F1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B381FC-233D-40D3-82C9-2C5AEA6DBA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86D5F0-3CCF-4728-AEE2-2975DA82C2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3F0000-2A9A-486E-A4C5-B1A20F2B6FBD}"/>
              </a:ext>
            </a:extLst>
          </p:cNvPr>
          <p:cNvSpPr>
            <a:spLocks noGrp="1"/>
          </p:cNvSpPr>
          <p:nvPr>
            <p:ph type="dt" sz="half" idx="10"/>
          </p:nvPr>
        </p:nvSpPr>
        <p:spPr/>
        <p:txBody>
          <a:bodyPr/>
          <a:lstStyle/>
          <a:p>
            <a:fld id="{4C4E21C3-5D8D-496E-B5A3-818C1E315E84}" type="datetimeFigureOut">
              <a:rPr lang="en-US" smtClean="0"/>
              <a:t>12/4/2024</a:t>
            </a:fld>
            <a:endParaRPr lang="en-US"/>
          </a:p>
        </p:txBody>
      </p:sp>
      <p:sp>
        <p:nvSpPr>
          <p:cNvPr id="8" name="Footer Placeholder 7">
            <a:extLst>
              <a:ext uri="{FF2B5EF4-FFF2-40B4-BE49-F238E27FC236}">
                <a16:creationId xmlns:a16="http://schemas.microsoft.com/office/drawing/2014/main" id="{A87AFF29-AF1A-482E-AE86-84DB4A8C4D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4EBA46-033A-4C5C-8AE1-E86B0213F887}"/>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3167993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6554-56F6-4E7D-872F-5E4CCD5A22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9D6526-AA1C-4894-A6AE-F2CDB4929904}"/>
              </a:ext>
            </a:extLst>
          </p:cNvPr>
          <p:cNvSpPr>
            <a:spLocks noGrp="1"/>
          </p:cNvSpPr>
          <p:nvPr>
            <p:ph type="dt" sz="half" idx="10"/>
          </p:nvPr>
        </p:nvSpPr>
        <p:spPr/>
        <p:txBody>
          <a:bodyPr/>
          <a:lstStyle/>
          <a:p>
            <a:fld id="{4C4E21C3-5D8D-496E-B5A3-818C1E315E84}" type="datetimeFigureOut">
              <a:rPr lang="en-US" smtClean="0"/>
              <a:t>12/4/2024</a:t>
            </a:fld>
            <a:endParaRPr lang="en-US"/>
          </a:p>
        </p:txBody>
      </p:sp>
      <p:sp>
        <p:nvSpPr>
          <p:cNvPr id="4" name="Footer Placeholder 3">
            <a:extLst>
              <a:ext uri="{FF2B5EF4-FFF2-40B4-BE49-F238E27FC236}">
                <a16:creationId xmlns:a16="http://schemas.microsoft.com/office/drawing/2014/main" id="{374B5448-AA52-4F39-A2CB-619555235D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AB8C16-9B15-497B-917E-253F19AD8A52}"/>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122117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DBDBB3-A5BA-42B3-AE96-058245A85D26}"/>
              </a:ext>
            </a:extLst>
          </p:cNvPr>
          <p:cNvSpPr>
            <a:spLocks noGrp="1"/>
          </p:cNvSpPr>
          <p:nvPr>
            <p:ph type="dt" sz="half" idx="10"/>
          </p:nvPr>
        </p:nvSpPr>
        <p:spPr/>
        <p:txBody>
          <a:bodyPr/>
          <a:lstStyle/>
          <a:p>
            <a:fld id="{4C4E21C3-5D8D-496E-B5A3-818C1E315E84}" type="datetimeFigureOut">
              <a:rPr lang="en-US" smtClean="0"/>
              <a:t>12/4/2024</a:t>
            </a:fld>
            <a:endParaRPr lang="en-US"/>
          </a:p>
        </p:txBody>
      </p:sp>
      <p:sp>
        <p:nvSpPr>
          <p:cNvPr id="3" name="Footer Placeholder 2">
            <a:extLst>
              <a:ext uri="{FF2B5EF4-FFF2-40B4-BE49-F238E27FC236}">
                <a16:creationId xmlns:a16="http://schemas.microsoft.com/office/drawing/2014/main" id="{A8C093AE-A404-487D-B425-C780326A52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7CA087-8804-47F0-A04C-D655AFAF77D7}"/>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134359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2A77-B6DC-4FC3-A43B-C0F7D42D0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D8A67D-5712-49CD-8681-18CBF4AE2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814F6-4B00-4016-B45B-B461D1D5C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23FD10-9D24-45E9-AA78-A7DCA4E6C736}"/>
              </a:ext>
            </a:extLst>
          </p:cNvPr>
          <p:cNvSpPr>
            <a:spLocks noGrp="1"/>
          </p:cNvSpPr>
          <p:nvPr>
            <p:ph type="dt" sz="half" idx="10"/>
          </p:nvPr>
        </p:nvSpPr>
        <p:spPr/>
        <p:txBody>
          <a:bodyPr/>
          <a:lstStyle/>
          <a:p>
            <a:fld id="{4C4E21C3-5D8D-496E-B5A3-818C1E315E84}" type="datetimeFigureOut">
              <a:rPr lang="en-US" smtClean="0"/>
              <a:t>12/4/2024</a:t>
            </a:fld>
            <a:endParaRPr lang="en-US"/>
          </a:p>
        </p:txBody>
      </p:sp>
      <p:sp>
        <p:nvSpPr>
          <p:cNvPr id="6" name="Footer Placeholder 5">
            <a:extLst>
              <a:ext uri="{FF2B5EF4-FFF2-40B4-BE49-F238E27FC236}">
                <a16:creationId xmlns:a16="http://schemas.microsoft.com/office/drawing/2014/main" id="{167AFA05-7774-4841-BE8E-9848FE74A4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D9A572-8F9A-4B17-83DD-F5A197CA36FF}"/>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204935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6B97-0B81-4DAB-8F61-6B21D593D4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6022ED-3409-4C11-986E-37C415FE95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C701F1-8440-4DBE-8BBE-767F65118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841A7A-8628-431C-A92B-74597E96B0D7}"/>
              </a:ext>
            </a:extLst>
          </p:cNvPr>
          <p:cNvSpPr>
            <a:spLocks noGrp="1"/>
          </p:cNvSpPr>
          <p:nvPr>
            <p:ph type="dt" sz="half" idx="10"/>
          </p:nvPr>
        </p:nvSpPr>
        <p:spPr/>
        <p:txBody>
          <a:bodyPr/>
          <a:lstStyle/>
          <a:p>
            <a:fld id="{4C4E21C3-5D8D-496E-B5A3-818C1E315E84}" type="datetimeFigureOut">
              <a:rPr lang="en-US" smtClean="0"/>
              <a:t>12/4/2024</a:t>
            </a:fld>
            <a:endParaRPr lang="en-US"/>
          </a:p>
        </p:txBody>
      </p:sp>
      <p:sp>
        <p:nvSpPr>
          <p:cNvPr id="6" name="Footer Placeholder 5">
            <a:extLst>
              <a:ext uri="{FF2B5EF4-FFF2-40B4-BE49-F238E27FC236}">
                <a16:creationId xmlns:a16="http://schemas.microsoft.com/office/drawing/2014/main" id="{48C0CDB5-F7A2-4FE4-80A5-3ED66CFDB3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40AE9-FA35-4B48-A471-D21ED0D76DE5}"/>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3404240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0E7124-DBDA-463B-BAB1-AEF8836BF9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9999A0-F095-4ED4-9AAF-33BC1A831B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B14F2-B3C3-4B3E-9C66-D136CA8599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E21C3-5D8D-496E-B5A3-818C1E315E84}" type="datetimeFigureOut">
              <a:rPr lang="en-US" smtClean="0"/>
              <a:t>12/4/2024</a:t>
            </a:fld>
            <a:endParaRPr lang="en-US"/>
          </a:p>
        </p:txBody>
      </p:sp>
      <p:sp>
        <p:nvSpPr>
          <p:cNvPr id="5" name="Footer Placeholder 4">
            <a:extLst>
              <a:ext uri="{FF2B5EF4-FFF2-40B4-BE49-F238E27FC236}">
                <a16:creationId xmlns:a16="http://schemas.microsoft.com/office/drawing/2014/main" id="{396450D3-9116-4D19-9129-AB7438A94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00AE6C-D555-4DA7-906D-E6E4B11C99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F69E9-88E5-4D72-BEB4-DB9A67AD4126}" type="slidenum">
              <a:rPr lang="en-US" smtClean="0"/>
              <a:t>‹#›</a:t>
            </a:fld>
            <a:endParaRPr lang="en-US"/>
          </a:p>
        </p:txBody>
      </p:sp>
    </p:spTree>
    <p:extLst>
      <p:ext uri="{BB962C8B-B14F-4D97-AF65-F5344CB8AC3E}">
        <p14:creationId xmlns:p14="http://schemas.microsoft.com/office/powerpoint/2010/main" val="202279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document/900199" TargetMode="External"/><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s://www.igi-global.com/book/formal-languages-computer-simulation/75484" TargetMode="External"/><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autodesk.com/publications/designing-devs-visual-interfaces-for-end-user-programmers/" TargetMode="External"/><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autodesk.com/publications/a-symmetric-formalism-for-discrete-event-simulation-with-agents/" TargetMode="External"/><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hyperlink" Target="https://autodesk.github.io/sydev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books.google.ca/books/about/Mathematical_Theory_of_Systems_Engineeri.html?id=hIhzjwEACAAJ" TargetMode="External"/><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books.google.ca/books/about/Theory_of_Modeling_and_Simulation.html?id=REzmYOQmHuQC" TargetMode="External"/><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books.google.ca/books/about/Theory_of_Modeling_and_Simulation.html?id=REzmYOQmHuQC"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29E2BBF1-0F6E-4F7B-B983-C939DE912BA5}"/>
              </a:ext>
            </a:extLst>
          </p:cNvPr>
          <p:cNvSpPr txBox="1">
            <a:spLocks/>
          </p:cNvSpPr>
          <p:nvPr/>
        </p:nvSpPr>
        <p:spPr>
          <a:xfrm>
            <a:off x="1524000" y="4351020"/>
            <a:ext cx="9144000" cy="10134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Autodesk Research</a:t>
            </a:r>
          </a:p>
          <a:p>
            <a:r>
              <a:rPr lang="en-US" dirty="0"/>
              <a:t>December 2024</a:t>
            </a:r>
          </a:p>
        </p:txBody>
      </p:sp>
      <p:sp>
        <p:nvSpPr>
          <p:cNvPr id="15" name="Title 1">
            <a:extLst>
              <a:ext uri="{FF2B5EF4-FFF2-40B4-BE49-F238E27FC236}">
                <a16:creationId xmlns:a16="http://schemas.microsoft.com/office/drawing/2014/main" id="{E838F1F7-526C-4B3A-8BF7-0FA902976192}"/>
              </a:ext>
            </a:extLst>
          </p:cNvPr>
          <p:cNvSpPr txBox="1">
            <a:spLocks/>
          </p:cNvSpPr>
          <p:nvPr/>
        </p:nvSpPr>
        <p:spPr>
          <a:xfrm>
            <a:off x="609600" y="1921669"/>
            <a:ext cx="10972800" cy="150590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rgbClr val="008080"/>
                </a:solidFill>
              </a:rPr>
              <a:t>SyDEVS</a:t>
            </a:r>
            <a:r>
              <a:rPr lang="en-US" b="1" dirty="0">
                <a:solidFill>
                  <a:srgbClr val="008080"/>
                </a:solidFill>
              </a:rPr>
              <a:t> Introduction</a:t>
            </a:r>
            <a:br>
              <a:rPr lang="en-US" b="1" dirty="0">
                <a:solidFill>
                  <a:srgbClr val="008080"/>
                </a:solidFill>
              </a:rPr>
            </a:br>
            <a:r>
              <a:rPr lang="en-US" sz="3200" b="1" dirty="0">
                <a:solidFill>
                  <a:schemeClr val="tx2"/>
                </a:solidFill>
              </a:rPr>
              <a:t>Theory</a:t>
            </a:r>
            <a:r>
              <a:rPr lang="en-US" sz="3200" b="1" dirty="0">
                <a:solidFill>
                  <a:schemeClr val="tx1">
                    <a:lumMod val="50000"/>
                    <a:lumOff val="50000"/>
                  </a:schemeClr>
                </a:solidFill>
              </a:rPr>
              <a:t> – </a:t>
            </a:r>
            <a:r>
              <a:rPr lang="en-US" sz="3200" b="1" dirty="0">
                <a:solidFill>
                  <a:srgbClr val="C00000"/>
                </a:solidFill>
              </a:rPr>
              <a:t>Paradigm</a:t>
            </a:r>
            <a:r>
              <a:rPr lang="en-US" sz="3200" b="1" dirty="0">
                <a:solidFill>
                  <a:schemeClr val="tx1">
                    <a:lumMod val="50000"/>
                    <a:lumOff val="50000"/>
                  </a:schemeClr>
                </a:solidFill>
              </a:rPr>
              <a:t> – </a:t>
            </a:r>
            <a:r>
              <a:rPr lang="en-US" sz="3200" b="1" dirty="0">
                <a:solidFill>
                  <a:schemeClr val="accent6">
                    <a:lumMod val="50000"/>
                  </a:schemeClr>
                </a:solidFill>
              </a:rPr>
              <a:t>Implementation</a:t>
            </a:r>
          </a:p>
        </p:txBody>
      </p:sp>
    </p:spTree>
    <p:extLst>
      <p:ext uri="{BB962C8B-B14F-4D97-AF65-F5344CB8AC3E}">
        <p14:creationId xmlns:p14="http://schemas.microsoft.com/office/powerpoint/2010/main" val="3763529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7453E51-3C64-4E57-B410-0E4438C0FB9F}"/>
              </a:ext>
            </a:extLst>
          </p:cNvPr>
          <p:cNvPicPr>
            <a:picLocks noChangeAspect="1"/>
          </p:cNvPicPr>
          <p:nvPr/>
        </p:nvPicPr>
        <p:blipFill>
          <a:blip r:embed="rId2"/>
          <a:stretch>
            <a:fillRect/>
          </a:stretch>
        </p:blipFill>
        <p:spPr>
          <a:xfrm>
            <a:off x="4368800" y="1394712"/>
            <a:ext cx="6604000" cy="4475360"/>
          </a:xfrm>
          <a:prstGeom prst="rect">
            <a:avLst/>
          </a:prstGeom>
        </p:spPr>
      </p:pic>
      <p:sp>
        <p:nvSpPr>
          <p:cNvPr id="5" name="Rectangle 4">
            <a:extLst>
              <a:ext uri="{FF2B5EF4-FFF2-40B4-BE49-F238E27FC236}">
                <a16:creationId xmlns:a16="http://schemas.microsoft.com/office/drawing/2014/main" id="{CF0F5407-AB85-4A63-BC59-38B119A7FB1B}"/>
              </a:ext>
            </a:extLst>
          </p:cNvPr>
          <p:cNvSpPr/>
          <p:nvPr/>
        </p:nvSpPr>
        <p:spPr>
          <a:xfrm>
            <a:off x="0" y="4161394"/>
            <a:ext cx="4056117" cy="1979901"/>
          </a:xfrm>
          <a:prstGeom prst="rect">
            <a:avLst/>
          </a:prstGeom>
        </p:spPr>
        <p:txBody>
          <a:bodyPr wrap="square">
            <a:spAutoFit/>
          </a:bodyPr>
          <a:lstStyle/>
          <a:p>
            <a:pPr algn="r"/>
            <a:r>
              <a:rPr lang="en-US" sz="1333" dirty="0">
                <a:solidFill>
                  <a:schemeClr val="tx2">
                    <a:lumMod val="75000"/>
                  </a:schemeClr>
                </a:solidFill>
              </a:rPr>
              <a:t>Hans L. M. Vangheluwe</a:t>
            </a:r>
          </a:p>
          <a:p>
            <a:pPr algn="r"/>
            <a:r>
              <a:rPr lang="en-US" sz="1333" i="1" dirty="0">
                <a:solidFill>
                  <a:schemeClr val="tx2">
                    <a:lumMod val="75000"/>
                  </a:schemeClr>
                </a:solidFill>
                <a:hlinkClick r:id="rId3"/>
              </a:rPr>
              <a:t>DEVS as a Common Denominator…</a:t>
            </a:r>
            <a:endParaRPr lang="en-US" sz="1333" i="1" dirty="0">
              <a:solidFill>
                <a:schemeClr val="tx2">
                  <a:lumMod val="75000"/>
                </a:schemeClr>
              </a:solidFill>
            </a:endParaRPr>
          </a:p>
          <a:p>
            <a:pPr algn="r"/>
            <a:r>
              <a:rPr lang="en-US" sz="9600" dirty="0">
                <a:solidFill>
                  <a:schemeClr val="tx2">
                    <a:lumMod val="75000"/>
                  </a:schemeClr>
                </a:solidFill>
              </a:rPr>
              <a:t>2000</a:t>
            </a:r>
            <a:endParaRPr lang="en-US" sz="6400" dirty="0">
              <a:solidFill>
                <a:schemeClr val="tx2">
                  <a:lumMod val="75000"/>
                </a:schemeClr>
              </a:solidFill>
            </a:endParaRPr>
          </a:p>
        </p:txBody>
      </p:sp>
      <p:sp>
        <p:nvSpPr>
          <p:cNvPr id="6" name="Title 1">
            <a:extLst>
              <a:ext uri="{FF2B5EF4-FFF2-40B4-BE49-F238E27FC236}">
                <a16:creationId xmlns:a16="http://schemas.microsoft.com/office/drawing/2014/main" id="{EDA19A92-4735-4917-AE39-D811FE7E8563}"/>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7" name="TextBox 6">
            <a:extLst>
              <a:ext uri="{FF2B5EF4-FFF2-40B4-BE49-F238E27FC236}">
                <a16:creationId xmlns:a16="http://schemas.microsoft.com/office/drawing/2014/main" id="{2E831DDA-A6C6-4231-8BF8-63AACC412B1D}"/>
              </a:ext>
            </a:extLst>
          </p:cNvPr>
          <p:cNvSpPr txBox="1"/>
          <p:nvPr/>
        </p:nvSpPr>
        <p:spPr>
          <a:xfrm>
            <a:off x="617245" y="1607401"/>
            <a:ext cx="3507424" cy="1754326"/>
          </a:xfrm>
          <a:prstGeom prst="rect">
            <a:avLst/>
          </a:prstGeom>
          <a:noFill/>
        </p:spPr>
        <p:txBody>
          <a:bodyPr wrap="square" rtlCol="0">
            <a:spAutoFit/>
          </a:bodyPr>
          <a:lstStyle/>
          <a:p>
            <a:r>
              <a:rPr lang="en-US" dirty="0">
                <a:solidFill>
                  <a:srgbClr val="008080"/>
                </a:solidFill>
              </a:rPr>
              <a:t>Over the years, the generality of DEVS was confirmed. It was found that for each of </a:t>
            </a:r>
            <a:r>
              <a:rPr lang="en-US">
                <a:solidFill>
                  <a:srgbClr val="008080"/>
                </a:solidFill>
              </a:rPr>
              <a:t>the most common </a:t>
            </a:r>
            <a:r>
              <a:rPr lang="en-US" dirty="0">
                <a:solidFill>
                  <a:srgbClr val="008080"/>
                </a:solidFill>
              </a:rPr>
              <a:t>modeling paradigms, any model expressed in that paradigm could also be represented using DEVS.</a:t>
            </a:r>
          </a:p>
        </p:txBody>
      </p:sp>
    </p:spTree>
    <p:extLst>
      <p:ext uri="{BB962C8B-B14F-4D97-AF65-F5344CB8AC3E}">
        <p14:creationId xmlns:p14="http://schemas.microsoft.com/office/powerpoint/2010/main" val="2198970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99B4201-B2BB-4809-9A55-3BC673FFA3DB}"/>
              </a:ext>
            </a:extLst>
          </p:cNvPr>
          <p:cNvCxnSpPr>
            <a:cxnSpLocks/>
          </p:cNvCxnSpPr>
          <p:nvPr/>
        </p:nvCxnSpPr>
        <p:spPr>
          <a:xfrm>
            <a:off x="609600" y="4649248"/>
            <a:ext cx="109728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8F15250-CC42-4ECF-9F2C-98451D29F476}"/>
              </a:ext>
            </a:extLst>
          </p:cNvPr>
          <p:cNvCxnSpPr/>
          <p:nvPr/>
        </p:nvCxnSpPr>
        <p:spPr>
          <a:xfrm>
            <a:off x="1012891" y="4547648"/>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73B8469-C37E-41FA-BD6A-10DD1544A7FD}"/>
              </a:ext>
            </a:extLst>
          </p:cNvPr>
          <p:cNvCxnSpPr/>
          <p:nvPr/>
        </p:nvCxnSpPr>
        <p:spPr>
          <a:xfrm>
            <a:off x="2028877" y="4547387"/>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4C9D447-142F-4225-9E41-59D9FE6695EF}"/>
              </a:ext>
            </a:extLst>
          </p:cNvPr>
          <p:cNvSpPr/>
          <p:nvPr/>
        </p:nvSpPr>
        <p:spPr>
          <a:xfrm>
            <a:off x="1422400" y="4754221"/>
            <a:ext cx="1219176" cy="461665"/>
          </a:xfrm>
          <a:prstGeom prst="rect">
            <a:avLst/>
          </a:prstGeom>
        </p:spPr>
        <p:txBody>
          <a:bodyPr wrap="square">
            <a:spAutoFit/>
          </a:bodyPr>
          <a:lstStyle/>
          <a:p>
            <a:pPr algn="ctr"/>
            <a:r>
              <a:rPr lang="en-US" sz="2400" dirty="0">
                <a:solidFill>
                  <a:schemeClr val="tx2">
                    <a:lumMod val="75000"/>
                  </a:schemeClr>
                </a:solidFill>
              </a:rPr>
              <a:t>1980</a:t>
            </a:r>
            <a:endParaRPr lang="en-US" sz="1467" dirty="0">
              <a:solidFill>
                <a:schemeClr val="tx2">
                  <a:lumMod val="75000"/>
                </a:schemeClr>
              </a:solidFill>
            </a:endParaRPr>
          </a:p>
        </p:txBody>
      </p:sp>
      <p:sp>
        <p:nvSpPr>
          <p:cNvPr id="7" name="Rectangle 6">
            <a:extLst>
              <a:ext uri="{FF2B5EF4-FFF2-40B4-BE49-F238E27FC236}">
                <a16:creationId xmlns:a16="http://schemas.microsoft.com/office/drawing/2014/main" id="{44CAF298-2573-462D-BECE-2BF11645E47B}"/>
              </a:ext>
            </a:extLst>
          </p:cNvPr>
          <p:cNvSpPr/>
          <p:nvPr/>
        </p:nvSpPr>
        <p:spPr>
          <a:xfrm>
            <a:off x="508000" y="4753762"/>
            <a:ext cx="1015997" cy="461665"/>
          </a:xfrm>
          <a:prstGeom prst="rect">
            <a:avLst/>
          </a:prstGeom>
        </p:spPr>
        <p:txBody>
          <a:bodyPr wrap="square">
            <a:spAutoFit/>
          </a:bodyPr>
          <a:lstStyle/>
          <a:p>
            <a:pPr algn="ctr"/>
            <a:r>
              <a:rPr lang="en-US" sz="2400" dirty="0">
                <a:solidFill>
                  <a:schemeClr val="tx2">
                    <a:lumMod val="75000"/>
                  </a:schemeClr>
                </a:solidFill>
              </a:rPr>
              <a:t>1970</a:t>
            </a:r>
            <a:endParaRPr lang="en-US" sz="1467" dirty="0">
              <a:solidFill>
                <a:schemeClr val="tx2">
                  <a:lumMod val="75000"/>
                </a:schemeClr>
              </a:solidFill>
            </a:endParaRPr>
          </a:p>
        </p:txBody>
      </p:sp>
      <p:cxnSp>
        <p:nvCxnSpPr>
          <p:cNvPr id="9" name="Straight Connector 8">
            <a:extLst>
              <a:ext uri="{FF2B5EF4-FFF2-40B4-BE49-F238E27FC236}">
                <a16:creationId xmlns:a16="http://schemas.microsoft.com/office/drawing/2014/main" id="{0995E72F-A056-4010-AAB3-CA3158D5A817}"/>
              </a:ext>
            </a:extLst>
          </p:cNvPr>
          <p:cNvCxnSpPr/>
          <p:nvPr/>
        </p:nvCxnSpPr>
        <p:spPr>
          <a:xfrm>
            <a:off x="3248091"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844932B-6A54-4952-9426-7F43D9403B13}"/>
              </a:ext>
            </a:extLst>
          </p:cNvPr>
          <p:cNvCxnSpPr/>
          <p:nvPr/>
        </p:nvCxnSpPr>
        <p:spPr>
          <a:xfrm>
            <a:off x="4670477"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70502D0-04AF-479F-85D0-AE2EA8336344}"/>
              </a:ext>
            </a:extLst>
          </p:cNvPr>
          <p:cNvSpPr/>
          <p:nvPr/>
        </p:nvSpPr>
        <p:spPr>
          <a:xfrm>
            <a:off x="4064000" y="4753578"/>
            <a:ext cx="1219176" cy="461665"/>
          </a:xfrm>
          <a:prstGeom prst="rect">
            <a:avLst/>
          </a:prstGeom>
        </p:spPr>
        <p:txBody>
          <a:bodyPr wrap="square">
            <a:spAutoFit/>
          </a:bodyPr>
          <a:lstStyle/>
          <a:p>
            <a:pPr algn="ctr"/>
            <a:r>
              <a:rPr lang="en-US" sz="2400" dirty="0">
                <a:solidFill>
                  <a:schemeClr val="tx2">
                    <a:lumMod val="75000"/>
                  </a:schemeClr>
                </a:solidFill>
              </a:rPr>
              <a:t>2000</a:t>
            </a:r>
            <a:endParaRPr lang="en-US" sz="1467" dirty="0">
              <a:solidFill>
                <a:schemeClr val="tx2">
                  <a:lumMod val="75000"/>
                </a:schemeClr>
              </a:solidFill>
            </a:endParaRPr>
          </a:p>
        </p:txBody>
      </p:sp>
      <p:sp>
        <p:nvSpPr>
          <p:cNvPr id="12" name="Rectangle 11">
            <a:extLst>
              <a:ext uri="{FF2B5EF4-FFF2-40B4-BE49-F238E27FC236}">
                <a16:creationId xmlns:a16="http://schemas.microsoft.com/office/drawing/2014/main" id="{FB01CBBC-0049-457C-A9C3-BB46A8114A4F}"/>
              </a:ext>
            </a:extLst>
          </p:cNvPr>
          <p:cNvSpPr/>
          <p:nvPr/>
        </p:nvSpPr>
        <p:spPr>
          <a:xfrm>
            <a:off x="2743200" y="4753119"/>
            <a:ext cx="1015997" cy="461665"/>
          </a:xfrm>
          <a:prstGeom prst="rect">
            <a:avLst/>
          </a:prstGeom>
        </p:spPr>
        <p:txBody>
          <a:bodyPr wrap="square">
            <a:spAutoFit/>
          </a:bodyPr>
          <a:lstStyle/>
          <a:p>
            <a:pPr algn="ctr"/>
            <a:r>
              <a:rPr lang="en-US" sz="2400" dirty="0">
                <a:solidFill>
                  <a:schemeClr val="tx2">
                    <a:lumMod val="75000"/>
                  </a:schemeClr>
                </a:solidFill>
              </a:rPr>
              <a:t>1990</a:t>
            </a:r>
            <a:endParaRPr lang="en-US" sz="1467" dirty="0">
              <a:solidFill>
                <a:schemeClr val="tx2">
                  <a:lumMod val="75000"/>
                </a:schemeClr>
              </a:solidFill>
            </a:endParaRPr>
          </a:p>
        </p:txBody>
      </p:sp>
      <p:cxnSp>
        <p:nvCxnSpPr>
          <p:cNvPr id="13" name="Straight Connector 12">
            <a:extLst>
              <a:ext uri="{FF2B5EF4-FFF2-40B4-BE49-F238E27FC236}">
                <a16:creationId xmlns:a16="http://schemas.microsoft.com/office/drawing/2014/main" id="{D0CEA3B1-A765-4E18-92B9-F45E0A779337}"/>
              </a:ext>
            </a:extLst>
          </p:cNvPr>
          <p:cNvCxnSpPr/>
          <p:nvPr/>
        </p:nvCxnSpPr>
        <p:spPr>
          <a:xfrm>
            <a:off x="6499412"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EE6850-7FDF-4B56-B0FF-E2E054D9A3D1}"/>
              </a:ext>
            </a:extLst>
          </p:cNvPr>
          <p:cNvCxnSpPr/>
          <p:nvPr/>
        </p:nvCxnSpPr>
        <p:spPr>
          <a:xfrm>
            <a:off x="10969701"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FDF0B19-3333-4175-90F8-71CA947C320F}"/>
              </a:ext>
            </a:extLst>
          </p:cNvPr>
          <p:cNvSpPr/>
          <p:nvPr/>
        </p:nvSpPr>
        <p:spPr>
          <a:xfrm>
            <a:off x="10363224" y="4753578"/>
            <a:ext cx="1219176" cy="461665"/>
          </a:xfrm>
          <a:prstGeom prst="rect">
            <a:avLst/>
          </a:prstGeom>
        </p:spPr>
        <p:txBody>
          <a:bodyPr wrap="square">
            <a:spAutoFit/>
          </a:bodyPr>
          <a:lstStyle/>
          <a:p>
            <a:pPr algn="ctr"/>
            <a:r>
              <a:rPr lang="en-US" sz="2400" dirty="0">
                <a:solidFill>
                  <a:schemeClr val="tx2">
                    <a:lumMod val="75000"/>
                  </a:schemeClr>
                </a:solidFill>
              </a:rPr>
              <a:t>2020</a:t>
            </a:r>
            <a:endParaRPr lang="en-US" sz="1467" dirty="0">
              <a:solidFill>
                <a:schemeClr val="tx2">
                  <a:lumMod val="75000"/>
                </a:schemeClr>
              </a:solidFill>
            </a:endParaRPr>
          </a:p>
        </p:txBody>
      </p:sp>
      <p:sp>
        <p:nvSpPr>
          <p:cNvPr id="16" name="Rectangle 15">
            <a:extLst>
              <a:ext uri="{FF2B5EF4-FFF2-40B4-BE49-F238E27FC236}">
                <a16:creationId xmlns:a16="http://schemas.microsoft.com/office/drawing/2014/main" id="{B64E45A7-4BD2-4999-9FF2-93FC35574967}"/>
              </a:ext>
            </a:extLst>
          </p:cNvPr>
          <p:cNvSpPr/>
          <p:nvPr/>
        </p:nvSpPr>
        <p:spPr>
          <a:xfrm>
            <a:off x="5994522" y="4753119"/>
            <a:ext cx="1015997" cy="461665"/>
          </a:xfrm>
          <a:prstGeom prst="rect">
            <a:avLst/>
          </a:prstGeom>
        </p:spPr>
        <p:txBody>
          <a:bodyPr wrap="square">
            <a:spAutoFit/>
          </a:bodyPr>
          <a:lstStyle/>
          <a:p>
            <a:pPr algn="ctr"/>
            <a:r>
              <a:rPr lang="en-US" sz="2400" dirty="0">
                <a:solidFill>
                  <a:schemeClr val="tx2">
                    <a:lumMod val="75000"/>
                  </a:schemeClr>
                </a:solidFill>
              </a:rPr>
              <a:t>2010</a:t>
            </a:r>
            <a:endParaRPr lang="en-US" sz="1467" dirty="0">
              <a:solidFill>
                <a:schemeClr val="tx2">
                  <a:lumMod val="75000"/>
                </a:schemeClr>
              </a:solidFill>
            </a:endParaRPr>
          </a:p>
        </p:txBody>
      </p:sp>
      <p:pic>
        <p:nvPicPr>
          <p:cNvPr id="17" name="Picture 16" descr="C:\Users\goldstr\Documents\Projects\2016_Projects\Systems_Presentation_2016\Images\systems_theory.png">
            <a:extLst>
              <a:ext uri="{FF2B5EF4-FFF2-40B4-BE49-F238E27FC236}">
                <a16:creationId xmlns:a16="http://schemas.microsoft.com/office/drawing/2014/main" id="{33C561E9-6127-48D6-A4EF-CFA7A7BB5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1" y="2927350"/>
            <a:ext cx="914073" cy="14200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C:\Users\goldstr\Documents\Projects\2016_Projects\Systems_Presentation_2016\Images\devs_theory.png">
            <a:extLst>
              <a:ext uri="{FF2B5EF4-FFF2-40B4-BE49-F238E27FC236}">
                <a16:creationId xmlns:a16="http://schemas.microsoft.com/office/drawing/2014/main" id="{BB23ED25-5F9D-4D21-86AC-CCDAC196C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1" y="3528924"/>
            <a:ext cx="923193" cy="81529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Users\goldstr\Documents\Projects\2016_Projects\Systems_Presentation_2016\Images\DEVS_Formalism.png">
            <a:extLst>
              <a:ext uri="{FF2B5EF4-FFF2-40B4-BE49-F238E27FC236}">
                <a16:creationId xmlns:a16="http://schemas.microsoft.com/office/drawing/2014/main" id="{A7D3A512-9E02-49D0-9E4D-711B7E5C6F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421" y="3306281"/>
            <a:ext cx="914400" cy="103794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CCBC93A8-D60C-4A81-96AF-1B46120DABA7}"/>
              </a:ext>
            </a:extLst>
          </p:cNvPr>
          <p:cNvPicPr>
            <a:picLocks noChangeAspect="1"/>
          </p:cNvPicPr>
          <p:nvPr/>
        </p:nvPicPr>
        <p:blipFill>
          <a:blip r:embed="rId5"/>
          <a:stretch>
            <a:fillRect/>
          </a:stretch>
        </p:blipFill>
        <p:spPr>
          <a:xfrm>
            <a:off x="4204837" y="3718596"/>
            <a:ext cx="923193" cy="625624"/>
          </a:xfrm>
          <a:prstGeom prst="rect">
            <a:avLst/>
          </a:prstGeom>
        </p:spPr>
      </p:pic>
      <p:pic>
        <p:nvPicPr>
          <p:cNvPr id="21" name="Picture 7" descr="C:\Users\goldstr\Documents\Projects\2016_Projects\Systems_Presentation_2016\Images\AtomicSimulationProcedure.png">
            <a:extLst>
              <a:ext uri="{FF2B5EF4-FFF2-40B4-BE49-F238E27FC236}">
                <a16:creationId xmlns:a16="http://schemas.microsoft.com/office/drawing/2014/main" id="{FBB74FD7-B132-46C2-8495-557FA24977C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89" t="1809" r="2427" b="1654"/>
          <a:stretch/>
        </p:blipFill>
        <p:spPr bwMode="auto">
          <a:xfrm>
            <a:off x="7178811" y="3645039"/>
            <a:ext cx="914400" cy="69918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C:\Users\goldstr\Documents\Projects\2016_Projects\Systems_Presentation_2016\Images\Atomic_Procedure.png">
            <a:extLst>
              <a:ext uri="{FF2B5EF4-FFF2-40B4-BE49-F238E27FC236}">
                <a16:creationId xmlns:a16="http://schemas.microsoft.com/office/drawing/2014/main" id="{F6254882-C729-42C4-BE0F-042D40A7AC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1200" y="3089482"/>
            <a:ext cx="914400" cy="1258228"/>
          </a:xfrm>
          <a:prstGeom prst="rect">
            <a:avLst/>
          </a:prstGeom>
          <a:noFill/>
          <a:extLst>
            <a:ext uri="{909E8E84-426E-40DD-AFC4-6F175D3DCCD1}">
              <a14:hiddenFill xmlns:a14="http://schemas.microsoft.com/office/drawing/2010/main">
                <a:solidFill>
                  <a:srgbClr val="FFFFFF"/>
                </a:solidFill>
              </a14:hiddenFill>
            </a:ext>
          </a:extLst>
        </p:spPr>
      </p:pic>
      <p:sp>
        <p:nvSpPr>
          <p:cNvPr id="24" name="Title 1">
            <a:extLst>
              <a:ext uri="{FF2B5EF4-FFF2-40B4-BE49-F238E27FC236}">
                <a16:creationId xmlns:a16="http://schemas.microsoft.com/office/drawing/2014/main" id="{F0F5524D-AA5D-4D88-8F92-409A6589C2EF}"/>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pic>
        <p:nvPicPr>
          <p:cNvPr id="8" name="Picture 7">
            <a:extLst>
              <a:ext uri="{FF2B5EF4-FFF2-40B4-BE49-F238E27FC236}">
                <a16:creationId xmlns:a16="http://schemas.microsoft.com/office/drawing/2014/main" id="{E04782FA-540F-955E-7937-DB2240FC88BC}"/>
              </a:ext>
            </a:extLst>
          </p:cNvPr>
          <p:cNvPicPr>
            <a:picLocks noChangeAspect="1"/>
          </p:cNvPicPr>
          <p:nvPr/>
        </p:nvPicPr>
        <p:blipFill>
          <a:blip r:embed="rId8"/>
          <a:stretch>
            <a:fillRect/>
          </a:stretch>
        </p:blipFill>
        <p:spPr>
          <a:xfrm>
            <a:off x="9483589" y="3443789"/>
            <a:ext cx="1288154" cy="899730"/>
          </a:xfrm>
          <a:prstGeom prst="rect">
            <a:avLst/>
          </a:prstGeom>
        </p:spPr>
      </p:pic>
    </p:spTree>
    <p:extLst>
      <p:ext uri="{BB962C8B-B14F-4D97-AF65-F5344CB8AC3E}">
        <p14:creationId xmlns:p14="http://schemas.microsoft.com/office/powerpoint/2010/main" val="760954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6" name="Picture 6" descr="C:\Users\goldstr\Documents\Projects\2016_Projects\Systems_Presentation_2016\Images\DEVS_Formalism.png">
            <a:extLst>
              <a:ext uri="{FF2B5EF4-FFF2-40B4-BE49-F238E27FC236}">
                <a16:creationId xmlns:a16="http://schemas.microsoft.com/office/drawing/2014/main" id="{E6C46C17-5D1B-4B22-B9BB-0B04A7009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0" y="1644166"/>
            <a:ext cx="3454400" cy="39211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F0F5407-AB85-4A63-BC59-38B119A7FB1B}"/>
              </a:ext>
            </a:extLst>
          </p:cNvPr>
          <p:cNvSpPr/>
          <p:nvPr/>
        </p:nvSpPr>
        <p:spPr>
          <a:xfrm>
            <a:off x="0" y="3856593"/>
            <a:ext cx="4056117" cy="1979901"/>
          </a:xfrm>
          <a:prstGeom prst="rect">
            <a:avLst/>
          </a:prstGeom>
        </p:spPr>
        <p:txBody>
          <a:bodyPr wrap="square">
            <a:spAutoFit/>
          </a:bodyPr>
          <a:lstStyle/>
          <a:p>
            <a:pPr algn="r"/>
            <a:r>
              <a:rPr lang="en-US" sz="1333" dirty="0">
                <a:solidFill>
                  <a:schemeClr val="tx2">
                    <a:lumMod val="75000"/>
                  </a:schemeClr>
                </a:solidFill>
              </a:rPr>
              <a:t>Autodesk Research &amp; Carleton University</a:t>
            </a:r>
          </a:p>
          <a:p>
            <a:pPr algn="r"/>
            <a:r>
              <a:rPr lang="en-US" sz="1333" i="1" dirty="0">
                <a:solidFill>
                  <a:schemeClr val="tx2">
                    <a:lumMod val="75000"/>
                  </a:schemeClr>
                </a:solidFill>
                <a:hlinkClick r:id="rId3"/>
              </a:rPr>
              <a:t>Formal Languages for Computer Simulation</a:t>
            </a:r>
            <a:endParaRPr lang="en-US" sz="1333" i="1" dirty="0">
              <a:solidFill>
                <a:schemeClr val="tx2">
                  <a:lumMod val="75000"/>
                </a:schemeClr>
              </a:solidFill>
            </a:endParaRPr>
          </a:p>
          <a:p>
            <a:pPr algn="r"/>
            <a:r>
              <a:rPr lang="en-US" sz="9600" dirty="0">
                <a:solidFill>
                  <a:schemeClr val="tx2">
                    <a:lumMod val="75000"/>
                  </a:schemeClr>
                </a:solidFill>
              </a:rPr>
              <a:t>2011</a:t>
            </a:r>
            <a:endParaRPr lang="en-US" sz="6400" dirty="0">
              <a:solidFill>
                <a:schemeClr val="tx2">
                  <a:lumMod val="75000"/>
                </a:schemeClr>
              </a:solidFill>
            </a:endParaRPr>
          </a:p>
        </p:txBody>
      </p:sp>
      <p:pic>
        <p:nvPicPr>
          <p:cNvPr id="7" name="Picture 7" descr="C:\Users\goldstr\Documents\Projects\2016_Projects\Systems_Presentation_2016\Images\AtomicSimulationProcedure.png">
            <a:extLst>
              <a:ext uri="{FF2B5EF4-FFF2-40B4-BE49-F238E27FC236}">
                <a16:creationId xmlns:a16="http://schemas.microsoft.com/office/drawing/2014/main" id="{5221BE8C-8012-456A-A1A2-4CBC6E254E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89" t="1809" r="2427" b="1654"/>
          <a:stretch/>
        </p:blipFill>
        <p:spPr bwMode="auto">
          <a:xfrm>
            <a:off x="12801600" y="1644165"/>
            <a:ext cx="5122727" cy="39170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goldstr\Documents\Projects\2016_Projects\Systems_Presentation_2016\Images\Atomic_Procedure.png">
            <a:extLst>
              <a:ext uri="{FF2B5EF4-FFF2-40B4-BE49-F238E27FC236}">
                <a16:creationId xmlns:a16="http://schemas.microsoft.com/office/drawing/2014/main" id="{F3D611A4-B948-46EF-BDFB-D592C22E2B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80800" y="1215696"/>
            <a:ext cx="3454400" cy="475330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022B92CE-DC7E-4C32-8884-5E169170080E}"/>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13" name="TextBox 12">
            <a:extLst>
              <a:ext uri="{FF2B5EF4-FFF2-40B4-BE49-F238E27FC236}">
                <a16:creationId xmlns:a16="http://schemas.microsoft.com/office/drawing/2014/main" id="{834065CA-1392-4AEA-B335-6C3E3B19B4F3}"/>
              </a:ext>
            </a:extLst>
          </p:cNvPr>
          <p:cNvSpPr txBox="1"/>
          <p:nvPr/>
        </p:nvSpPr>
        <p:spPr>
          <a:xfrm>
            <a:off x="8315127" y="1607400"/>
            <a:ext cx="3506297" cy="1200329"/>
          </a:xfrm>
          <a:prstGeom prst="rect">
            <a:avLst/>
          </a:prstGeom>
          <a:noFill/>
        </p:spPr>
        <p:txBody>
          <a:bodyPr wrap="square" rtlCol="0">
            <a:spAutoFit/>
          </a:bodyPr>
          <a:lstStyle/>
          <a:p>
            <a:r>
              <a:rPr lang="en-US" dirty="0">
                <a:solidFill>
                  <a:srgbClr val="008080"/>
                </a:solidFill>
              </a:rPr>
              <a:t>In 2011, researchers at Autodesk began exploring how to make DEVS more approachable to scientific and engineering communities.</a:t>
            </a:r>
          </a:p>
        </p:txBody>
      </p:sp>
      <p:pic>
        <p:nvPicPr>
          <p:cNvPr id="2" name="Picture 1">
            <a:extLst>
              <a:ext uri="{FF2B5EF4-FFF2-40B4-BE49-F238E27FC236}">
                <a16:creationId xmlns:a16="http://schemas.microsoft.com/office/drawing/2014/main" id="{7B3E194D-191D-3537-EE4C-A7DF44EACA7B}"/>
              </a:ext>
            </a:extLst>
          </p:cNvPr>
          <p:cNvPicPr>
            <a:picLocks noChangeAspect="1"/>
          </p:cNvPicPr>
          <p:nvPr/>
        </p:nvPicPr>
        <p:blipFill>
          <a:blip r:embed="rId6"/>
          <a:stretch>
            <a:fillRect/>
          </a:stretch>
        </p:blipFill>
        <p:spPr>
          <a:xfrm>
            <a:off x="33891673" y="1215696"/>
            <a:ext cx="6805361" cy="4753304"/>
          </a:xfrm>
          <a:prstGeom prst="rect">
            <a:avLst/>
          </a:prstGeom>
        </p:spPr>
      </p:pic>
    </p:spTree>
    <p:extLst>
      <p:ext uri="{BB962C8B-B14F-4D97-AF65-F5344CB8AC3E}">
        <p14:creationId xmlns:p14="http://schemas.microsoft.com/office/powerpoint/2010/main" val="3137552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6" name="Picture 6" descr="C:\Users\goldstr\Documents\Projects\2016_Projects\Systems_Presentation_2016\Images\DEVS_Formalism.png">
            <a:extLst>
              <a:ext uri="{FF2B5EF4-FFF2-40B4-BE49-F238E27FC236}">
                <a16:creationId xmlns:a16="http://schemas.microsoft.com/office/drawing/2014/main" id="{E6C46C17-5D1B-4B22-B9BB-0B04A7009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7067" y="1644166"/>
            <a:ext cx="3454400" cy="39211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F0F5407-AB85-4A63-BC59-38B119A7FB1B}"/>
              </a:ext>
            </a:extLst>
          </p:cNvPr>
          <p:cNvSpPr/>
          <p:nvPr/>
        </p:nvSpPr>
        <p:spPr>
          <a:xfrm>
            <a:off x="0" y="3856594"/>
            <a:ext cx="4056117" cy="1979901"/>
          </a:xfrm>
          <a:prstGeom prst="rect">
            <a:avLst/>
          </a:prstGeom>
        </p:spPr>
        <p:txBody>
          <a:bodyPr wrap="square">
            <a:spAutoFit/>
          </a:bodyPr>
          <a:lstStyle/>
          <a:p>
            <a:pPr algn="r"/>
            <a:r>
              <a:rPr lang="en-US" sz="1333" dirty="0">
                <a:solidFill>
                  <a:schemeClr val="tx2">
                    <a:lumMod val="75000"/>
                  </a:schemeClr>
                </a:solidFill>
              </a:rPr>
              <a:t>Autodesk Research</a:t>
            </a:r>
          </a:p>
          <a:p>
            <a:pPr algn="r"/>
            <a:r>
              <a:rPr lang="en-US" sz="1333" i="1" dirty="0" err="1">
                <a:solidFill>
                  <a:schemeClr val="tx2">
                    <a:lumMod val="75000"/>
                  </a:schemeClr>
                </a:solidFill>
              </a:rPr>
              <a:t>DesignDEVS</a:t>
            </a:r>
            <a:r>
              <a:rPr lang="en-US" sz="1333" i="1" dirty="0">
                <a:solidFill>
                  <a:schemeClr val="tx2">
                    <a:lumMod val="75000"/>
                  </a:schemeClr>
                </a:solidFill>
              </a:rPr>
              <a:t> Help Graphic</a:t>
            </a:r>
          </a:p>
          <a:p>
            <a:pPr algn="r"/>
            <a:r>
              <a:rPr lang="en-US" sz="9600" dirty="0">
                <a:solidFill>
                  <a:schemeClr val="tx2">
                    <a:lumMod val="75000"/>
                  </a:schemeClr>
                </a:solidFill>
              </a:rPr>
              <a:t>2012</a:t>
            </a:r>
            <a:endParaRPr lang="en-US" sz="6400" dirty="0">
              <a:solidFill>
                <a:schemeClr val="tx2">
                  <a:lumMod val="75000"/>
                </a:schemeClr>
              </a:solidFill>
            </a:endParaRPr>
          </a:p>
        </p:txBody>
      </p:sp>
      <p:pic>
        <p:nvPicPr>
          <p:cNvPr id="7" name="Picture 7" descr="C:\Users\goldstr\Documents\Projects\2016_Projects\Systems_Presentation_2016\Images\AtomicSimulationProcedure.png">
            <a:extLst>
              <a:ext uri="{FF2B5EF4-FFF2-40B4-BE49-F238E27FC236}">
                <a16:creationId xmlns:a16="http://schemas.microsoft.com/office/drawing/2014/main" id="{5221BE8C-8012-456A-A1A2-4CBC6E254E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89" t="1809" r="2427" b="1654"/>
          <a:stretch/>
        </p:blipFill>
        <p:spPr bwMode="auto">
          <a:xfrm>
            <a:off x="4385734" y="1644165"/>
            <a:ext cx="5122727" cy="39170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goldstr\Documents\Projects\2016_Projects\Systems_Presentation_2016\Images\Atomic_Procedure.png">
            <a:extLst>
              <a:ext uri="{FF2B5EF4-FFF2-40B4-BE49-F238E27FC236}">
                <a16:creationId xmlns:a16="http://schemas.microsoft.com/office/drawing/2014/main" id="{F3D611A4-B948-46EF-BDFB-D592C22E2B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64933" y="1215696"/>
            <a:ext cx="3454400" cy="475330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C5E3045B-6D60-4892-81EF-635B4BF6BEA3}"/>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10" name="TextBox 9">
            <a:extLst>
              <a:ext uri="{FF2B5EF4-FFF2-40B4-BE49-F238E27FC236}">
                <a16:creationId xmlns:a16="http://schemas.microsoft.com/office/drawing/2014/main" id="{8AABAEE7-4F2C-47C4-911E-A805E0B05533}"/>
              </a:ext>
            </a:extLst>
          </p:cNvPr>
          <p:cNvSpPr txBox="1"/>
          <p:nvPr/>
        </p:nvSpPr>
        <p:spPr>
          <a:xfrm>
            <a:off x="9670273" y="1607400"/>
            <a:ext cx="2374809" cy="646331"/>
          </a:xfrm>
          <a:prstGeom prst="rect">
            <a:avLst/>
          </a:prstGeom>
          <a:noFill/>
        </p:spPr>
        <p:txBody>
          <a:bodyPr wrap="square" rtlCol="0">
            <a:spAutoFit/>
          </a:bodyPr>
          <a:lstStyle/>
          <a:p>
            <a:r>
              <a:rPr lang="en-US" dirty="0">
                <a:solidFill>
                  <a:srgbClr val="008080"/>
                </a:solidFill>
              </a:rPr>
              <a:t>The process involved several iterations.</a:t>
            </a:r>
          </a:p>
        </p:txBody>
      </p:sp>
      <p:pic>
        <p:nvPicPr>
          <p:cNvPr id="3" name="Picture 2">
            <a:extLst>
              <a:ext uri="{FF2B5EF4-FFF2-40B4-BE49-F238E27FC236}">
                <a16:creationId xmlns:a16="http://schemas.microsoft.com/office/drawing/2014/main" id="{2FA77823-9612-ED9E-BF5A-CBE160156B18}"/>
              </a:ext>
            </a:extLst>
          </p:cNvPr>
          <p:cNvPicPr>
            <a:picLocks noChangeAspect="1"/>
          </p:cNvPicPr>
          <p:nvPr/>
        </p:nvPicPr>
        <p:blipFill>
          <a:blip r:embed="rId5"/>
          <a:stretch>
            <a:fillRect/>
          </a:stretch>
        </p:blipFill>
        <p:spPr>
          <a:xfrm>
            <a:off x="25475806" y="1215696"/>
            <a:ext cx="6805361" cy="4753304"/>
          </a:xfrm>
          <a:prstGeom prst="rect">
            <a:avLst/>
          </a:prstGeom>
        </p:spPr>
      </p:pic>
    </p:spTree>
    <p:extLst>
      <p:ext uri="{BB962C8B-B14F-4D97-AF65-F5344CB8AC3E}">
        <p14:creationId xmlns:p14="http://schemas.microsoft.com/office/powerpoint/2010/main" val="72167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6" name="Picture 6" descr="C:\Users\goldstr\Documents\Projects\2016_Projects\Systems_Presentation_2016\Images\DEVS_Formalism.png">
            <a:extLst>
              <a:ext uri="{FF2B5EF4-FFF2-40B4-BE49-F238E27FC236}">
                <a16:creationId xmlns:a16="http://schemas.microsoft.com/office/drawing/2014/main" id="{E6C46C17-5D1B-4B22-B9BB-0B04A7009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3200" y="1644166"/>
            <a:ext cx="3454400" cy="39211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F0F5407-AB85-4A63-BC59-38B119A7FB1B}"/>
              </a:ext>
            </a:extLst>
          </p:cNvPr>
          <p:cNvSpPr/>
          <p:nvPr/>
        </p:nvSpPr>
        <p:spPr>
          <a:xfrm>
            <a:off x="0" y="4246060"/>
            <a:ext cx="4056117" cy="1979901"/>
          </a:xfrm>
          <a:prstGeom prst="rect">
            <a:avLst/>
          </a:prstGeom>
        </p:spPr>
        <p:txBody>
          <a:bodyPr wrap="square">
            <a:spAutoFit/>
          </a:bodyPr>
          <a:lstStyle/>
          <a:p>
            <a:pPr algn="r"/>
            <a:r>
              <a:rPr lang="en-US" sz="1333" dirty="0">
                <a:solidFill>
                  <a:schemeClr val="tx2">
                    <a:lumMod val="75000"/>
                  </a:schemeClr>
                </a:solidFill>
              </a:rPr>
              <a:t>Autodesk Research &amp; Simon Fraser University</a:t>
            </a:r>
          </a:p>
          <a:p>
            <a:pPr algn="r"/>
            <a:r>
              <a:rPr lang="en-US" sz="1333" i="1" dirty="0">
                <a:solidFill>
                  <a:schemeClr val="tx2">
                    <a:lumMod val="75000"/>
                  </a:schemeClr>
                </a:solidFill>
                <a:hlinkClick r:id="rId3"/>
              </a:rPr>
              <a:t>Designing DEVS Visual Interfaces…</a:t>
            </a:r>
            <a:endParaRPr lang="en-US" sz="1333" i="1" dirty="0">
              <a:solidFill>
                <a:schemeClr val="tx2">
                  <a:lumMod val="75000"/>
                </a:schemeClr>
              </a:solidFill>
            </a:endParaRPr>
          </a:p>
          <a:p>
            <a:pPr algn="r"/>
            <a:r>
              <a:rPr lang="en-US" sz="9600" dirty="0">
                <a:solidFill>
                  <a:schemeClr val="tx2">
                    <a:lumMod val="75000"/>
                  </a:schemeClr>
                </a:solidFill>
              </a:rPr>
              <a:t>2015</a:t>
            </a:r>
            <a:endParaRPr lang="en-US" sz="6400" dirty="0">
              <a:solidFill>
                <a:schemeClr val="tx2">
                  <a:lumMod val="75000"/>
                </a:schemeClr>
              </a:solidFill>
            </a:endParaRPr>
          </a:p>
        </p:txBody>
      </p:sp>
      <p:pic>
        <p:nvPicPr>
          <p:cNvPr id="7" name="Picture 7" descr="C:\Users\goldstr\Documents\Projects\2016_Projects\Systems_Presentation_2016\Images\AtomicSimulationProcedure.png">
            <a:extLst>
              <a:ext uri="{FF2B5EF4-FFF2-40B4-BE49-F238E27FC236}">
                <a16:creationId xmlns:a16="http://schemas.microsoft.com/office/drawing/2014/main" id="{5221BE8C-8012-456A-A1A2-4CBC6E254E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89" t="1809" r="2427" b="1654"/>
          <a:stretch/>
        </p:blipFill>
        <p:spPr bwMode="auto">
          <a:xfrm>
            <a:off x="-7010400" y="1644165"/>
            <a:ext cx="5122727" cy="39170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goldstr\Documents\Projects\2016_Projects\Systems_Presentation_2016\Images\Atomic_Procedure.png">
            <a:extLst>
              <a:ext uri="{FF2B5EF4-FFF2-40B4-BE49-F238E27FC236}">
                <a16:creationId xmlns:a16="http://schemas.microsoft.com/office/drawing/2014/main" id="{F3D611A4-B948-46EF-BDFB-D592C22E2B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8800" y="1215696"/>
            <a:ext cx="3454400" cy="475330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FE0CCE3C-25E4-4E7E-8AAC-478A1B4FBFFB}"/>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11" name="TextBox 10">
            <a:extLst>
              <a:ext uri="{FF2B5EF4-FFF2-40B4-BE49-F238E27FC236}">
                <a16:creationId xmlns:a16="http://schemas.microsoft.com/office/drawing/2014/main" id="{FE94C841-70D3-4859-93DE-002411A03976}"/>
              </a:ext>
            </a:extLst>
          </p:cNvPr>
          <p:cNvSpPr txBox="1"/>
          <p:nvPr/>
        </p:nvSpPr>
        <p:spPr>
          <a:xfrm>
            <a:off x="8157237" y="1607400"/>
            <a:ext cx="3887845" cy="923330"/>
          </a:xfrm>
          <a:prstGeom prst="rect">
            <a:avLst/>
          </a:prstGeom>
          <a:noFill/>
        </p:spPr>
        <p:txBody>
          <a:bodyPr wrap="square" rtlCol="0">
            <a:spAutoFit/>
          </a:bodyPr>
          <a:lstStyle/>
          <a:p>
            <a:r>
              <a:rPr lang="en-US" dirty="0">
                <a:solidFill>
                  <a:srgbClr val="008080"/>
                </a:solidFill>
              </a:rPr>
              <a:t>At one point, a set of visual interfaces was designed along with a new way of expressing DEVS.</a:t>
            </a:r>
          </a:p>
        </p:txBody>
      </p:sp>
      <p:pic>
        <p:nvPicPr>
          <p:cNvPr id="8" name="Picture 7">
            <a:extLst>
              <a:ext uri="{FF2B5EF4-FFF2-40B4-BE49-F238E27FC236}">
                <a16:creationId xmlns:a16="http://schemas.microsoft.com/office/drawing/2014/main" id="{B98E9D69-1F3B-C7F6-FDEB-DBD0E822B699}"/>
              </a:ext>
            </a:extLst>
          </p:cNvPr>
          <p:cNvPicPr>
            <a:picLocks noChangeAspect="1"/>
          </p:cNvPicPr>
          <p:nvPr/>
        </p:nvPicPr>
        <p:blipFill>
          <a:blip r:embed="rId6"/>
          <a:stretch>
            <a:fillRect/>
          </a:stretch>
        </p:blipFill>
        <p:spPr>
          <a:xfrm>
            <a:off x="14079673" y="1215696"/>
            <a:ext cx="6805361" cy="4753304"/>
          </a:xfrm>
          <a:prstGeom prst="rect">
            <a:avLst/>
          </a:prstGeom>
        </p:spPr>
      </p:pic>
    </p:spTree>
    <p:extLst>
      <p:ext uri="{BB962C8B-B14F-4D97-AF65-F5344CB8AC3E}">
        <p14:creationId xmlns:p14="http://schemas.microsoft.com/office/powerpoint/2010/main" val="2317745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6" name="Picture 6" descr="C:\Users\goldstr\Documents\Projects\2016_Projects\Systems_Presentation_2016\Images\DEVS_Formalism.png">
            <a:extLst>
              <a:ext uri="{FF2B5EF4-FFF2-40B4-BE49-F238E27FC236}">
                <a16:creationId xmlns:a16="http://schemas.microsoft.com/office/drawing/2014/main" id="{E6C46C17-5D1B-4B22-B9BB-0B04A7009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0810" y="1644166"/>
            <a:ext cx="3454400" cy="39211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F0F5407-AB85-4A63-BC59-38B119A7FB1B}"/>
              </a:ext>
            </a:extLst>
          </p:cNvPr>
          <p:cNvSpPr/>
          <p:nvPr/>
        </p:nvSpPr>
        <p:spPr>
          <a:xfrm>
            <a:off x="0" y="4246060"/>
            <a:ext cx="4056117" cy="1979901"/>
          </a:xfrm>
          <a:prstGeom prst="rect">
            <a:avLst/>
          </a:prstGeom>
        </p:spPr>
        <p:txBody>
          <a:bodyPr wrap="square">
            <a:spAutoFit/>
          </a:bodyPr>
          <a:lstStyle/>
          <a:p>
            <a:pPr algn="r"/>
            <a:r>
              <a:rPr lang="en-US" sz="1333" dirty="0">
                <a:solidFill>
                  <a:schemeClr val="tx2">
                    <a:lumMod val="75000"/>
                  </a:schemeClr>
                </a:solidFill>
              </a:rPr>
              <a:t>Autodesk Research</a:t>
            </a:r>
          </a:p>
          <a:p>
            <a:pPr algn="r"/>
            <a:r>
              <a:rPr lang="en-US" sz="1333" i="1" dirty="0">
                <a:solidFill>
                  <a:schemeClr val="tx2">
                    <a:lumMod val="75000"/>
                  </a:schemeClr>
                </a:solidFill>
                <a:hlinkClick r:id="rId3"/>
              </a:rPr>
              <a:t>A Symmetric Formalism for Discrete Event Simulation…</a:t>
            </a:r>
            <a:endParaRPr lang="en-US" sz="1333" i="1" dirty="0">
              <a:solidFill>
                <a:schemeClr val="tx2">
                  <a:lumMod val="75000"/>
                </a:schemeClr>
              </a:solidFill>
            </a:endParaRPr>
          </a:p>
          <a:p>
            <a:pPr algn="r"/>
            <a:r>
              <a:rPr lang="en-US" sz="9600" dirty="0">
                <a:solidFill>
                  <a:schemeClr val="tx2">
                    <a:lumMod val="75000"/>
                  </a:schemeClr>
                </a:solidFill>
              </a:rPr>
              <a:t>2018</a:t>
            </a:r>
            <a:endParaRPr lang="en-US" sz="6400" dirty="0">
              <a:solidFill>
                <a:schemeClr val="tx2">
                  <a:lumMod val="75000"/>
                </a:schemeClr>
              </a:solidFill>
            </a:endParaRPr>
          </a:p>
        </p:txBody>
      </p:sp>
      <p:pic>
        <p:nvPicPr>
          <p:cNvPr id="7" name="Picture 7" descr="C:\Users\goldstr\Documents\Projects\2016_Projects\Systems_Presentation_2016\Images\AtomicSimulationProcedure.png">
            <a:extLst>
              <a:ext uri="{FF2B5EF4-FFF2-40B4-BE49-F238E27FC236}">
                <a16:creationId xmlns:a16="http://schemas.microsoft.com/office/drawing/2014/main" id="{5221BE8C-8012-456A-A1A2-4CBC6E254E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89" t="1809" r="2427" b="1654"/>
          <a:stretch/>
        </p:blipFill>
        <p:spPr bwMode="auto">
          <a:xfrm>
            <a:off x="-16508010" y="1644165"/>
            <a:ext cx="5122727" cy="39170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goldstr\Documents\Projects\2016_Projects\Systems_Presentation_2016\Images\Atomic_Procedure.png">
            <a:extLst>
              <a:ext uri="{FF2B5EF4-FFF2-40B4-BE49-F238E27FC236}">
                <a16:creationId xmlns:a16="http://schemas.microsoft.com/office/drawing/2014/main" id="{F3D611A4-B948-46EF-BDFB-D592C22E2B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8810" y="1215696"/>
            <a:ext cx="3454400" cy="475330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FE0CCE3C-25E4-4E7E-8AAC-478A1B4FBFFB}"/>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11" name="TextBox 10">
            <a:extLst>
              <a:ext uri="{FF2B5EF4-FFF2-40B4-BE49-F238E27FC236}">
                <a16:creationId xmlns:a16="http://schemas.microsoft.com/office/drawing/2014/main" id="{FE94C841-70D3-4859-93DE-002411A03976}"/>
              </a:ext>
            </a:extLst>
          </p:cNvPr>
          <p:cNvSpPr txBox="1"/>
          <p:nvPr/>
        </p:nvSpPr>
        <p:spPr>
          <a:xfrm>
            <a:off x="349144" y="1215696"/>
            <a:ext cx="3887845" cy="1477328"/>
          </a:xfrm>
          <a:prstGeom prst="rect">
            <a:avLst/>
          </a:prstGeom>
          <a:noFill/>
        </p:spPr>
        <p:txBody>
          <a:bodyPr wrap="square" rtlCol="0">
            <a:spAutoFit/>
          </a:bodyPr>
          <a:lstStyle/>
          <a:p>
            <a:r>
              <a:rPr lang="en-US" dirty="0">
                <a:solidFill>
                  <a:srgbClr val="008080"/>
                </a:solidFill>
              </a:rPr>
              <a:t>Eventually, a new variant of DEVS called “Symmetric DEVS” was published, combining discrete event simulation with dataflow programming and agent-based modeling.</a:t>
            </a:r>
          </a:p>
        </p:txBody>
      </p:sp>
      <p:pic>
        <p:nvPicPr>
          <p:cNvPr id="8" name="Picture 7">
            <a:extLst>
              <a:ext uri="{FF2B5EF4-FFF2-40B4-BE49-F238E27FC236}">
                <a16:creationId xmlns:a16="http://schemas.microsoft.com/office/drawing/2014/main" id="{B98E9D69-1F3B-C7F6-FDEB-DBD0E822B699}"/>
              </a:ext>
            </a:extLst>
          </p:cNvPr>
          <p:cNvPicPr>
            <a:picLocks noChangeAspect="1"/>
          </p:cNvPicPr>
          <p:nvPr/>
        </p:nvPicPr>
        <p:blipFill>
          <a:blip r:embed="rId6"/>
          <a:stretch>
            <a:fillRect/>
          </a:stretch>
        </p:blipFill>
        <p:spPr>
          <a:xfrm>
            <a:off x="4582063" y="1215696"/>
            <a:ext cx="6805361" cy="4753304"/>
          </a:xfrm>
          <a:prstGeom prst="rect">
            <a:avLst/>
          </a:prstGeom>
        </p:spPr>
      </p:pic>
    </p:spTree>
    <p:extLst>
      <p:ext uri="{BB962C8B-B14F-4D97-AF65-F5344CB8AC3E}">
        <p14:creationId xmlns:p14="http://schemas.microsoft.com/office/powerpoint/2010/main" val="3240628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99C4433-36F6-46C5-AF38-0AF6991642B8}"/>
              </a:ext>
            </a:extLst>
          </p:cNvPr>
          <p:cNvCxnSpPr>
            <a:cxnSpLocks/>
          </p:cNvCxnSpPr>
          <p:nvPr/>
        </p:nvCxnSpPr>
        <p:spPr>
          <a:xfrm>
            <a:off x="609600" y="4649248"/>
            <a:ext cx="109728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1ECA73E-65BC-4B5C-943A-B950FFE11D63}"/>
              </a:ext>
            </a:extLst>
          </p:cNvPr>
          <p:cNvCxnSpPr/>
          <p:nvPr/>
        </p:nvCxnSpPr>
        <p:spPr>
          <a:xfrm>
            <a:off x="1012891" y="4547648"/>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97BAE5A-BD66-495E-9571-11DBAF912945}"/>
              </a:ext>
            </a:extLst>
          </p:cNvPr>
          <p:cNvCxnSpPr/>
          <p:nvPr/>
        </p:nvCxnSpPr>
        <p:spPr>
          <a:xfrm>
            <a:off x="2028877" y="4547387"/>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0CA7718-1515-4092-AA6E-C50293E56EE3}"/>
              </a:ext>
            </a:extLst>
          </p:cNvPr>
          <p:cNvSpPr/>
          <p:nvPr/>
        </p:nvSpPr>
        <p:spPr>
          <a:xfrm>
            <a:off x="1422400" y="4754221"/>
            <a:ext cx="1219176" cy="461665"/>
          </a:xfrm>
          <a:prstGeom prst="rect">
            <a:avLst/>
          </a:prstGeom>
        </p:spPr>
        <p:txBody>
          <a:bodyPr wrap="square">
            <a:spAutoFit/>
          </a:bodyPr>
          <a:lstStyle/>
          <a:p>
            <a:pPr algn="ctr"/>
            <a:r>
              <a:rPr lang="en-US" sz="2400" dirty="0">
                <a:solidFill>
                  <a:schemeClr val="tx2">
                    <a:lumMod val="75000"/>
                  </a:schemeClr>
                </a:solidFill>
              </a:rPr>
              <a:t>1980</a:t>
            </a:r>
            <a:endParaRPr lang="en-US" sz="1467" dirty="0">
              <a:solidFill>
                <a:schemeClr val="tx2">
                  <a:lumMod val="75000"/>
                </a:schemeClr>
              </a:solidFill>
            </a:endParaRPr>
          </a:p>
        </p:txBody>
      </p:sp>
      <p:sp>
        <p:nvSpPr>
          <p:cNvPr id="10" name="Rectangle 9">
            <a:extLst>
              <a:ext uri="{FF2B5EF4-FFF2-40B4-BE49-F238E27FC236}">
                <a16:creationId xmlns:a16="http://schemas.microsoft.com/office/drawing/2014/main" id="{E9F0E1DB-2F6A-4AC2-BD3A-7667EAF51FD1}"/>
              </a:ext>
            </a:extLst>
          </p:cNvPr>
          <p:cNvSpPr/>
          <p:nvPr/>
        </p:nvSpPr>
        <p:spPr>
          <a:xfrm>
            <a:off x="508000" y="4753762"/>
            <a:ext cx="1015997" cy="461665"/>
          </a:xfrm>
          <a:prstGeom prst="rect">
            <a:avLst/>
          </a:prstGeom>
        </p:spPr>
        <p:txBody>
          <a:bodyPr wrap="square">
            <a:spAutoFit/>
          </a:bodyPr>
          <a:lstStyle/>
          <a:p>
            <a:pPr algn="ctr"/>
            <a:r>
              <a:rPr lang="en-US" sz="2400" dirty="0">
                <a:solidFill>
                  <a:schemeClr val="tx2">
                    <a:lumMod val="75000"/>
                  </a:schemeClr>
                </a:solidFill>
              </a:rPr>
              <a:t>1970</a:t>
            </a:r>
            <a:endParaRPr lang="en-US" sz="1467" dirty="0">
              <a:solidFill>
                <a:schemeClr val="tx2">
                  <a:lumMod val="75000"/>
                </a:schemeClr>
              </a:solidFill>
            </a:endParaRPr>
          </a:p>
        </p:txBody>
      </p:sp>
      <p:cxnSp>
        <p:nvCxnSpPr>
          <p:cNvPr id="11" name="Straight Connector 10">
            <a:extLst>
              <a:ext uri="{FF2B5EF4-FFF2-40B4-BE49-F238E27FC236}">
                <a16:creationId xmlns:a16="http://schemas.microsoft.com/office/drawing/2014/main" id="{44E56F87-1414-4223-8893-913AFE85B4A5}"/>
              </a:ext>
            </a:extLst>
          </p:cNvPr>
          <p:cNvCxnSpPr/>
          <p:nvPr/>
        </p:nvCxnSpPr>
        <p:spPr>
          <a:xfrm>
            <a:off x="3248091"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1861211-843B-4D5B-9057-0E1C641A01B3}"/>
              </a:ext>
            </a:extLst>
          </p:cNvPr>
          <p:cNvCxnSpPr/>
          <p:nvPr/>
        </p:nvCxnSpPr>
        <p:spPr>
          <a:xfrm>
            <a:off x="4670477"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70ADF9-02C1-4F94-88FC-DAFA19C318AA}"/>
              </a:ext>
            </a:extLst>
          </p:cNvPr>
          <p:cNvSpPr/>
          <p:nvPr/>
        </p:nvSpPr>
        <p:spPr>
          <a:xfrm>
            <a:off x="4064000" y="4753578"/>
            <a:ext cx="1219176" cy="461665"/>
          </a:xfrm>
          <a:prstGeom prst="rect">
            <a:avLst/>
          </a:prstGeom>
        </p:spPr>
        <p:txBody>
          <a:bodyPr wrap="square">
            <a:spAutoFit/>
          </a:bodyPr>
          <a:lstStyle/>
          <a:p>
            <a:pPr algn="ctr"/>
            <a:r>
              <a:rPr lang="en-US" sz="2400" dirty="0">
                <a:solidFill>
                  <a:schemeClr val="tx2">
                    <a:lumMod val="75000"/>
                  </a:schemeClr>
                </a:solidFill>
              </a:rPr>
              <a:t>2000</a:t>
            </a:r>
            <a:endParaRPr lang="en-US" sz="1467" dirty="0">
              <a:solidFill>
                <a:schemeClr val="tx2">
                  <a:lumMod val="75000"/>
                </a:schemeClr>
              </a:solidFill>
            </a:endParaRPr>
          </a:p>
        </p:txBody>
      </p:sp>
      <p:sp>
        <p:nvSpPr>
          <p:cNvPr id="15" name="Rectangle 14">
            <a:extLst>
              <a:ext uri="{FF2B5EF4-FFF2-40B4-BE49-F238E27FC236}">
                <a16:creationId xmlns:a16="http://schemas.microsoft.com/office/drawing/2014/main" id="{420A6586-C96B-418D-8DFC-1D25AD2AFD27}"/>
              </a:ext>
            </a:extLst>
          </p:cNvPr>
          <p:cNvSpPr/>
          <p:nvPr/>
        </p:nvSpPr>
        <p:spPr>
          <a:xfrm>
            <a:off x="2743200" y="4753119"/>
            <a:ext cx="1015997" cy="461665"/>
          </a:xfrm>
          <a:prstGeom prst="rect">
            <a:avLst/>
          </a:prstGeom>
        </p:spPr>
        <p:txBody>
          <a:bodyPr wrap="square">
            <a:spAutoFit/>
          </a:bodyPr>
          <a:lstStyle/>
          <a:p>
            <a:pPr algn="ctr"/>
            <a:r>
              <a:rPr lang="en-US" sz="2400" dirty="0">
                <a:solidFill>
                  <a:schemeClr val="tx2">
                    <a:lumMod val="75000"/>
                  </a:schemeClr>
                </a:solidFill>
              </a:rPr>
              <a:t>1990</a:t>
            </a:r>
            <a:endParaRPr lang="en-US" sz="1467" dirty="0">
              <a:solidFill>
                <a:schemeClr val="tx2">
                  <a:lumMod val="75000"/>
                </a:schemeClr>
              </a:solidFill>
            </a:endParaRPr>
          </a:p>
        </p:txBody>
      </p:sp>
      <p:cxnSp>
        <p:nvCxnSpPr>
          <p:cNvPr id="16" name="Straight Connector 15">
            <a:extLst>
              <a:ext uri="{FF2B5EF4-FFF2-40B4-BE49-F238E27FC236}">
                <a16:creationId xmlns:a16="http://schemas.microsoft.com/office/drawing/2014/main" id="{D71E5BE6-99E7-4E78-9795-FAD7A843BAF3}"/>
              </a:ext>
            </a:extLst>
          </p:cNvPr>
          <p:cNvCxnSpPr/>
          <p:nvPr/>
        </p:nvCxnSpPr>
        <p:spPr>
          <a:xfrm>
            <a:off x="6499412"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07EB162-CE45-421E-B66B-0C674DF8BDCA}"/>
              </a:ext>
            </a:extLst>
          </p:cNvPr>
          <p:cNvCxnSpPr/>
          <p:nvPr/>
        </p:nvCxnSpPr>
        <p:spPr>
          <a:xfrm>
            <a:off x="10969701"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B091974-37D2-42C0-BBD2-3C856F3CFC68}"/>
              </a:ext>
            </a:extLst>
          </p:cNvPr>
          <p:cNvSpPr/>
          <p:nvPr/>
        </p:nvSpPr>
        <p:spPr>
          <a:xfrm>
            <a:off x="10363224" y="4753578"/>
            <a:ext cx="1219176" cy="461665"/>
          </a:xfrm>
          <a:prstGeom prst="rect">
            <a:avLst/>
          </a:prstGeom>
        </p:spPr>
        <p:txBody>
          <a:bodyPr wrap="square">
            <a:spAutoFit/>
          </a:bodyPr>
          <a:lstStyle/>
          <a:p>
            <a:pPr algn="ctr"/>
            <a:r>
              <a:rPr lang="en-US" sz="2400" dirty="0">
                <a:solidFill>
                  <a:schemeClr val="tx2">
                    <a:lumMod val="75000"/>
                  </a:schemeClr>
                </a:solidFill>
              </a:rPr>
              <a:t>2020</a:t>
            </a:r>
            <a:endParaRPr lang="en-US" sz="1467" dirty="0">
              <a:solidFill>
                <a:schemeClr val="tx2">
                  <a:lumMod val="75000"/>
                </a:schemeClr>
              </a:solidFill>
            </a:endParaRPr>
          </a:p>
        </p:txBody>
      </p:sp>
      <p:sp>
        <p:nvSpPr>
          <p:cNvPr id="19" name="Rectangle 18">
            <a:extLst>
              <a:ext uri="{FF2B5EF4-FFF2-40B4-BE49-F238E27FC236}">
                <a16:creationId xmlns:a16="http://schemas.microsoft.com/office/drawing/2014/main" id="{CBD761FC-2F78-4C58-9DF2-4D5DFA32D7D8}"/>
              </a:ext>
            </a:extLst>
          </p:cNvPr>
          <p:cNvSpPr/>
          <p:nvPr/>
        </p:nvSpPr>
        <p:spPr>
          <a:xfrm>
            <a:off x="5994522" y="4753119"/>
            <a:ext cx="1015997" cy="461665"/>
          </a:xfrm>
          <a:prstGeom prst="rect">
            <a:avLst/>
          </a:prstGeom>
        </p:spPr>
        <p:txBody>
          <a:bodyPr wrap="square">
            <a:spAutoFit/>
          </a:bodyPr>
          <a:lstStyle/>
          <a:p>
            <a:pPr algn="ctr"/>
            <a:r>
              <a:rPr lang="en-US" sz="2400" dirty="0">
                <a:solidFill>
                  <a:schemeClr val="tx2">
                    <a:lumMod val="75000"/>
                  </a:schemeClr>
                </a:solidFill>
              </a:rPr>
              <a:t>2010</a:t>
            </a:r>
            <a:endParaRPr lang="en-US" sz="1467" dirty="0">
              <a:solidFill>
                <a:schemeClr val="tx2">
                  <a:lumMod val="75000"/>
                </a:schemeClr>
              </a:solidFill>
            </a:endParaRPr>
          </a:p>
        </p:txBody>
      </p:sp>
      <p:pic>
        <p:nvPicPr>
          <p:cNvPr id="20" name="Picture 19" descr="C:\Users\goldstr\Documents\Projects\2016_Projects\Systems_Presentation_2016\Images\systems_theory.png">
            <a:extLst>
              <a:ext uri="{FF2B5EF4-FFF2-40B4-BE49-F238E27FC236}">
                <a16:creationId xmlns:a16="http://schemas.microsoft.com/office/drawing/2014/main" id="{646F4C1F-28D6-4CD8-8658-39BF85762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1" y="2927350"/>
            <a:ext cx="914073" cy="142007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C:\Users\goldstr\Documents\Projects\2016_Projects\Systems_Presentation_2016\Images\devs_theory.png">
            <a:extLst>
              <a:ext uri="{FF2B5EF4-FFF2-40B4-BE49-F238E27FC236}">
                <a16:creationId xmlns:a16="http://schemas.microsoft.com/office/drawing/2014/main" id="{F89E28C7-FED2-43E7-AC50-91D31A10C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1" y="3528924"/>
            <a:ext cx="923193" cy="81529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C:\Users\goldstr\Documents\Projects\2016_Projects\Systems_Presentation_2016\Images\DEVS_Formalism.png">
            <a:extLst>
              <a:ext uri="{FF2B5EF4-FFF2-40B4-BE49-F238E27FC236}">
                <a16:creationId xmlns:a16="http://schemas.microsoft.com/office/drawing/2014/main" id="{0ED74053-0121-42BD-BF0D-8E8F80F046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421" y="3306281"/>
            <a:ext cx="914400" cy="10379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E2306813-6810-457D-B8D7-9958FAB01892}"/>
              </a:ext>
            </a:extLst>
          </p:cNvPr>
          <p:cNvPicPr>
            <a:picLocks noChangeAspect="1"/>
          </p:cNvPicPr>
          <p:nvPr/>
        </p:nvPicPr>
        <p:blipFill>
          <a:blip r:embed="rId5"/>
          <a:stretch>
            <a:fillRect/>
          </a:stretch>
        </p:blipFill>
        <p:spPr>
          <a:xfrm>
            <a:off x="4204837" y="3718596"/>
            <a:ext cx="923193" cy="625624"/>
          </a:xfrm>
          <a:prstGeom prst="rect">
            <a:avLst/>
          </a:prstGeom>
        </p:spPr>
      </p:pic>
      <p:pic>
        <p:nvPicPr>
          <p:cNvPr id="24" name="Picture 7" descr="C:\Users\goldstr\Documents\Projects\2016_Projects\Systems_Presentation_2016\Images\AtomicSimulationProcedure.png">
            <a:extLst>
              <a:ext uri="{FF2B5EF4-FFF2-40B4-BE49-F238E27FC236}">
                <a16:creationId xmlns:a16="http://schemas.microsoft.com/office/drawing/2014/main" id="{FC1699AB-397E-4EC6-981D-EAB20357012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89" t="1809" r="2427" b="1654"/>
          <a:stretch/>
        </p:blipFill>
        <p:spPr bwMode="auto">
          <a:xfrm>
            <a:off x="7178811" y="3645039"/>
            <a:ext cx="914400" cy="69918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C:\Users\goldstr\Documents\Projects\2016_Projects\Systems_Presentation_2016\Images\Atomic_Procedure.png">
            <a:extLst>
              <a:ext uri="{FF2B5EF4-FFF2-40B4-BE49-F238E27FC236}">
                <a16:creationId xmlns:a16="http://schemas.microsoft.com/office/drawing/2014/main" id="{1AE3FBBD-6244-4D89-ACB7-E4E770D262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1200" y="3089482"/>
            <a:ext cx="914400" cy="1258228"/>
          </a:xfrm>
          <a:prstGeom prst="rect">
            <a:avLst/>
          </a:prstGeom>
          <a:noFill/>
          <a:extLst>
            <a:ext uri="{909E8E84-426E-40DD-AFC4-6F175D3DCCD1}">
              <a14:hiddenFill xmlns:a14="http://schemas.microsoft.com/office/drawing/2010/main">
                <a:solidFill>
                  <a:srgbClr val="FFFFFF"/>
                </a:solidFill>
              </a14:hiddenFill>
            </a:ext>
          </a:extLst>
        </p:spPr>
      </p:pic>
      <p:sp>
        <p:nvSpPr>
          <p:cNvPr id="27" name="Title 1">
            <a:extLst>
              <a:ext uri="{FF2B5EF4-FFF2-40B4-BE49-F238E27FC236}">
                <a16:creationId xmlns:a16="http://schemas.microsoft.com/office/drawing/2014/main" id="{F1EEA951-D56B-45C9-AA23-C8A707010FE0}"/>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pic>
        <p:nvPicPr>
          <p:cNvPr id="2" name="Picture 1">
            <a:extLst>
              <a:ext uri="{FF2B5EF4-FFF2-40B4-BE49-F238E27FC236}">
                <a16:creationId xmlns:a16="http://schemas.microsoft.com/office/drawing/2014/main" id="{5082693B-0B62-DB64-30E8-3DE15B74D18E}"/>
              </a:ext>
            </a:extLst>
          </p:cNvPr>
          <p:cNvPicPr>
            <a:picLocks noChangeAspect="1"/>
          </p:cNvPicPr>
          <p:nvPr/>
        </p:nvPicPr>
        <p:blipFill>
          <a:blip r:embed="rId8"/>
          <a:stretch>
            <a:fillRect/>
          </a:stretch>
        </p:blipFill>
        <p:spPr>
          <a:xfrm>
            <a:off x="9483589" y="3443789"/>
            <a:ext cx="1288154" cy="899730"/>
          </a:xfrm>
          <a:prstGeom prst="rect">
            <a:avLst/>
          </a:prstGeom>
        </p:spPr>
      </p:pic>
    </p:spTree>
    <p:extLst>
      <p:ext uri="{BB962C8B-B14F-4D97-AF65-F5344CB8AC3E}">
        <p14:creationId xmlns:p14="http://schemas.microsoft.com/office/powerpoint/2010/main" val="1298725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F5974A1-4641-427E-81C8-270D5AC1573B}"/>
              </a:ext>
            </a:extLst>
          </p:cNvPr>
          <p:cNvSpPr txBox="1">
            <a:spLocks/>
          </p:cNvSpPr>
          <p:nvPr/>
        </p:nvSpPr>
        <p:spPr>
          <a:xfrm>
            <a:off x="609600" y="2687479"/>
            <a:ext cx="10972800" cy="14830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b="1" dirty="0">
                <a:solidFill>
                  <a:srgbClr val="C00000"/>
                </a:solidFill>
              </a:rPr>
              <a:t>Paradigm</a:t>
            </a:r>
            <a:endParaRPr lang="en-US" dirty="0">
              <a:solidFill>
                <a:srgbClr val="C00000"/>
              </a:solidFill>
            </a:endParaRPr>
          </a:p>
        </p:txBody>
      </p:sp>
    </p:spTree>
    <p:extLst>
      <p:ext uri="{BB962C8B-B14F-4D97-AF65-F5344CB8AC3E}">
        <p14:creationId xmlns:p14="http://schemas.microsoft.com/office/powerpoint/2010/main" val="137329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6" name="Group 15">
            <a:extLst>
              <a:ext uri="{FF2B5EF4-FFF2-40B4-BE49-F238E27FC236}">
                <a16:creationId xmlns:a16="http://schemas.microsoft.com/office/drawing/2014/main" id="{BC091DB5-AA82-427F-A1F2-0D7A502A7CB2}"/>
              </a:ext>
            </a:extLst>
          </p:cNvPr>
          <p:cNvGrpSpPr/>
          <p:nvPr/>
        </p:nvGrpSpPr>
        <p:grpSpPr>
          <a:xfrm>
            <a:off x="4910666" y="1873252"/>
            <a:ext cx="1210733" cy="812797"/>
            <a:chOff x="3359150" y="2292351"/>
            <a:chExt cx="908050" cy="609598"/>
          </a:xfrm>
        </p:grpSpPr>
        <p:sp>
          <p:nvSpPr>
            <p:cNvPr id="17" name="Rectangle 16">
              <a:extLst>
                <a:ext uri="{FF2B5EF4-FFF2-40B4-BE49-F238E27FC236}">
                  <a16:creationId xmlns:a16="http://schemas.microsoft.com/office/drawing/2014/main" id="{198CC271-F4A7-4728-883E-BACA6EAD0735}"/>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Rectangle 17">
              <a:extLst>
                <a:ext uri="{FF2B5EF4-FFF2-40B4-BE49-F238E27FC236}">
                  <a16:creationId xmlns:a16="http://schemas.microsoft.com/office/drawing/2014/main" id="{E9546C0F-0455-4CDD-B145-1DF6D7422E7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Rectangle 18">
              <a:extLst>
                <a:ext uri="{FF2B5EF4-FFF2-40B4-BE49-F238E27FC236}">
                  <a16:creationId xmlns:a16="http://schemas.microsoft.com/office/drawing/2014/main" id="{65971504-1FFD-4D0C-BB8C-B9114E452FB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0" name="Group 19">
            <a:extLst>
              <a:ext uri="{FF2B5EF4-FFF2-40B4-BE49-F238E27FC236}">
                <a16:creationId xmlns:a16="http://schemas.microsoft.com/office/drawing/2014/main" id="{6C3F3216-7FBD-42FA-8919-4CE2292AFD5B}"/>
              </a:ext>
            </a:extLst>
          </p:cNvPr>
          <p:cNvGrpSpPr/>
          <p:nvPr/>
        </p:nvGrpSpPr>
        <p:grpSpPr>
          <a:xfrm>
            <a:off x="5286375" y="3632203"/>
            <a:ext cx="1210733" cy="812797"/>
            <a:chOff x="3359150" y="2292351"/>
            <a:chExt cx="908050" cy="609598"/>
          </a:xfrm>
        </p:grpSpPr>
        <p:sp>
          <p:nvSpPr>
            <p:cNvPr id="21" name="Rectangle 20">
              <a:extLst>
                <a:ext uri="{FF2B5EF4-FFF2-40B4-BE49-F238E27FC236}">
                  <a16:creationId xmlns:a16="http://schemas.microsoft.com/office/drawing/2014/main" id="{4629BEE3-3C3B-4B04-84EB-B223561061F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D167173D-4210-4EA5-8259-6A109700639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3" name="Rectangle 22">
              <a:extLst>
                <a:ext uri="{FF2B5EF4-FFF2-40B4-BE49-F238E27FC236}">
                  <a16:creationId xmlns:a16="http://schemas.microsoft.com/office/drawing/2014/main" id="{B34013AE-02E9-4337-A494-83F87A7E84A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4" name="Group 23">
            <a:extLst>
              <a:ext uri="{FF2B5EF4-FFF2-40B4-BE49-F238E27FC236}">
                <a16:creationId xmlns:a16="http://schemas.microsoft.com/office/drawing/2014/main" id="{DFC58ABA-86C5-4DCD-B313-B9C48522BF83}"/>
              </a:ext>
            </a:extLst>
          </p:cNvPr>
          <p:cNvGrpSpPr/>
          <p:nvPr/>
        </p:nvGrpSpPr>
        <p:grpSpPr>
          <a:xfrm>
            <a:off x="5665260" y="5359400"/>
            <a:ext cx="1210733" cy="812797"/>
            <a:chOff x="3359150" y="2292351"/>
            <a:chExt cx="908050" cy="609598"/>
          </a:xfrm>
        </p:grpSpPr>
        <p:sp>
          <p:nvSpPr>
            <p:cNvPr id="25" name="Rectangle 24">
              <a:extLst>
                <a:ext uri="{FF2B5EF4-FFF2-40B4-BE49-F238E27FC236}">
                  <a16:creationId xmlns:a16="http://schemas.microsoft.com/office/drawing/2014/main" id="{2911DE64-A1F7-4A5B-A773-6C6A985E733A}"/>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Rectangle 25">
              <a:extLst>
                <a:ext uri="{FF2B5EF4-FFF2-40B4-BE49-F238E27FC236}">
                  <a16:creationId xmlns:a16="http://schemas.microsoft.com/office/drawing/2014/main" id="{271F06F9-3729-4475-B9DD-C2FBB4ACB5B3}"/>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7" name="Rectangle 26">
              <a:extLst>
                <a:ext uri="{FF2B5EF4-FFF2-40B4-BE49-F238E27FC236}">
                  <a16:creationId xmlns:a16="http://schemas.microsoft.com/office/drawing/2014/main" id="{54266A1C-02D3-4301-8D2F-116DE40180D3}"/>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8" name="Group 47">
            <a:extLst>
              <a:ext uri="{FF2B5EF4-FFF2-40B4-BE49-F238E27FC236}">
                <a16:creationId xmlns:a16="http://schemas.microsoft.com/office/drawing/2014/main" id="{15F282EB-65C5-47B8-BC0D-DA49B76D2D1A}"/>
              </a:ext>
            </a:extLst>
          </p:cNvPr>
          <p:cNvGrpSpPr/>
          <p:nvPr/>
        </p:nvGrpSpPr>
        <p:grpSpPr>
          <a:xfrm>
            <a:off x="406400" y="4302128"/>
            <a:ext cx="1210733" cy="812797"/>
            <a:chOff x="3359150" y="2292351"/>
            <a:chExt cx="908050" cy="609598"/>
          </a:xfrm>
        </p:grpSpPr>
        <p:sp>
          <p:nvSpPr>
            <p:cNvPr id="49" name="Rectangle 48">
              <a:extLst>
                <a:ext uri="{FF2B5EF4-FFF2-40B4-BE49-F238E27FC236}">
                  <a16:creationId xmlns:a16="http://schemas.microsoft.com/office/drawing/2014/main" id="{A2EF7E68-84EA-4583-B8CE-CCE79119FDA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0" name="Rectangle 49">
              <a:extLst>
                <a:ext uri="{FF2B5EF4-FFF2-40B4-BE49-F238E27FC236}">
                  <a16:creationId xmlns:a16="http://schemas.microsoft.com/office/drawing/2014/main" id="{7ECD4919-1576-455E-85BC-6EDF83572A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1" name="Rectangle 50">
              <a:extLst>
                <a:ext uri="{FF2B5EF4-FFF2-40B4-BE49-F238E27FC236}">
                  <a16:creationId xmlns:a16="http://schemas.microsoft.com/office/drawing/2014/main" id="{EFABD367-5366-418E-9715-A6B9D3F22ECA}"/>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52" name="Group 51">
            <a:extLst>
              <a:ext uri="{FF2B5EF4-FFF2-40B4-BE49-F238E27FC236}">
                <a16:creationId xmlns:a16="http://schemas.microsoft.com/office/drawing/2014/main" id="{D193A6F5-B41C-4EDC-A48B-4874E7F53D94}"/>
              </a:ext>
            </a:extLst>
          </p:cNvPr>
          <p:cNvGrpSpPr/>
          <p:nvPr/>
        </p:nvGrpSpPr>
        <p:grpSpPr>
          <a:xfrm>
            <a:off x="406400" y="2311400"/>
            <a:ext cx="1210733" cy="812797"/>
            <a:chOff x="3359150" y="2292351"/>
            <a:chExt cx="908050" cy="609598"/>
          </a:xfrm>
        </p:grpSpPr>
        <p:sp>
          <p:nvSpPr>
            <p:cNvPr id="53" name="Rectangle 52">
              <a:extLst>
                <a:ext uri="{FF2B5EF4-FFF2-40B4-BE49-F238E27FC236}">
                  <a16:creationId xmlns:a16="http://schemas.microsoft.com/office/drawing/2014/main" id="{E0AE418E-5023-40F1-8867-497D4A14B7CA}"/>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Rectangle 53">
              <a:extLst>
                <a:ext uri="{FF2B5EF4-FFF2-40B4-BE49-F238E27FC236}">
                  <a16:creationId xmlns:a16="http://schemas.microsoft.com/office/drawing/2014/main" id="{C68B2E22-E10F-46F4-AE78-72A6F4C48ADE}"/>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5" name="Rectangle 54">
              <a:extLst>
                <a:ext uri="{FF2B5EF4-FFF2-40B4-BE49-F238E27FC236}">
                  <a16:creationId xmlns:a16="http://schemas.microsoft.com/office/drawing/2014/main" id="{6F0EEB3D-E92F-4248-B668-78D2678CB981}"/>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56" name="Title 1">
            <a:extLst>
              <a:ext uri="{FF2B5EF4-FFF2-40B4-BE49-F238E27FC236}">
                <a16:creationId xmlns:a16="http://schemas.microsoft.com/office/drawing/2014/main" id="{1F4AD361-8795-4357-8D86-B10183ACA43B}"/>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57" name="TextBox 56">
            <a:extLst>
              <a:ext uri="{FF2B5EF4-FFF2-40B4-BE49-F238E27FC236}">
                <a16:creationId xmlns:a16="http://schemas.microsoft.com/office/drawing/2014/main" id="{E860122E-D64B-4C61-A7EC-546FC63A9552}"/>
              </a:ext>
            </a:extLst>
          </p:cNvPr>
          <p:cNvSpPr txBox="1"/>
          <p:nvPr/>
        </p:nvSpPr>
        <p:spPr>
          <a:xfrm>
            <a:off x="7019175" y="1002186"/>
            <a:ext cx="5172825" cy="923330"/>
          </a:xfrm>
          <a:prstGeom prst="rect">
            <a:avLst/>
          </a:prstGeom>
          <a:noFill/>
        </p:spPr>
        <p:txBody>
          <a:bodyPr wrap="square" rtlCol="0">
            <a:spAutoFit/>
          </a:bodyPr>
          <a:lstStyle/>
          <a:p>
            <a:r>
              <a:rPr lang="en-US" dirty="0" err="1">
                <a:solidFill>
                  <a:srgbClr val="008080"/>
                </a:solidFill>
              </a:rPr>
              <a:t>SyDEVS</a:t>
            </a:r>
            <a:r>
              <a:rPr lang="en-US" dirty="0">
                <a:solidFill>
                  <a:srgbClr val="008080"/>
                </a:solidFill>
              </a:rPr>
              <a:t> is an implementation of Symmetric DEVS, a paradigm combining discrete event simulation, dataflow programming, and agent-based modeling.</a:t>
            </a:r>
          </a:p>
        </p:txBody>
      </p:sp>
    </p:spTree>
    <p:extLst>
      <p:ext uri="{BB962C8B-B14F-4D97-AF65-F5344CB8AC3E}">
        <p14:creationId xmlns:p14="http://schemas.microsoft.com/office/powerpoint/2010/main" val="3639452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4BC3F27-076C-41E0-9FC2-6730C9CCF64D}"/>
              </a:ext>
            </a:extLst>
          </p:cNvPr>
          <p:cNvGrpSpPr/>
          <p:nvPr/>
        </p:nvGrpSpPr>
        <p:grpSpPr>
          <a:xfrm>
            <a:off x="1607608" y="2275948"/>
            <a:ext cx="8553451" cy="3698869"/>
            <a:chOff x="1205706" y="1706961"/>
            <a:chExt cx="6415088" cy="2774152"/>
          </a:xfrm>
        </p:grpSpPr>
        <p:cxnSp>
          <p:nvCxnSpPr>
            <p:cNvPr id="61" name="Straight Arrow Connector 60">
              <a:extLst>
                <a:ext uri="{FF2B5EF4-FFF2-40B4-BE49-F238E27FC236}">
                  <a16:creationId xmlns:a16="http://schemas.microsoft.com/office/drawing/2014/main" id="{D3CFA3CE-CC6D-44CC-BADE-E2593B46F619}"/>
                </a:ext>
              </a:extLst>
            </p:cNvPr>
            <p:cNvCxnSpPr>
              <a:cxnSpLocks/>
            </p:cNvCxnSpPr>
            <p:nvPr/>
          </p:nvCxnSpPr>
          <p:spPr>
            <a:xfrm flipV="1">
              <a:off x="3092252" y="1706961"/>
              <a:ext cx="598685" cy="95150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071D699-7FC5-4035-AD6A-16FF037914FE}"/>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C2D1F67-21A3-4B31-A538-26ED0550F22E}"/>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7EF8D39-957D-4EAD-BDA7-0B9E82FBCF5C}"/>
                </a:ext>
              </a:extLst>
            </p:cNvPr>
            <p:cNvCxnSpPr>
              <a:cxnSpLocks/>
              <a:stCxn id="18" idx="3"/>
            </p:cNvCxnSpPr>
            <p:nvPr/>
          </p:nvCxnSpPr>
          <p:spPr>
            <a:xfrm>
              <a:off x="4583905" y="1706961"/>
              <a:ext cx="986633" cy="54352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8251AF7-EAE9-4799-819A-5D53D70916C7}"/>
                </a:ext>
              </a:extLst>
            </p:cNvPr>
            <p:cNvCxnSpPr>
              <a:cxnSpLocks/>
            </p:cNvCxnSpPr>
            <p:nvPr/>
          </p:nvCxnSpPr>
          <p:spPr>
            <a:xfrm>
              <a:off x="3092252" y="2658468"/>
              <a:ext cx="880467" cy="36770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1CCEC8A-111A-4312-B628-D5C84610AFCF}"/>
                </a:ext>
              </a:extLst>
            </p:cNvPr>
            <p:cNvCxnSpPr>
              <a:cxnSpLocks/>
            </p:cNvCxnSpPr>
            <p:nvPr/>
          </p:nvCxnSpPr>
          <p:spPr>
            <a:xfrm flipV="1">
              <a:off x="3243659" y="4321572"/>
              <a:ext cx="1013224" cy="15954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AC73A67-3AA2-469A-8CFC-E675DE05E2D4}"/>
                </a:ext>
              </a:extLst>
            </p:cNvPr>
            <p:cNvCxnSpPr>
              <a:cxnSpLocks/>
            </p:cNvCxnSpPr>
            <p:nvPr/>
          </p:nvCxnSpPr>
          <p:spPr>
            <a:xfrm>
              <a:off x="4865687" y="3026174"/>
              <a:ext cx="704851" cy="5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35A026C-01B1-465B-BBCB-CAB5D1C4136C}"/>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E5836A0-51A1-4247-ADE8-DC00462B3F12}"/>
                </a:ext>
              </a:extLst>
            </p:cNvPr>
            <p:cNvCxnSpPr>
              <a:cxnSpLocks/>
            </p:cNvCxnSpPr>
            <p:nvPr/>
          </p:nvCxnSpPr>
          <p:spPr>
            <a:xfrm flipV="1">
              <a:off x="5149851" y="3940572"/>
              <a:ext cx="2470943" cy="38100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7D719D9-E87D-4D93-B10E-8BCAF0BC8771}"/>
                </a:ext>
              </a:extLst>
            </p:cNvPr>
            <p:cNvCxnSpPr>
              <a:cxnSpLocks/>
              <a:endCxn id="38" idx="1"/>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67D1F70-830A-47B7-8277-B231B5496AC6}"/>
                </a:ext>
              </a:extLst>
            </p:cNvPr>
            <p:cNvCxnSpPr>
              <a:cxnSpLocks/>
              <a:endCxn id="38" idx="1"/>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82110C3-3976-4D7B-92C0-1637604BC4AD}"/>
                </a:ext>
              </a:extLst>
            </p:cNvPr>
            <p:cNvCxnSpPr>
              <a:cxnSpLocks/>
              <a:stCxn id="22" idx="3"/>
              <a:endCxn id="30" idx="1"/>
            </p:cNvCxnSpPr>
            <p:nvPr/>
          </p:nvCxnSpPr>
          <p:spPr>
            <a:xfrm flipV="1">
              <a:off x="4865687" y="2250483"/>
              <a:ext cx="704851" cy="775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6" name="Group 15">
            <a:extLst>
              <a:ext uri="{FF2B5EF4-FFF2-40B4-BE49-F238E27FC236}">
                <a16:creationId xmlns:a16="http://schemas.microsoft.com/office/drawing/2014/main" id="{BC091DB5-AA82-427F-A1F2-0D7A502A7CB2}"/>
              </a:ext>
            </a:extLst>
          </p:cNvPr>
          <p:cNvGrpSpPr/>
          <p:nvPr/>
        </p:nvGrpSpPr>
        <p:grpSpPr>
          <a:xfrm>
            <a:off x="4910666" y="1873252"/>
            <a:ext cx="1210733" cy="812797"/>
            <a:chOff x="3359150" y="2292351"/>
            <a:chExt cx="908050" cy="609598"/>
          </a:xfrm>
        </p:grpSpPr>
        <p:sp>
          <p:nvSpPr>
            <p:cNvPr id="17" name="Rectangle 16">
              <a:extLst>
                <a:ext uri="{FF2B5EF4-FFF2-40B4-BE49-F238E27FC236}">
                  <a16:creationId xmlns:a16="http://schemas.microsoft.com/office/drawing/2014/main" id="{198CC271-F4A7-4728-883E-BACA6EAD0735}"/>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Rectangle 17">
              <a:extLst>
                <a:ext uri="{FF2B5EF4-FFF2-40B4-BE49-F238E27FC236}">
                  <a16:creationId xmlns:a16="http://schemas.microsoft.com/office/drawing/2014/main" id="{E9546C0F-0455-4CDD-B145-1DF6D7422E7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Rectangle 18">
              <a:extLst>
                <a:ext uri="{FF2B5EF4-FFF2-40B4-BE49-F238E27FC236}">
                  <a16:creationId xmlns:a16="http://schemas.microsoft.com/office/drawing/2014/main" id="{65971504-1FFD-4D0C-BB8C-B9114E452FB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0" name="Group 19">
            <a:extLst>
              <a:ext uri="{FF2B5EF4-FFF2-40B4-BE49-F238E27FC236}">
                <a16:creationId xmlns:a16="http://schemas.microsoft.com/office/drawing/2014/main" id="{6C3F3216-7FBD-42FA-8919-4CE2292AFD5B}"/>
              </a:ext>
            </a:extLst>
          </p:cNvPr>
          <p:cNvGrpSpPr/>
          <p:nvPr/>
        </p:nvGrpSpPr>
        <p:grpSpPr>
          <a:xfrm>
            <a:off x="5286375" y="3632203"/>
            <a:ext cx="1210733" cy="812797"/>
            <a:chOff x="3359150" y="2292351"/>
            <a:chExt cx="908050" cy="609598"/>
          </a:xfrm>
        </p:grpSpPr>
        <p:sp>
          <p:nvSpPr>
            <p:cNvPr id="21" name="Rectangle 20">
              <a:extLst>
                <a:ext uri="{FF2B5EF4-FFF2-40B4-BE49-F238E27FC236}">
                  <a16:creationId xmlns:a16="http://schemas.microsoft.com/office/drawing/2014/main" id="{4629BEE3-3C3B-4B04-84EB-B223561061F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D167173D-4210-4EA5-8259-6A109700639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3" name="Rectangle 22">
              <a:extLst>
                <a:ext uri="{FF2B5EF4-FFF2-40B4-BE49-F238E27FC236}">
                  <a16:creationId xmlns:a16="http://schemas.microsoft.com/office/drawing/2014/main" id="{B34013AE-02E9-4337-A494-83F87A7E84A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4" name="Group 23">
            <a:extLst>
              <a:ext uri="{FF2B5EF4-FFF2-40B4-BE49-F238E27FC236}">
                <a16:creationId xmlns:a16="http://schemas.microsoft.com/office/drawing/2014/main" id="{DFC58ABA-86C5-4DCD-B313-B9C48522BF83}"/>
              </a:ext>
            </a:extLst>
          </p:cNvPr>
          <p:cNvGrpSpPr/>
          <p:nvPr/>
        </p:nvGrpSpPr>
        <p:grpSpPr>
          <a:xfrm>
            <a:off x="5665260" y="5359400"/>
            <a:ext cx="1210733" cy="812797"/>
            <a:chOff x="3359150" y="2292351"/>
            <a:chExt cx="908050" cy="609598"/>
          </a:xfrm>
        </p:grpSpPr>
        <p:sp>
          <p:nvSpPr>
            <p:cNvPr id="25" name="Rectangle 24">
              <a:extLst>
                <a:ext uri="{FF2B5EF4-FFF2-40B4-BE49-F238E27FC236}">
                  <a16:creationId xmlns:a16="http://schemas.microsoft.com/office/drawing/2014/main" id="{2911DE64-A1F7-4A5B-A773-6C6A985E733A}"/>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Rectangle 25">
              <a:extLst>
                <a:ext uri="{FF2B5EF4-FFF2-40B4-BE49-F238E27FC236}">
                  <a16:creationId xmlns:a16="http://schemas.microsoft.com/office/drawing/2014/main" id="{271F06F9-3729-4475-B9DD-C2FBB4ACB5B3}"/>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7" name="Rectangle 26">
              <a:extLst>
                <a:ext uri="{FF2B5EF4-FFF2-40B4-BE49-F238E27FC236}">
                  <a16:creationId xmlns:a16="http://schemas.microsoft.com/office/drawing/2014/main" id="{54266A1C-02D3-4301-8D2F-116DE40180D3}"/>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8" name="Group 47">
            <a:extLst>
              <a:ext uri="{FF2B5EF4-FFF2-40B4-BE49-F238E27FC236}">
                <a16:creationId xmlns:a16="http://schemas.microsoft.com/office/drawing/2014/main" id="{15F282EB-65C5-47B8-BC0D-DA49B76D2D1A}"/>
              </a:ext>
            </a:extLst>
          </p:cNvPr>
          <p:cNvGrpSpPr/>
          <p:nvPr/>
        </p:nvGrpSpPr>
        <p:grpSpPr>
          <a:xfrm>
            <a:off x="406400" y="4302128"/>
            <a:ext cx="1210733" cy="812797"/>
            <a:chOff x="3359150" y="2292351"/>
            <a:chExt cx="908050" cy="609598"/>
          </a:xfrm>
        </p:grpSpPr>
        <p:sp>
          <p:nvSpPr>
            <p:cNvPr id="49" name="Rectangle 48">
              <a:extLst>
                <a:ext uri="{FF2B5EF4-FFF2-40B4-BE49-F238E27FC236}">
                  <a16:creationId xmlns:a16="http://schemas.microsoft.com/office/drawing/2014/main" id="{A2EF7E68-84EA-4583-B8CE-CCE79119FDA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0" name="Rectangle 49">
              <a:extLst>
                <a:ext uri="{FF2B5EF4-FFF2-40B4-BE49-F238E27FC236}">
                  <a16:creationId xmlns:a16="http://schemas.microsoft.com/office/drawing/2014/main" id="{7ECD4919-1576-455E-85BC-6EDF83572A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1" name="Rectangle 50">
              <a:extLst>
                <a:ext uri="{FF2B5EF4-FFF2-40B4-BE49-F238E27FC236}">
                  <a16:creationId xmlns:a16="http://schemas.microsoft.com/office/drawing/2014/main" id="{EFABD367-5366-418E-9715-A6B9D3F22ECA}"/>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52" name="Group 51">
            <a:extLst>
              <a:ext uri="{FF2B5EF4-FFF2-40B4-BE49-F238E27FC236}">
                <a16:creationId xmlns:a16="http://schemas.microsoft.com/office/drawing/2014/main" id="{D193A6F5-B41C-4EDC-A48B-4874E7F53D94}"/>
              </a:ext>
            </a:extLst>
          </p:cNvPr>
          <p:cNvGrpSpPr/>
          <p:nvPr/>
        </p:nvGrpSpPr>
        <p:grpSpPr>
          <a:xfrm>
            <a:off x="406400" y="2311400"/>
            <a:ext cx="1210733" cy="812797"/>
            <a:chOff x="3359150" y="2292351"/>
            <a:chExt cx="908050" cy="609598"/>
          </a:xfrm>
        </p:grpSpPr>
        <p:sp>
          <p:nvSpPr>
            <p:cNvPr id="53" name="Rectangle 52">
              <a:extLst>
                <a:ext uri="{FF2B5EF4-FFF2-40B4-BE49-F238E27FC236}">
                  <a16:creationId xmlns:a16="http://schemas.microsoft.com/office/drawing/2014/main" id="{E0AE418E-5023-40F1-8867-497D4A14B7CA}"/>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Rectangle 53">
              <a:extLst>
                <a:ext uri="{FF2B5EF4-FFF2-40B4-BE49-F238E27FC236}">
                  <a16:creationId xmlns:a16="http://schemas.microsoft.com/office/drawing/2014/main" id="{C68B2E22-E10F-46F4-AE78-72A6F4C48ADE}"/>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5" name="Rectangle 54">
              <a:extLst>
                <a:ext uri="{FF2B5EF4-FFF2-40B4-BE49-F238E27FC236}">
                  <a16:creationId xmlns:a16="http://schemas.microsoft.com/office/drawing/2014/main" id="{6F0EEB3D-E92F-4248-B668-78D2678CB981}"/>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60" name="Rectangle 59">
            <a:extLst>
              <a:ext uri="{FF2B5EF4-FFF2-40B4-BE49-F238E27FC236}">
                <a16:creationId xmlns:a16="http://schemas.microsoft.com/office/drawing/2014/main" id="{F6673DE4-AD9C-434A-A5BA-B7D556329DCC}"/>
              </a:ext>
            </a:extLst>
          </p:cNvPr>
          <p:cNvSpPr/>
          <p:nvPr/>
        </p:nvSpPr>
        <p:spPr>
          <a:xfrm>
            <a:off x="1140629" y="1125003"/>
            <a:ext cx="2946400" cy="830997"/>
          </a:xfrm>
          <a:prstGeom prst="rect">
            <a:avLst/>
          </a:prstGeom>
        </p:spPr>
        <p:txBody>
          <a:bodyPr wrap="square">
            <a:spAutoFit/>
          </a:bodyPr>
          <a:lstStyle/>
          <a:p>
            <a:pPr algn="ctr"/>
            <a:r>
              <a:rPr lang="en-US" sz="4800" dirty="0">
                <a:solidFill>
                  <a:schemeClr val="accent4">
                    <a:lumMod val="75000"/>
                  </a:schemeClr>
                </a:solidFill>
              </a:rPr>
              <a:t>Dataflow</a:t>
            </a:r>
            <a:endParaRPr lang="en-US" sz="2667" dirty="0">
              <a:solidFill>
                <a:schemeClr val="accent4">
                  <a:lumMod val="75000"/>
                </a:schemeClr>
              </a:solidFill>
            </a:endParaRPr>
          </a:p>
        </p:txBody>
      </p:sp>
      <p:sp>
        <p:nvSpPr>
          <p:cNvPr id="69" name="Title 1">
            <a:extLst>
              <a:ext uri="{FF2B5EF4-FFF2-40B4-BE49-F238E27FC236}">
                <a16:creationId xmlns:a16="http://schemas.microsoft.com/office/drawing/2014/main" id="{DF356F27-513A-4B60-83EB-A02DFB4C85C1}"/>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72" name="TextBox 71">
            <a:extLst>
              <a:ext uri="{FF2B5EF4-FFF2-40B4-BE49-F238E27FC236}">
                <a16:creationId xmlns:a16="http://schemas.microsoft.com/office/drawing/2014/main" id="{3F25D7D8-4F1D-48B8-B103-09E15B9DB1F5}"/>
              </a:ext>
            </a:extLst>
          </p:cNvPr>
          <p:cNvSpPr txBox="1"/>
          <p:nvPr/>
        </p:nvSpPr>
        <p:spPr>
          <a:xfrm>
            <a:off x="7933575" y="1002186"/>
            <a:ext cx="3506293" cy="1200329"/>
          </a:xfrm>
          <a:prstGeom prst="rect">
            <a:avLst/>
          </a:prstGeom>
          <a:noFill/>
        </p:spPr>
        <p:txBody>
          <a:bodyPr wrap="square" rtlCol="0">
            <a:spAutoFit/>
          </a:bodyPr>
          <a:lstStyle/>
          <a:p>
            <a:r>
              <a:rPr lang="en-US" dirty="0">
                <a:solidFill>
                  <a:srgbClr val="008080"/>
                </a:solidFill>
              </a:rPr>
              <a:t>Dataflow programming is a widely used paradigm in which the links between nodes form a directed acyclic graph.</a:t>
            </a:r>
          </a:p>
        </p:txBody>
      </p:sp>
    </p:spTree>
    <p:extLst>
      <p:ext uri="{BB962C8B-B14F-4D97-AF65-F5344CB8AC3E}">
        <p14:creationId xmlns:p14="http://schemas.microsoft.com/office/powerpoint/2010/main" val="544182501"/>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29E2BBF1-0F6E-4F7B-B983-C939DE912BA5}"/>
              </a:ext>
            </a:extLst>
          </p:cNvPr>
          <p:cNvSpPr txBox="1">
            <a:spLocks/>
          </p:cNvSpPr>
          <p:nvPr/>
        </p:nvSpPr>
        <p:spPr>
          <a:xfrm>
            <a:off x="1529862" y="996471"/>
            <a:ext cx="9138138" cy="51757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err="1"/>
              <a:t>SyDEVS</a:t>
            </a:r>
            <a:r>
              <a:rPr lang="en-US" dirty="0"/>
              <a:t> is a framework supporting the development and integration of systems analysis and simulation code.</a:t>
            </a:r>
          </a:p>
          <a:p>
            <a:pPr algn="l"/>
            <a:endParaRPr lang="en-US" dirty="0"/>
          </a:p>
          <a:p>
            <a:pPr algn="l"/>
            <a:r>
              <a:rPr lang="en-US" dirty="0">
                <a:solidFill>
                  <a:schemeClr val="tx2"/>
                </a:solidFill>
              </a:rPr>
              <a:t>Decades of </a:t>
            </a:r>
            <a:r>
              <a:rPr lang="en-US" b="1" i="1" dirty="0">
                <a:solidFill>
                  <a:schemeClr val="tx2"/>
                </a:solidFill>
              </a:rPr>
              <a:t>theory</a:t>
            </a:r>
            <a:r>
              <a:rPr lang="en-US" dirty="0">
                <a:solidFill>
                  <a:schemeClr val="tx2"/>
                </a:solidFill>
              </a:rPr>
              <a:t> on the representation of systems forms a basis for the </a:t>
            </a:r>
            <a:r>
              <a:rPr lang="en-US" dirty="0" err="1">
                <a:solidFill>
                  <a:schemeClr val="tx2"/>
                </a:solidFill>
              </a:rPr>
              <a:t>SyDEVS</a:t>
            </a:r>
            <a:r>
              <a:rPr lang="en-US" dirty="0">
                <a:solidFill>
                  <a:schemeClr val="tx2"/>
                </a:solidFill>
              </a:rPr>
              <a:t> approach.</a:t>
            </a:r>
          </a:p>
          <a:p>
            <a:pPr algn="l"/>
            <a:endParaRPr lang="en-US" dirty="0"/>
          </a:p>
          <a:p>
            <a:pPr algn="l"/>
            <a:r>
              <a:rPr lang="en-US" dirty="0">
                <a:solidFill>
                  <a:srgbClr val="C00000"/>
                </a:solidFill>
              </a:rPr>
              <a:t>A </a:t>
            </a:r>
            <a:r>
              <a:rPr lang="en-US" b="1" i="1" dirty="0">
                <a:solidFill>
                  <a:srgbClr val="C00000"/>
                </a:solidFill>
              </a:rPr>
              <a:t>paradigm</a:t>
            </a:r>
            <a:r>
              <a:rPr lang="en-US" b="1" dirty="0">
                <a:solidFill>
                  <a:srgbClr val="C00000"/>
                </a:solidFill>
              </a:rPr>
              <a:t> </a:t>
            </a:r>
            <a:r>
              <a:rPr lang="en-US" dirty="0">
                <a:solidFill>
                  <a:srgbClr val="C00000"/>
                </a:solidFill>
              </a:rPr>
              <a:t>has been developed that combines discrete event simulation, dataflow programming, and agent-based modeling, and allows any simulation to be specified in the form of a node graph.</a:t>
            </a:r>
          </a:p>
          <a:p>
            <a:pPr algn="l"/>
            <a:endParaRPr lang="en-US" dirty="0"/>
          </a:p>
          <a:p>
            <a:pPr algn="l"/>
            <a:r>
              <a:rPr lang="en-US" dirty="0">
                <a:solidFill>
                  <a:schemeClr val="accent6">
                    <a:lumMod val="50000"/>
                  </a:schemeClr>
                </a:solidFill>
              </a:rPr>
              <a:t>To </a:t>
            </a:r>
            <a:r>
              <a:rPr lang="en-US" b="1" i="1" dirty="0">
                <a:solidFill>
                  <a:schemeClr val="accent6">
                    <a:lumMod val="50000"/>
                  </a:schemeClr>
                </a:solidFill>
              </a:rPr>
              <a:t>implement</a:t>
            </a:r>
            <a:r>
              <a:rPr lang="en-US" dirty="0">
                <a:solidFill>
                  <a:schemeClr val="accent6">
                    <a:lumMod val="50000"/>
                  </a:schemeClr>
                </a:solidFill>
              </a:rPr>
              <a:t> a simulation using this approach, nodes are defined as C++ classes which inherit from classes in the </a:t>
            </a:r>
            <a:r>
              <a:rPr lang="en-US" dirty="0" err="1">
                <a:solidFill>
                  <a:schemeClr val="accent6">
                    <a:lumMod val="50000"/>
                  </a:schemeClr>
                </a:solidFill>
              </a:rPr>
              <a:t>SyDEVS</a:t>
            </a:r>
            <a:r>
              <a:rPr lang="en-US" dirty="0">
                <a:solidFill>
                  <a:schemeClr val="accent6">
                    <a:lumMod val="50000"/>
                  </a:schemeClr>
                </a:solidFill>
              </a:rPr>
              <a:t> open source library.</a:t>
            </a:r>
          </a:p>
        </p:txBody>
      </p:sp>
    </p:spTree>
    <p:extLst>
      <p:ext uri="{BB962C8B-B14F-4D97-AF65-F5344CB8AC3E}">
        <p14:creationId xmlns:p14="http://schemas.microsoft.com/office/powerpoint/2010/main" val="1027924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ACF8F129-DF3D-46FE-A46A-9A86F41D91D7}"/>
              </a:ext>
            </a:extLst>
          </p:cNvPr>
          <p:cNvGrpSpPr/>
          <p:nvPr/>
        </p:nvGrpSpPr>
        <p:grpSpPr>
          <a:xfrm>
            <a:off x="1606555" y="2273306"/>
            <a:ext cx="8553451" cy="3698869"/>
            <a:chOff x="1205706" y="1706961"/>
            <a:chExt cx="6415088" cy="2774152"/>
          </a:xfrm>
        </p:grpSpPr>
        <p:cxnSp>
          <p:nvCxnSpPr>
            <p:cNvPr id="69" name="Straight Arrow Connector 68">
              <a:extLst>
                <a:ext uri="{FF2B5EF4-FFF2-40B4-BE49-F238E27FC236}">
                  <a16:creationId xmlns:a16="http://schemas.microsoft.com/office/drawing/2014/main" id="{931D5CDD-0F42-4EB7-8631-967EABCF2BEA}"/>
                </a:ext>
              </a:extLst>
            </p:cNvPr>
            <p:cNvCxnSpPr>
              <a:cxnSpLocks/>
            </p:cNvCxnSpPr>
            <p:nvPr/>
          </p:nvCxnSpPr>
          <p:spPr>
            <a:xfrm flipV="1">
              <a:off x="3092252" y="1706961"/>
              <a:ext cx="598685" cy="95150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9D7FC89-0677-4FAE-9039-CCEEAD33F555}"/>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AE2573D-A8F6-4B84-A399-182C50092122}"/>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6D3CBEA-26D9-44C4-8466-630E41403654}"/>
                </a:ext>
              </a:extLst>
            </p:cNvPr>
            <p:cNvCxnSpPr>
              <a:cxnSpLocks/>
            </p:cNvCxnSpPr>
            <p:nvPr/>
          </p:nvCxnSpPr>
          <p:spPr>
            <a:xfrm>
              <a:off x="4583905" y="1706961"/>
              <a:ext cx="986633" cy="54352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E23F1B7-5CCB-4F21-99B3-AEED3553E18D}"/>
                </a:ext>
              </a:extLst>
            </p:cNvPr>
            <p:cNvCxnSpPr>
              <a:cxnSpLocks/>
            </p:cNvCxnSpPr>
            <p:nvPr/>
          </p:nvCxnSpPr>
          <p:spPr>
            <a:xfrm>
              <a:off x="3092252" y="2658468"/>
              <a:ext cx="880467" cy="36770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395CD416-1F71-4A7B-8AB7-8CDA4CFF8AC2}"/>
                </a:ext>
              </a:extLst>
            </p:cNvPr>
            <p:cNvCxnSpPr>
              <a:cxnSpLocks/>
            </p:cNvCxnSpPr>
            <p:nvPr/>
          </p:nvCxnSpPr>
          <p:spPr>
            <a:xfrm flipV="1">
              <a:off x="3243659" y="4321572"/>
              <a:ext cx="1013224" cy="15954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7FBD1E1-8C54-4143-9049-A4EC2483C7F7}"/>
                </a:ext>
              </a:extLst>
            </p:cNvPr>
            <p:cNvCxnSpPr>
              <a:cxnSpLocks/>
            </p:cNvCxnSpPr>
            <p:nvPr/>
          </p:nvCxnSpPr>
          <p:spPr>
            <a:xfrm>
              <a:off x="4865687" y="3026174"/>
              <a:ext cx="704851" cy="5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E044D16-7CBA-4114-BE8C-A9BE647B0A62}"/>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1A33CB6-7CF6-40EA-9165-29E1FCE78249}"/>
                </a:ext>
              </a:extLst>
            </p:cNvPr>
            <p:cNvCxnSpPr>
              <a:cxnSpLocks/>
            </p:cNvCxnSpPr>
            <p:nvPr/>
          </p:nvCxnSpPr>
          <p:spPr>
            <a:xfrm flipV="1">
              <a:off x="5149851" y="3940572"/>
              <a:ext cx="2470943" cy="38100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A78673D-EA22-4207-847C-A38E0FFEBB59}"/>
                </a:ext>
              </a:extLst>
            </p:cNvPr>
            <p:cNvCxnSpPr>
              <a:cxnSpLocks/>
              <a:endCxn id="38" idx="1"/>
            </p:cNvCxnSpPr>
            <p:nvPr/>
          </p:nvCxnSpPr>
          <p:spPr>
            <a:xfrm>
              <a:off x="6455954" y="2250483"/>
              <a:ext cx="1012822" cy="39667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08F8148-3244-459E-A461-96277CAEF211}"/>
                </a:ext>
              </a:extLst>
            </p:cNvPr>
            <p:cNvCxnSpPr>
              <a:cxnSpLocks/>
              <a:endCxn id="38" idx="1"/>
            </p:cNvCxnSpPr>
            <p:nvPr/>
          </p:nvCxnSpPr>
          <p:spPr>
            <a:xfrm flipV="1">
              <a:off x="6463098" y="2647156"/>
              <a:ext cx="1005678" cy="37822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A52C029-C9C4-4A03-B173-DDA759419F58}"/>
                </a:ext>
              </a:extLst>
            </p:cNvPr>
            <p:cNvCxnSpPr>
              <a:cxnSpLocks/>
            </p:cNvCxnSpPr>
            <p:nvPr/>
          </p:nvCxnSpPr>
          <p:spPr>
            <a:xfrm flipV="1">
              <a:off x="4865687" y="2250483"/>
              <a:ext cx="704851" cy="775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cxnSp>
        <p:nvCxnSpPr>
          <p:cNvPr id="61" name="Straight Arrow Connector 60">
            <a:extLst>
              <a:ext uri="{FF2B5EF4-FFF2-40B4-BE49-F238E27FC236}">
                <a16:creationId xmlns:a16="http://schemas.microsoft.com/office/drawing/2014/main" id="{D3CFA3CE-CC6D-44CC-BADE-E2593B46F619}"/>
              </a:ext>
            </a:extLst>
          </p:cNvPr>
          <p:cNvCxnSpPr>
            <a:cxnSpLocks/>
          </p:cNvCxnSpPr>
          <p:nvPr/>
        </p:nvCxnSpPr>
        <p:spPr>
          <a:xfrm flipV="1">
            <a:off x="4123003" y="2275949"/>
            <a:ext cx="798247" cy="1268676"/>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071D699-7FC5-4035-AD6A-16FF037914FE}"/>
              </a:ext>
            </a:extLst>
          </p:cNvPr>
          <p:cNvCxnSpPr>
            <a:cxnSpLocks/>
          </p:cNvCxnSpPr>
          <p:nvPr/>
        </p:nvCxnSpPr>
        <p:spPr>
          <a:xfrm>
            <a:off x="1607608" y="2714096"/>
            <a:ext cx="1324771" cy="830528"/>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C2D1F67-21A3-4B31-A538-26ED0550F22E}"/>
              </a:ext>
            </a:extLst>
          </p:cNvPr>
          <p:cNvCxnSpPr>
            <a:cxnSpLocks/>
          </p:cNvCxnSpPr>
          <p:nvPr/>
        </p:nvCxnSpPr>
        <p:spPr>
          <a:xfrm flipV="1">
            <a:off x="1607608" y="3544624"/>
            <a:ext cx="1324771" cy="116020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7EF8D39-957D-4EAD-BDA7-0B9E82FBCF5C}"/>
              </a:ext>
            </a:extLst>
          </p:cNvPr>
          <p:cNvCxnSpPr>
            <a:cxnSpLocks/>
            <a:stCxn id="18" idx="3"/>
          </p:cNvCxnSpPr>
          <p:nvPr/>
        </p:nvCxnSpPr>
        <p:spPr>
          <a:xfrm>
            <a:off x="6111874" y="2275949"/>
            <a:ext cx="1315511" cy="724697"/>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8251AF7-EAE9-4799-819A-5D53D70916C7}"/>
              </a:ext>
            </a:extLst>
          </p:cNvPr>
          <p:cNvCxnSpPr>
            <a:cxnSpLocks/>
          </p:cNvCxnSpPr>
          <p:nvPr/>
        </p:nvCxnSpPr>
        <p:spPr>
          <a:xfrm>
            <a:off x="4123003" y="3544624"/>
            <a:ext cx="1173956" cy="490275"/>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1CCEC8A-111A-4312-B628-D5C84610AFCF}"/>
              </a:ext>
            </a:extLst>
          </p:cNvPr>
          <p:cNvCxnSpPr>
            <a:cxnSpLocks/>
          </p:cNvCxnSpPr>
          <p:nvPr/>
        </p:nvCxnSpPr>
        <p:spPr>
          <a:xfrm flipV="1">
            <a:off x="4324879" y="5762097"/>
            <a:ext cx="1350965" cy="212721"/>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AC73A67-3AA2-469A-8CFC-E675DE05E2D4}"/>
              </a:ext>
            </a:extLst>
          </p:cNvPr>
          <p:cNvCxnSpPr>
            <a:cxnSpLocks/>
          </p:cNvCxnSpPr>
          <p:nvPr/>
        </p:nvCxnSpPr>
        <p:spPr>
          <a:xfrm>
            <a:off x="6487584" y="4034899"/>
            <a:ext cx="939801" cy="799"/>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35A026C-01B1-465B-BBCB-CAB5D1C4136C}"/>
              </a:ext>
            </a:extLst>
          </p:cNvPr>
          <p:cNvCxnSpPr>
            <a:cxnSpLocks/>
          </p:cNvCxnSpPr>
          <p:nvPr/>
        </p:nvCxnSpPr>
        <p:spPr>
          <a:xfrm>
            <a:off x="8618008" y="4035698"/>
            <a:ext cx="1543051" cy="1218399"/>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E5836A0-51A1-4247-ADE8-DC00462B3F12}"/>
              </a:ext>
            </a:extLst>
          </p:cNvPr>
          <p:cNvCxnSpPr>
            <a:cxnSpLocks/>
          </p:cNvCxnSpPr>
          <p:nvPr/>
        </p:nvCxnSpPr>
        <p:spPr>
          <a:xfrm flipV="1">
            <a:off x="6866469" y="5254096"/>
            <a:ext cx="3294591" cy="50800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7D719D9-E87D-4D93-B10E-8BCAF0BC8771}"/>
              </a:ext>
            </a:extLst>
          </p:cNvPr>
          <p:cNvCxnSpPr>
            <a:cxnSpLocks/>
            <a:endCxn id="38" idx="1"/>
          </p:cNvCxnSpPr>
          <p:nvPr/>
        </p:nvCxnSpPr>
        <p:spPr>
          <a:xfrm>
            <a:off x="8607939" y="3000645"/>
            <a:ext cx="1349376" cy="526255"/>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67D1F70-830A-47B7-8277-B231B5496AC6}"/>
              </a:ext>
            </a:extLst>
          </p:cNvPr>
          <p:cNvCxnSpPr>
            <a:cxnSpLocks/>
            <a:endCxn id="38" idx="1"/>
          </p:cNvCxnSpPr>
          <p:nvPr/>
        </p:nvCxnSpPr>
        <p:spPr>
          <a:xfrm flipV="1">
            <a:off x="8617464" y="3526899"/>
            <a:ext cx="1339851" cy="506939"/>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82110C3-3976-4D7B-92C0-1637604BC4AD}"/>
              </a:ext>
            </a:extLst>
          </p:cNvPr>
          <p:cNvCxnSpPr>
            <a:cxnSpLocks/>
            <a:stCxn id="22" idx="3"/>
            <a:endCxn id="30" idx="1"/>
          </p:cNvCxnSpPr>
          <p:nvPr/>
        </p:nvCxnSpPr>
        <p:spPr>
          <a:xfrm flipV="1">
            <a:off x="6487584" y="3000645"/>
            <a:ext cx="939801" cy="1034255"/>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6" name="Group 15">
            <a:extLst>
              <a:ext uri="{FF2B5EF4-FFF2-40B4-BE49-F238E27FC236}">
                <a16:creationId xmlns:a16="http://schemas.microsoft.com/office/drawing/2014/main" id="{BC091DB5-AA82-427F-A1F2-0D7A502A7CB2}"/>
              </a:ext>
            </a:extLst>
          </p:cNvPr>
          <p:cNvGrpSpPr/>
          <p:nvPr/>
        </p:nvGrpSpPr>
        <p:grpSpPr>
          <a:xfrm>
            <a:off x="4910666" y="1873252"/>
            <a:ext cx="1210733" cy="812797"/>
            <a:chOff x="3359150" y="2292351"/>
            <a:chExt cx="908050" cy="609598"/>
          </a:xfrm>
        </p:grpSpPr>
        <p:sp>
          <p:nvSpPr>
            <p:cNvPr id="17" name="Rectangle 16">
              <a:extLst>
                <a:ext uri="{FF2B5EF4-FFF2-40B4-BE49-F238E27FC236}">
                  <a16:creationId xmlns:a16="http://schemas.microsoft.com/office/drawing/2014/main" id="{198CC271-F4A7-4728-883E-BACA6EAD0735}"/>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Rectangle 17">
              <a:extLst>
                <a:ext uri="{FF2B5EF4-FFF2-40B4-BE49-F238E27FC236}">
                  <a16:creationId xmlns:a16="http://schemas.microsoft.com/office/drawing/2014/main" id="{E9546C0F-0455-4CDD-B145-1DF6D7422E7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Rectangle 18">
              <a:extLst>
                <a:ext uri="{FF2B5EF4-FFF2-40B4-BE49-F238E27FC236}">
                  <a16:creationId xmlns:a16="http://schemas.microsoft.com/office/drawing/2014/main" id="{65971504-1FFD-4D0C-BB8C-B9114E452FB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0" name="Group 19">
            <a:extLst>
              <a:ext uri="{FF2B5EF4-FFF2-40B4-BE49-F238E27FC236}">
                <a16:creationId xmlns:a16="http://schemas.microsoft.com/office/drawing/2014/main" id="{6C3F3216-7FBD-42FA-8919-4CE2292AFD5B}"/>
              </a:ext>
            </a:extLst>
          </p:cNvPr>
          <p:cNvGrpSpPr/>
          <p:nvPr/>
        </p:nvGrpSpPr>
        <p:grpSpPr>
          <a:xfrm>
            <a:off x="5286375" y="3632203"/>
            <a:ext cx="1210733" cy="812797"/>
            <a:chOff x="3359150" y="2292351"/>
            <a:chExt cx="908050" cy="609598"/>
          </a:xfrm>
        </p:grpSpPr>
        <p:sp>
          <p:nvSpPr>
            <p:cNvPr id="21" name="Rectangle 20">
              <a:extLst>
                <a:ext uri="{FF2B5EF4-FFF2-40B4-BE49-F238E27FC236}">
                  <a16:creationId xmlns:a16="http://schemas.microsoft.com/office/drawing/2014/main" id="{4629BEE3-3C3B-4B04-84EB-B223561061F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D167173D-4210-4EA5-8259-6A109700639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3" name="Rectangle 22">
              <a:extLst>
                <a:ext uri="{FF2B5EF4-FFF2-40B4-BE49-F238E27FC236}">
                  <a16:creationId xmlns:a16="http://schemas.microsoft.com/office/drawing/2014/main" id="{B34013AE-02E9-4337-A494-83F87A7E84A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4" name="Group 23">
            <a:extLst>
              <a:ext uri="{FF2B5EF4-FFF2-40B4-BE49-F238E27FC236}">
                <a16:creationId xmlns:a16="http://schemas.microsoft.com/office/drawing/2014/main" id="{DFC58ABA-86C5-4DCD-B313-B9C48522BF83}"/>
              </a:ext>
            </a:extLst>
          </p:cNvPr>
          <p:cNvGrpSpPr/>
          <p:nvPr/>
        </p:nvGrpSpPr>
        <p:grpSpPr>
          <a:xfrm>
            <a:off x="5665260" y="5359400"/>
            <a:ext cx="1210733" cy="812797"/>
            <a:chOff x="3359150" y="2292351"/>
            <a:chExt cx="908050" cy="609598"/>
          </a:xfrm>
        </p:grpSpPr>
        <p:sp>
          <p:nvSpPr>
            <p:cNvPr id="25" name="Rectangle 24">
              <a:extLst>
                <a:ext uri="{FF2B5EF4-FFF2-40B4-BE49-F238E27FC236}">
                  <a16:creationId xmlns:a16="http://schemas.microsoft.com/office/drawing/2014/main" id="{2911DE64-A1F7-4A5B-A773-6C6A985E733A}"/>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Rectangle 25">
              <a:extLst>
                <a:ext uri="{FF2B5EF4-FFF2-40B4-BE49-F238E27FC236}">
                  <a16:creationId xmlns:a16="http://schemas.microsoft.com/office/drawing/2014/main" id="{271F06F9-3729-4475-B9DD-C2FBB4ACB5B3}"/>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7" name="Rectangle 26">
              <a:extLst>
                <a:ext uri="{FF2B5EF4-FFF2-40B4-BE49-F238E27FC236}">
                  <a16:creationId xmlns:a16="http://schemas.microsoft.com/office/drawing/2014/main" id="{54266A1C-02D3-4301-8D2F-116DE40180D3}"/>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46731"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40406"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8" name="Group 47">
            <a:extLst>
              <a:ext uri="{FF2B5EF4-FFF2-40B4-BE49-F238E27FC236}">
                <a16:creationId xmlns:a16="http://schemas.microsoft.com/office/drawing/2014/main" id="{15F282EB-65C5-47B8-BC0D-DA49B76D2D1A}"/>
              </a:ext>
            </a:extLst>
          </p:cNvPr>
          <p:cNvGrpSpPr/>
          <p:nvPr/>
        </p:nvGrpSpPr>
        <p:grpSpPr>
          <a:xfrm>
            <a:off x="406400" y="4302128"/>
            <a:ext cx="1210733" cy="812797"/>
            <a:chOff x="3359150" y="2292351"/>
            <a:chExt cx="908050" cy="609598"/>
          </a:xfrm>
        </p:grpSpPr>
        <p:sp>
          <p:nvSpPr>
            <p:cNvPr id="49" name="Rectangle 48">
              <a:extLst>
                <a:ext uri="{FF2B5EF4-FFF2-40B4-BE49-F238E27FC236}">
                  <a16:creationId xmlns:a16="http://schemas.microsoft.com/office/drawing/2014/main" id="{A2EF7E68-84EA-4583-B8CE-CCE79119FDA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0" name="Rectangle 49">
              <a:extLst>
                <a:ext uri="{FF2B5EF4-FFF2-40B4-BE49-F238E27FC236}">
                  <a16:creationId xmlns:a16="http://schemas.microsoft.com/office/drawing/2014/main" id="{7ECD4919-1576-455E-85BC-6EDF83572A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1" name="Rectangle 50">
              <a:extLst>
                <a:ext uri="{FF2B5EF4-FFF2-40B4-BE49-F238E27FC236}">
                  <a16:creationId xmlns:a16="http://schemas.microsoft.com/office/drawing/2014/main" id="{EFABD367-5366-418E-9715-A6B9D3F22ECA}"/>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52" name="Group 51">
            <a:extLst>
              <a:ext uri="{FF2B5EF4-FFF2-40B4-BE49-F238E27FC236}">
                <a16:creationId xmlns:a16="http://schemas.microsoft.com/office/drawing/2014/main" id="{D193A6F5-B41C-4EDC-A48B-4874E7F53D94}"/>
              </a:ext>
            </a:extLst>
          </p:cNvPr>
          <p:cNvGrpSpPr/>
          <p:nvPr/>
        </p:nvGrpSpPr>
        <p:grpSpPr>
          <a:xfrm>
            <a:off x="406400" y="2311400"/>
            <a:ext cx="1210733" cy="812797"/>
            <a:chOff x="3359150" y="2292351"/>
            <a:chExt cx="908050" cy="609598"/>
          </a:xfrm>
        </p:grpSpPr>
        <p:sp>
          <p:nvSpPr>
            <p:cNvPr id="53" name="Rectangle 52">
              <a:extLst>
                <a:ext uri="{FF2B5EF4-FFF2-40B4-BE49-F238E27FC236}">
                  <a16:creationId xmlns:a16="http://schemas.microsoft.com/office/drawing/2014/main" id="{E0AE418E-5023-40F1-8867-497D4A14B7CA}"/>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Rectangle 53">
              <a:extLst>
                <a:ext uri="{FF2B5EF4-FFF2-40B4-BE49-F238E27FC236}">
                  <a16:creationId xmlns:a16="http://schemas.microsoft.com/office/drawing/2014/main" id="{C68B2E22-E10F-46F4-AE78-72A6F4C48ADE}"/>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5" name="Rectangle 54">
              <a:extLst>
                <a:ext uri="{FF2B5EF4-FFF2-40B4-BE49-F238E27FC236}">
                  <a16:creationId xmlns:a16="http://schemas.microsoft.com/office/drawing/2014/main" id="{6F0EEB3D-E92F-4248-B668-78D2678CB981}"/>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86" name="Rectangle 85">
            <a:extLst>
              <a:ext uri="{FF2B5EF4-FFF2-40B4-BE49-F238E27FC236}">
                <a16:creationId xmlns:a16="http://schemas.microsoft.com/office/drawing/2014/main" id="{4D066350-EC2F-4D18-860E-757626891B9C}"/>
              </a:ext>
            </a:extLst>
          </p:cNvPr>
          <p:cNvSpPr/>
          <p:nvPr/>
        </p:nvSpPr>
        <p:spPr>
          <a:xfrm>
            <a:off x="421218" y="2611973"/>
            <a:ext cx="118401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9" name="Rectangle 88">
            <a:extLst>
              <a:ext uri="{FF2B5EF4-FFF2-40B4-BE49-F238E27FC236}">
                <a16:creationId xmlns:a16="http://schemas.microsoft.com/office/drawing/2014/main" id="{13873D50-3DAD-4542-8949-F19AF0C7E3A4}"/>
              </a:ext>
            </a:extLst>
          </p:cNvPr>
          <p:cNvSpPr/>
          <p:nvPr/>
        </p:nvSpPr>
        <p:spPr>
          <a:xfrm>
            <a:off x="417330" y="4603755"/>
            <a:ext cx="1187905"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0" name="Rectangle 89">
            <a:extLst>
              <a:ext uri="{FF2B5EF4-FFF2-40B4-BE49-F238E27FC236}">
                <a16:creationId xmlns:a16="http://schemas.microsoft.com/office/drawing/2014/main" id="{AE523C60-F34D-4684-B20E-6E8543DBE068}"/>
              </a:ext>
            </a:extLst>
          </p:cNvPr>
          <p:cNvSpPr/>
          <p:nvPr/>
        </p:nvSpPr>
        <p:spPr>
          <a:xfrm>
            <a:off x="3137436" y="5872467"/>
            <a:ext cx="1181099"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1" name="Rectangle 90">
            <a:extLst>
              <a:ext uri="{FF2B5EF4-FFF2-40B4-BE49-F238E27FC236}">
                <a16:creationId xmlns:a16="http://schemas.microsoft.com/office/drawing/2014/main" id="{8E55C492-1C93-4C14-AB62-D5C4F553AD45}"/>
              </a:ext>
            </a:extLst>
          </p:cNvPr>
          <p:cNvSpPr/>
          <p:nvPr/>
        </p:nvSpPr>
        <p:spPr>
          <a:xfrm>
            <a:off x="2933699" y="3444916"/>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2" name="Rectangle 91">
            <a:extLst>
              <a:ext uri="{FF2B5EF4-FFF2-40B4-BE49-F238E27FC236}">
                <a16:creationId xmlns:a16="http://schemas.microsoft.com/office/drawing/2014/main" id="{F4E49E64-47F6-4ADA-89FD-7D5EFCC18EE2}"/>
              </a:ext>
            </a:extLst>
          </p:cNvPr>
          <p:cNvSpPr/>
          <p:nvPr/>
        </p:nvSpPr>
        <p:spPr>
          <a:xfrm>
            <a:off x="4924430" y="2174223"/>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5" name="Rectangle 84">
            <a:extLst>
              <a:ext uri="{FF2B5EF4-FFF2-40B4-BE49-F238E27FC236}">
                <a16:creationId xmlns:a16="http://schemas.microsoft.com/office/drawing/2014/main" id="{B4EBCABB-B04C-4A70-B2FF-9DB70B21E7F3}"/>
              </a:ext>
            </a:extLst>
          </p:cNvPr>
          <p:cNvSpPr/>
          <p:nvPr/>
        </p:nvSpPr>
        <p:spPr>
          <a:xfrm>
            <a:off x="5300766" y="3934089"/>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7" name="Rectangle 86">
            <a:extLst>
              <a:ext uri="{FF2B5EF4-FFF2-40B4-BE49-F238E27FC236}">
                <a16:creationId xmlns:a16="http://schemas.microsoft.com/office/drawing/2014/main" id="{0564A6AF-BBA6-4BAA-9FFF-415B8A0AE6A2}"/>
              </a:ext>
            </a:extLst>
          </p:cNvPr>
          <p:cNvSpPr/>
          <p:nvPr/>
        </p:nvSpPr>
        <p:spPr>
          <a:xfrm>
            <a:off x="5677164" y="5658711"/>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8" name="Rectangle 87">
            <a:extLst>
              <a:ext uri="{FF2B5EF4-FFF2-40B4-BE49-F238E27FC236}">
                <a16:creationId xmlns:a16="http://schemas.microsoft.com/office/drawing/2014/main" id="{D7EBB133-0331-4727-B9CE-31A3A6C1A1CE}"/>
              </a:ext>
            </a:extLst>
          </p:cNvPr>
          <p:cNvSpPr/>
          <p:nvPr/>
        </p:nvSpPr>
        <p:spPr>
          <a:xfrm>
            <a:off x="7431110" y="2897671"/>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3" name="Rectangle 92">
            <a:extLst>
              <a:ext uri="{FF2B5EF4-FFF2-40B4-BE49-F238E27FC236}">
                <a16:creationId xmlns:a16="http://schemas.microsoft.com/office/drawing/2014/main" id="{C6DB0E14-42EC-47EA-B5EC-68B6C05F0BD4}"/>
              </a:ext>
            </a:extLst>
          </p:cNvPr>
          <p:cNvSpPr/>
          <p:nvPr/>
        </p:nvSpPr>
        <p:spPr>
          <a:xfrm>
            <a:off x="7431542" y="3932515"/>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4" name="Rectangle 93">
            <a:extLst>
              <a:ext uri="{FF2B5EF4-FFF2-40B4-BE49-F238E27FC236}">
                <a16:creationId xmlns:a16="http://schemas.microsoft.com/office/drawing/2014/main" id="{FC95D77B-833F-4078-A99D-E421F04D064A}"/>
              </a:ext>
            </a:extLst>
          </p:cNvPr>
          <p:cNvSpPr/>
          <p:nvPr/>
        </p:nvSpPr>
        <p:spPr>
          <a:xfrm>
            <a:off x="9970267" y="3425445"/>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5" name="Rectangle 94">
            <a:extLst>
              <a:ext uri="{FF2B5EF4-FFF2-40B4-BE49-F238E27FC236}">
                <a16:creationId xmlns:a16="http://schemas.microsoft.com/office/drawing/2014/main" id="{399A6975-039F-4863-A38F-7D7A0498A839}"/>
              </a:ext>
            </a:extLst>
          </p:cNvPr>
          <p:cNvSpPr/>
          <p:nvPr/>
        </p:nvSpPr>
        <p:spPr>
          <a:xfrm>
            <a:off x="10158383" y="5150652"/>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6" name="Rectangle 95">
            <a:extLst>
              <a:ext uri="{FF2B5EF4-FFF2-40B4-BE49-F238E27FC236}">
                <a16:creationId xmlns:a16="http://schemas.microsoft.com/office/drawing/2014/main" id="{276FDC61-8AD0-40E7-9FD3-2DFD7CCB4459}"/>
              </a:ext>
            </a:extLst>
          </p:cNvPr>
          <p:cNvSpPr/>
          <p:nvPr/>
        </p:nvSpPr>
        <p:spPr>
          <a:xfrm>
            <a:off x="1140629" y="1125003"/>
            <a:ext cx="2946400" cy="830997"/>
          </a:xfrm>
          <a:prstGeom prst="rect">
            <a:avLst/>
          </a:prstGeom>
        </p:spPr>
        <p:txBody>
          <a:bodyPr wrap="square">
            <a:spAutoFit/>
          </a:bodyPr>
          <a:lstStyle/>
          <a:p>
            <a:pPr algn="ctr"/>
            <a:r>
              <a:rPr lang="en-US" sz="4800" dirty="0">
                <a:solidFill>
                  <a:schemeClr val="accent4">
                    <a:lumMod val="75000"/>
                  </a:schemeClr>
                </a:solidFill>
              </a:rPr>
              <a:t>Dataflow</a:t>
            </a:r>
            <a:endParaRPr lang="en-US" sz="2667" dirty="0">
              <a:solidFill>
                <a:schemeClr val="accent4">
                  <a:lumMod val="75000"/>
                </a:schemeClr>
              </a:solidFill>
            </a:endParaRPr>
          </a:p>
        </p:txBody>
      </p:sp>
      <p:sp>
        <p:nvSpPr>
          <p:cNvPr id="97" name="Title 1">
            <a:extLst>
              <a:ext uri="{FF2B5EF4-FFF2-40B4-BE49-F238E27FC236}">
                <a16:creationId xmlns:a16="http://schemas.microsoft.com/office/drawing/2014/main" id="{F4CED6F1-AA54-449E-9621-A92F21EC677F}"/>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98" name="TextBox 97">
            <a:extLst>
              <a:ext uri="{FF2B5EF4-FFF2-40B4-BE49-F238E27FC236}">
                <a16:creationId xmlns:a16="http://schemas.microsoft.com/office/drawing/2014/main" id="{318FD053-9B83-48E1-AAC6-D78671951CA4}"/>
              </a:ext>
            </a:extLst>
          </p:cNvPr>
          <p:cNvSpPr txBox="1"/>
          <p:nvPr/>
        </p:nvSpPr>
        <p:spPr>
          <a:xfrm>
            <a:off x="7933575" y="1002186"/>
            <a:ext cx="3506293" cy="646331"/>
          </a:xfrm>
          <a:prstGeom prst="rect">
            <a:avLst/>
          </a:prstGeom>
          <a:noFill/>
        </p:spPr>
        <p:txBody>
          <a:bodyPr wrap="square" rtlCol="0">
            <a:spAutoFit/>
          </a:bodyPr>
          <a:lstStyle/>
          <a:p>
            <a:r>
              <a:rPr lang="en-US" dirty="0">
                <a:solidFill>
                  <a:srgbClr val="008080"/>
                </a:solidFill>
              </a:rPr>
              <a:t>A node is executed once it receives data on all of its input ports.</a:t>
            </a:r>
          </a:p>
        </p:txBody>
      </p:sp>
    </p:spTree>
    <p:extLst>
      <p:ext uri="{BB962C8B-B14F-4D97-AF65-F5344CB8AC3E}">
        <p14:creationId xmlns:p14="http://schemas.microsoft.com/office/powerpoint/2010/main" val="2356633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52"/>
                                        </p:tgtEl>
                                      </p:cBhvr>
                                    </p:animEffect>
                                    <p:animScale>
                                      <p:cBhvr>
                                        <p:cTn id="7" dur="250" autoRev="1" fill="hold"/>
                                        <p:tgtEl>
                                          <p:spTgt spid="52"/>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48"/>
                                        </p:tgtEl>
                                      </p:cBhvr>
                                    </p:animEffect>
                                    <p:animScale>
                                      <p:cBhvr>
                                        <p:cTn id="10" dur="250" autoRev="1" fill="hold"/>
                                        <p:tgtEl>
                                          <p:spTgt spid="48"/>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44"/>
                                        </p:tgtEl>
                                      </p:cBhvr>
                                    </p:animEffect>
                                    <p:animScale>
                                      <p:cBhvr>
                                        <p:cTn id="13" dur="250" autoRev="1" fill="hold"/>
                                        <p:tgtEl>
                                          <p:spTgt spid="44"/>
                                        </p:tgtEl>
                                      </p:cBhvr>
                                      <p:by x="105000" y="105000"/>
                                    </p:animScale>
                                  </p:childTnLst>
                                </p:cTn>
                              </p:par>
                              <p:par>
                                <p:cTn id="14" presetID="22" presetClass="entr" presetSubtype="1" fill="hold" grpId="0"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wipe(up)">
                                      <p:cBhvr>
                                        <p:cTn id="16" dur="2000"/>
                                        <p:tgtEl>
                                          <p:spTgt spid="8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wipe(up)">
                                      <p:cBhvr>
                                        <p:cTn id="19" dur="2000"/>
                                        <p:tgtEl>
                                          <p:spTgt spid="89"/>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wipe(up)">
                                      <p:cBhvr>
                                        <p:cTn id="22" dur="2000"/>
                                        <p:tgtEl>
                                          <p:spTgt spid="90"/>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left)">
                                      <p:cBhvr>
                                        <p:cTn id="26" dur="500"/>
                                        <p:tgtEl>
                                          <p:spTgt spid="62"/>
                                        </p:tgtEl>
                                      </p:cBhvr>
                                    </p:animEffect>
                                  </p:childTnLst>
                                </p:cTn>
                              </p:par>
                              <p:par>
                                <p:cTn id="27" presetID="22" presetClass="entr" presetSubtype="8"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wipe(left)">
                                      <p:cBhvr>
                                        <p:cTn id="29" dur="500"/>
                                        <p:tgtEl>
                                          <p:spTgt spid="63"/>
                                        </p:tgtEl>
                                      </p:cBhvr>
                                    </p:animEffect>
                                  </p:childTnLst>
                                </p:cTn>
                              </p:par>
                              <p:par>
                                <p:cTn id="30" presetID="22" presetClass="entr" presetSubtype="8" fill="hold" nodeType="with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left)">
                                      <p:cBhvr>
                                        <p:cTn id="32" dur="500"/>
                                        <p:tgtEl>
                                          <p:spTgt spid="66"/>
                                        </p:tgtEl>
                                      </p:cBhvr>
                                    </p:animEffect>
                                  </p:childTnLst>
                                </p:cTn>
                              </p:par>
                            </p:childTnLst>
                          </p:cTn>
                        </p:par>
                        <p:par>
                          <p:cTn id="33" fill="hold">
                            <p:stCondLst>
                              <p:cond delay="2500"/>
                            </p:stCondLst>
                            <p:childTnLst>
                              <p:par>
                                <p:cTn id="34" presetID="26" presetClass="emph" presetSubtype="0" fill="hold" nodeType="afterEffect">
                                  <p:stCondLst>
                                    <p:cond delay="0"/>
                                  </p:stCondLst>
                                  <p:childTnLst>
                                    <p:animEffect transition="out" filter="fade">
                                      <p:cBhvr>
                                        <p:cTn id="35" dur="500" tmFilter="0, 0; .2, .5; .8, .5; 1, 0"/>
                                        <p:tgtEl>
                                          <p:spTgt spid="24"/>
                                        </p:tgtEl>
                                      </p:cBhvr>
                                    </p:animEffect>
                                    <p:animScale>
                                      <p:cBhvr>
                                        <p:cTn id="36" dur="250" autoRev="1" fill="hold"/>
                                        <p:tgtEl>
                                          <p:spTgt spid="24"/>
                                        </p:tgtEl>
                                      </p:cBhvr>
                                      <p:by x="105000" y="105000"/>
                                    </p:animScale>
                                  </p:childTnLst>
                                </p:cTn>
                              </p:par>
                              <p:par>
                                <p:cTn id="37" presetID="26" presetClass="emph" presetSubtype="0" fill="hold" nodeType="withEffect">
                                  <p:stCondLst>
                                    <p:cond delay="0"/>
                                  </p:stCondLst>
                                  <p:childTnLst>
                                    <p:animEffect transition="out" filter="fade">
                                      <p:cBhvr>
                                        <p:cTn id="38" dur="500" tmFilter="0, 0; .2, .5; .8, .5; 1, 0"/>
                                        <p:tgtEl>
                                          <p:spTgt spid="12"/>
                                        </p:tgtEl>
                                      </p:cBhvr>
                                    </p:animEffect>
                                    <p:animScale>
                                      <p:cBhvr>
                                        <p:cTn id="39" dur="250" autoRev="1" fill="hold"/>
                                        <p:tgtEl>
                                          <p:spTgt spid="12"/>
                                        </p:tgtEl>
                                      </p:cBhvr>
                                      <p:by x="105000" y="105000"/>
                                    </p:animScale>
                                  </p:childTnLst>
                                </p:cTn>
                              </p:par>
                              <p:par>
                                <p:cTn id="40" presetID="22" presetClass="entr" presetSubtype="1" fill="hold" grpId="0" nodeType="with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wipe(up)">
                                      <p:cBhvr>
                                        <p:cTn id="42" dur="2000"/>
                                        <p:tgtEl>
                                          <p:spTgt spid="87"/>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91"/>
                                        </p:tgtEl>
                                        <p:attrNameLst>
                                          <p:attrName>style.visibility</p:attrName>
                                        </p:attrNameLst>
                                      </p:cBhvr>
                                      <p:to>
                                        <p:strVal val="visible"/>
                                      </p:to>
                                    </p:set>
                                    <p:animEffect transition="in" filter="wipe(up)">
                                      <p:cBhvr>
                                        <p:cTn id="45" dur="2000"/>
                                        <p:tgtEl>
                                          <p:spTgt spid="91"/>
                                        </p:tgtEl>
                                      </p:cBhvr>
                                    </p:animEffect>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wipe(left)">
                                      <p:cBhvr>
                                        <p:cTn id="49" dur="500"/>
                                        <p:tgtEl>
                                          <p:spTgt spid="70"/>
                                        </p:tgtEl>
                                      </p:cBhvr>
                                    </p:animEffect>
                                  </p:childTnLst>
                                </p:cTn>
                              </p:par>
                              <p:par>
                                <p:cTn id="50" presetID="22" presetClass="entr" presetSubtype="8" fill="hold"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left)">
                                      <p:cBhvr>
                                        <p:cTn id="52" dur="500"/>
                                        <p:tgtEl>
                                          <p:spTgt spid="61"/>
                                        </p:tgtEl>
                                      </p:cBhvr>
                                    </p:animEffect>
                                  </p:childTnLst>
                                </p:cTn>
                              </p:par>
                              <p:par>
                                <p:cTn id="53" presetID="22" presetClass="entr" presetSubtype="8"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wipe(left)">
                                      <p:cBhvr>
                                        <p:cTn id="55" dur="500"/>
                                        <p:tgtEl>
                                          <p:spTgt spid="65"/>
                                        </p:tgtEl>
                                      </p:cBhvr>
                                    </p:animEffect>
                                  </p:childTnLst>
                                </p:cTn>
                              </p:par>
                            </p:childTnLst>
                          </p:cTn>
                        </p:par>
                        <p:par>
                          <p:cTn id="56" fill="hold">
                            <p:stCondLst>
                              <p:cond delay="5000"/>
                            </p:stCondLst>
                            <p:childTnLst>
                              <p:par>
                                <p:cTn id="57" presetID="26" presetClass="emph" presetSubtype="0" fill="hold" nodeType="afterEffect">
                                  <p:stCondLst>
                                    <p:cond delay="0"/>
                                  </p:stCondLst>
                                  <p:childTnLst>
                                    <p:animEffect transition="out" filter="fade">
                                      <p:cBhvr>
                                        <p:cTn id="58" dur="500" tmFilter="0, 0; .2, .5; .8, .5; 1, 0"/>
                                        <p:tgtEl>
                                          <p:spTgt spid="16"/>
                                        </p:tgtEl>
                                      </p:cBhvr>
                                    </p:animEffect>
                                    <p:animScale>
                                      <p:cBhvr>
                                        <p:cTn id="59" dur="250" autoRev="1" fill="hold"/>
                                        <p:tgtEl>
                                          <p:spTgt spid="16"/>
                                        </p:tgtEl>
                                      </p:cBhvr>
                                      <p:by x="105000" y="105000"/>
                                    </p:animScale>
                                  </p:childTnLst>
                                </p:cTn>
                              </p:par>
                              <p:par>
                                <p:cTn id="60" presetID="26" presetClass="emph" presetSubtype="0" fill="hold" nodeType="withEffect">
                                  <p:stCondLst>
                                    <p:cond delay="0"/>
                                  </p:stCondLst>
                                  <p:childTnLst>
                                    <p:animEffect transition="out" filter="fade">
                                      <p:cBhvr>
                                        <p:cTn id="61" dur="500" tmFilter="0, 0; .2, .5; .8, .5; 1, 0"/>
                                        <p:tgtEl>
                                          <p:spTgt spid="20"/>
                                        </p:tgtEl>
                                      </p:cBhvr>
                                    </p:animEffect>
                                    <p:animScale>
                                      <p:cBhvr>
                                        <p:cTn id="62" dur="250" autoRev="1" fill="hold"/>
                                        <p:tgtEl>
                                          <p:spTgt spid="20"/>
                                        </p:tgtEl>
                                      </p:cBhvr>
                                      <p:by x="105000" y="105000"/>
                                    </p:animScale>
                                  </p:childTnLst>
                                </p:cTn>
                              </p:par>
                              <p:par>
                                <p:cTn id="63" presetID="22" presetClass="entr" presetSubtype="1"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animEffect transition="in" filter="wipe(up)">
                                      <p:cBhvr>
                                        <p:cTn id="65" dur="2000"/>
                                        <p:tgtEl>
                                          <p:spTgt spid="92"/>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85"/>
                                        </p:tgtEl>
                                        <p:attrNameLst>
                                          <p:attrName>style.visibility</p:attrName>
                                        </p:attrNameLst>
                                      </p:cBhvr>
                                      <p:to>
                                        <p:strVal val="visible"/>
                                      </p:to>
                                    </p:set>
                                    <p:animEffect transition="in" filter="wipe(up)">
                                      <p:cBhvr>
                                        <p:cTn id="68" dur="2000"/>
                                        <p:tgtEl>
                                          <p:spTgt spid="85"/>
                                        </p:tgtEl>
                                      </p:cBhvr>
                                    </p:animEffect>
                                  </p:childTnLst>
                                </p:cTn>
                              </p:par>
                            </p:childTnLst>
                          </p:cTn>
                        </p:par>
                        <p:par>
                          <p:cTn id="69" fill="hold">
                            <p:stCondLst>
                              <p:cond delay="7000"/>
                            </p:stCondLst>
                            <p:childTnLst>
                              <p:par>
                                <p:cTn id="70" presetID="22" presetClass="entr" presetSubtype="8" fill="hold" nodeType="after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wipe(left)">
                                      <p:cBhvr>
                                        <p:cTn id="72" dur="500"/>
                                        <p:tgtEl>
                                          <p:spTgt spid="64"/>
                                        </p:tgtEl>
                                      </p:cBhvr>
                                    </p:animEffect>
                                  </p:childTnLst>
                                </p:cTn>
                              </p:par>
                              <p:par>
                                <p:cTn id="73" presetID="22" presetClass="entr" presetSubtype="8" fill="hold" nodeType="withEffect">
                                  <p:stCondLst>
                                    <p:cond delay="0"/>
                                  </p:stCondLst>
                                  <p:childTnLst>
                                    <p:set>
                                      <p:cBhvr>
                                        <p:cTn id="74" dur="1" fill="hold">
                                          <p:stCondLst>
                                            <p:cond delay="0"/>
                                          </p:stCondLst>
                                        </p:cTn>
                                        <p:tgtEl>
                                          <p:spTgt spid="74"/>
                                        </p:tgtEl>
                                        <p:attrNameLst>
                                          <p:attrName>style.visibility</p:attrName>
                                        </p:attrNameLst>
                                      </p:cBhvr>
                                      <p:to>
                                        <p:strVal val="visible"/>
                                      </p:to>
                                    </p:set>
                                    <p:animEffect transition="in" filter="wipe(left)">
                                      <p:cBhvr>
                                        <p:cTn id="75" dur="500"/>
                                        <p:tgtEl>
                                          <p:spTgt spid="74"/>
                                        </p:tgtEl>
                                      </p:cBhvr>
                                    </p:animEffect>
                                  </p:childTnLst>
                                </p:cTn>
                              </p:par>
                              <p:par>
                                <p:cTn id="76" presetID="22" presetClass="entr" presetSubtype="8" fill="hold"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wipe(left)">
                                      <p:cBhvr>
                                        <p:cTn id="78" dur="500"/>
                                        <p:tgtEl>
                                          <p:spTgt spid="67"/>
                                        </p:tgtEl>
                                      </p:cBhvr>
                                    </p:animEffect>
                                  </p:childTnLst>
                                </p:cTn>
                              </p:par>
                            </p:childTnLst>
                          </p:cTn>
                        </p:par>
                        <p:par>
                          <p:cTn id="79" fill="hold">
                            <p:stCondLst>
                              <p:cond delay="7500"/>
                            </p:stCondLst>
                            <p:childTnLst>
                              <p:par>
                                <p:cTn id="80" presetID="26" presetClass="emph" presetSubtype="0" fill="hold" nodeType="afterEffect">
                                  <p:stCondLst>
                                    <p:cond delay="0"/>
                                  </p:stCondLst>
                                  <p:childTnLst>
                                    <p:animEffect transition="out" filter="fade">
                                      <p:cBhvr>
                                        <p:cTn id="81" dur="500" tmFilter="0, 0; .2, .5; .8, .5; 1, 0"/>
                                        <p:tgtEl>
                                          <p:spTgt spid="28"/>
                                        </p:tgtEl>
                                      </p:cBhvr>
                                    </p:animEffect>
                                    <p:animScale>
                                      <p:cBhvr>
                                        <p:cTn id="82" dur="250" autoRev="1" fill="hold"/>
                                        <p:tgtEl>
                                          <p:spTgt spid="28"/>
                                        </p:tgtEl>
                                      </p:cBhvr>
                                      <p:by x="105000" y="105000"/>
                                    </p:animScale>
                                  </p:childTnLst>
                                </p:cTn>
                              </p:par>
                              <p:par>
                                <p:cTn id="83" presetID="26" presetClass="emph" presetSubtype="0" fill="hold" nodeType="withEffect">
                                  <p:stCondLst>
                                    <p:cond delay="0"/>
                                  </p:stCondLst>
                                  <p:childTnLst>
                                    <p:animEffect transition="out" filter="fade">
                                      <p:cBhvr>
                                        <p:cTn id="84" dur="500" tmFilter="0, 0; .2, .5; .8, .5; 1, 0"/>
                                        <p:tgtEl>
                                          <p:spTgt spid="32"/>
                                        </p:tgtEl>
                                      </p:cBhvr>
                                    </p:animEffect>
                                    <p:animScale>
                                      <p:cBhvr>
                                        <p:cTn id="85" dur="250" autoRev="1" fill="hold"/>
                                        <p:tgtEl>
                                          <p:spTgt spid="32"/>
                                        </p:tgtEl>
                                      </p:cBhvr>
                                      <p:by x="105000" y="105000"/>
                                    </p:animScale>
                                  </p:childTnLst>
                                </p:cTn>
                              </p:par>
                              <p:par>
                                <p:cTn id="86" presetID="22" presetClass="entr" presetSubtype="1" fill="hold" grpId="0" nodeType="withEffect">
                                  <p:stCondLst>
                                    <p:cond delay="0"/>
                                  </p:stCondLst>
                                  <p:childTnLst>
                                    <p:set>
                                      <p:cBhvr>
                                        <p:cTn id="87" dur="1" fill="hold">
                                          <p:stCondLst>
                                            <p:cond delay="0"/>
                                          </p:stCondLst>
                                        </p:cTn>
                                        <p:tgtEl>
                                          <p:spTgt spid="88"/>
                                        </p:tgtEl>
                                        <p:attrNameLst>
                                          <p:attrName>style.visibility</p:attrName>
                                        </p:attrNameLst>
                                      </p:cBhvr>
                                      <p:to>
                                        <p:strVal val="visible"/>
                                      </p:to>
                                    </p:set>
                                    <p:animEffect transition="in" filter="wipe(up)">
                                      <p:cBhvr>
                                        <p:cTn id="88" dur="2000"/>
                                        <p:tgtEl>
                                          <p:spTgt spid="88"/>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93"/>
                                        </p:tgtEl>
                                        <p:attrNameLst>
                                          <p:attrName>style.visibility</p:attrName>
                                        </p:attrNameLst>
                                      </p:cBhvr>
                                      <p:to>
                                        <p:strVal val="visible"/>
                                      </p:to>
                                    </p:set>
                                    <p:animEffect transition="in" filter="wipe(up)">
                                      <p:cBhvr>
                                        <p:cTn id="91" dur="2000"/>
                                        <p:tgtEl>
                                          <p:spTgt spid="93"/>
                                        </p:tgtEl>
                                      </p:cBhvr>
                                    </p:animEffect>
                                  </p:childTnLst>
                                </p:cTn>
                              </p:par>
                            </p:childTnLst>
                          </p:cTn>
                        </p:par>
                        <p:par>
                          <p:cTn id="92" fill="hold">
                            <p:stCondLst>
                              <p:cond delay="9500"/>
                            </p:stCondLst>
                            <p:childTnLst>
                              <p:par>
                                <p:cTn id="93" presetID="22" presetClass="entr" presetSubtype="8" fill="hold" nodeType="afterEffect">
                                  <p:stCondLst>
                                    <p:cond delay="0"/>
                                  </p:stCondLst>
                                  <p:childTnLst>
                                    <p:set>
                                      <p:cBhvr>
                                        <p:cTn id="94" dur="1" fill="hold">
                                          <p:stCondLst>
                                            <p:cond delay="0"/>
                                          </p:stCondLst>
                                        </p:cTn>
                                        <p:tgtEl>
                                          <p:spTgt spid="71"/>
                                        </p:tgtEl>
                                        <p:attrNameLst>
                                          <p:attrName>style.visibility</p:attrName>
                                        </p:attrNameLst>
                                      </p:cBhvr>
                                      <p:to>
                                        <p:strVal val="visible"/>
                                      </p:to>
                                    </p:set>
                                    <p:animEffect transition="in" filter="wipe(left)">
                                      <p:cBhvr>
                                        <p:cTn id="95" dur="500"/>
                                        <p:tgtEl>
                                          <p:spTgt spid="71"/>
                                        </p:tgtEl>
                                      </p:cBhvr>
                                    </p:animEffect>
                                  </p:childTnLst>
                                </p:cTn>
                              </p:par>
                              <p:par>
                                <p:cTn id="96" presetID="22" presetClass="entr" presetSubtype="8" fill="hold" nodeType="withEffect">
                                  <p:stCondLst>
                                    <p:cond delay="0"/>
                                  </p:stCondLst>
                                  <p:childTnLst>
                                    <p:set>
                                      <p:cBhvr>
                                        <p:cTn id="97" dur="1" fill="hold">
                                          <p:stCondLst>
                                            <p:cond delay="0"/>
                                          </p:stCondLst>
                                        </p:cTn>
                                        <p:tgtEl>
                                          <p:spTgt spid="73"/>
                                        </p:tgtEl>
                                        <p:attrNameLst>
                                          <p:attrName>style.visibility</p:attrName>
                                        </p:attrNameLst>
                                      </p:cBhvr>
                                      <p:to>
                                        <p:strVal val="visible"/>
                                      </p:to>
                                    </p:set>
                                    <p:animEffect transition="in" filter="wipe(left)">
                                      <p:cBhvr>
                                        <p:cTn id="98" dur="500"/>
                                        <p:tgtEl>
                                          <p:spTgt spid="73"/>
                                        </p:tgtEl>
                                      </p:cBhvr>
                                    </p:animEffect>
                                  </p:childTnLst>
                                </p:cTn>
                              </p:par>
                              <p:par>
                                <p:cTn id="99" presetID="22" presetClass="entr" presetSubtype="8" fill="hold" nodeType="withEffect">
                                  <p:stCondLst>
                                    <p:cond delay="0"/>
                                  </p:stCondLst>
                                  <p:childTnLst>
                                    <p:set>
                                      <p:cBhvr>
                                        <p:cTn id="100" dur="1" fill="hold">
                                          <p:stCondLst>
                                            <p:cond delay="0"/>
                                          </p:stCondLst>
                                        </p:cTn>
                                        <p:tgtEl>
                                          <p:spTgt spid="68"/>
                                        </p:tgtEl>
                                        <p:attrNameLst>
                                          <p:attrName>style.visibility</p:attrName>
                                        </p:attrNameLst>
                                      </p:cBhvr>
                                      <p:to>
                                        <p:strVal val="visible"/>
                                      </p:to>
                                    </p:set>
                                    <p:animEffect transition="in" filter="wipe(left)">
                                      <p:cBhvr>
                                        <p:cTn id="101" dur="500"/>
                                        <p:tgtEl>
                                          <p:spTgt spid="68"/>
                                        </p:tgtEl>
                                      </p:cBhvr>
                                    </p:animEffect>
                                  </p:childTnLst>
                                </p:cTn>
                              </p:par>
                            </p:childTnLst>
                          </p:cTn>
                        </p:par>
                        <p:par>
                          <p:cTn id="102" fill="hold">
                            <p:stCondLst>
                              <p:cond delay="10000"/>
                            </p:stCondLst>
                            <p:childTnLst>
                              <p:par>
                                <p:cTn id="103" presetID="26" presetClass="emph" presetSubtype="0" fill="hold" nodeType="afterEffect">
                                  <p:stCondLst>
                                    <p:cond delay="0"/>
                                  </p:stCondLst>
                                  <p:childTnLst>
                                    <p:animEffect transition="out" filter="fade">
                                      <p:cBhvr>
                                        <p:cTn id="104" dur="500" tmFilter="0, 0; .2, .5; .8, .5; 1, 0"/>
                                        <p:tgtEl>
                                          <p:spTgt spid="36"/>
                                        </p:tgtEl>
                                      </p:cBhvr>
                                    </p:animEffect>
                                    <p:animScale>
                                      <p:cBhvr>
                                        <p:cTn id="105" dur="250" autoRev="1" fill="hold"/>
                                        <p:tgtEl>
                                          <p:spTgt spid="36"/>
                                        </p:tgtEl>
                                      </p:cBhvr>
                                      <p:by x="105000" y="105000"/>
                                    </p:animScale>
                                  </p:childTnLst>
                                </p:cTn>
                              </p:par>
                              <p:par>
                                <p:cTn id="106" presetID="26" presetClass="emph" presetSubtype="0" fill="hold" nodeType="withEffect">
                                  <p:stCondLst>
                                    <p:cond delay="0"/>
                                  </p:stCondLst>
                                  <p:childTnLst>
                                    <p:animEffect transition="out" filter="fade">
                                      <p:cBhvr>
                                        <p:cTn id="107" dur="500" tmFilter="0, 0; .2, .5; .8, .5; 1, 0"/>
                                        <p:tgtEl>
                                          <p:spTgt spid="40"/>
                                        </p:tgtEl>
                                      </p:cBhvr>
                                    </p:animEffect>
                                    <p:animScale>
                                      <p:cBhvr>
                                        <p:cTn id="108" dur="250" autoRev="1" fill="hold"/>
                                        <p:tgtEl>
                                          <p:spTgt spid="40"/>
                                        </p:tgtEl>
                                      </p:cBhvr>
                                      <p:by x="105000" y="105000"/>
                                    </p:animScale>
                                  </p:childTnLst>
                                </p:cTn>
                              </p:par>
                              <p:par>
                                <p:cTn id="109" presetID="22" presetClass="entr" presetSubtype="1" fill="hold" grpId="0" nodeType="withEffect">
                                  <p:stCondLst>
                                    <p:cond delay="0"/>
                                  </p:stCondLst>
                                  <p:childTnLst>
                                    <p:set>
                                      <p:cBhvr>
                                        <p:cTn id="110" dur="1" fill="hold">
                                          <p:stCondLst>
                                            <p:cond delay="0"/>
                                          </p:stCondLst>
                                        </p:cTn>
                                        <p:tgtEl>
                                          <p:spTgt spid="94"/>
                                        </p:tgtEl>
                                        <p:attrNameLst>
                                          <p:attrName>style.visibility</p:attrName>
                                        </p:attrNameLst>
                                      </p:cBhvr>
                                      <p:to>
                                        <p:strVal val="visible"/>
                                      </p:to>
                                    </p:set>
                                    <p:animEffect transition="in" filter="wipe(up)">
                                      <p:cBhvr>
                                        <p:cTn id="111" dur="2000"/>
                                        <p:tgtEl>
                                          <p:spTgt spid="94"/>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95"/>
                                        </p:tgtEl>
                                        <p:attrNameLst>
                                          <p:attrName>style.visibility</p:attrName>
                                        </p:attrNameLst>
                                      </p:cBhvr>
                                      <p:to>
                                        <p:strVal val="visible"/>
                                      </p:to>
                                    </p:set>
                                    <p:animEffect transition="in" filter="wipe(up)">
                                      <p:cBhvr>
                                        <p:cTn id="114" dur="2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9" grpId="0" animBg="1"/>
      <p:bldP spid="90" grpId="0" animBg="1"/>
      <p:bldP spid="91" grpId="0" animBg="1"/>
      <p:bldP spid="92" grpId="0" animBg="1"/>
      <p:bldP spid="85" grpId="0" animBg="1"/>
      <p:bldP spid="87" grpId="0" animBg="1"/>
      <p:bldP spid="88" grpId="0" animBg="1"/>
      <p:bldP spid="93" grpId="0" animBg="1"/>
      <p:bldP spid="94" grpId="0" animBg="1"/>
      <p:bldP spid="9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75AA62F7-3B3B-495D-8B09-7CB78CD34465}"/>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grpSp>
        <p:nvGrpSpPr>
          <p:cNvPr id="94" name="Group 93">
            <a:extLst>
              <a:ext uri="{FF2B5EF4-FFF2-40B4-BE49-F238E27FC236}">
                <a16:creationId xmlns:a16="http://schemas.microsoft.com/office/drawing/2014/main" id="{261EBD62-DEA1-435F-92CB-9341E0AC0844}"/>
              </a:ext>
            </a:extLst>
          </p:cNvPr>
          <p:cNvGrpSpPr/>
          <p:nvPr/>
        </p:nvGrpSpPr>
        <p:grpSpPr>
          <a:xfrm>
            <a:off x="5516033" y="1766361"/>
            <a:ext cx="756180" cy="3484561"/>
            <a:chOff x="4137024" y="1324770"/>
            <a:chExt cx="567135" cy="2613421"/>
          </a:xfrm>
        </p:grpSpPr>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4004267" y="2227465"/>
              <a:ext cx="547694" cy="28217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4375156" y="3609189"/>
              <a:ext cx="525849" cy="132156"/>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3234329" y="2227466"/>
              <a:ext cx="2087572" cy="28217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9" name="Rectangle 98">
            <a:extLst>
              <a:ext uri="{FF2B5EF4-FFF2-40B4-BE49-F238E27FC236}">
                <a16:creationId xmlns:a16="http://schemas.microsoft.com/office/drawing/2014/main" id="{EA3257D8-9158-4D3D-903B-D1DE6753C6C8}"/>
              </a:ext>
            </a:extLst>
          </p:cNvPr>
          <p:cNvSpPr/>
          <p:nvPr/>
        </p:nvSpPr>
        <p:spPr>
          <a:xfrm>
            <a:off x="5588000" y="879241"/>
            <a:ext cx="2438400" cy="830997"/>
          </a:xfrm>
          <a:prstGeom prst="rect">
            <a:avLst/>
          </a:prstGeom>
        </p:spPr>
        <p:txBody>
          <a:bodyPr wrap="square">
            <a:spAutoFit/>
          </a:bodyPr>
          <a:lstStyle/>
          <a:p>
            <a:pPr algn="ctr"/>
            <a:r>
              <a:rPr lang="en-US" sz="4800" dirty="0">
                <a:solidFill>
                  <a:schemeClr val="accent5">
                    <a:lumMod val="75000"/>
                  </a:schemeClr>
                </a:solidFill>
              </a:rPr>
              <a:t>DEVS</a:t>
            </a:r>
            <a:endParaRPr lang="en-US" sz="2667" dirty="0">
              <a:solidFill>
                <a:schemeClr val="accent5">
                  <a:lumMod val="75000"/>
                </a:schemeClr>
              </a:solidFill>
            </a:endParaRPr>
          </a:p>
        </p:txBody>
      </p:sp>
      <p:sp>
        <p:nvSpPr>
          <p:cNvPr id="100" name="Title 1">
            <a:extLst>
              <a:ext uri="{FF2B5EF4-FFF2-40B4-BE49-F238E27FC236}">
                <a16:creationId xmlns:a16="http://schemas.microsoft.com/office/drawing/2014/main" id="{10B2E47B-A0A7-4D87-9F88-5E9BBF877AA9}"/>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01" name="TextBox 100">
            <a:extLst>
              <a:ext uri="{FF2B5EF4-FFF2-40B4-BE49-F238E27FC236}">
                <a16:creationId xmlns:a16="http://schemas.microsoft.com/office/drawing/2014/main" id="{A78C73C1-8126-4C40-A729-B016BC4DB542}"/>
              </a:ext>
            </a:extLst>
          </p:cNvPr>
          <p:cNvSpPr txBox="1"/>
          <p:nvPr/>
        </p:nvSpPr>
        <p:spPr>
          <a:xfrm>
            <a:off x="7933572" y="692378"/>
            <a:ext cx="3960206" cy="1477328"/>
          </a:xfrm>
          <a:prstGeom prst="rect">
            <a:avLst/>
          </a:prstGeom>
          <a:noFill/>
        </p:spPr>
        <p:txBody>
          <a:bodyPr wrap="square" rtlCol="0">
            <a:spAutoFit/>
          </a:bodyPr>
          <a:lstStyle/>
          <a:p>
            <a:r>
              <a:rPr lang="en-US" dirty="0">
                <a:solidFill>
                  <a:srgbClr val="008080"/>
                </a:solidFill>
              </a:rPr>
              <a:t>To introduce the notion of time into the paradigm, a column of discrete event simulation nodes is incorporated into the graph. Links between these nodes may form cycles. </a:t>
            </a:r>
          </a:p>
        </p:txBody>
      </p:sp>
    </p:spTree>
    <p:extLst>
      <p:ext uri="{BB962C8B-B14F-4D97-AF65-F5344CB8AC3E}">
        <p14:creationId xmlns:p14="http://schemas.microsoft.com/office/powerpoint/2010/main" val="14952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arn(inVertical)">
                                      <p:cBhvr>
                                        <p:cTn id="7" dur="500"/>
                                        <p:tgtEl>
                                          <p:spTgt spid="69"/>
                                        </p:tgtEl>
                                      </p:cBhvr>
                                    </p:animEffect>
                                  </p:childTnLst>
                                </p:cTn>
                              </p:par>
                              <p:par>
                                <p:cTn id="8" presetID="16" presetClass="entr" presetSubtype="2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arn(inVertical)">
                                      <p:cBhvr>
                                        <p:cTn id="10" dur="500"/>
                                        <p:tgtEl>
                                          <p:spTgt spid="17"/>
                                        </p:tgtEl>
                                      </p:cBhvr>
                                    </p:animEffect>
                                  </p:childTnLst>
                                </p:cTn>
                              </p:par>
                              <p:par>
                                <p:cTn id="11" presetID="16" presetClass="entr" presetSubtype="21"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barn(inVertical)">
                                      <p:cBhvr>
                                        <p:cTn id="13" dur="500"/>
                                        <p:tgtEl>
                                          <p:spTgt spid="75"/>
                                        </p:tgtEl>
                                      </p:cBhvr>
                                    </p:animEffect>
                                  </p:childTnLst>
                                </p:cTn>
                              </p:par>
                              <p:par>
                                <p:cTn id="14" presetID="10" presetClass="entr" presetSubtype="0" fill="hold" nodeType="withEffect">
                                  <p:stCondLst>
                                    <p:cond delay="250"/>
                                  </p:stCondLst>
                                  <p:childTnLst>
                                    <p:set>
                                      <p:cBhvr>
                                        <p:cTn id="15" dur="1" fill="hold">
                                          <p:stCondLst>
                                            <p:cond delay="0"/>
                                          </p:stCondLst>
                                        </p:cTn>
                                        <p:tgtEl>
                                          <p:spTgt spid="94"/>
                                        </p:tgtEl>
                                        <p:attrNameLst>
                                          <p:attrName>style.visibility</p:attrName>
                                        </p:attrNameLst>
                                      </p:cBhvr>
                                      <p:to>
                                        <p:strVal val="visible"/>
                                      </p:to>
                                    </p:set>
                                    <p:animEffect transition="in" filter="fade">
                                      <p:cBhvr>
                                        <p:cTn id="16" dur="250"/>
                                        <p:tgtEl>
                                          <p:spTgt spid="94"/>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250"/>
                                        <p:tgtEl>
                                          <p:spTgt spid="98"/>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99"/>
                                        </p:tgtEl>
                                        <p:attrNameLst>
                                          <p:attrName>style.visibility</p:attrName>
                                        </p:attrNameLst>
                                      </p:cBhvr>
                                      <p:to>
                                        <p:strVal val="visible"/>
                                      </p:to>
                                    </p:set>
                                    <p:animEffect transition="in" filter="fade">
                                      <p:cBhvr>
                                        <p:cTn id="23"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621026D4-371F-4E18-A438-AA309533C405}"/>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grpSp>
        <p:nvGrpSpPr>
          <p:cNvPr id="94" name="Group 93">
            <a:extLst>
              <a:ext uri="{FF2B5EF4-FFF2-40B4-BE49-F238E27FC236}">
                <a16:creationId xmlns:a16="http://schemas.microsoft.com/office/drawing/2014/main" id="{261EBD62-DEA1-435F-92CB-9341E0AC0844}"/>
              </a:ext>
            </a:extLst>
          </p:cNvPr>
          <p:cNvGrpSpPr/>
          <p:nvPr/>
        </p:nvGrpSpPr>
        <p:grpSpPr>
          <a:xfrm>
            <a:off x="5516033" y="1766361"/>
            <a:ext cx="756180" cy="3484561"/>
            <a:chOff x="4137024" y="1324770"/>
            <a:chExt cx="567135" cy="2613421"/>
          </a:xfrm>
        </p:grpSpPr>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4004267" y="2227465"/>
              <a:ext cx="547694" cy="28217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4375156" y="3609189"/>
              <a:ext cx="525849" cy="132156"/>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3234329" y="2227466"/>
              <a:ext cx="2087572" cy="28217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00" name="Title 1">
            <a:extLst>
              <a:ext uri="{FF2B5EF4-FFF2-40B4-BE49-F238E27FC236}">
                <a16:creationId xmlns:a16="http://schemas.microsoft.com/office/drawing/2014/main" id="{FC249B32-5050-4A78-BE62-7A058AD38301}"/>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01" name="TextBox 100">
            <a:extLst>
              <a:ext uri="{FF2B5EF4-FFF2-40B4-BE49-F238E27FC236}">
                <a16:creationId xmlns:a16="http://schemas.microsoft.com/office/drawing/2014/main" id="{ACFC4331-6B89-4057-B88A-DEF9E91F40EF}"/>
              </a:ext>
            </a:extLst>
          </p:cNvPr>
          <p:cNvSpPr txBox="1"/>
          <p:nvPr/>
        </p:nvSpPr>
        <p:spPr>
          <a:xfrm>
            <a:off x="7933572" y="692378"/>
            <a:ext cx="3815481" cy="646331"/>
          </a:xfrm>
          <a:prstGeom prst="rect">
            <a:avLst/>
          </a:prstGeom>
          <a:noFill/>
        </p:spPr>
        <p:txBody>
          <a:bodyPr wrap="square" rtlCol="0">
            <a:spAutoFit/>
          </a:bodyPr>
          <a:lstStyle/>
          <a:p>
            <a:r>
              <a:rPr lang="en-US" dirty="0">
                <a:solidFill>
                  <a:srgbClr val="008080"/>
                </a:solidFill>
              </a:rPr>
              <a:t>The execution of the entire graph is now partitioned into three phases.</a:t>
            </a:r>
          </a:p>
        </p:txBody>
      </p:sp>
    </p:spTree>
    <p:extLst>
      <p:ext uri="{BB962C8B-B14F-4D97-AF65-F5344CB8AC3E}">
        <p14:creationId xmlns:p14="http://schemas.microsoft.com/office/powerpoint/2010/main" val="86175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105" name="Straight Arrow Connector 104">
            <a:extLst>
              <a:ext uri="{FF2B5EF4-FFF2-40B4-BE49-F238E27FC236}">
                <a16:creationId xmlns:a16="http://schemas.microsoft.com/office/drawing/2014/main" id="{D17DD101-92D0-452E-B7F6-F7F152C6E877}"/>
              </a:ext>
            </a:extLst>
          </p:cNvPr>
          <p:cNvCxnSpPr>
            <a:cxnSpLocks/>
            <a:endCxn id="16" idx="2"/>
          </p:cNvCxnSpPr>
          <p:nvPr/>
        </p:nvCxnSpPr>
        <p:spPr>
          <a:xfrm flipV="1">
            <a:off x="4123003" y="2279652"/>
            <a:ext cx="684476" cy="1264973"/>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DB3F3265-7569-4C45-89A4-574DAE0F8D61}"/>
              </a:ext>
            </a:extLst>
          </p:cNvPr>
          <p:cNvCxnSpPr>
            <a:cxnSpLocks/>
          </p:cNvCxnSpPr>
          <p:nvPr/>
        </p:nvCxnSpPr>
        <p:spPr>
          <a:xfrm>
            <a:off x="1607608" y="2714096"/>
            <a:ext cx="1324771" cy="830528"/>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4E5F31D-D005-4F06-88B0-AD2FBD5848F4}"/>
              </a:ext>
            </a:extLst>
          </p:cNvPr>
          <p:cNvCxnSpPr>
            <a:cxnSpLocks/>
          </p:cNvCxnSpPr>
          <p:nvPr/>
        </p:nvCxnSpPr>
        <p:spPr>
          <a:xfrm flipV="1">
            <a:off x="1607608" y="3544624"/>
            <a:ext cx="1324771" cy="116020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29D19FC-AA69-43D5-8EA7-1591BB4B7983}"/>
              </a:ext>
            </a:extLst>
          </p:cNvPr>
          <p:cNvCxnSpPr>
            <a:cxnSpLocks/>
            <a:endCxn id="71" idx="2"/>
          </p:cNvCxnSpPr>
          <p:nvPr/>
        </p:nvCxnSpPr>
        <p:spPr>
          <a:xfrm>
            <a:off x="4123003" y="3544624"/>
            <a:ext cx="1060715" cy="491872"/>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27634CA-6DF2-408A-8E87-E0FE6B55E233}"/>
              </a:ext>
            </a:extLst>
          </p:cNvPr>
          <p:cNvCxnSpPr>
            <a:cxnSpLocks/>
            <a:endCxn id="77" idx="2"/>
          </p:cNvCxnSpPr>
          <p:nvPr/>
        </p:nvCxnSpPr>
        <p:spPr>
          <a:xfrm flipV="1">
            <a:off x="4324880" y="5764216"/>
            <a:ext cx="1238777" cy="210603"/>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10" name="Rectangle 109">
            <a:extLst>
              <a:ext uri="{FF2B5EF4-FFF2-40B4-BE49-F238E27FC236}">
                <a16:creationId xmlns:a16="http://schemas.microsoft.com/office/drawing/2014/main" id="{D0064089-387F-449B-A886-CCE4AEBE4047}"/>
              </a:ext>
            </a:extLst>
          </p:cNvPr>
          <p:cNvSpPr/>
          <p:nvPr/>
        </p:nvSpPr>
        <p:spPr>
          <a:xfrm>
            <a:off x="421218" y="2611973"/>
            <a:ext cx="118401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1" name="Rectangle 110">
            <a:extLst>
              <a:ext uri="{FF2B5EF4-FFF2-40B4-BE49-F238E27FC236}">
                <a16:creationId xmlns:a16="http://schemas.microsoft.com/office/drawing/2014/main" id="{53C87759-5229-4E87-9491-0EDC8EB1894B}"/>
              </a:ext>
            </a:extLst>
          </p:cNvPr>
          <p:cNvSpPr/>
          <p:nvPr/>
        </p:nvSpPr>
        <p:spPr>
          <a:xfrm>
            <a:off x="417330" y="4603755"/>
            <a:ext cx="1187905"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2" name="Rectangle 111">
            <a:extLst>
              <a:ext uri="{FF2B5EF4-FFF2-40B4-BE49-F238E27FC236}">
                <a16:creationId xmlns:a16="http://schemas.microsoft.com/office/drawing/2014/main" id="{A3C4FD55-4CED-4B2D-97D5-BB48D2CD4BEF}"/>
              </a:ext>
            </a:extLst>
          </p:cNvPr>
          <p:cNvSpPr/>
          <p:nvPr/>
        </p:nvSpPr>
        <p:spPr>
          <a:xfrm>
            <a:off x="3137436" y="5872467"/>
            <a:ext cx="1181099"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3" name="Rectangle 112">
            <a:extLst>
              <a:ext uri="{FF2B5EF4-FFF2-40B4-BE49-F238E27FC236}">
                <a16:creationId xmlns:a16="http://schemas.microsoft.com/office/drawing/2014/main" id="{D8BCB464-842D-42E7-9275-FCD6AF3CB410}"/>
              </a:ext>
            </a:extLst>
          </p:cNvPr>
          <p:cNvSpPr/>
          <p:nvPr/>
        </p:nvSpPr>
        <p:spPr>
          <a:xfrm>
            <a:off x="2933699" y="3444916"/>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7" name="Rectangle 96">
            <a:extLst>
              <a:ext uri="{FF2B5EF4-FFF2-40B4-BE49-F238E27FC236}">
                <a16:creationId xmlns:a16="http://schemas.microsoft.com/office/drawing/2014/main" id="{7ACA139A-8908-46EF-877D-227DEA633614}"/>
              </a:ext>
            </a:extLst>
          </p:cNvPr>
          <p:cNvSpPr/>
          <p:nvPr/>
        </p:nvSpPr>
        <p:spPr>
          <a:xfrm>
            <a:off x="1140629" y="1125003"/>
            <a:ext cx="2946400" cy="1077218"/>
          </a:xfrm>
          <a:prstGeom prst="rect">
            <a:avLst/>
          </a:prstGeom>
        </p:spPr>
        <p:txBody>
          <a:bodyPr wrap="square">
            <a:spAutoFit/>
          </a:bodyPr>
          <a:lstStyle/>
          <a:p>
            <a:pPr algn="ctr"/>
            <a:r>
              <a:rPr lang="en-US" sz="3200" dirty="0">
                <a:solidFill>
                  <a:schemeClr val="accent4">
                    <a:lumMod val="75000"/>
                  </a:schemeClr>
                </a:solidFill>
              </a:rPr>
              <a:t>Initialization (Dataflow)</a:t>
            </a:r>
            <a:endParaRPr lang="en-US" sz="1867" dirty="0">
              <a:solidFill>
                <a:schemeClr val="accent4">
                  <a:lumMod val="75000"/>
                </a:schemeClr>
              </a:solidFill>
            </a:endParaRPr>
          </a:p>
        </p:txBody>
      </p:sp>
      <p:sp>
        <p:nvSpPr>
          <p:cNvPr id="52" name="Rectangle 51">
            <a:extLst>
              <a:ext uri="{FF2B5EF4-FFF2-40B4-BE49-F238E27FC236}">
                <a16:creationId xmlns:a16="http://schemas.microsoft.com/office/drawing/2014/main" id="{DC239676-1640-4D33-99C6-84E57136F39A}"/>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grpSp>
        <p:nvGrpSpPr>
          <p:cNvPr id="62" name="Group 61">
            <a:extLst>
              <a:ext uri="{FF2B5EF4-FFF2-40B4-BE49-F238E27FC236}">
                <a16:creationId xmlns:a16="http://schemas.microsoft.com/office/drawing/2014/main" id="{6226442B-64BB-41D5-AA44-6E552C01C433}"/>
              </a:ext>
            </a:extLst>
          </p:cNvPr>
          <p:cNvGrpSpPr/>
          <p:nvPr/>
        </p:nvGrpSpPr>
        <p:grpSpPr>
          <a:xfrm>
            <a:off x="5516033" y="1766361"/>
            <a:ext cx="756180" cy="3484561"/>
            <a:chOff x="4137024" y="1324770"/>
            <a:chExt cx="567135" cy="2613421"/>
          </a:xfrm>
        </p:grpSpPr>
        <p:cxnSp>
          <p:nvCxnSpPr>
            <p:cNvPr id="94" name="Straight Arrow Connector 93">
              <a:extLst>
                <a:ext uri="{FF2B5EF4-FFF2-40B4-BE49-F238E27FC236}">
                  <a16:creationId xmlns:a16="http://schemas.microsoft.com/office/drawing/2014/main" id="{7B5008F8-CD1B-4A72-AE0A-80FFC11BFD21}"/>
                </a:ext>
              </a:extLst>
            </p:cNvPr>
            <p:cNvCxnSpPr>
              <a:cxnSpLocks/>
              <a:stCxn id="16" idx="1"/>
              <a:endCxn id="71" idx="3"/>
            </p:cNvCxnSpPr>
            <p:nvPr/>
          </p:nvCxnSpPr>
          <p:spPr>
            <a:xfrm rot="16200000" flipH="1">
              <a:off x="4004267" y="2227465"/>
              <a:ext cx="547694" cy="282179"/>
            </a:xfrm>
            <a:prstGeom prst="bentConnector3">
              <a:avLst>
                <a:gd name="adj1" fmla="val 50000"/>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84C66B8-1E34-44B8-9494-8B002DB92E35}"/>
                </a:ext>
              </a:extLst>
            </p:cNvPr>
            <p:cNvCxnSpPr>
              <a:cxnSpLocks/>
              <a:endCxn id="77" idx="3"/>
            </p:cNvCxnSpPr>
            <p:nvPr/>
          </p:nvCxnSpPr>
          <p:spPr>
            <a:xfrm rot="16200000" flipH="1">
              <a:off x="4375156" y="3609189"/>
              <a:ext cx="525849" cy="132156"/>
            </a:xfrm>
            <a:prstGeom prst="bentConnector3">
              <a:avLst>
                <a:gd name="adj1" fmla="val 50000"/>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0FF6CE2-5278-4B28-BF7B-40484B2C36B4}"/>
                </a:ext>
              </a:extLst>
            </p:cNvPr>
            <p:cNvCxnSpPr>
              <a:cxnSpLocks/>
              <a:stCxn id="71" idx="1"/>
              <a:endCxn id="16" idx="3"/>
            </p:cNvCxnSpPr>
            <p:nvPr/>
          </p:nvCxnSpPr>
          <p:spPr>
            <a:xfrm rot="5400000" flipH="1">
              <a:off x="3234329" y="2227466"/>
              <a:ext cx="2087572" cy="282179"/>
            </a:xfrm>
            <a:prstGeom prst="bentConnector5">
              <a:avLst>
                <a:gd name="adj1" fmla="val -8403"/>
                <a:gd name="adj2" fmla="val 370463"/>
                <a:gd name="adj3" fmla="val 110951"/>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75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98" name="Title 1">
            <a:extLst>
              <a:ext uri="{FF2B5EF4-FFF2-40B4-BE49-F238E27FC236}">
                <a16:creationId xmlns:a16="http://schemas.microsoft.com/office/drawing/2014/main" id="{A0DA8E47-9C07-4F1A-801C-9043CC8C33AE}"/>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00" name="TextBox 99">
            <a:extLst>
              <a:ext uri="{FF2B5EF4-FFF2-40B4-BE49-F238E27FC236}">
                <a16:creationId xmlns:a16="http://schemas.microsoft.com/office/drawing/2014/main" id="{35EB73B5-9768-4D46-821F-B3A8DC40E55C}"/>
              </a:ext>
            </a:extLst>
          </p:cNvPr>
          <p:cNvSpPr txBox="1"/>
          <p:nvPr/>
        </p:nvSpPr>
        <p:spPr>
          <a:xfrm>
            <a:off x="7933572" y="692378"/>
            <a:ext cx="3815481" cy="1200329"/>
          </a:xfrm>
          <a:prstGeom prst="rect">
            <a:avLst/>
          </a:prstGeom>
          <a:noFill/>
        </p:spPr>
        <p:txBody>
          <a:bodyPr wrap="square" rtlCol="0">
            <a:spAutoFit/>
          </a:bodyPr>
          <a:lstStyle/>
          <a:p>
            <a:r>
              <a:rPr lang="en-US" dirty="0">
                <a:solidFill>
                  <a:srgbClr val="008080"/>
                </a:solidFill>
              </a:rPr>
              <a:t>The first phase is called "Initialization". A dataflow network collects data and converts it into a form suitable for simulation.</a:t>
            </a:r>
          </a:p>
        </p:txBody>
      </p:sp>
    </p:spTree>
    <p:extLst>
      <p:ext uri="{BB962C8B-B14F-4D97-AF65-F5344CB8AC3E}">
        <p14:creationId xmlns:p14="http://schemas.microsoft.com/office/powerpoint/2010/main" val="42049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
                                        </p:tgtEl>
                                      </p:cBhvr>
                                    </p:animEffect>
                                    <p:animScale>
                                      <p:cBhvr>
                                        <p:cTn id="10" dur="250" autoRev="1" fill="hold"/>
                                        <p:tgtEl>
                                          <p:spTgt spid="3"/>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44"/>
                                        </p:tgtEl>
                                      </p:cBhvr>
                                    </p:animEffect>
                                    <p:animScale>
                                      <p:cBhvr>
                                        <p:cTn id="13" dur="250" autoRev="1" fill="hold"/>
                                        <p:tgtEl>
                                          <p:spTgt spid="44"/>
                                        </p:tgtEl>
                                      </p:cBhvr>
                                      <p:by x="105000" y="105000"/>
                                    </p:animScale>
                                  </p:childTnLst>
                                </p:cTn>
                              </p:par>
                              <p:par>
                                <p:cTn id="14" presetID="22" presetClass="entr" presetSubtype="1" fill="hold" grpId="0" nodeType="with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wipe(up)">
                                      <p:cBhvr>
                                        <p:cTn id="16" dur="2000"/>
                                        <p:tgtEl>
                                          <p:spTgt spid="110"/>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wipe(up)">
                                      <p:cBhvr>
                                        <p:cTn id="19" dur="2000"/>
                                        <p:tgtEl>
                                          <p:spTgt spid="11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wipe(up)">
                                      <p:cBhvr>
                                        <p:cTn id="22" dur="2000"/>
                                        <p:tgtEl>
                                          <p:spTgt spid="112"/>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wipe(left)">
                                      <p:cBhvr>
                                        <p:cTn id="26" dur="500"/>
                                        <p:tgtEl>
                                          <p:spTgt spid="106"/>
                                        </p:tgtEl>
                                      </p:cBhvr>
                                    </p:animEffect>
                                  </p:childTnLst>
                                </p:cTn>
                              </p:par>
                              <p:par>
                                <p:cTn id="27" presetID="22" presetClass="entr" presetSubtype="8" fill="hold" nodeType="with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par>
                                <p:cTn id="30" presetID="22" presetClass="entr" presetSubtype="8" fill="hold" nodeType="with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wipe(left)">
                                      <p:cBhvr>
                                        <p:cTn id="32" dur="500"/>
                                        <p:tgtEl>
                                          <p:spTgt spid="109"/>
                                        </p:tgtEl>
                                      </p:cBhvr>
                                    </p:animEffect>
                                  </p:childTnLst>
                                </p:cTn>
                              </p:par>
                            </p:childTnLst>
                          </p:cTn>
                        </p:par>
                        <p:par>
                          <p:cTn id="33" fill="hold">
                            <p:stCondLst>
                              <p:cond delay="2500"/>
                            </p:stCondLst>
                            <p:childTnLst>
                              <p:par>
                                <p:cTn id="34" presetID="26" presetClass="emph" presetSubtype="0" fill="hold" nodeType="afterEffect">
                                  <p:stCondLst>
                                    <p:cond delay="0"/>
                                  </p:stCondLst>
                                  <p:childTnLst>
                                    <p:animEffect transition="out" filter="fade">
                                      <p:cBhvr>
                                        <p:cTn id="35" dur="500" tmFilter="0, 0; .2, .5; .8, .5; 1, 0"/>
                                        <p:tgtEl>
                                          <p:spTgt spid="12"/>
                                        </p:tgtEl>
                                      </p:cBhvr>
                                    </p:animEffect>
                                    <p:animScale>
                                      <p:cBhvr>
                                        <p:cTn id="36" dur="250" autoRev="1" fill="hold"/>
                                        <p:tgtEl>
                                          <p:spTgt spid="12"/>
                                        </p:tgtEl>
                                      </p:cBhvr>
                                      <p:by x="105000" y="105000"/>
                                    </p:animScale>
                                  </p:childTnLst>
                                </p:cTn>
                              </p:par>
                              <p:par>
                                <p:cTn id="37" presetID="22" presetClass="entr" presetSubtype="1" fill="hold" grpId="0" nodeType="withEffect">
                                  <p:stCondLst>
                                    <p:cond delay="0"/>
                                  </p:stCondLst>
                                  <p:childTnLst>
                                    <p:set>
                                      <p:cBhvr>
                                        <p:cTn id="38" dur="1" fill="hold">
                                          <p:stCondLst>
                                            <p:cond delay="0"/>
                                          </p:stCondLst>
                                        </p:cTn>
                                        <p:tgtEl>
                                          <p:spTgt spid="113"/>
                                        </p:tgtEl>
                                        <p:attrNameLst>
                                          <p:attrName>style.visibility</p:attrName>
                                        </p:attrNameLst>
                                      </p:cBhvr>
                                      <p:to>
                                        <p:strVal val="visible"/>
                                      </p:to>
                                    </p:set>
                                    <p:animEffect transition="in" filter="wipe(up)">
                                      <p:cBhvr>
                                        <p:cTn id="39" dur="2000"/>
                                        <p:tgtEl>
                                          <p:spTgt spid="113"/>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105"/>
                                        </p:tgtEl>
                                        <p:attrNameLst>
                                          <p:attrName>style.visibility</p:attrName>
                                        </p:attrNameLst>
                                      </p:cBhvr>
                                      <p:to>
                                        <p:strVal val="visible"/>
                                      </p:to>
                                    </p:set>
                                    <p:animEffect transition="in" filter="wipe(left)">
                                      <p:cBhvr>
                                        <p:cTn id="43" dur="500"/>
                                        <p:tgtEl>
                                          <p:spTgt spid="105"/>
                                        </p:tgtEl>
                                      </p:cBhvr>
                                    </p:animEffect>
                                  </p:childTnLst>
                                </p:cTn>
                              </p:par>
                              <p:par>
                                <p:cTn id="44" presetID="22" presetClass="entr" presetSubtype="8" fill="hold" nodeType="withEffect">
                                  <p:stCondLst>
                                    <p:cond delay="0"/>
                                  </p:stCondLst>
                                  <p:childTnLst>
                                    <p:set>
                                      <p:cBhvr>
                                        <p:cTn id="45" dur="1" fill="hold">
                                          <p:stCondLst>
                                            <p:cond delay="0"/>
                                          </p:stCondLst>
                                        </p:cTn>
                                        <p:tgtEl>
                                          <p:spTgt spid="108"/>
                                        </p:tgtEl>
                                        <p:attrNameLst>
                                          <p:attrName>style.visibility</p:attrName>
                                        </p:attrNameLst>
                                      </p:cBhvr>
                                      <p:to>
                                        <p:strVal val="visible"/>
                                      </p:to>
                                    </p:set>
                                    <p:animEffect transition="in" filter="wipe(left)">
                                      <p:cBhvr>
                                        <p:cTn id="46"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2" grpId="0" animBg="1"/>
      <p:bldP spid="1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4123003" y="2279653"/>
            <a:ext cx="684476" cy="126497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4123003" y="3544625"/>
            <a:ext cx="1060715" cy="49187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17DD101-92D0-452E-B7F6-F7F152C6E877}"/>
              </a:ext>
            </a:extLst>
          </p:cNvPr>
          <p:cNvCxnSpPr>
            <a:cxnSpLocks/>
            <a:endCxn id="16" idx="2"/>
          </p:cNvCxnSpPr>
          <p:nvPr/>
        </p:nvCxnSpPr>
        <p:spPr>
          <a:xfrm flipV="1">
            <a:off x="4123003" y="2279652"/>
            <a:ext cx="684476" cy="1264973"/>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29D19FC-AA69-43D5-8EA7-1591BB4B7983}"/>
              </a:ext>
            </a:extLst>
          </p:cNvPr>
          <p:cNvCxnSpPr>
            <a:cxnSpLocks/>
            <a:endCxn id="71" idx="2"/>
          </p:cNvCxnSpPr>
          <p:nvPr/>
        </p:nvCxnSpPr>
        <p:spPr>
          <a:xfrm>
            <a:off x="4123003" y="3544624"/>
            <a:ext cx="1060715" cy="491872"/>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607608" y="2714097"/>
            <a:ext cx="1324771" cy="83052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607608" y="3544625"/>
            <a:ext cx="1324771" cy="116020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6224587" y="2279653"/>
            <a:ext cx="1202797" cy="72099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4324879" y="5764217"/>
            <a:ext cx="1238777" cy="21060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6600826" y="4035700"/>
            <a:ext cx="826559" cy="79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8618008" y="4035698"/>
            <a:ext cx="1543051" cy="12183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6980764" y="5254097"/>
            <a:ext cx="3180295" cy="51012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8618008" y="3000645"/>
            <a:ext cx="1349376" cy="52625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8627534" y="3526900"/>
            <a:ext cx="1339851" cy="50693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6600826" y="3000646"/>
            <a:ext cx="826559" cy="103585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DC239676-1640-4D33-99C6-84E57136F39A}"/>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62" name="Group 61">
            <a:extLst>
              <a:ext uri="{FF2B5EF4-FFF2-40B4-BE49-F238E27FC236}">
                <a16:creationId xmlns:a16="http://schemas.microsoft.com/office/drawing/2014/main" id="{6226442B-64BB-41D5-AA44-6E552C01C433}"/>
              </a:ext>
            </a:extLst>
          </p:cNvPr>
          <p:cNvGrpSpPr/>
          <p:nvPr/>
        </p:nvGrpSpPr>
        <p:grpSpPr>
          <a:xfrm>
            <a:off x="5516033" y="1766361"/>
            <a:ext cx="756180" cy="3484561"/>
            <a:chOff x="4137024" y="1324770"/>
            <a:chExt cx="567135" cy="2613421"/>
          </a:xfrm>
        </p:grpSpPr>
        <p:cxnSp>
          <p:nvCxnSpPr>
            <p:cNvPr id="94" name="Straight Arrow Connector 93">
              <a:extLst>
                <a:ext uri="{FF2B5EF4-FFF2-40B4-BE49-F238E27FC236}">
                  <a16:creationId xmlns:a16="http://schemas.microsoft.com/office/drawing/2014/main" id="{7B5008F8-CD1B-4A72-AE0A-80FFC11BFD21}"/>
                </a:ext>
              </a:extLst>
            </p:cNvPr>
            <p:cNvCxnSpPr>
              <a:cxnSpLocks/>
              <a:stCxn id="16" idx="1"/>
              <a:endCxn id="71" idx="3"/>
            </p:cNvCxnSpPr>
            <p:nvPr/>
          </p:nvCxnSpPr>
          <p:spPr>
            <a:xfrm rot="16200000" flipH="1">
              <a:off x="4004267" y="2227465"/>
              <a:ext cx="547694" cy="282179"/>
            </a:xfrm>
            <a:prstGeom prst="bentConnector3">
              <a:avLst>
                <a:gd name="adj1" fmla="val 50000"/>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84C66B8-1E34-44B8-9494-8B002DB92E35}"/>
                </a:ext>
              </a:extLst>
            </p:cNvPr>
            <p:cNvCxnSpPr>
              <a:cxnSpLocks/>
              <a:endCxn id="77" idx="3"/>
            </p:cNvCxnSpPr>
            <p:nvPr/>
          </p:nvCxnSpPr>
          <p:spPr>
            <a:xfrm rot="16200000" flipH="1">
              <a:off x="4375156" y="3609189"/>
              <a:ext cx="525849" cy="132156"/>
            </a:xfrm>
            <a:prstGeom prst="bentConnector3">
              <a:avLst>
                <a:gd name="adj1" fmla="val 50000"/>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0FF6CE2-5278-4B28-BF7B-40484B2C36B4}"/>
                </a:ext>
              </a:extLst>
            </p:cNvPr>
            <p:cNvCxnSpPr>
              <a:cxnSpLocks/>
              <a:stCxn id="71" idx="1"/>
              <a:endCxn id="16" idx="3"/>
            </p:cNvCxnSpPr>
            <p:nvPr/>
          </p:nvCxnSpPr>
          <p:spPr>
            <a:xfrm rot="5400000" flipH="1">
              <a:off x="3234329" y="2227466"/>
              <a:ext cx="2087572" cy="282179"/>
            </a:xfrm>
            <a:prstGeom prst="bentConnector5">
              <a:avLst>
                <a:gd name="adj1" fmla="val -8403"/>
                <a:gd name="adj2" fmla="val 370463"/>
                <a:gd name="adj3" fmla="val 110951"/>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grpSp>
      <p:cxnSp>
        <p:nvCxnSpPr>
          <p:cNvPr id="106" name="Straight Arrow Connector 105">
            <a:extLst>
              <a:ext uri="{FF2B5EF4-FFF2-40B4-BE49-F238E27FC236}">
                <a16:creationId xmlns:a16="http://schemas.microsoft.com/office/drawing/2014/main" id="{DB3F3265-7569-4C45-89A4-574DAE0F8D61}"/>
              </a:ext>
            </a:extLst>
          </p:cNvPr>
          <p:cNvCxnSpPr>
            <a:cxnSpLocks/>
          </p:cNvCxnSpPr>
          <p:nvPr/>
        </p:nvCxnSpPr>
        <p:spPr>
          <a:xfrm>
            <a:off x="1607608" y="2714096"/>
            <a:ext cx="1324771" cy="830528"/>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4E5F31D-D005-4F06-88B0-AD2FBD5848F4}"/>
              </a:ext>
            </a:extLst>
          </p:cNvPr>
          <p:cNvCxnSpPr>
            <a:cxnSpLocks/>
          </p:cNvCxnSpPr>
          <p:nvPr/>
        </p:nvCxnSpPr>
        <p:spPr>
          <a:xfrm flipV="1">
            <a:off x="1607608" y="3544624"/>
            <a:ext cx="1324771" cy="116020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27634CA-6DF2-408A-8E87-E0FE6B55E233}"/>
              </a:ext>
            </a:extLst>
          </p:cNvPr>
          <p:cNvCxnSpPr>
            <a:cxnSpLocks/>
            <a:endCxn id="77" idx="2"/>
          </p:cNvCxnSpPr>
          <p:nvPr/>
        </p:nvCxnSpPr>
        <p:spPr>
          <a:xfrm flipV="1">
            <a:off x="4324880" y="5764216"/>
            <a:ext cx="1238777" cy="210603"/>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10" name="Rectangle 109">
            <a:extLst>
              <a:ext uri="{FF2B5EF4-FFF2-40B4-BE49-F238E27FC236}">
                <a16:creationId xmlns:a16="http://schemas.microsoft.com/office/drawing/2014/main" id="{D0064089-387F-449B-A886-CCE4AEBE4047}"/>
              </a:ext>
            </a:extLst>
          </p:cNvPr>
          <p:cNvSpPr/>
          <p:nvPr/>
        </p:nvSpPr>
        <p:spPr>
          <a:xfrm>
            <a:off x="421218" y="2611973"/>
            <a:ext cx="118401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1" name="Rectangle 110">
            <a:extLst>
              <a:ext uri="{FF2B5EF4-FFF2-40B4-BE49-F238E27FC236}">
                <a16:creationId xmlns:a16="http://schemas.microsoft.com/office/drawing/2014/main" id="{53C87759-5229-4E87-9491-0EDC8EB1894B}"/>
              </a:ext>
            </a:extLst>
          </p:cNvPr>
          <p:cNvSpPr/>
          <p:nvPr/>
        </p:nvSpPr>
        <p:spPr>
          <a:xfrm>
            <a:off x="417330" y="4603755"/>
            <a:ext cx="1187905"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2" name="Rectangle 111">
            <a:extLst>
              <a:ext uri="{FF2B5EF4-FFF2-40B4-BE49-F238E27FC236}">
                <a16:creationId xmlns:a16="http://schemas.microsoft.com/office/drawing/2014/main" id="{A3C4FD55-4CED-4B2D-97D5-BB48D2CD4BEF}"/>
              </a:ext>
            </a:extLst>
          </p:cNvPr>
          <p:cNvSpPr/>
          <p:nvPr/>
        </p:nvSpPr>
        <p:spPr>
          <a:xfrm>
            <a:off x="3137436" y="5872467"/>
            <a:ext cx="1181099"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3" name="Rectangle 112">
            <a:extLst>
              <a:ext uri="{FF2B5EF4-FFF2-40B4-BE49-F238E27FC236}">
                <a16:creationId xmlns:a16="http://schemas.microsoft.com/office/drawing/2014/main" id="{D8BCB464-842D-42E7-9275-FCD6AF3CB410}"/>
              </a:ext>
            </a:extLst>
          </p:cNvPr>
          <p:cNvSpPr/>
          <p:nvPr/>
        </p:nvSpPr>
        <p:spPr>
          <a:xfrm>
            <a:off x="2933699" y="3444916"/>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97" name="Group 96">
            <a:extLst>
              <a:ext uri="{FF2B5EF4-FFF2-40B4-BE49-F238E27FC236}">
                <a16:creationId xmlns:a16="http://schemas.microsoft.com/office/drawing/2014/main" id="{95A39C67-0CEF-451C-AEA8-1F6BBF6A91B5}"/>
              </a:ext>
            </a:extLst>
          </p:cNvPr>
          <p:cNvGrpSpPr/>
          <p:nvPr/>
        </p:nvGrpSpPr>
        <p:grpSpPr>
          <a:xfrm>
            <a:off x="5520594" y="1765140"/>
            <a:ext cx="756180" cy="3484561"/>
            <a:chOff x="4137024" y="1324770"/>
            <a:chExt cx="567135" cy="2613421"/>
          </a:xfrm>
        </p:grpSpPr>
        <p:cxnSp>
          <p:nvCxnSpPr>
            <p:cNvPr id="98" name="Straight Arrow Connector 93">
              <a:extLst>
                <a:ext uri="{FF2B5EF4-FFF2-40B4-BE49-F238E27FC236}">
                  <a16:creationId xmlns:a16="http://schemas.microsoft.com/office/drawing/2014/main" id="{CBD736B6-F87F-4805-93DE-A6789324F06C}"/>
                </a:ext>
              </a:extLst>
            </p:cNvPr>
            <p:cNvCxnSpPr>
              <a:cxnSpLocks/>
            </p:cNvCxnSpPr>
            <p:nvPr/>
          </p:nvCxnSpPr>
          <p:spPr>
            <a:xfrm rot="16200000" flipH="1">
              <a:off x="4004267" y="2227465"/>
              <a:ext cx="547694" cy="282179"/>
            </a:xfrm>
            <a:prstGeom prst="bentConnector3">
              <a:avLst>
                <a:gd name="adj1" fmla="val 50000"/>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9" name="Straight Arrow Connector 94">
              <a:extLst>
                <a:ext uri="{FF2B5EF4-FFF2-40B4-BE49-F238E27FC236}">
                  <a16:creationId xmlns:a16="http://schemas.microsoft.com/office/drawing/2014/main" id="{6DD0B73D-7FBD-405A-AD75-01F45BBA56B8}"/>
                </a:ext>
              </a:extLst>
            </p:cNvPr>
            <p:cNvCxnSpPr>
              <a:cxnSpLocks/>
            </p:cNvCxnSpPr>
            <p:nvPr/>
          </p:nvCxnSpPr>
          <p:spPr>
            <a:xfrm rot="16200000" flipH="1">
              <a:off x="4375156" y="3609189"/>
              <a:ext cx="525849" cy="132156"/>
            </a:xfrm>
            <a:prstGeom prst="bentConnector3">
              <a:avLst>
                <a:gd name="adj1" fmla="val 50000"/>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0" name="Straight Arrow Connector 95">
              <a:extLst>
                <a:ext uri="{FF2B5EF4-FFF2-40B4-BE49-F238E27FC236}">
                  <a16:creationId xmlns:a16="http://schemas.microsoft.com/office/drawing/2014/main" id="{00A57CA8-455A-4D38-A54D-A2913B8530A6}"/>
                </a:ext>
              </a:extLst>
            </p:cNvPr>
            <p:cNvCxnSpPr>
              <a:cxnSpLocks/>
            </p:cNvCxnSpPr>
            <p:nvPr/>
          </p:nvCxnSpPr>
          <p:spPr>
            <a:xfrm rot="5400000" flipH="1">
              <a:off x="3234329" y="2227466"/>
              <a:ext cx="2087572" cy="282179"/>
            </a:xfrm>
            <a:prstGeom prst="bentConnector5">
              <a:avLst>
                <a:gd name="adj1" fmla="val -8403"/>
                <a:gd name="adj2" fmla="val 370463"/>
                <a:gd name="adj3" fmla="val 110951"/>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101" name="Rectangle 100">
            <a:extLst>
              <a:ext uri="{FF2B5EF4-FFF2-40B4-BE49-F238E27FC236}">
                <a16:creationId xmlns:a16="http://schemas.microsoft.com/office/drawing/2014/main" id="{7C74F058-2695-4690-BE88-8319025C67D5}"/>
              </a:ext>
            </a:extLst>
          </p:cNvPr>
          <p:cNvSpPr/>
          <p:nvPr/>
        </p:nvSpPr>
        <p:spPr>
          <a:xfrm>
            <a:off x="5588001" y="879240"/>
            <a:ext cx="3104353" cy="1077218"/>
          </a:xfrm>
          <a:prstGeom prst="rect">
            <a:avLst/>
          </a:prstGeom>
        </p:spPr>
        <p:txBody>
          <a:bodyPr wrap="square">
            <a:spAutoFit/>
          </a:bodyPr>
          <a:lstStyle/>
          <a:p>
            <a:pPr algn="ctr"/>
            <a:r>
              <a:rPr lang="en-US" sz="3200" dirty="0">
                <a:solidFill>
                  <a:schemeClr val="accent5">
                    <a:lumMod val="75000"/>
                  </a:schemeClr>
                </a:solidFill>
              </a:rPr>
              <a:t>Simulation</a:t>
            </a:r>
          </a:p>
          <a:p>
            <a:pPr algn="ctr"/>
            <a:r>
              <a:rPr lang="en-US" sz="3200" dirty="0">
                <a:solidFill>
                  <a:schemeClr val="accent5">
                    <a:lumMod val="75000"/>
                  </a:schemeClr>
                </a:solidFill>
              </a:rPr>
              <a:t>(DEVS)</a:t>
            </a:r>
            <a:endParaRPr lang="en-US" sz="1867" dirty="0">
              <a:solidFill>
                <a:schemeClr val="accent5">
                  <a:lumMod val="75000"/>
                </a:schemeClr>
              </a:solidFill>
            </a:endParaRPr>
          </a:p>
        </p:txBody>
      </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33" name="Rectangle 132">
            <a:extLst>
              <a:ext uri="{FF2B5EF4-FFF2-40B4-BE49-F238E27FC236}">
                <a16:creationId xmlns:a16="http://schemas.microsoft.com/office/drawing/2014/main" id="{5D5A5353-64E6-4371-B364-F5EF95CE6640}"/>
              </a:ext>
            </a:extLst>
          </p:cNvPr>
          <p:cNvSpPr/>
          <p:nvPr/>
        </p:nvSpPr>
        <p:spPr>
          <a:xfrm>
            <a:off x="4921502" y="1987552"/>
            <a:ext cx="1187197" cy="4963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4" name="Rectangle 133">
            <a:extLst>
              <a:ext uri="{FF2B5EF4-FFF2-40B4-BE49-F238E27FC236}">
                <a16:creationId xmlns:a16="http://schemas.microsoft.com/office/drawing/2014/main" id="{ACCE6086-3DDE-4AC1-AF33-71A4B2CD5700}"/>
              </a:ext>
            </a:extLst>
          </p:cNvPr>
          <p:cNvSpPr/>
          <p:nvPr/>
        </p:nvSpPr>
        <p:spPr>
          <a:xfrm>
            <a:off x="5299328" y="3743870"/>
            <a:ext cx="1187197" cy="4963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5" name="Rectangle 134">
            <a:extLst>
              <a:ext uri="{FF2B5EF4-FFF2-40B4-BE49-F238E27FC236}">
                <a16:creationId xmlns:a16="http://schemas.microsoft.com/office/drawing/2014/main" id="{1206419F-4CA1-4360-96C6-422B6728795E}"/>
              </a:ext>
            </a:extLst>
          </p:cNvPr>
          <p:cNvSpPr/>
          <p:nvPr/>
        </p:nvSpPr>
        <p:spPr>
          <a:xfrm>
            <a:off x="5680076" y="5470003"/>
            <a:ext cx="1187197" cy="4963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3" name="Title 1">
            <a:extLst>
              <a:ext uri="{FF2B5EF4-FFF2-40B4-BE49-F238E27FC236}">
                <a16:creationId xmlns:a16="http://schemas.microsoft.com/office/drawing/2014/main" id="{225EE49E-B4D9-4F03-933D-B4F33003EFCC}"/>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02" name="TextBox 101">
            <a:extLst>
              <a:ext uri="{FF2B5EF4-FFF2-40B4-BE49-F238E27FC236}">
                <a16:creationId xmlns:a16="http://schemas.microsoft.com/office/drawing/2014/main" id="{EC5ACED5-D54F-4CF8-B111-BDFAC926F62F}"/>
              </a:ext>
            </a:extLst>
          </p:cNvPr>
          <p:cNvSpPr txBox="1"/>
          <p:nvPr/>
        </p:nvSpPr>
        <p:spPr>
          <a:xfrm>
            <a:off x="384077" y="692293"/>
            <a:ext cx="3883357" cy="1200329"/>
          </a:xfrm>
          <a:prstGeom prst="rect">
            <a:avLst/>
          </a:prstGeom>
          <a:noFill/>
        </p:spPr>
        <p:txBody>
          <a:bodyPr wrap="square" rtlCol="0">
            <a:spAutoFit/>
          </a:bodyPr>
          <a:lstStyle/>
          <a:p>
            <a:r>
              <a:rPr lang="en-US" dirty="0">
                <a:solidFill>
                  <a:srgbClr val="008080"/>
                </a:solidFill>
              </a:rPr>
              <a:t>The second phase is the "Simulation" (or "DEVS") phase. Messages are passed from node to node as time advances.</a:t>
            </a:r>
          </a:p>
        </p:txBody>
      </p:sp>
    </p:spTree>
    <p:extLst>
      <p:ext uri="{BB962C8B-B14F-4D97-AF65-F5344CB8AC3E}">
        <p14:creationId xmlns:p14="http://schemas.microsoft.com/office/powerpoint/2010/main" val="233353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7"/>
                                        </p:tgtEl>
                                      </p:cBhvr>
                                    </p:animEffect>
                                    <p:animScale>
                                      <p:cBhvr>
                                        <p:cTn id="7" dur="250" autoRev="1" fill="hold"/>
                                        <p:tgtEl>
                                          <p:spTgt spid="17"/>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69"/>
                                        </p:tgtEl>
                                      </p:cBhvr>
                                    </p:animEffect>
                                    <p:animScale>
                                      <p:cBhvr>
                                        <p:cTn id="10" dur="250" autoRev="1" fill="hold"/>
                                        <p:tgtEl>
                                          <p:spTgt spid="69"/>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75"/>
                                        </p:tgtEl>
                                      </p:cBhvr>
                                    </p:animEffect>
                                    <p:animScale>
                                      <p:cBhvr>
                                        <p:cTn id="13" dur="250" autoRev="1" fill="hold"/>
                                        <p:tgtEl>
                                          <p:spTgt spid="75"/>
                                        </p:tgtEl>
                                      </p:cBhvr>
                                      <p:by x="105000" y="105000"/>
                                    </p:animScale>
                                  </p:childTnLst>
                                </p:cTn>
                              </p:par>
                              <p:par>
                                <p:cTn id="14" presetID="21" presetClass="entr" presetSubtype="3" fill="hold" nodeType="with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wheel(3)">
                                      <p:cBhvr>
                                        <p:cTn id="16" dur="500"/>
                                        <p:tgtEl>
                                          <p:spTgt spid="97"/>
                                        </p:tgtEl>
                                      </p:cBhvr>
                                    </p:animEffect>
                                  </p:childTnLst>
                                </p:cTn>
                              </p:par>
                              <p:par>
                                <p:cTn id="17" presetID="21" presetClass="exit" presetSubtype="3" fill="hold" nodeType="withEffect">
                                  <p:stCondLst>
                                    <p:cond delay="500"/>
                                  </p:stCondLst>
                                  <p:childTnLst>
                                    <p:animEffect transition="out" filter="wheel(3)">
                                      <p:cBhvr>
                                        <p:cTn id="18" dur="500"/>
                                        <p:tgtEl>
                                          <p:spTgt spid="97"/>
                                        </p:tgtEl>
                                      </p:cBhvr>
                                    </p:animEffect>
                                    <p:set>
                                      <p:cBhvr>
                                        <p:cTn id="19" dur="1" fill="hold">
                                          <p:stCondLst>
                                            <p:cond delay="499"/>
                                          </p:stCondLst>
                                        </p:cTn>
                                        <p:tgtEl>
                                          <p:spTgt spid="97"/>
                                        </p:tgtEl>
                                        <p:attrNameLst>
                                          <p:attrName>style.visibility</p:attrName>
                                        </p:attrNameLst>
                                      </p:cBhvr>
                                      <p:to>
                                        <p:strVal val="hidden"/>
                                      </p:to>
                                    </p:set>
                                  </p:childTnLst>
                                </p:cTn>
                              </p:par>
                              <p:par>
                                <p:cTn id="20" presetID="21" presetClass="entr" presetSubtype="3" fill="hold" nodeType="withEffect">
                                  <p:stCondLst>
                                    <p:cond delay="1000"/>
                                  </p:stCondLst>
                                  <p:childTnLst>
                                    <p:set>
                                      <p:cBhvr>
                                        <p:cTn id="21" dur="1" fill="hold">
                                          <p:stCondLst>
                                            <p:cond delay="0"/>
                                          </p:stCondLst>
                                        </p:cTn>
                                        <p:tgtEl>
                                          <p:spTgt spid="97"/>
                                        </p:tgtEl>
                                        <p:attrNameLst>
                                          <p:attrName>style.visibility</p:attrName>
                                        </p:attrNameLst>
                                      </p:cBhvr>
                                      <p:to>
                                        <p:strVal val="visible"/>
                                      </p:to>
                                    </p:set>
                                    <p:animEffect transition="in" filter="wheel(3)">
                                      <p:cBhvr>
                                        <p:cTn id="22" dur="500"/>
                                        <p:tgtEl>
                                          <p:spTgt spid="97"/>
                                        </p:tgtEl>
                                      </p:cBhvr>
                                    </p:animEffect>
                                  </p:childTnLst>
                                </p:cTn>
                              </p:par>
                              <p:par>
                                <p:cTn id="23" presetID="21" presetClass="exit" presetSubtype="3" fill="hold" nodeType="withEffect">
                                  <p:stCondLst>
                                    <p:cond delay="1500"/>
                                  </p:stCondLst>
                                  <p:childTnLst>
                                    <p:animEffect transition="out" filter="wheel(3)">
                                      <p:cBhvr>
                                        <p:cTn id="24" dur="500"/>
                                        <p:tgtEl>
                                          <p:spTgt spid="97"/>
                                        </p:tgtEl>
                                      </p:cBhvr>
                                    </p:animEffect>
                                    <p:set>
                                      <p:cBhvr>
                                        <p:cTn id="25" dur="1" fill="hold">
                                          <p:stCondLst>
                                            <p:cond delay="499"/>
                                          </p:stCondLst>
                                        </p:cTn>
                                        <p:tgtEl>
                                          <p:spTgt spid="97"/>
                                        </p:tgtEl>
                                        <p:attrNameLst>
                                          <p:attrName>style.visibility</p:attrName>
                                        </p:attrNameLst>
                                      </p:cBhvr>
                                      <p:to>
                                        <p:strVal val="hidden"/>
                                      </p:to>
                                    </p:set>
                                  </p:childTnLst>
                                </p:cTn>
                              </p:par>
                              <p:par>
                                <p:cTn id="26" presetID="21" presetClass="entr" presetSubtype="3" fill="hold" nodeType="withEffect">
                                  <p:stCondLst>
                                    <p:cond delay="2000"/>
                                  </p:stCondLst>
                                  <p:childTnLst>
                                    <p:set>
                                      <p:cBhvr>
                                        <p:cTn id="27" dur="1" fill="hold">
                                          <p:stCondLst>
                                            <p:cond delay="0"/>
                                          </p:stCondLst>
                                        </p:cTn>
                                        <p:tgtEl>
                                          <p:spTgt spid="97"/>
                                        </p:tgtEl>
                                        <p:attrNameLst>
                                          <p:attrName>style.visibility</p:attrName>
                                        </p:attrNameLst>
                                      </p:cBhvr>
                                      <p:to>
                                        <p:strVal val="visible"/>
                                      </p:to>
                                    </p:set>
                                    <p:animEffect transition="in" filter="wheel(3)">
                                      <p:cBhvr>
                                        <p:cTn id="28" dur="500"/>
                                        <p:tgtEl>
                                          <p:spTgt spid="97"/>
                                        </p:tgtEl>
                                      </p:cBhvr>
                                    </p:animEffect>
                                  </p:childTnLst>
                                </p:cTn>
                              </p:par>
                              <p:par>
                                <p:cTn id="29" presetID="21" presetClass="exit" presetSubtype="3" fill="hold" nodeType="withEffect">
                                  <p:stCondLst>
                                    <p:cond delay="2500"/>
                                  </p:stCondLst>
                                  <p:childTnLst>
                                    <p:animEffect transition="out" filter="wheel(3)">
                                      <p:cBhvr>
                                        <p:cTn id="30" dur="500"/>
                                        <p:tgtEl>
                                          <p:spTgt spid="97"/>
                                        </p:tgtEl>
                                      </p:cBhvr>
                                    </p:animEffect>
                                    <p:set>
                                      <p:cBhvr>
                                        <p:cTn id="31" dur="1" fill="hold">
                                          <p:stCondLst>
                                            <p:cond delay="499"/>
                                          </p:stCondLst>
                                        </p:cTn>
                                        <p:tgtEl>
                                          <p:spTgt spid="97"/>
                                        </p:tgtEl>
                                        <p:attrNameLst>
                                          <p:attrName>style.visibility</p:attrName>
                                        </p:attrNameLst>
                                      </p:cBhvr>
                                      <p:to>
                                        <p:strVal val="hidden"/>
                                      </p:to>
                                    </p:set>
                                  </p:childTnLst>
                                </p:cTn>
                              </p:par>
                              <p:par>
                                <p:cTn id="32" presetID="21" presetClass="entr" presetSubtype="3" fill="hold" nodeType="withEffect">
                                  <p:stCondLst>
                                    <p:cond delay="3000"/>
                                  </p:stCondLst>
                                  <p:childTnLst>
                                    <p:set>
                                      <p:cBhvr>
                                        <p:cTn id="33" dur="1" fill="hold">
                                          <p:stCondLst>
                                            <p:cond delay="0"/>
                                          </p:stCondLst>
                                        </p:cTn>
                                        <p:tgtEl>
                                          <p:spTgt spid="97"/>
                                        </p:tgtEl>
                                        <p:attrNameLst>
                                          <p:attrName>style.visibility</p:attrName>
                                        </p:attrNameLst>
                                      </p:cBhvr>
                                      <p:to>
                                        <p:strVal val="visible"/>
                                      </p:to>
                                    </p:set>
                                    <p:animEffect transition="in" filter="wheel(3)">
                                      <p:cBhvr>
                                        <p:cTn id="34" dur="500"/>
                                        <p:tgtEl>
                                          <p:spTgt spid="97"/>
                                        </p:tgtEl>
                                      </p:cBhvr>
                                    </p:animEffect>
                                  </p:childTnLst>
                                </p:cTn>
                              </p:par>
                              <p:par>
                                <p:cTn id="35" presetID="21" presetClass="exit" presetSubtype="3" fill="hold" nodeType="withEffect">
                                  <p:stCondLst>
                                    <p:cond delay="3500"/>
                                  </p:stCondLst>
                                  <p:childTnLst>
                                    <p:animEffect transition="out" filter="wheel(3)">
                                      <p:cBhvr>
                                        <p:cTn id="36" dur="500"/>
                                        <p:tgtEl>
                                          <p:spTgt spid="97"/>
                                        </p:tgtEl>
                                      </p:cBhvr>
                                    </p:animEffect>
                                    <p:set>
                                      <p:cBhvr>
                                        <p:cTn id="37" dur="1" fill="hold">
                                          <p:stCondLst>
                                            <p:cond delay="499"/>
                                          </p:stCondLst>
                                        </p:cTn>
                                        <p:tgtEl>
                                          <p:spTgt spid="97"/>
                                        </p:tgtEl>
                                        <p:attrNameLst>
                                          <p:attrName>style.visibility</p:attrName>
                                        </p:attrNameLst>
                                      </p:cBhvr>
                                      <p:to>
                                        <p:strVal val="hidden"/>
                                      </p:to>
                                    </p:set>
                                  </p:childTnLst>
                                </p:cTn>
                              </p:par>
                              <p:par>
                                <p:cTn id="38" presetID="21" presetClass="entr" presetSubtype="3" fill="hold" nodeType="withEffect">
                                  <p:stCondLst>
                                    <p:cond delay="4000"/>
                                  </p:stCondLst>
                                  <p:childTnLst>
                                    <p:set>
                                      <p:cBhvr>
                                        <p:cTn id="39" dur="1" fill="hold">
                                          <p:stCondLst>
                                            <p:cond delay="0"/>
                                          </p:stCondLst>
                                        </p:cTn>
                                        <p:tgtEl>
                                          <p:spTgt spid="97"/>
                                        </p:tgtEl>
                                        <p:attrNameLst>
                                          <p:attrName>style.visibility</p:attrName>
                                        </p:attrNameLst>
                                      </p:cBhvr>
                                      <p:to>
                                        <p:strVal val="visible"/>
                                      </p:to>
                                    </p:set>
                                    <p:animEffect transition="in" filter="wheel(3)">
                                      <p:cBhvr>
                                        <p:cTn id="40" dur="500"/>
                                        <p:tgtEl>
                                          <p:spTgt spid="97"/>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33"/>
                                        </p:tgtEl>
                                        <p:attrNameLst>
                                          <p:attrName>style.visibility</p:attrName>
                                        </p:attrNameLst>
                                      </p:cBhvr>
                                      <p:to>
                                        <p:strVal val="visible"/>
                                      </p:to>
                                    </p:set>
                                    <p:animEffect transition="in" filter="wipe(up)">
                                      <p:cBhvr>
                                        <p:cTn id="43" dur="4500"/>
                                        <p:tgtEl>
                                          <p:spTgt spid="133"/>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34"/>
                                        </p:tgtEl>
                                        <p:attrNameLst>
                                          <p:attrName>style.visibility</p:attrName>
                                        </p:attrNameLst>
                                      </p:cBhvr>
                                      <p:to>
                                        <p:strVal val="visible"/>
                                      </p:to>
                                    </p:set>
                                    <p:animEffect transition="in" filter="wipe(up)">
                                      <p:cBhvr>
                                        <p:cTn id="46" dur="4500"/>
                                        <p:tgtEl>
                                          <p:spTgt spid="134"/>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animEffect transition="in" filter="wipe(up)">
                                      <p:cBhvr>
                                        <p:cTn id="49" dur="4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4" grpId="0" animBg="1"/>
      <p:bldP spid="1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cxnSp>
        <p:nvCxnSpPr>
          <p:cNvPr id="138" name="Straight Arrow Connector 137">
            <a:extLst>
              <a:ext uri="{FF2B5EF4-FFF2-40B4-BE49-F238E27FC236}">
                <a16:creationId xmlns:a16="http://schemas.microsoft.com/office/drawing/2014/main" id="{43B5851E-EFE1-4957-92F2-BE696B4DCBA4}"/>
              </a:ext>
            </a:extLst>
          </p:cNvPr>
          <p:cNvCxnSpPr>
            <a:cxnSpLocks/>
          </p:cNvCxnSpPr>
          <p:nvPr/>
        </p:nvCxnSpPr>
        <p:spPr>
          <a:xfrm>
            <a:off x="8618008" y="4035698"/>
            <a:ext cx="1543051" cy="1218399"/>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8C20E59-2ACB-4CCB-9EBB-DAC96C82E933}"/>
              </a:ext>
            </a:extLst>
          </p:cNvPr>
          <p:cNvCxnSpPr>
            <a:cxnSpLocks/>
            <a:stCxn id="77" idx="0"/>
          </p:cNvCxnSpPr>
          <p:nvPr/>
        </p:nvCxnSpPr>
        <p:spPr>
          <a:xfrm flipV="1">
            <a:off x="6980765" y="5254096"/>
            <a:ext cx="3180295" cy="51012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D429DEC5-6131-47FE-B055-688C208936B0}"/>
              </a:ext>
            </a:extLst>
          </p:cNvPr>
          <p:cNvCxnSpPr>
            <a:cxnSpLocks/>
          </p:cNvCxnSpPr>
          <p:nvPr/>
        </p:nvCxnSpPr>
        <p:spPr>
          <a:xfrm>
            <a:off x="8618008" y="3000645"/>
            <a:ext cx="1349376" cy="526255"/>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06B908CF-2C6D-41D7-A768-D9B3CCE05C5F}"/>
              </a:ext>
            </a:extLst>
          </p:cNvPr>
          <p:cNvCxnSpPr>
            <a:cxnSpLocks/>
          </p:cNvCxnSpPr>
          <p:nvPr/>
        </p:nvCxnSpPr>
        <p:spPr>
          <a:xfrm flipV="1">
            <a:off x="8627533" y="3526899"/>
            <a:ext cx="1339851" cy="506939"/>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6E32EA32-83F2-4365-91D2-F3070F973927}"/>
              </a:ext>
            </a:extLst>
          </p:cNvPr>
          <p:cNvSpPr/>
          <p:nvPr/>
        </p:nvSpPr>
        <p:spPr>
          <a:xfrm>
            <a:off x="8022167" y="1398024"/>
            <a:ext cx="2946400" cy="1077218"/>
          </a:xfrm>
          <a:prstGeom prst="rect">
            <a:avLst/>
          </a:prstGeom>
        </p:spPr>
        <p:txBody>
          <a:bodyPr wrap="square">
            <a:spAutoFit/>
          </a:bodyPr>
          <a:lstStyle/>
          <a:p>
            <a:pPr algn="ctr"/>
            <a:r>
              <a:rPr lang="en-US" sz="3200" dirty="0">
                <a:solidFill>
                  <a:schemeClr val="accent4">
                    <a:lumMod val="75000"/>
                  </a:schemeClr>
                </a:solidFill>
              </a:rPr>
              <a:t>Finalization (Dataflow)</a:t>
            </a:r>
            <a:endParaRPr lang="en-US" sz="1867" dirty="0">
              <a:solidFill>
                <a:schemeClr val="accent4">
                  <a:lumMod val="75000"/>
                </a:schemeClr>
              </a:solidFill>
            </a:endParaRPr>
          </a:p>
        </p:txBody>
      </p:sp>
      <p:cxnSp>
        <p:nvCxnSpPr>
          <p:cNvPr id="102" name="Straight Arrow Connector 101">
            <a:extLst>
              <a:ext uri="{FF2B5EF4-FFF2-40B4-BE49-F238E27FC236}">
                <a16:creationId xmlns:a16="http://schemas.microsoft.com/office/drawing/2014/main" id="{36CBA0C7-C6F0-4064-AC85-78941464C7B4}"/>
              </a:ext>
            </a:extLst>
          </p:cNvPr>
          <p:cNvCxnSpPr>
            <a:cxnSpLocks/>
          </p:cNvCxnSpPr>
          <p:nvPr/>
        </p:nvCxnSpPr>
        <p:spPr>
          <a:xfrm flipV="1">
            <a:off x="4123003" y="2279652"/>
            <a:ext cx="684476" cy="1264973"/>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3DDD4CD-109B-4BFE-B89F-7830E8108D2E}"/>
              </a:ext>
            </a:extLst>
          </p:cNvPr>
          <p:cNvCxnSpPr>
            <a:cxnSpLocks/>
          </p:cNvCxnSpPr>
          <p:nvPr/>
        </p:nvCxnSpPr>
        <p:spPr>
          <a:xfrm>
            <a:off x="1607608" y="2714096"/>
            <a:ext cx="1324771" cy="830528"/>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2AF33D3-956C-43B7-92E8-DD2CEDD2C459}"/>
              </a:ext>
            </a:extLst>
          </p:cNvPr>
          <p:cNvCxnSpPr>
            <a:cxnSpLocks/>
          </p:cNvCxnSpPr>
          <p:nvPr/>
        </p:nvCxnSpPr>
        <p:spPr>
          <a:xfrm flipV="1">
            <a:off x="1607608" y="3544624"/>
            <a:ext cx="1324771" cy="116020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AD4DC053-02EA-4901-992B-6AE5285A7F64}"/>
              </a:ext>
            </a:extLst>
          </p:cNvPr>
          <p:cNvCxnSpPr>
            <a:cxnSpLocks/>
          </p:cNvCxnSpPr>
          <p:nvPr/>
        </p:nvCxnSpPr>
        <p:spPr>
          <a:xfrm>
            <a:off x="4123003" y="3544624"/>
            <a:ext cx="1060715" cy="491872"/>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B52D8E0A-6465-4CA6-B046-661C4B64280E}"/>
              </a:ext>
            </a:extLst>
          </p:cNvPr>
          <p:cNvCxnSpPr>
            <a:cxnSpLocks/>
          </p:cNvCxnSpPr>
          <p:nvPr/>
        </p:nvCxnSpPr>
        <p:spPr>
          <a:xfrm flipV="1">
            <a:off x="4324880" y="5764216"/>
            <a:ext cx="1238777" cy="210603"/>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DC239676-1640-4D33-99C6-84E57136F39A}"/>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cxnSp>
        <p:nvCxnSpPr>
          <p:cNvPr id="136" name="Straight Arrow Connector 135">
            <a:extLst>
              <a:ext uri="{FF2B5EF4-FFF2-40B4-BE49-F238E27FC236}">
                <a16:creationId xmlns:a16="http://schemas.microsoft.com/office/drawing/2014/main" id="{D4BC8A23-B521-4E03-9E59-B3A08D81C189}"/>
              </a:ext>
            </a:extLst>
          </p:cNvPr>
          <p:cNvCxnSpPr>
            <a:cxnSpLocks/>
            <a:stCxn id="16" idx="0"/>
          </p:cNvCxnSpPr>
          <p:nvPr/>
        </p:nvCxnSpPr>
        <p:spPr>
          <a:xfrm>
            <a:off x="6224587" y="2279653"/>
            <a:ext cx="1202797" cy="720993"/>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7AA939F0-F510-496D-A5F5-12EEAA872E76}"/>
              </a:ext>
            </a:extLst>
          </p:cNvPr>
          <p:cNvCxnSpPr>
            <a:cxnSpLocks/>
            <a:stCxn id="71" idx="0"/>
          </p:cNvCxnSpPr>
          <p:nvPr/>
        </p:nvCxnSpPr>
        <p:spPr>
          <a:xfrm flipV="1">
            <a:off x="6600826" y="4035699"/>
            <a:ext cx="826559" cy="797"/>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8B4D04D7-3F74-42E4-9E14-E22BC9893536}"/>
              </a:ext>
            </a:extLst>
          </p:cNvPr>
          <p:cNvCxnSpPr>
            <a:cxnSpLocks/>
            <a:stCxn id="71" idx="0"/>
          </p:cNvCxnSpPr>
          <p:nvPr/>
        </p:nvCxnSpPr>
        <p:spPr>
          <a:xfrm flipV="1">
            <a:off x="6600826" y="3000645"/>
            <a:ext cx="826559" cy="1035851"/>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16" name="Rectangle 115">
            <a:extLst>
              <a:ext uri="{FF2B5EF4-FFF2-40B4-BE49-F238E27FC236}">
                <a16:creationId xmlns:a16="http://schemas.microsoft.com/office/drawing/2014/main" id="{5D676429-5B05-4444-9443-9B94136B4AC6}"/>
              </a:ext>
            </a:extLst>
          </p:cNvPr>
          <p:cNvSpPr/>
          <p:nvPr/>
        </p:nvSpPr>
        <p:spPr>
          <a:xfrm>
            <a:off x="421218" y="2611973"/>
            <a:ext cx="118401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7" name="Rectangle 116">
            <a:extLst>
              <a:ext uri="{FF2B5EF4-FFF2-40B4-BE49-F238E27FC236}">
                <a16:creationId xmlns:a16="http://schemas.microsoft.com/office/drawing/2014/main" id="{A2D04869-9C17-4C24-A670-72A9F14DC868}"/>
              </a:ext>
            </a:extLst>
          </p:cNvPr>
          <p:cNvSpPr/>
          <p:nvPr/>
        </p:nvSpPr>
        <p:spPr>
          <a:xfrm>
            <a:off x="417330" y="4603755"/>
            <a:ext cx="1187905"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8" name="Rectangle 117">
            <a:extLst>
              <a:ext uri="{FF2B5EF4-FFF2-40B4-BE49-F238E27FC236}">
                <a16:creationId xmlns:a16="http://schemas.microsoft.com/office/drawing/2014/main" id="{C2C9DEB8-23A7-4C85-B721-C9C07A9407C2}"/>
              </a:ext>
            </a:extLst>
          </p:cNvPr>
          <p:cNvSpPr/>
          <p:nvPr/>
        </p:nvSpPr>
        <p:spPr>
          <a:xfrm>
            <a:off x="3137436" y="5872467"/>
            <a:ext cx="1181099"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9" name="Rectangle 118">
            <a:extLst>
              <a:ext uri="{FF2B5EF4-FFF2-40B4-BE49-F238E27FC236}">
                <a16:creationId xmlns:a16="http://schemas.microsoft.com/office/drawing/2014/main" id="{8803C554-19B0-43DF-A79D-C513B151F1BC}"/>
              </a:ext>
            </a:extLst>
          </p:cNvPr>
          <p:cNvSpPr/>
          <p:nvPr/>
        </p:nvSpPr>
        <p:spPr>
          <a:xfrm>
            <a:off x="2933699" y="3444916"/>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57" name="Straight Arrow Connector 93">
            <a:extLst>
              <a:ext uri="{FF2B5EF4-FFF2-40B4-BE49-F238E27FC236}">
                <a16:creationId xmlns:a16="http://schemas.microsoft.com/office/drawing/2014/main" id="{3E93D13A-8462-43A3-AEB2-879650196F7D}"/>
              </a:ext>
            </a:extLst>
          </p:cNvPr>
          <p:cNvCxnSpPr>
            <a:cxnSpLocks/>
          </p:cNvCxnSpPr>
          <p:nvPr/>
        </p:nvCxnSpPr>
        <p:spPr>
          <a:xfrm rot="16200000" flipH="1">
            <a:off x="5339024" y="2969954"/>
            <a:ext cx="730259" cy="376239"/>
          </a:xfrm>
          <a:prstGeom prst="bentConnector3">
            <a:avLst>
              <a:gd name="adj1" fmla="val 50000"/>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8" name="Straight Arrow Connector 94">
            <a:extLst>
              <a:ext uri="{FF2B5EF4-FFF2-40B4-BE49-F238E27FC236}">
                <a16:creationId xmlns:a16="http://schemas.microsoft.com/office/drawing/2014/main" id="{1A205926-DE7D-4D51-87BF-9B85D4F27EA9}"/>
              </a:ext>
            </a:extLst>
          </p:cNvPr>
          <p:cNvCxnSpPr>
            <a:cxnSpLocks/>
          </p:cNvCxnSpPr>
          <p:nvPr/>
        </p:nvCxnSpPr>
        <p:spPr>
          <a:xfrm rot="16200000" flipH="1">
            <a:off x="5833542" y="4812253"/>
            <a:ext cx="701132" cy="176208"/>
          </a:xfrm>
          <a:prstGeom prst="bentConnector3">
            <a:avLst>
              <a:gd name="adj1" fmla="val 50000"/>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9" name="Straight Arrow Connector 95">
            <a:extLst>
              <a:ext uri="{FF2B5EF4-FFF2-40B4-BE49-F238E27FC236}">
                <a16:creationId xmlns:a16="http://schemas.microsoft.com/office/drawing/2014/main" id="{2731169C-4E81-4DCE-A77F-E7AFEF4AF9D4}"/>
              </a:ext>
            </a:extLst>
          </p:cNvPr>
          <p:cNvCxnSpPr>
            <a:cxnSpLocks/>
          </p:cNvCxnSpPr>
          <p:nvPr/>
        </p:nvCxnSpPr>
        <p:spPr>
          <a:xfrm rot="5400000" flipH="1">
            <a:off x="4312440" y="2969956"/>
            <a:ext cx="2783429" cy="376239"/>
          </a:xfrm>
          <a:prstGeom prst="bentConnector5">
            <a:avLst>
              <a:gd name="adj1" fmla="val -8403"/>
              <a:gd name="adj2" fmla="val 370463"/>
              <a:gd name="adj3" fmla="val 110951"/>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60" name="Straight Arrow Connector 93">
            <a:extLst>
              <a:ext uri="{FF2B5EF4-FFF2-40B4-BE49-F238E27FC236}">
                <a16:creationId xmlns:a16="http://schemas.microsoft.com/office/drawing/2014/main" id="{5221D7ED-0704-4CE5-A15D-F10DC7332D99}"/>
              </a:ext>
            </a:extLst>
          </p:cNvPr>
          <p:cNvCxnSpPr>
            <a:cxnSpLocks/>
          </p:cNvCxnSpPr>
          <p:nvPr/>
        </p:nvCxnSpPr>
        <p:spPr>
          <a:xfrm rot="16200000" flipH="1">
            <a:off x="5343585" y="2968733"/>
            <a:ext cx="730259" cy="376239"/>
          </a:xfrm>
          <a:prstGeom prst="bentConnector3">
            <a:avLst>
              <a:gd name="adj1" fmla="val 50000"/>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61" name="Straight Arrow Connector 94">
            <a:extLst>
              <a:ext uri="{FF2B5EF4-FFF2-40B4-BE49-F238E27FC236}">
                <a16:creationId xmlns:a16="http://schemas.microsoft.com/office/drawing/2014/main" id="{342453CE-4F96-4928-BA71-A4E0EC8EC313}"/>
              </a:ext>
            </a:extLst>
          </p:cNvPr>
          <p:cNvCxnSpPr>
            <a:cxnSpLocks/>
          </p:cNvCxnSpPr>
          <p:nvPr/>
        </p:nvCxnSpPr>
        <p:spPr>
          <a:xfrm rot="16200000" flipH="1">
            <a:off x="5838103" y="4811032"/>
            <a:ext cx="701132" cy="176208"/>
          </a:xfrm>
          <a:prstGeom prst="bentConnector3">
            <a:avLst>
              <a:gd name="adj1" fmla="val 50000"/>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62" name="Straight Arrow Connector 95">
            <a:extLst>
              <a:ext uri="{FF2B5EF4-FFF2-40B4-BE49-F238E27FC236}">
                <a16:creationId xmlns:a16="http://schemas.microsoft.com/office/drawing/2014/main" id="{148013AE-EF27-4C01-816E-B3357306BAA5}"/>
              </a:ext>
            </a:extLst>
          </p:cNvPr>
          <p:cNvCxnSpPr>
            <a:cxnSpLocks/>
          </p:cNvCxnSpPr>
          <p:nvPr/>
        </p:nvCxnSpPr>
        <p:spPr>
          <a:xfrm rot="5400000" flipH="1">
            <a:off x="4317001" y="2968735"/>
            <a:ext cx="2783429" cy="376239"/>
          </a:xfrm>
          <a:prstGeom prst="bentConnector5">
            <a:avLst>
              <a:gd name="adj1" fmla="val -8403"/>
              <a:gd name="adj2" fmla="val 370463"/>
              <a:gd name="adj3" fmla="val 110951"/>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43" name="Rectangle 142">
            <a:extLst>
              <a:ext uri="{FF2B5EF4-FFF2-40B4-BE49-F238E27FC236}">
                <a16:creationId xmlns:a16="http://schemas.microsoft.com/office/drawing/2014/main" id="{213F763A-EA5A-4852-B35C-24A3A3298DD1}"/>
              </a:ext>
            </a:extLst>
          </p:cNvPr>
          <p:cNvSpPr/>
          <p:nvPr/>
        </p:nvSpPr>
        <p:spPr>
          <a:xfrm>
            <a:off x="7431110" y="2897671"/>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4" name="Rectangle 143">
            <a:extLst>
              <a:ext uri="{FF2B5EF4-FFF2-40B4-BE49-F238E27FC236}">
                <a16:creationId xmlns:a16="http://schemas.microsoft.com/office/drawing/2014/main" id="{4A25EF66-94FC-49B3-B266-8A1323F23728}"/>
              </a:ext>
            </a:extLst>
          </p:cNvPr>
          <p:cNvSpPr/>
          <p:nvPr/>
        </p:nvSpPr>
        <p:spPr>
          <a:xfrm>
            <a:off x="7431542" y="3932515"/>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5" name="Rectangle 144">
            <a:extLst>
              <a:ext uri="{FF2B5EF4-FFF2-40B4-BE49-F238E27FC236}">
                <a16:creationId xmlns:a16="http://schemas.microsoft.com/office/drawing/2014/main" id="{63B053C9-C6AF-4127-B96D-3478B08D55E0}"/>
              </a:ext>
            </a:extLst>
          </p:cNvPr>
          <p:cNvSpPr/>
          <p:nvPr/>
        </p:nvSpPr>
        <p:spPr>
          <a:xfrm>
            <a:off x="9970267" y="3425445"/>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6" name="Rectangle 145">
            <a:extLst>
              <a:ext uri="{FF2B5EF4-FFF2-40B4-BE49-F238E27FC236}">
                <a16:creationId xmlns:a16="http://schemas.microsoft.com/office/drawing/2014/main" id="{63224B8F-4E1A-4D11-8FFF-2ACE89AEB909}"/>
              </a:ext>
            </a:extLst>
          </p:cNvPr>
          <p:cNvSpPr/>
          <p:nvPr/>
        </p:nvSpPr>
        <p:spPr>
          <a:xfrm>
            <a:off x="10158383" y="5150652"/>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33" name="Rectangle 132">
            <a:extLst>
              <a:ext uri="{FF2B5EF4-FFF2-40B4-BE49-F238E27FC236}">
                <a16:creationId xmlns:a16="http://schemas.microsoft.com/office/drawing/2014/main" id="{5D5A5353-64E6-4371-B364-F5EF95CE6640}"/>
              </a:ext>
            </a:extLst>
          </p:cNvPr>
          <p:cNvSpPr/>
          <p:nvPr/>
        </p:nvSpPr>
        <p:spPr>
          <a:xfrm>
            <a:off x="4921502" y="1987552"/>
            <a:ext cx="1187197" cy="4963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4" name="Rectangle 133">
            <a:extLst>
              <a:ext uri="{FF2B5EF4-FFF2-40B4-BE49-F238E27FC236}">
                <a16:creationId xmlns:a16="http://schemas.microsoft.com/office/drawing/2014/main" id="{ACCE6086-3DDE-4AC1-AF33-71A4B2CD5700}"/>
              </a:ext>
            </a:extLst>
          </p:cNvPr>
          <p:cNvSpPr/>
          <p:nvPr/>
        </p:nvSpPr>
        <p:spPr>
          <a:xfrm>
            <a:off x="5299328" y="3743870"/>
            <a:ext cx="1187197" cy="4963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5" name="Rectangle 134">
            <a:extLst>
              <a:ext uri="{FF2B5EF4-FFF2-40B4-BE49-F238E27FC236}">
                <a16:creationId xmlns:a16="http://schemas.microsoft.com/office/drawing/2014/main" id="{1206419F-4CA1-4360-96C6-422B6728795E}"/>
              </a:ext>
            </a:extLst>
          </p:cNvPr>
          <p:cNvSpPr/>
          <p:nvPr/>
        </p:nvSpPr>
        <p:spPr>
          <a:xfrm>
            <a:off x="5680076" y="5470003"/>
            <a:ext cx="1187197" cy="4963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3" name="Title 1">
            <a:extLst>
              <a:ext uri="{FF2B5EF4-FFF2-40B4-BE49-F238E27FC236}">
                <a16:creationId xmlns:a16="http://schemas.microsoft.com/office/drawing/2014/main" id="{446EAFA5-A733-4765-AE37-892E6D54410E}"/>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64" name="TextBox 163">
            <a:extLst>
              <a:ext uri="{FF2B5EF4-FFF2-40B4-BE49-F238E27FC236}">
                <a16:creationId xmlns:a16="http://schemas.microsoft.com/office/drawing/2014/main" id="{5E4A8501-8D9C-4C4B-9F40-4851577FD844}"/>
              </a:ext>
            </a:extLst>
          </p:cNvPr>
          <p:cNvSpPr txBox="1"/>
          <p:nvPr/>
        </p:nvSpPr>
        <p:spPr>
          <a:xfrm>
            <a:off x="384079" y="692293"/>
            <a:ext cx="3883357" cy="1200329"/>
          </a:xfrm>
          <a:prstGeom prst="rect">
            <a:avLst/>
          </a:prstGeom>
          <a:noFill/>
        </p:spPr>
        <p:txBody>
          <a:bodyPr wrap="square" rtlCol="0">
            <a:spAutoFit/>
          </a:bodyPr>
          <a:lstStyle/>
          <a:p>
            <a:r>
              <a:rPr lang="en-US" dirty="0">
                <a:solidFill>
                  <a:srgbClr val="008080"/>
                </a:solidFill>
              </a:rPr>
              <a:t>The third phase is called "Finalization". Another dataflow network is executed to prepare statistics and metrics using data from the simulation nodes.  </a:t>
            </a:r>
          </a:p>
        </p:txBody>
      </p:sp>
    </p:spTree>
    <p:extLst>
      <p:ext uri="{BB962C8B-B14F-4D97-AF65-F5344CB8AC3E}">
        <p14:creationId xmlns:p14="http://schemas.microsoft.com/office/powerpoint/2010/main" val="255137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wipe(left)">
                                      <p:cBhvr>
                                        <p:cTn id="7" dur="500"/>
                                        <p:tgtEl>
                                          <p:spTgt spid="139"/>
                                        </p:tgtEl>
                                      </p:cBhvr>
                                    </p:animEffect>
                                  </p:childTnLst>
                                </p:cTn>
                              </p:par>
                              <p:par>
                                <p:cTn id="8" presetID="22" presetClass="entr" presetSubtype="8" fill="hold" nodeType="withEffect">
                                  <p:stCondLst>
                                    <p:cond delay="0"/>
                                  </p:stCondLst>
                                  <p:childTnLst>
                                    <p:set>
                                      <p:cBhvr>
                                        <p:cTn id="9" dur="1" fill="hold">
                                          <p:stCondLst>
                                            <p:cond delay="0"/>
                                          </p:stCondLst>
                                        </p:cTn>
                                        <p:tgtEl>
                                          <p:spTgt spid="136"/>
                                        </p:tgtEl>
                                        <p:attrNameLst>
                                          <p:attrName>style.visibility</p:attrName>
                                        </p:attrNameLst>
                                      </p:cBhvr>
                                      <p:to>
                                        <p:strVal val="visible"/>
                                      </p:to>
                                    </p:set>
                                    <p:animEffect transition="in" filter="wipe(left)">
                                      <p:cBhvr>
                                        <p:cTn id="10" dur="500"/>
                                        <p:tgtEl>
                                          <p:spTgt spid="136"/>
                                        </p:tgtEl>
                                      </p:cBhvr>
                                    </p:animEffect>
                                  </p:childTnLst>
                                </p:cTn>
                              </p:par>
                              <p:par>
                                <p:cTn id="11" presetID="22" presetClass="entr" presetSubtype="8" fill="hold" nodeType="withEffect">
                                  <p:stCondLst>
                                    <p:cond delay="0"/>
                                  </p:stCondLst>
                                  <p:childTnLst>
                                    <p:set>
                                      <p:cBhvr>
                                        <p:cTn id="12" dur="1" fill="hold">
                                          <p:stCondLst>
                                            <p:cond delay="0"/>
                                          </p:stCondLst>
                                        </p:cTn>
                                        <p:tgtEl>
                                          <p:spTgt spid="142"/>
                                        </p:tgtEl>
                                        <p:attrNameLst>
                                          <p:attrName>style.visibility</p:attrName>
                                        </p:attrNameLst>
                                      </p:cBhvr>
                                      <p:to>
                                        <p:strVal val="visible"/>
                                      </p:to>
                                    </p:set>
                                    <p:animEffect transition="in" filter="wipe(left)">
                                      <p:cBhvr>
                                        <p:cTn id="13" dur="500"/>
                                        <p:tgtEl>
                                          <p:spTgt spid="142"/>
                                        </p:tgtEl>
                                      </p:cBhvr>
                                    </p:animEffect>
                                  </p:childTnLst>
                                </p:cTn>
                              </p:par>
                              <p:par>
                                <p:cTn id="14" presetID="22" presetClass="entr" presetSubtype="8" fill="hold" nodeType="withEffect">
                                  <p:stCondLst>
                                    <p:cond delay="0"/>
                                  </p:stCondLst>
                                  <p:childTnLst>
                                    <p:set>
                                      <p:cBhvr>
                                        <p:cTn id="15" dur="1" fill="hold">
                                          <p:stCondLst>
                                            <p:cond delay="0"/>
                                          </p:stCondLst>
                                        </p:cTn>
                                        <p:tgtEl>
                                          <p:spTgt spid="137"/>
                                        </p:tgtEl>
                                        <p:attrNameLst>
                                          <p:attrName>style.visibility</p:attrName>
                                        </p:attrNameLst>
                                      </p:cBhvr>
                                      <p:to>
                                        <p:strVal val="visible"/>
                                      </p:to>
                                    </p:set>
                                    <p:animEffect transition="in" filter="wipe(left)">
                                      <p:cBhvr>
                                        <p:cTn id="16" dur="500"/>
                                        <p:tgtEl>
                                          <p:spTgt spid="137"/>
                                        </p:tgtEl>
                                      </p:cBhvr>
                                    </p:animEffect>
                                  </p:childTnLst>
                                </p:cTn>
                              </p:par>
                            </p:childTnLst>
                          </p:cTn>
                        </p:par>
                        <p:par>
                          <p:cTn id="17" fill="hold">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28"/>
                                        </p:tgtEl>
                                      </p:cBhvr>
                                    </p:animEffect>
                                    <p:animScale>
                                      <p:cBhvr>
                                        <p:cTn id="20" dur="250" autoRev="1" fill="hold"/>
                                        <p:tgtEl>
                                          <p:spTgt spid="28"/>
                                        </p:tgtEl>
                                      </p:cBhvr>
                                      <p:by x="105000" y="105000"/>
                                    </p:animScale>
                                  </p:childTnLst>
                                </p:cTn>
                              </p:par>
                              <p:par>
                                <p:cTn id="21" presetID="26" presetClass="emph" presetSubtype="0" fill="hold" nodeType="withEffect">
                                  <p:stCondLst>
                                    <p:cond delay="0"/>
                                  </p:stCondLst>
                                  <p:childTnLst>
                                    <p:animEffect transition="out" filter="fade">
                                      <p:cBhvr>
                                        <p:cTn id="22" dur="500" tmFilter="0, 0; .2, .5; .8, .5; 1, 0"/>
                                        <p:tgtEl>
                                          <p:spTgt spid="32"/>
                                        </p:tgtEl>
                                      </p:cBhvr>
                                    </p:animEffect>
                                    <p:animScale>
                                      <p:cBhvr>
                                        <p:cTn id="23" dur="250" autoRev="1" fill="hold"/>
                                        <p:tgtEl>
                                          <p:spTgt spid="32"/>
                                        </p:tgtEl>
                                      </p:cBhvr>
                                      <p:by x="105000" y="105000"/>
                                    </p:animScale>
                                  </p:childTnLst>
                                </p:cTn>
                              </p:par>
                              <p:par>
                                <p:cTn id="24" presetID="22" presetClass="entr" presetSubtype="1" fill="hold" grpId="0" nodeType="withEffect">
                                  <p:stCondLst>
                                    <p:cond delay="0"/>
                                  </p:stCondLst>
                                  <p:childTnLst>
                                    <p:set>
                                      <p:cBhvr>
                                        <p:cTn id="25" dur="1" fill="hold">
                                          <p:stCondLst>
                                            <p:cond delay="0"/>
                                          </p:stCondLst>
                                        </p:cTn>
                                        <p:tgtEl>
                                          <p:spTgt spid="143"/>
                                        </p:tgtEl>
                                        <p:attrNameLst>
                                          <p:attrName>style.visibility</p:attrName>
                                        </p:attrNameLst>
                                      </p:cBhvr>
                                      <p:to>
                                        <p:strVal val="visible"/>
                                      </p:to>
                                    </p:set>
                                    <p:animEffect transition="in" filter="wipe(up)">
                                      <p:cBhvr>
                                        <p:cTn id="26" dur="2000"/>
                                        <p:tgtEl>
                                          <p:spTgt spid="143"/>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44"/>
                                        </p:tgtEl>
                                        <p:attrNameLst>
                                          <p:attrName>style.visibility</p:attrName>
                                        </p:attrNameLst>
                                      </p:cBhvr>
                                      <p:to>
                                        <p:strVal val="visible"/>
                                      </p:to>
                                    </p:set>
                                    <p:animEffect transition="in" filter="wipe(up)">
                                      <p:cBhvr>
                                        <p:cTn id="29" dur="2000"/>
                                        <p:tgtEl>
                                          <p:spTgt spid="144"/>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140"/>
                                        </p:tgtEl>
                                        <p:attrNameLst>
                                          <p:attrName>style.visibility</p:attrName>
                                        </p:attrNameLst>
                                      </p:cBhvr>
                                      <p:to>
                                        <p:strVal val="visible"/>
                                      </p:to>
                                    </p:set>
                                    <p:animEffect transition="in" filter="wipe(left)">
                                      <p:cBhvr>
                                        <p:cTn id="33" dur="500"/>
                                        <p:tgtEl>
                                          <p:spTgt spid="140"/>
                                        </p:tgtEl>
                                      </p:cBhvr>
                                    </p:animEffect>
                                  </p:childTnLst>
                                </p:cTn>
                              </p:par>
                              <p:par>
                                <p:cTn id="34" presetID="22" presetClass="entr" presetSubtype="8" fill="hold" nodeType="withEffect">
                                  <p:stCondLst>
                                    <p:cond delay="0"/>
                                  </p:stCondLst>
                                  <p:childTnLst>
                                    <p:set>
                                      <p:cBhvr>
                                        <p:cTn id="35" dur="1" fill="hold">
                                          <p:stCondLst>
                                            <p:cond delay="0"/>
                                          </p:stCondLst>
                                        </p:cTn>
                                        <p:tgtEl>
                                          <p:spTgt spid="141"/>
                                        </p:tgtEl>
                                        <p:attrNameLst>
                                          <p:attrName>style.visibility</p:attrName>
                                        </p:attrNameLst>
                                      </p:cBhvr>
                                      <p:to>
                                        <p:strVal val="visible"/>
                                      </p:to>
                                    </p:set>
                                    <p:animEffect transition="in" filter="wipe(left)">
                                      <p:cBhvr>
                                        <p:cTn id="36" dur="500"/>
                                        <p:tgtEl>
                                          <p:spTgt spid="141"/>
                                        </p:tgtEl>
                                      </p:cBhvr>
                                    </p:animEffect>
                                  </p:childTnLst>
                                </p:cTn>
                              </p:par>
                              <p:par>
                                <p:cTn id="37" presetID="22" presetClass="entr" presetSubtype="8" fill="hold" nodeType="withEffect">
                                  <p:stCondLst>
                                    <p:cond delay="0"/>
                                  </p:stCondLst>
                                  <p:childTnLst>
                                    <p:set>
                                      <p:cBhvr>
                                        <p:cTn id="38" dur="1" fill="hold">
                                          <p:stCondLst>
                                            <p:cond delay="0"/>
                                          </p:stCondLst>
                                        </p:cTn>
                                        <p:tgtEl>
                                          <p:spTgt spid="138"/>
                                        </p:tgtEl>
                                        <p:attrNameLst>
                                          <p:attrName>style.visibility</p:attrName>
                                        </p:attrNameLst>
                                      </p:cBhvr>
                                      <p:to>
                                        <p:strVal val="visible"/>
                                      </p:to>
                                    </p:set>
                                    <p:animEffect transition="in" filter="wipe(left)">
                                      <p:cBhvr>
                                        <p:cTn id="39" dur="500"/>
                                        <p:tgtEl>
                                          <p:spTgt spid="138"/>
                                        </p:tgtEl>
                                      </p:cBhvr>
                                    </p:animEffect>
                                  </p:childTnLst>
                                </p:cTn>
                              </p:par>
                            </p:childTnLst>
                          </p:cTn>
                        </p:par>
                        <p:par>
                          <p:cTn id="40" fill="hold">
                            <p:stCondLst>
                              <p:cond delay="3000"/>
                            </p:stCondLst>
                            <p:childTnLst>
                              <p:par>
                                <p:cTn id="41" presetID="26" presetClass="emph" presetSubtype="0" fill="hold" nodeType="afterEffect">
                                  <p:stCondLst>
                                    <p:cond delay="0"/>
                                  </p:stCondLst>
                                  <p:childTnLst>
                                    <p:animEffect transition="out" filter="fade">
                                      <p:cBhvr>
                                        <p:cTn id="42" dur="500" tmFilter="0, 0; .2, .5; .8, .5; 1, 0"/>
                                        <p:tgtEl>
                                          <p:spTgt spid="36"/>
                                        </p:tgtEl>
                                      </p:cBhvr>
                                    </p:animEffect>
                                    <p:animScale>
                                      <p:cBhvr>
                                        <p:cTn id="43" dur="250" autoRev="1" fill="hold"/>
                                        <p:tgtEl>
                                          <p:spTgt spid="36"/>
                                        </p:tgtEl>
                                      </p:cBhvr>
                                      <p:by x="105000" y="105000"/>
                                    </p:animScale>
                                  </p:childTnLst>
                                </p:cTn>
                              </p:par>
                              <p:par>
                                <p:cTn id="44" presetID="26" presetClass="emph" presetSubtype="0" fill="hold" nodeType="withEffect">
                                  <p:stCondLst>
                                    <p:cond delay="0"/>
                                  </p:stCondLst>
                                  <p:childTnLst>
                                    <p:animEffect transition="out" filter="fade">
                                      <p:cBhvr>
                                        <p:cTn id="45" dur="500" tmFilter="0, 0; .2, .5; .8, .5; 1, 0"/>
                                        <p:tgtEl>
                                          <p:spTgt spid="40"/>
                                        </p:tgtEl>
                                      </p:cBhvr>
                                    </p:animEffect>
                                    <p:animScale>
                                      <p:cBhvr>
                                        <p:cTn id="46" dur="250" autoRev="1" fill="hold"/>
                                        <p:tgtEl>
                                          <p:spTgt spid="40"/>
                                        </p:tgtEl>
                                      </p:cBhvr>
                                      <p:by x="105000" y="105000"/>
                                    </p:animScale>
                                  </p:childTnLst>
                                </p:cTn>
                              </p:par>
                              <p:par>
                                <p:cTn id="47" presetID="22" presetClass="entr" presetSubtype="1" fill="hold" grpId="0" nodeType="withEffect">
                                  <p:stCondLst>
                                    <p:cond delay="0"/>
                                  </p:stCondLst>
                                  <p:childTnLst>
                                    <p:set>
                                      <p:cBhvr>
                                        <p:cTn id="48" dur="1" fill="hold">
                                          <p:stCondLst>
                                            <p:cond delay="0"/>
                                          </p:stCondLst>
                                        </p:cTn>
                                        <p:tgtEl>
                                          <p:spTgt spid="145"/>
                                        </p:tgtEl>
                                        <p:attrNameLst>
                                          <p:attrName>style.visibility</p:attrName>
                                        </p:attrNameLst>
                                      </p:cBhvr>
                                      <p:to>
                                        <p:strVal val="visible"/>
                                      </p:to>
                                    </p:set>
                                    <p:animEffect transition="in" filter="wipe(up)">
                                      <p:cBhvr>
                                        <p:cTn id="49" dur="2000"/>
                                        <p:tgtEl>
                                          <p:spTgt spid="145"/>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46"/>
                                        </p:tgtEl>
                                        <p:attrNameLst>
                                          <p:attrName>style.visibility</p:attrName>
                                        </p:attrNameLst>
                                      </p:cBhvr>
                                      <p:to>
                                        <p:strVal val="visible"/>
                                      </p:to>
                                    </p:set>
                                    <p:animEffect transition="in" filter="wipe(up)">
                                      <p:cBhvr>
                                        <p:cTn id="52" dur="2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4" grpId="0" animBg="1"/>
      <p:bldP spid="145" grpId="0" animBg="1"/>
      <p:bldP spid="14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621026D4-371F-4E18-A438-AA309533C405}"/>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grpSp>
        <p:nvGrpSpPr>
          <p:cNvPr id="94" name="Group 93">
            <a:extLst>
              <a:ext uri="{FF2B5EF4-FFF2-40B4-BE49-F238E27FC236}">
                <a16:creationId xmlns:a16="http://schemas.microsoft.com/office/drawing/2014/main" id="{261EBD62-DEA1-435F-92CB-9341E0AC0844}"/>
              </a:ext>
            </a:extLst>
          </p:cNvPr>
          <p:cNvGrpSpPr/>
          <p:nvPr/>
        </p:nvGrpSpPr>
        <p:grpSpPr>
          <a:xfrm>
            <a:off x="5516033" y="1766361"/>
            <a:ext cx="756180" cy="3484561"/>
            <a:chOff x="4137024" y="1324770"/>
            <a:chExt cx="567135" cy="2613421"/>
          </a:xfrm>
        </p:grpSpPr>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4004267" y="2227465"/>
              <a:ext cx="547694" cy="28217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4375156" y="3609189"/>
              <a:ext cx="525849" cy="132156"/>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3234329" y="2227466"/>
              <a:ext cx="2087572" cy="28217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00" name="Title 1">
            <a:extLst>
              <a:ext uri="{FF2B5EF4-FFF2-40B4-BE49-F238E27FC236}">
                <a16:creationId xmlns:a16="http://schemas.microsoft.com/office/drawing/2014/main" id="{FC249B32-5050-4A78-BE62-7A058AD38301}"/>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01" name="TextBox 100">
            <a:extLst>
              <a:ext uri="{FF2B5EF4-FFF2-40B4-BE49-F238E27FC236}">
                <a16:creationId xmlns:a16="http://schemas.microsoft.com/office/drawing/2014/main" id="{65A7BE4D-23EE-437A-A939-15CD558343B8}"/>
              </a:ext>
            </a:extLst>
          </p:cNvPr>
          <p:cNvSpPr txBox="1"/>
          <p:nvPr/>
        </p:nvSpPr>
        <p:spPr>
          <a:xfrm>
            <a:off x="7019888" y="924115"/>
            <a:ext cx="3650306" cy="369332"/>
          </a:xfrm>
          <a:prstGeom prst="rect">
            <a:avLst/>
          </a:prstGeom>
          <a:noFill/>
        </p:spPr>
        <p:txBody>
          <a:bodyPr wrap="square" rtlCol="0">
            <a:spAutoFit/>
          </a:bodyPr>
          <a:lstStyle/>
          <a:p>
            <a:r>
              <a:rPr lang="en-US" dirty="0">
                <a:solidFill>
                  <a:srgbClr val="008080"/>
                </a:solidFill>
              </a:rPr>
              <a:t>There are four types of nodes.</a:t>
            </a:r>
          </a:p>
        </p:txBody>
      </p:sp>
    </p:spTree>
    <p:extLst>
      <p:ext uri="{BB962C8B-B14F-4D97-AF65-F5344CB8AC3E}">
        <p14:creationId xmlns:p14="http://schemas.microsoft.com/office/powerpoint/2010/main" val="8751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4312440" y="2969956"/>
            <a:ext cx="2783429" cy="37623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4123003" y="2279653"/>
            <a:ext cx="684476" cy="126497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6224587" y="2279653"/>
            <a:ext cx="1202797" cy="72099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4324879" y="5764217"/>
            <a:ext cx="1238777" cy="21060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8618008" y="4035698"/>
            <a:ext cx="1543051" cy="12183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6980764" y="5254097"/>
            <a:ext cx="3180295" cy="51012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8618008" y="3000645"/>
            <a:ext cx="1349376" cy="52625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8627534" y="3526900"/>
            <a:ext cx="1339851" cy="50693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6600826" y="3000646"/>
            <a:ext cx="826559" cy="103585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8" name="Rectangle 97">
            <a:extLst>
              <a:ext uri="{FF2B5EF4-FFF2-40B4-BE49-F238E27FC236}">
                <a16:creationId xmlns:a16="http://schemas.microsoft.com/office/drawing/2014/main" id="{3CD0A743-2F95-4D10-9410-04CEEBBDB0C9}"/>
              </a:ext>
            </a:extLst>
          </p:cNvPr>
          <p:cNvSpPr/>
          <p:nvPr/>
        </p:nvSpPr>
        <p:spPr>
          <a:xfrm>
            <a:off x="0" y="990600"/>
            <a:ext cx="12192000" cy="54864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5339024" y="2969954"/>
            <a:ext cx="730259" cy="37623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5833542" y="4812253"/>
            <a:ext cx="701132"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607608" y="2714097"/>
            <a:ext cx="1324771" cy="83052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607608" y="3544625"/>
            <a:ext cx="1324771" cy="116020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4123003" y="3544625"/>
            <a:ext cx="1060715" cy="49187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6600826" y="4035700"/>
            <a:ext cx="826559" cy="79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9" name="Rectangle 98">
            <a:extLst>
              <a:ext uri="{FF2B5EF4-FFF2-40B4-BE49-F238E27FC236}">
                <a16:creationId xmlns:a16="http://schemas.microsoft.com/office/drawing/2014/main" id="{8D5D3E10-269F-4DE6-B1C3-AE2030352061}"/>
              </a:ext>
            </a:extLst>
          </p:cNvPr>
          <p:cNvSpPr/>
          <p:nvPr/>
        </p:nvSpPr>
        <p:spPr>
          <a:xfrm>
            <a:off x="1607609" y="1916817"/>
            <a:ext cx="2139156" cy="1077218"/>
          </a:xfrm>
          <a:prstGeom prst="rect">
            <a:avLst/>
          </a:prstGeom>
        </p:spPr>
        <p:txBody>
          <a:bodyPr wrap="square">
            <a:spAutoFit/>
          </a:bodyPr>
          <a:lstStyle/>
          <a:p>
            <a:pPr algn="r"/>
            <a:r>
              <a:rPr lang="en-US" sz="3200" dirty="0">
                <a:solidFill>
                  <a:srgbClr val="C00000"/>
                </a:solidFill>
              </a:rPr>
              <a:t>Function</a:t>
            </a:r>
          </a:p>
          <a:p>
            <a:pPr algn="r"/>
            <a:r>
              <a:rPr lang="en-US" sz="3200" dirty="0">
                <a:solidFill>
                  <a:srgbClr val="C00000"/>
                </a:solidFill>
              </a:rPr>
              <a:t>Node</a:t>
            </a:r>
            <a:endParaRPr lang="en-US" sz="1867" dirty="0">
              <a:solidFill>
                <a:srgbClr val="C00000"/>
              </a:solidFill>
            </a:endParaRPr>
          </a:p>
        </p:txBody>
      </p:sp>
      <p:sp>
        <p:nvSpPr>
          <p:cNvPr id="100" name="Rectangle 99">
            <a:extLst>
              <a:ext uri="{FF2B5EF4-FFF2-40B4-BE49-F238E27FC236}">
                <a16:creationId xmlns:a16="http://schemas.microsoft.com/office/drawing/2014/main" id="{601A06B2-FB11-4F81-8BFB-842009320735}"/>
              </a:ext>
            </a:extLst>
          </p:cNvPr>
          <p:cNvSpPr/>
          <p:nvPr/>
        </p:nvSpPr>
        <p:spPr>
          <a:xfrm>
            <a:off x="6690257" y="4240761"/>
            <a:ext cx="1799167" cy="1077218"/>
          </a:xfrm>
          <a:prstGeom prst="rect">
            <a:avLst/>
          </a:prstGeom>
        </p:spPr>
        <p:txBody>
          <a:bodyPr wrap="square">
            <a:spAutoFit/>
          </a:bodyPr>
          <a:lstStyle/>
          <a:p>
            <a:r>
              <a:rPr lang="en-US" sz="3200" dirty="0">
                <a:solidFill>
                  <a:srgbClr val="C00000"/>
                </a:solidFill>
              </a:rPr>
              <a:t>Atomic</a:t>
            </a:r>
          </a:p>
          <a:p>
            <a:r>
              <a:rPr lang="en-US" sz="3200" dirty="0">
                <a:solidFill>
                  <a:srgbClr val="C00000"/>
                </a:solidFill>
              </a:rPr>
              <a:t>Node</a:t>
            </a:r>
            <a:endParaRPr lang="en-US" sz="1867" dirty="0">
              <a:solidFill>
                <a:srgbClr val="C00000"/>
              </a:solidFill>
            </a:endParaRPr>
          </a:p>
        </p:txBody>
      </p:sp>
      <p:sp>
        <p:nvSpPr>
          <p:cNvPr id="102" name="Title 1">
            <a:extLst>
              <a:ext uri="{FF2B5EF4-FFF2-40B4-BE49-F238E27FC236}">
                <a16:creationId xmlns:a16="http://schemas.microsoft.com/office/drawing/2014/main" id="{7E5C664B-2364-4A88-B9D5-73197BD493BB}"/>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03" name="TextBox 102">
            <a:extLst>
              <a:ext uri="{FF2B5EF4-FFF2-40B4-BE49-F238E27FC236}">
                <a16:creationId xmlns:a16="http://schemas.microsoft.com/office/drawing/2014/main" id="{87055904-412D-469D-9F53-943D92AD43A4}"/>
              </a:ext>
            </a:extLst>
          </p:cNvPr>
          <p:cNvSpPr txBox="1"/>
          <p:nvPr/>
        </p:nvSpPr>
        <p:spPr>
          <a:xfrm>
            <a:off x="6637633" y="1299711"/>
            <a:ext cx="5090978" cy="923330"/>
          </a:xfrm>
          <a:prstGeom prst="rect">
            <a:avLst/>
          </a:prstGeom>
          <a:noFill/>
        </p:spPr>
        <p:txBody>
          <a:bodyPr wrap="square" rtlCol="0">
            <a:spAutoFit/>
          </a:bodyPr>
          <a:lstStyle/>
          <a:p>
            <a:r>
              <a:rPr lang="en-US" dirty="0">
                <a:solidFill>
                  <a:srgbClr val="008080"/>
                </a:solidFill>
              </a:rPr>
              <a:t>Function nodes are the basic type of dataflow node.</a:t>
            </a:r>
          </a:p>
          <a:p>
            <a:endParaRPr lang="en-US" dirty="0">
              <a:solidFill>
                <a:srgbClr val="008080"/>
              </a:solidFill>
            </a:endParaRPr>
          </a:p>
          <a:p>
            <a:r>
              <a:rPr lang="en-US" dirty="0">
                <a:solidFill>
                  <a:srgbClr val="008080"/>
                </a:solidFill>
              </a:rPr>
              <a:t>Atomic nodes are the basic type of simulation node.</a:t>
            </a:r>
          </a:p>
        </p:txBody>
      </p:sp>
    </p:spTree>
    <p:extLst>
      <p:ext uri="{BB962C8B-B14F-4D97-AF65-F5344CB8AC3E}">
        <p14:creationId xmlns:p14="http://schemas.microsoft.com/office/powerpoint/2010/main" val="46514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Diagonal Corners Snipped 102">
            <a:extLst>
              <a:ext uri="{FF2B5EF4-FFF2-40B4-BE49-F238E27FC236}">
                <a16:creationId xmlns:a16="http://schemas.microsoft.com/office/drawing/2014/main" id="{983E3B64-8016-446D-AF30-8077E11E3E6C}"/>
              </a:ext>
            </a:extLst>
          </p:cNvPr>
          <p:cNvSpPr/>
          <p:nvPr/>
        </p:nvSpPr>
        <p:spPr>
          <a:xfrm>
            <a:off x="1727200" y="1092200"/>
            <a:ext cx="8432800" cy="4368800"/>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104" name="Rectangle: Diagonal Corners Snipped 103">
            <a:extLst>
              <a:ext uri="{FF2B5EF4-FFF2-40B4-BE49-F238E27FC236}">
                <a16:creationId xmlns:a16="http://schemas.microsoft.com/office/drawing/2014/main" id="{44E35E28-65FA-47EB-AAFD-5B89EDC8D975}"/>
              </a:ext>
            </a:extLst>
          </p:cNvPr>
          <p:cNvSpPr/>
          <p:nvPr/>
        </p:nvSpPr>
        <p:spPr>
          <a:xfrm>
            <a:off x="1930400" y="1295400"/>
            <a:ext cx="8036984" cy="3954301"/>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105" name="Rectangle: Diagonal Corners Snipped 104">
            <a:extLst>
              <a:ext uri="{FF2B5EF4-FFF2-40B4-BE49-F238E27FC236}">
                <a16:creationId xmlns:a16="http://schemas.microsoft.com/office/drawing/2014/main" id="{6F48F079-8D1F-403D-8DD9-B617F40482EC}"/>
              </a:ext>
            </a:extLst>
          </p:cNvPr>
          <p:cNvSpPr/>
          <p:nvPr/>
        </p:nvSpPr>
        <p:spPr>
          <a:xfrm>
            <a:off x="1921933" y="1285882"/>
            <a:ext cx="8036984" cy="3954301"/>
          </a:xfrm>
          <a:prstGeom prst="snip2DiagRect">
            <a:avLst>
              <a:gd name="adj1" fmla="val 0"/>
              <a:gd name="adj2" fmla="val 19141"/>
            </a:avLst>
          </a:prstGeom>
          <a:solidFill>
            <a:schemeClr val="bg1">
              <a:alpha val="3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5339024" y="2969954"/>
            <a:ext cx="730259" cy="37623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5833542" y="4812253"/>
            <a:ext cx="701132"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4312440" y="2969956"/>
            <a:ext cx="2783429" cy="37623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4123003" y="2279653"/>
            <a:ext cx="684476" cy="126497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6224587" y="2279653"/>
            <a:ext cx="1202797" cy="72099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4123003" y="3544625"/>
            <a:ext cx="1060715" cy="49187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6600826" y="4035700"/>
            <a:ext cx="826559" cy="79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8618008" y="3000645"/>
            <a:ext cx="1349376" cy="52625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8627534" y="3526900"/>
            <a:ext cx="1339851" cy="50693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6600826" y="3000646"/>
            <a:ext cx="826559" cy="103585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cxnSp>
        <p:nvCxnSpPr>
          <p:cNvPr id="106" name="Straight Arrow Connector 105">
            <a:extLst>
              <a:ext uri="{FF2B5EF4-FFF2-40B4-BE49-F238E27FC236}">
                <a16:creationId xmlns:a16="http://schemas.microsoft.com/office/drawing/2014/main" id="{784D89AA-D21F-4D9E-8FD6-5990888E6238}"/>
              </a:ext>
            </a:extLst>
          </p:cNvPr>
          <p:cNvCxnSpPr>
            <a:cxnSpLocks/>
          </p:cNvCxnSpPr>
          <p:nvPr/>
        </p:nvCxnSpPr>
        <p:spPr>
          <a:xfrm>
            <a:off x="8618008" y="4035698"/>
            <a:ext cx="1355725" cy="1078169"/>
          </a:xfrm>
          <a:prstGeom prst="straightConnector1">
            <a:avLst/>
          </a:prstGeom>
          <a:ln w="31750">
            <a:solidFill>
              <a:schemeClr val="bg2">
                <a:lumMod val="9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1CE5142B-A014-40BF-A043-BCAC7962A4A5}"/>
              </a:ext>
            </a:extLst>
          </p:cNvPr>
          <p:cNvCxnSpPr>
            <a:cxnSpLocks/>
          </p:cNvCxnSpPr>
          <p:nvPr/>
        </p:nvCxnSpPr>
        <p:spPr>
          <a:xfrm>
            <a:off x="1921934" y="2912533"/>
            <a:ext cx="1010445" cy="632091"/>
          </a:xfrm>
          <a:prstGeom prst="straightConnector1">
            <a:avLst/>
          </a:prstGeom>
          <a:ln w="31750">
            <a:solidFill>
              <a:schemeClr val="bg2">
                <a:lumMod val="9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3CBE6330-C385-4DBA-90D9-357444C4C564}"/>
              </a:ext>
            </a:extLst>
          </p:cNvPr>
          <p:cNvCxnSpPr>
            <a:cxnSpLocks/>
          </p:cNvCxnSpPr>
          <p:nvPr/>
        </p:nvCxnSpPr>
        <p:spPr>
          <a:xfrm flipV="1">
            <a:off x="1943100" y="3544625"/>
            <a:ext cx="994359" cy="867355"/>
          </a:xfrm>
          <a:prstGeom prst="straightConnector1">
            <a:avLst/>
          </a:prstGeom>
          <a:ln w="31750">
            <a:solidFill>
              <a:schemeClr val="bg2">
                <a:lumMod val="90000"/>
              </a:schemeClr>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10" name="Rectangle 109">
            <a:extLst>
              <a:ext uri="{FF2B5EF4-FFF2-40B4-BE49-F238E27FC236}">
                <a16:creationId xmlns:a16="http://schemas.microsoft.com/office/drawing/2014/main" id="{CC8702BB-612B-4AAB-B6BC-B54A183FE5C5}"/>
              </a:ext>
            </a:extLst>
          </p:cNvPr>
          <p:cNvSpPr/>
          <p:nvPr/>
        </p:nvSpPr>
        <p:spPr>
          <a:xfrm>
            <a:off x="7139581" y="5461000"/>
            <a:ext cx="3020420" cy="1077218"/>
          </a:xfrm>
          <a:prstGeom prst="rect">
            <a:avLst/>
          </a:prstGeom>
        </p:spPr>
        <p:txBody>
          <a:bodyPr wrap="square">
            <a:spAutoFit/>
          </a:bodyPr>
          <a:lstStyle/>
          <a:p>
            <a:r>
              <a:rPr lang="en-US" sz="3200" dirty="0">
                <a:solidFill>
                  <a:srgbClr val="C00000"/>
                </a:solidFill>
              </a:rPr>
              <a:t>Composite</a:t>
            </a:r>
          </a:p>
          <a:p>
            <a:r>
              <a:rPr lang="en-US" sz="3200" dirty="0">
                <a:solidFill>
                  <a:srgbClr val="C00000"/>
                </a:solidFill>
              </a:rPr>
              <a:t>Node</a:t>
            </a:r>
            <a:endParaRPr lang="en-US" sz="1867" dirty="0">
              <a:solidFill>
                <a:srgbClr val="C00000"/>
              </a:solidFill>
            </a:endParaRPr>
          </a:p>
        </p:txBody>
      </p:sp>
      <p:sp>
        <p:nvSpPr>
          <p:cNvPr id="111" name="Title 1">
            <a:extLst>
              <a:ext uri="{FF2B5EF4-FFF2-40B4-BE49-F238E27FC236}">
                <a16:creationId xmlns:a16="http://schemas.microsoft.com/office/drawing/2014/main" id="{02D86297-F7E9-4E9D-A809-8797BED656D7}"/>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12" name="TextBox 111">
            <a:extLst>
              <a:ext uri="{FF2B5EF4-FFF2-40B4-BE49-F238E27FC236}">
                <a16:creationId xmlns:a16="http://schemas.microsoft.com/office/drawing/2014/main" id="{4FD65E2C-3107-41E6-980E-DE56CFB906F9}"/>
              </a:ext>
            </a:extLst>
          </p:cNvPr>
          <p:cNvSpPr txBox="1"/>
          <p:nvPr/>
        </p:nvSpPr>
        <p:spPr>
          <a:xfrm>
            <a:off x="619753" y="5725370"/>
            <a:ext cx="5629743" cy="923330"/>
          </a:xfrm>
          <a:prstGeom prst="rect">
            <a:avLst/>
          </a:prstGeom>
          <a:noFill/>
        </p:spPr>
        <p:txBody>
          <a:bodyPr wrap="square" rtlCol="0">
            <a:spAutoFit/>
          </a:bodyPr>
          <a:lstStyle/>
          <a:p>
            <a:r>
              <a:rPr lang="en-US" dirty="0">
                <a:solidFill>
                  <a:srgbClr val="008080"/>
                </a:solidFill>
              </a:rPr>
              <a:t>Composite nodes contain networks (dataflow + DEVS + dataflow) of other nodes. The contained nodes can themselves be composite nodes, forming a hierarchy.</a:t>
            </a:r>
          </a:p>
        </p:txBody>
      </p:sp>
    </p:spTree>
    <p:extLst>
      <p:ext uri="{BB962C8B-B14F-4D97-AF65-F5344CB8AC3E}">
        <p14:creationId xmlns:p14="http://schemas.microsoft.com/office/powerpoint/2010/main" val="132835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Diagonal Corners Snipped 2">
            <a:extLst>
              <a:ext uri="{FF2B5EF4-FFF2-40B4-BE49-F238E27FC236}">
                <a16:creationId xmlns:a16="http://schemas.microsoft.com/office/drawing/2014/main" id="{02BF9AEC-5D4E-4836-BEDF-B16C80BB653C}"/>
              </a:ext>
            </a:extLst>
          </p:cNvPr>
          <p:cNvSpPr/>
          <p:nvPr/>
        </p:nvSpPr>
        <p:spPr>
          <a:xfrm>
            <a:off x="3728720" y="2226733"/>
            <a:ext cx="4511040" cy="3945467"/>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4" name="Rectangle: Diagonal Corners Snipped 3">
            <a:extLst>
              <a:ext uri="{FF2B5EF4-FFF2-40B4-BE49-F238E27FC236}">
                <a16:creationId xmlns:a16="http://schemas.microsoft.com/office/drawing/2014/main" id="{B456A9E3-FE75-4EBA-9D28-9FF5E5FA4CED}"/>
              </a:ext>
            </a:extLst>
          </p:cNvPr>
          <p:cNvSpPr/>
          <p:nvPr/>
        </p:nvSpPr>
        <p:spPr>
          <a:xfrm>
            <a:off x="3931920" y="2413000"/>
            <a:ext cx="4104640" cy="35560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86" name="Rectangle: Diagonal Corners Snipped 85">
            <a:extLst>
              <a:ext uri="{FF2B5EF4-FFF2-40B4-BE49-F238E27FC236}">
                <a16:creationId xmlns:a16="http://schemas.microsoft.com/office/drawing/2014/main" id="{DE585165-2665-42F1-A9B0-AB6C0F556D5F}"/>
              </a:ext>
            </a:extLst>
          </p:cNvPr>
          <p:cNvSpPr/>
          <p:nvPr/>
        </p:nvSpPr>
        <p:spPr>
          <a:xfrm>
            <a:off x="3941127" y="2413000"/>
            <a:ext cx="4104640" cy="3556000"/>
          </a:xfrm>
          <a:prstGeom prst="snip2DiagRect">
            <a:avLst>
              <a:gd name="adj1" fmla="val 0"/>
              <a:gd name="adj2" fmla="val 19141"/>
            </a:avLst>
          </a:prstGeom>
          <a:solidFill>
            <a:schemeClr val="bg1">
              <a:alpha val="3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grpSp>
        <p:nvGrpSpPr>
          <p:cNvPr id="5" name="Group 4">
            <a:extLst>
              <a:ext uri="{FF2B5EF4-FFF2-40B4-BE49-F238E27FC236}">
                <a16:creationId xmlns:a16="http://schemas.microsoft.com/office/drawing/2014/main" id="{20EEEEC6-4821-4748-8C8D-C2548DCEF3C8}"/>
              </a:ext>
            </a:extLst>
          </p:cNvPr>
          <p:cNvGrpSpPr/>
          <p:nvPr/>
        </p:nvGrpSpPr>
        <p:grpSpPr>
          <a:xfrm>
            <a:off x="4367424" y="2711237"/>
            <a:ext cx="1420283" cy="1026587"/>
            <a:chOff x="5484019" y="742949"/>
            <a:chExt cx="1065212" cy="769940"/>
          </a:xfrm>
        </p:grpSpPr>
        <p:sp>
          <p:nvSpPr>
            <p:cNvPr id="6" name="Rectangle 5">
              <a:extLst>
                <a:ext uri="{FF2B5EF4-FFF2-40B4-BE49-F238E27FC236}">
                  <a16:creationId xmlns:a16="http://schemas.microsoft.com/office/drawing/2014/main" id="{7414A916-359A-43CC-BC95-3B9BB747A5B7}"/>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Rectangle: Diagonal Corners Snipped 6">
              <a:extLst>
                <a:ext uri="{FF2B5EF4-FFF2-40B4-BE49-F238E27FC236}">
                  <a16:creationId xmlns:a16="http://schemas.microsoft.com/office/drawing/2014/main" id="{1A36A8D4-8A6F-475A-B0FD-9F40EC14E23B}"/>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9" name="Rectangle 8">
              <a:extLst>
                <a:ext uri="{FF2B5EF4-FFF2-40B4-BE49-F238E27FC236}">
                  <a16:creationId xmlns:a16="http://schemas.microsoft.com/office/drawing/2014/main" id="{9E02F161-F18D-4908-B4D8-A5868C1CD97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Rectangle 9">
              <a:extLst>
                <a:ext uri="{FF2B5EF4-FFF2-40B4-BE49-F238E27FC236}">
                  <a16:creationId xmlns:a16="http://schemas.microsoft.com/office/drawing/2014/main" id="{5697B862-B5D0-4CAF-A908-DCB725DC71FF}"/>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49C6F796-BD6C-4A3B-BF34-D401E3CFB1F5}"/>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2" name="Group 11">
            <a:extLst>
              <a:ext uri="{FF2B5EF4-FFF2-40B4-BE49-F238E27FC236}">
                <a16:creationId xmlns:a16="http://schemas.microsoft.com/office/drawing/2014/main" id="{F45F1612-2101-42CB-99A6-E7B98DDA28DF}"/>
              </a:ext>
            </a:extLst>
          </p:cNvPr>
          <p:cNvGrpSpPr/>
          <p:nvPr/>
        </p:nvGrpSpPr>
        <p:grpSpPr>
          <a:xfrm>
            <a:off x="4570624" y="2914437"/>
            <a:ext cx="1420283" cy="1026587"/>
            <a:chOff x="5484019" y="742949"/>
            <a:chExt cx="1065212" cy="769940"/>
          </a:xfrm>
        </p:grpSpPr>
        <p:sp>
          <p:nvSpPr>
            <p:cNvPr id="13" name="Rectangle 12">
              <a:extLst>
                <a:ext uri="{FF2B5EF4-FFF2-40B4-BE49-F238E27FC236}">
                  <a16:creationId xmlns:a16="http://schemas.microsoft.com/office/drawing/2014/main" id="{FD8DAC6B-E618-4D5D-9E0A-AD46658F66F2}"/>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Rectangle: Diagonal Corners Snipped 13">
              <a:extLst>
                <a:ext uri="{FF2B5EF4-FFF2-40B4-BE49-F238E27FC236}">
                  <a16:creationId xmlns:a16="http://schemas.microsoft.com/office/drawing/2014/main" id="{A6BBF273-A687-4170-8723-297243D7747B}"/>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15" name="Rectangle 14">
              <a:extLst>
                <a:ext uri="{FF2B5EF4-FFF2-40B4-BE49-F238E27FC236}">
                  <a16:creationId xmlns:a16="http://schemas.microsoft.com/office/drawing/2014/main" id="{0903CB51-B5CC-4DAF-8C00-BBDEE7B5677E}"/>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15">
              <a:extLst>
                <a:ext uri="{FF2B5EF4-FFF2-40B4-BE49-F238E27FC236}">
                  <a16:creationId xmlns:a16="http://schemas.microsoft.com/office/drawing/2014/main" id="{A8125524-BBE6-4C24-9B49-BB0612DFE16C}"/>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7" name="Rectangle 16">
              <a:extLst>
                <a:ext uri="{FF2B5EF4-FFF2-40B4-BE49-F238E27FC236}">
                  <a16:creationId xmlns:a16="http://schemas.microsoft.com/office/drawing/2014/main" id="{04E8CA7B-0F6E-4E16-9895-2F6476264A97}"/>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8" name="Group 17">
            <a:extLst>
              <a:ext uri="{FF2B5EF4-FFF2-40B4-BE49-F238E27FC236}">
                <a16:creationId xmlns:a16="http://schemas.microsoft.com/office/drawing/2014/main" id="{47940439-D3C5-4B58-9150-19CA679A4922}"/>
              </a:ext>
            </a:extLst>
          </p:cNvPr>
          <p:cNvGrpSpPr/>
          <p:nvPr/>
        </p:nvGrpSpPr>
        <p:grpSpPr>
          <a:xfrm>
            <a:off x="4773824" y="3117637"/>
            <a:ext cx="1420283" cy="1026587"/>
            <a:chOff x="5484019" y="742949"/>
            <a:chExt cx="1065212" cy="769940"/>
          </a:xfrm>
        </p:grpSpPr>
        <p:sp>
          <p:nvSpPr>
            <p:cNvPr id="19" name="Rectangle 18">
              <a:extLst>
                <a:ext uri="{FF2B5EF4-FFF2-40B4-BE49-F238E27FC236}">
                  <a16:creationId xmlns:a16="http://schemas.microsoft.com/office/drawing/2014/main" id="{9F576176-2C07-49C2-8C36-6E91DCA31CBD}"/>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 name="Rectangle: Diagonal Corners Snipped 19">
              <a:extLst>
                <a:ext uri="{FF2B5EF4-FFF2-40B4-BE49-F238E27FC236}">
                  <a16:creationId xmlns:a16="http://schemas.microsoft.com/office/drawing/2014/main" id="{8DCD6CF1-7929-4FAB-9A55-FA32B2633ECE}"/>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1" name="Rectangle 20">
              <a:extLst>
                <a:ext uri="{FF2B5EF4-FFF2-40B4-BE49-F238E27FC236}">
                  <a16:creationId xmlns:a16="http://schemas.microsoft.com/office/drawing/2014/main" id="{1BB33999-2151-4476-82DC-9428766FAA06}"/>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2" name="Rectangle 21">
              <a:extLst>
                <a:ext uri="{FF2B5EF4-FFF2-40B4-BE49-F238E27FC236}">
                  <a16:creationId xmlns:a16="http://schemas.microsoft.com/office/drawing/2014/main" id="{949BB533-7E52-46F0-9ECE-92DA8EE06935}"/>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3" name="Rectangle 22">
              <a:extLst>
                <a:ext uri="{FF2B5EF4-FFF2-40B4-BE49-F238E27FC236}">
                  <a16:creationId xmlns:a16="http://schemas.microsoft.com/office/drawing/2014/main" id="{C05995C2-6271-44BE-87DF-6DB2921B48DE}"/>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24" name="Group 23">
            <a:extLst>
              <a:ext uri="{FF2B5EF4-FFF2-40B4-BE49-F238E27FC236}">
                <a16:creationId xmlns:a16="http://schemas.microsoft.com/office/drawing/2014/main" id="{2E2C4570-BE3D-47A3-A082-4BEA9668B4A8}"/>
              </a:ext>
            </a:extLst>
          </p:cNvPr>
          <p:cNvGrpSpPr/>
          <p:nvPr/>
        </p:nvGrpSpPr>
        <p:grpSpPr>
          <a:xfrm>
            <a:off x="4977024" y="3320837"/>
            <a:ext cx="1420283" cy="1026587"/>
            <a:chOff x="5484019" y="742949"/>
            <a:chExt cx="1065212" cy="769940"/>
          </a:xfrm>
        </p:grpSpPr>
        <p:sp>
          <p:nvSpPr>
            <p:cNvPr id="25" name="Rectangle 24">
              <a:extLst>
                <a:ext uri="{FF2B5EF4-FFF2-40B4-BE49-F238E27FC236}">
                  <a16:creationId xmlns:a16="http://schemas.microsoft.com/office/drawing/2014/main" id="{CD33E466-3F38-4399-A061-6251F70547F5}"/>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6" name="Rectangle: Diagonal Corners Snipped 25">
              <a:extLst>
                <a:ext uri="{FF2B5EF4-FFF2-40B4-BE49-F238E27FC236}">
                  <a16:creationId xmlns:a16="http://schemas.microsoft.com/office/drawing/2014/main" id="{134A140B-2581-4280-A45D-07654143E566}"/>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7" name="Rectangle 26">
              <a:extLst>
                <a:ext uri="{FF2B5EF4-FFF2-40B4-BE49-F238E27FC236}">
                  <a16:creationId xmlns:a16="http://schemas.microsoft.com/office/drawing/2014/main" id="{B650440D-B483-4CD0-B7D7-E28CD6BA809E}"/>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8" name="Rectangle 27">
              <a:extLst>
                <a:ext uri="{FF2B5EF4-FFF2-40B4-BE49-F238E27FC236}">
                  <a16:creationId xmlns:a16="http://schemas.microsoft.com/office/drawing/2014/main" id="{506B65D0-1626-408D-9D4B-4C92678F366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9" name="Rectangle 28">
              <a:extLst>
                <a:ext uri="{FF2B5EF4-FFF2-40B4-BE49-F238E27FC236}">
                  <a16:creationId xmlns:a16="http://schemas.microsoft.com/office/drawing/2014/main" id="{A9704CBB-2F16-496D-B106-2DCEE35201ED}"/>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0" name="Group 29">
            <a:extLst>
              <a:ext uri="{FF2B5EF4-FFF2-40B4-BE49-F238E27FC236}">
                <a16:creationId xmlns:a16="http://schemas.microsoft.com/office/drawing/2014/main" id="{EA6A9A37-13B5-4B54-B876-29BD327545D2}"/>
              </a:ext>
            </a:extLst>
          </p:cNvPr>
          <p:cNvGrpSpPr/>
          <p:nvPr/>
        </p:nvGrpSpPr>
        <p:grpSpPr>
          <a:xfrm>
            <a:off x="5180224" y="3524037"/>
            <a:ext cx="1420283" cy="1026587"/>
            <a:chOff x="5484019" y="742949"/>
            <a:chExt cx="1065212" cy="769940"/>
          </a:xfrm>
        </p:grpSpPr>
        <p:sp>
          <p:nvSpPr>
            <p:cNvPr id="31" name="Rectangle 30">
              <a:extLst>
                <a:ext uri="{FF2B5EF4-FFF2-40B4-BE49-F238E27FC236}">
                  <a16:creationId xmlns:a16="http://schemas.microsoft.com/office/drawing/2014/main" id="{4E3EA91A-3AE5-412C-9A0B-B9E6F2B861EF}"/>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2" name="Rectangle: Diagonal Corners Snipped 31">
              <a:extLst>
                <a:ext uri="{FF2B5EF4-FFF2-40B4-BE49-F238E27FC236}">
                  <a16:creationId xmlns:a16="http://schemas.microsoft.com/office/drawing/2014/main" id="{B42FF555-BB28-4033-8715-4B1A4F36C6E4}"/>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33" name="Rectangle 32">
              <a:extLst>
                <a:ext uri="{FF2B5EF4-FFF2-40B4-BE49-F238E27FC236}">
                  <a16:creationId xmlns:a16="http://schemas.microsoft.com/office/drawing/2014/main" id="{E7F25C05-B77B-4100-8200-9AFC0AD76BC9}"/>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4" name="Rectangle 33">
              <a:extLst>
                <a:ext uri="{FF2B5EF4-FFF2-40B4-BE49-F238E27FC236}">
                  <a16:creationId xmlns:a16="http://schemas.microsoft.com/office/drawing/2014/main" id="{30A9C341-996A-4546-B039-7EB9F8D08691}"/>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546AF5FA-967C-4141-A9D8-FDBF61AFD43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D9EDE73E-6B8C-4F28-9B68-43486ACA9D76}"/>
              </a:ext>
            </a:extLst>
          </p:cNvPr>
          <p:cNvGrpSpPr/>
          <p:nvPr/>
        </p:nvGrpSpPr>
        <p:grpSpPr>
          <a:xfrm>
            <a:off x="5383424" y="3727237"/>
            <a:ext cx="1420283" cy="1026587"/>
            <a:chOff x="5484019" y="742949"/>
            <a:chExt cx="1065212" cy="769940"/>
          </a:xfrm>
        </p:grpSpPr>
        <p:sp>
          <p:nvSpPr>
            <p:cNvPr id="37" name="Rectangle 36">
              <a:extLst>
                <a:ext uri="{FF2B5EF4-FFF2-40B4-BE49-F238E27FC236}">
                  <a16:creationId xmlns:a16="http://schemas.microsoft.com/office/drawing/2014/main" id="{032E2287-874C-4F4E-ACF6-014E4E01D901}"/>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Rectangle: Diagonal Corners Snipped 37">
              <a:extLst>
                <a:ext uri="{FF2B5EF4-FFF2-40B4-BE49-F238E27FC236}">
                  <a16:creationId xmlns:a16="http://schemas.microsoft.com/office/drawing/2014/main" id="{13051150-1DCD-417C-A968-B3713455884D}"/>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39" name="Rectangle 38">
              <a:extLst>
                <a:ext uri="{FF2B5EF4-FFF2-40B4-BE49-F238E27FC236}">
                  <a16:creationId xmlns:a16="http://schemas.microsoft.com/office/drawing/2014/main" id="{A5F728BF-01C9-4C83-9C92-6C1ED3DB2EF3}"/>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0" name="Rectangle 39">
              <a:extLst>
                <a:ext uri="{FF2B5EF4-FFF2-40B4-BE49-F238E27FC236}">
                  <a16:creationId xmlns:a16="http://schemas.microsoft.com/office/drawing/2014/main" id="{236BE879-1871-4010-9CCC-D5C53EA7507E}"/>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1" name="Rectangle 40">
              <a:extLst>
                <a:ext uri="{FF2B5EF4-FFF2-40B4-BE49-F238E27FC236}">
                  <a16:creationId xmlns:a16="http://schemas.microsoft.com/office/drawing/2014/main" id="{5F2FBEED-0B27-4665-8087-1C3218E48CE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42" name="Group 41">
            <a:extLst>
              <a:ext uri="{FF2B5EF4-FFF2-40B4-BE49-F238E27FC236}">
                <a16:creationId xmlns:a16="http://schemas.microsoft.com/office/drawing/2014/main" id="{564737A9-4F4E-4A7D-A2E0-D9914C39A6C7}"/>
              </a:ext>
            </a:extLst>
          </p:cNvPr>
          <p:cNvGrpSpPr/>
          <p:nvPr/>
        </p:nvGrpSpPr>
        <p:grpSpPr>
          <a:xfrm>
            <a:off x="5586624" y="3930437"/>
            <a:ext cx="1420283" cy="1026587"/>
            <a:chOff x="5484019" y="742949"/>
            <a:chExt cx="1065212" cy="769940"/>
          </a:xfrm>
        </p:grpSpPr>
        <p:sp>
          <p:nvSpPr>
            <p:cNvPr id="43" name="Rectangle 42">
              <a:extLst>
                <a:ext uri="{FF2B5EF4-FFF2-40B4-BE49-F238E27FC236}">
                  <a16:creationId xmlns:a16="http://schemas.microsoft.com/office/drawing/2014/main" id="{B4D65782-79E8-4CAB-B63C-1F0E643D4755}"/>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4" name="Rectangle: Diagonal Corners Snipped 43">
              <a:extLst>
                <a:ext uri="{FF2B5EF4-FFF2-40B4-BE49-F238E27FC236}">
                  <a16:creationId xmlns:a16="http://schemas.microsoft.com/office/drawing/2014/main" id="{967D57C0-8060-47E0-AFC3-3BA087D60BB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45" name="Rectangle 44">
              <a:extLst>
                <a:ext uri="{FF2B5EF4-FFF2-40B4-BE49-F238E27FC236}">
                  <a16:creationId xmlns:a16="http://schemas.microsoft.com/office/drawing/2014/main" id="{8DBF3C1D-9DFF-4AEF-B2B9-787FD3038CB3}"/>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6" name="Rectangle 45">
              <a:extLst>
                <a:ext uri="{FF2B5EF4-FFF2-40B4-BE49-F238E27FC236}">
                  <a16:creationId xmlns:a16="http://schemas.microsoft.com/office/drawing/2014/main" id="{BE753C6F-343D-41C4-9B94-83C8CE90C7CB}"/>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96ADF584-63F3-41F5-8B78-8F2491CC827A}"/>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48" name="Group 47">
            <a:extLst>
              <a:ext uri="{FF2B5EF4-FFF2-40B4-BE49-F238E27FC236}">
                <a16:creationId xmlns:a16="http://schemas.microsoft.com/office/drawing/2014/main" id="{9E41AD01-156B-4E63-94DC-088551E380CD}"/>
              </a:ext>
            </a:extLst>
          </p:cNvPr>
          <p:cNvGrpSpPr/>
          <p:nvPr/>
        </p:nvGrpSpPr>
        <p:grpSpPr>
          <a:xfrm>
            <a:off x="5789824" y="4133637"/>
            <a:ext cx="1420283" cy="1026587"/>
            <a:chOff x="5484019" y="742949"/>
            <a:chExt cx="1065212" cy="769940"/>
          </a:xfrm>
        </p:grpSpPr>
        <p:sp>
          <p:nvSpPr>
            <p:cNvPr id="49" name="Rectangle 48">
              <a:extLst>
                <a:ext uri="{FF2B5EF4-FFF2-40B4-BE49-F238E27FC236}">
                  <a16:creationId xmlns:a16="http://schemas.microsoft.com/office/drawing/2014/main" id="{41FE4B5E-40DB-4ADA-AED1-580C68DB2D0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0" name="Rectangle: Diagonal Corners Snipped 49">
              <a:extLst>
                <a:ext uri="{FF2B5EF4-FFF2-40B4-BE49-F238E27FC236}">
                  <a16:creationId xmlns:a16="http://schemas.microsoft.com/office/drawing/2014/main" id="{F1CD2615-6A20-4E68-8472-89B9146E693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51" name="Rectangle 50">
              <a:extLst>
                <a:ext uri="{FF2B5EF4-FFF2-40B4-BE49-F238E27FC236}">
                  <a16:creationId xmlns:a16="http://schemas.microsoft.com/office/drawing/2014/main" id="{93D6ACD4-2161-449C-B90F-543F8FD21CF0}"/>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2" name="Rectangle 51">
              <a:extLst>
                <a:ext uri="{FF2B5EF4-FFF2-40B4-BE49-F238E27FC236}">
                  <a16:creationId xmlns:a16="http://schemas.microsoft.com/office/drawing/2014/main" id="{6A36AD6D-D907-4818-A6C9-926D80EC0E9A}"/>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3" name="Rectangle 52">
              <a:extLst>
                <a:ext uri="{FF2B5EF4-FFF2-40B4-BE49-F238E27FC236}">
                  <a16:creationId xmlns:a16="http://schemas.microsoft.com/office/drawing/2014/main" id="{E3131F95-ABC0-4A8F-A9A3-2BCA0D97022B}"/>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54" name="Group 53">
            <a:extLst>
              <a:ext uri="{FF2B5EF4-FFF2-40B4-BE49-F238E27FC236}">
                <a16:creationId xmlns:a16="http://schemas.microsoft.com/office/drawing/2014/main" id="{49891DD5-A73B-4A85-86F3-7C6090466C95}"/>
              </a:ext>
            </a:extLst>
          </p:cNvPr>
          <p:cNvGrpSpPr/>
          <p:nvPr/>
        </p:nvGrpSpPr>
        <p:grpSpPr>
          <a:xfrm>
            <a:off x="5993024" y="4336837"/>
            <a:ext cx="1420283" cy="1026587"/>
            <a:chOff x="5484019" y="742949"/>
            <a:chExt cx="1065212" cy="769940"/>
          </a:xfrm>
        </p:grpSpPr>
        <p:sp>
          <p:nvSpPr>
            <p:cNvPr id="55" name="Rectangle 54">
              <a:extLst>
                <a:ext uri="{FF2B5EF4-FFF2-40B4-BE49-F238E27FC236}">
                  <a16:creationId xmlns:a16="http://schemas.microsoft.com/office/drawing/2014/main" id="{9CE60172-EADE-42DB-8EDB-F9F2FA49C33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6" name="Rectangle: Diagonal Corners Snipped 55">
              <a:extLst>
                <a:ext uri="{FF2B5EF4-FFF2-40B4-BE49-F238E27FC236}">
                  <a16:creationId xmlns:a16="http://schemas.microsoft.com/office/drawing/2014/main" id="{722D7084-4F61-4D8D-A36B-805FC1E4268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57" name="Rectangle 56">
              <a:extLst>
                <a:ext uri="{FF2B5EF4-FFF2-40B4-BE49-F238E27FC236}">
                  <a16:creationId xmlns:a16="http://schemas.microsoft.com/office/drawing/2014/main" id="{3E67F2BA-D547-4F91-BD53-26B7B367C00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8" name="Rectangle 57">
              <a:extLst>
                <a:ext uri="{FF2B5EF4-FFF2-40B4-BE49-F238E27FC236}">
                  <a16:creationId xmlns:a16="http://schemas.microsoft.com/office/drawing/2014/main" id="{CF78F47D-EA14-455C-84AB-C06BC7F73830}"/>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9" name="Rectangle 58">
              <a:extLst>
                <a:ext uri="{FF2B5EF4-FFF2-40B4-BE49-F238E27FC236}">
                  <a16:creationId xmlns:a16="http://schemas.microsoft.com/office/drawing/2014/main" id="{2471127E-85DD-4F7B-93E1-92218B161873}"/>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0" name="Group 59">
            <a:extLst>
              <a:ext uri="{FF2B5EF4-FFF2-40B4-BE49-F238E27FC236}">
                <a16:creationId xmlns:a16="http://schemas.microsoft.com/office/drawing/2014/main" id="{B86C7684-521C-4B0B-AC49-1E8602968B87}"/>
              </a:ext>
            </a:extLst>
          </p:cNvPr>
          <p:cNvGrpSpPr/>
          <p:nvPr/>
        </p:nvGrpSpPr>
        <p:grpSpPr>
          <a:xfrm>
            <a:off x="6196224" y="4540037"/>
            <a:ext cx="1420283" cy="1026587"/>
            <a:chOff x="5484019" y="742949"/>
            <a:chExt cx="1065212" cy="769940"/>
          </a:xfrm>
        </p:grpSpPr>
        <p:sp>
          <p:nvSpPr>
            <p:cNvPr id="61" name="Rectangle 60">
              <a:extLst>
                <a:ext uri="{FF2B5EF4-FFF2-40B4-BE49-F238E27FC236}">
                  <a16:creationId xmlns:a16="http://schemas.microsoft.com/office/drawing/2014/main" id="{8F15BAA1-9616-4E1F-9394-7E36C01499B1}"/>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2" name="Rectangle: Diagonal Corners Snipped 61">
              <a:extLst>
                <a:ext uri="{FF2B5EF4-FFF2-40B4-BE49-F238E27FC236}">
                  <a16:creationId xmlns:a16="http://schemas.microsoft.com/office/drawing/2014/main" id="{C32BB10E-74E9-4F80-803F-9A151D96BC6D}"/>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3" name="Rectangle 62">
              <a:extLst>
                <a:ext uri="{FF2B5EF4-FFF2-40B4-BE49-F238E27FC236}">
                  <a16:creationId xmlns:a16="http://schemas.microsoft.com/office/drawing/2014/main" id="{EFE5DA16-F406-43CB-BA2D-789F36E742E8}"/>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4" name="Rectangle 63">
              <a:extLst>
                <a:ext uri="{FF2B5EF4-FFF2-40B4-BE49-F238E27FC236}">
                  <a16:creationId xmlns:a16="http://schemas.microsoft.com/office/drawing/2014/main" id="{044AE3C8-2EB2-4777-BC50-D25BF65A532A}"/>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5" name="Rectangle 64">
              <a:extLst>
                <a:ext uri="{FF2B5EF4-FFF2-40B4-BE49-F238E27FC236}">
                  <a16:creationId xmlns:a16="http://schemas.microsoft.com/office/drawing/2014/main" id="{DE8C55AD-1335-4BFD-864A-42009C13803C}"/>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6" name="Group 65">
            <a:extLst>
              <a:ext uri="{FF2B5EF4-FFF2-40B4-BE49-F238E27FC236}">
                <a16:creationId xmlns:a16="http://schemas.microsoft.com/office/drawing/2014/main" id="{77CAFE31-EC5C-4CA1-8CC1-3731D8034FE2}"/>
              </a:ext>
            </a:extLst>
          </p:cNvPr>
          <p:cNvGrpSpPr/>
          <p:nvPr/>
        </p:nvGrpSpPr>
        <p:grpSpPr>
          <a:xfrm>
            <a:off x="6399424" y="4743237"/>
            <a:ext cx="1420283" cy="1026587"/>
            <a:chOff x="5484019" y="742949"/>
            <a:chExt cx="1065212" cy="769940"/>
          </a:xfrm>
        </p:grpSpPr>
        <p:sp>
          <p:nvSpPr>
            <p:cNvPr id="67" name="Rectangle 66">
              <a:extLst>
                <a:ext uri="{FF2B5EF4-FFF2-40B4-BE49-F238E27FC236}">
                  <a16:creationId xmlns:a16="http://schemas.microsoft.com/office/drawing/2014/main" id="{C14F1BBD-355D-4838-8A91-B795714F8CD0}"/>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Diagonal Corners Snipped 67">
              <a:extLst>
                <a:ext uri="{FF2B5EF4-FFF2-40B4-BE49-F238E27FC236}">
                  <a16:creationId xmlns:a16="http://schemas.microsoft.com/office/drawing/2014/main" id="{D2CF2FBF-71C0-43A1-BFD6-CB5260568C1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9" name="Rectangle 68">
              <a:extLst>
                <a:ext uri="{FF2B5EF4-FFF2-40B4-BE49-F238E27FC236}">
                  <a16:creationId xmlns:a16="http://schemas.microsoft.com/office/drawing/2014/main" id="{4A6A2DBF-EB8B-40EB-B760-AC6B136A1CEC}"/>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0" name="Rectangle 69">
              <a:extLst>
                <a:ext uri="{FF2B5EF4-FFF2-40B4-BE49-F238E27FC236}">
                  <a16:creationId xmlns:a16="http://schemas.microsoft.com/office/drawing/2014/main" id="{78DE9427-A112-493E-8954-F7B1DC075541}"/>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70">
              <a:extLst>
                <a:ext uri="{FF2B5EF4-FFF2-40B4-BE49-F238E27FC236}">
                  <a16:creationId xmlns:a16="http://schemas.microsoft.com/office/drawing/2014/main" id="{6F63F04F-A476-44BD-9FE4-FF805AF552F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84" name="Rectangle 83">
            <a:extLst>
              <a:ext uri="{FF2B5EF4-FFF2-40B4-BE49-F238E27FC236}">
                <a16:creationId xmlns:a16="http://schemas.microsoft.com/office/drawing/2014/main" id="{144C1C39-334B-44A7-A594-9586FD02FD5C}"/>
              </a:ext>
            </a:extLst>
          </p:cNvPr>
          <p:cNvSpPr/>
          <p:nvPr/>
        </p:nvSpPr>
        <p:spPr>
          <a:xfrm>
            <a:off x="619401" y="2117804"/>
            <a:ext cx="3020420" cy="1077218"/>
          </a:xfrm>
          <a:prstGeom prst="rect">
            <a:avLst/>
          </a:prstGeom>
        </p:spPr>
        <p:txBody>
          <a:bodyPr wrap="square">
            <a:spAutoFit/>
          </a:bodyPr>
          <a:lstStyle/>
          <a:p>
            <a:pPr algn="r"/>
            <a:r>
              <a:rPr lang="en-US" sz="3200" dirty="0">
                <a:solidFill>
                  <a:srgbClr val="C00000"/>
                </a:solidFill>
              </a:rPr>
              <a:t>Collection</a:t>
            </a:r>
          </a:p>
          <a:p>
            <a:pPr algn="r"/>
            <a:r>
              <a:rPr lang="en-US" sz="3200" dirty="0">
                <a:solidFill>
                  <a:srgbClr val="C00000"/>
                </a:solidFill>
              </a:rPr>
              <a:t>Node</a:t>
            </a:r>
            <a:endParaRPr lang="en-US" sz="1867" dirty="0">
              <a:solidFill>
                <a:srgbClr val="C00000"/>
              </a:solidFill>
            </a:endParaRPr>
          </a:p>
        </p:txBody>
      </p:sp>
      <p:sp>
        <p:nvSpPr>
          <p:cNvPr id="72" name="Title 1">
            <a:extLst>
              <a:ext uri="{FF2B5EF4-FFF2-40B4-BE49-F238E27FC236}">
                <a16:creationId xmlns:a16="http://schemas.microsoft.com/office/drawing/2014/main" id="{DE4B5BDB-8D58-4DCB-95A5-5924C312F87E}"/>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73" name="TextBox 72">
            <a:extLst>
              <a:ext uri="{FF2B5EF4-FFF2-40B4-BE49-F238E27FC236}">
                <a16:creationId xmlns:a16="http://schemas.microsoft.com/office/drawing/2014/main" id="{F8B41BD3-BA84-4626-80A8-C769466E7EA7}"/>
              </a:ext>
            </a:extLst>
          </p:cNvPr>
          <p:cNvSpPr txBox="1"/>
          <p:nvPr/>
        </p:nvSpPr>
        <p:spPr>
          <a:xfrm>
            <a:off x="7933571" y="688988"/>
            <a:ext cx="3953630" cy="1754326"/>
          </a:xfrm>
          <a:prstGeom prst="rect">
            <a:avLst/>
          </a:prstGeom>
          <a:noFill/>
        </p:spPr>
        <p:txBody>
          <a:bodyPr wrap="square" rtlCol="0">
            <a:spAutoFit/>
          </a:bodyPr>
          <a:lstStyle/>
          <a:p>
            <a:r>
              <a:rPr lang="en-US" dirty="0">
                <a:solidFill>
                  <a:srgbClr val="008080"/>
                </a:solidFill>
              </a:rPr>
              <a:t>Collection nodes contain any number of instances of a single type of node. The number of instances can change during a simulation. Collection nodes are useful for agent-based modeling, where each instance is an agent.</a:t>
            </a:r>
          </a:p>
        </p:txBody>
      </p:sp>
    </p:spTree>
    <p:extLst>
      <p:ext uri="{BB962C8B-B14F-4D97-AF65-F5344CB8AC3E}">
        <p14:creationId xmlns:p14="http://schemas.microsoft.com/office/powerpoint/2010/main" val="278458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F5974A1-4641-427E-81C8-270D5AC1573B}"/>
              </a:ext>
            </a:extLst>
          </p:cNvPr>
          <p:cNvSpPr txBox="1">
            <a:spLocks/>
          </p:cNvSpPr>
          <p:nvPr/>
        </p:nvSpPr>
        <p:spPr>
          <a:xfrm>
            <a:off x="609600" y="2687479"/>
            <a:ext cx="10972800" cy="14830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b="1" dirty="0">
                <a:solidFill>
                  <a:schemeClr val="tx2"/>
                </a:solidFill>
              </a:rPr>
              <a:t>Theory</a:t>
            </a:r>
            <a:endParaRPr lang="en-US" dirty="0">
              <a:solidFill>
                <a:schemeClr val="accent6">
                  <a:lumMod val="50000"/>
                </a:schemeClr>
              </a:solidFill>
            </a:endParaRPr>
          </a:p>
        </p:txBody>
      </p:sp>
    </p:spTree>
    <p:extLst>
      <p:ext uri="{BB962C8B-B14F-4D97-AF65-F5344CB8AC3E}">
        <p14:creationId xmlns:p14="http://schemas.microsoft.com/office/powerpoint/2010/main" val="59877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401171B-2D20-40D0-BC3F-A9E03EA063A2}"/>
              </a:ext>
            </a:extLst>
          </p:cNvPr>
          <p:cNvSpPr txBox="1">
            <a:spLocks/>
          </p:cNvSpPr>
          <p:nvPr/>
        </p:nvSpPr>
        <p:spPr>
          <a:xfrm>
            <a:off x="1219200" y="1666240"/>
            <a:ext cx="4368800" cy="4343400"/>
          </a:xfrm>
          <a:prstGeom prst="rect">
            <a:avLst/>
          </a:prstGeom>
          <a:noFill/>
        </p:spPr>
        <p:txBody>
          <a:bodyPr vert="horz" lIns="0" tIns="0" rIns="0" bIns="0" rtlCol="0">
            <a:noAutofit/>
          </a:bodyPr>
          <a:lstStyle>
            <a:lvl1pPr marL="230188" indent="-230188" algn="l" defTabSz="685800" rtl="0" eaLnBrk="1" latinLnBrk="0" hangingPunct="1">
              <a:lnSpc>
                <a:spcPct val="90000"/>
              </a:lnSpc>
              <a:spcBef>
                <a:spcPts val="1800"/>
              </a:spcBef>
              <a:buClr>
                <a:schemeClr val="tx2"/>
              </a:buClr>
              <a:buFont typeface="Wingdings" charset="2"/>
              <a:buChar char="§"/>
              <a:tabLst/>
              <a:defRPr sz="1600" kern="1200">
                <a:solidFill>
                  <a:schemeClr val="tx1"/>
                </a:solidFill>
                <a:latin typeface="+mn-lt"/>
                <a:ea typeface="+mn-ea"/>
                <a:cs typeface="+mn-cs"/>
              </a:defRPr>
            </a:lvl1pPr>
            <a:lvl2pPr marL="5762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2pPr>
            <a:lvl3pPr marL="9144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3pPr>
            <a:lvl4pPr marL="12620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4pPr>
            <a:lvl5pPr marL="16002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t>Nodes</a:t>
            </a:r>
          </a:p>
          <a:p>
            <a:pPr marL="609585" indent="-609585">
              <a:buFont typeface="+mj-lt"/>
              <a:buAutoNum type="arabicPeriod"/>
            </a:pPr>
            <a:r>
              <a:rPr lang="en-US" sz="3200" dirty="0"/>
              <a:t>Function Node</a:t>
            </a:r>
          </a:p>
          <a:p>
            <a:pPr marL="609585" indent="-609585">
              <a:buFont typeface="+mj-lt"/>
              <a:buAutoNum type="arabicPeriod"/>
            </a:pPr>
            <a:r>
              <a:rPr lang="en-US" sz="3200" dirty="0"/>
              <a:t>Atomic Node</a:t>
            </a:r>
          </a:p>
          <a:p>
            <a:pPr marL="609585" indent="-609585">
              <a:buFont typeface="+mj-lt"/>
              <a:buAutoNum type="arabicPeriod"/>
            </a:pPr>
            <a:r>
              <a:rPr lang="en-US" sz="3200" dirty="0"/>
              <a:t>Composite Node</a:t>
            </a:r>
          </a:p>
          <a:p>
            <a:pPr marL="609585" indent="-609585">
              <a:buFont typeface="+mj-lt"/>
              <a:buAutoNum type="arabicPeriod"/>
            </a:pPr>
            <a:r>
              <a:rPr lang="en-US" sz="3200" dirty="0"/>
              <a:t>Collection Node</a:t>
            </a:r>
          </a:p>
        </p:txBody>
      </p:sp>
      <p:cxnSp>
        <p:nvCxnSpPr>
          <p:cNvPr id="11" name="Straight Connector 10">
            <a:extLst>
              <a:ext uri="{FF2B5EF4-FFF2-40B4-BE49-F238E27FC236}">
                <a16:creationId xmlns:a16="http://schemas.microsoft.com/office/drawing/2014/main" id="{3B33BB7D-3A16-48C6-9DC8-6EBFE10D4E34}"/>
              </a:ext>
            </a:extLst>
          </p:cNvPr>
          <p:cNvCxnSpPr/>
          <p:nvPr/>
        </p:nvCxnSpPr>
        <p:spPr>
          <a:xfrm>
            <a:off x="812800" y="2235200"/>
            <a:ext cx="105664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238C8E7-5A1E-441C-8D90-A23C881BE83A}"/>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6" name="TextBox 5">
            <a:extLst>
              <a:ext uri="{FF2B5EF4-FFF2-40B4-BE49-F238E27FC236}">
                <a16:creationId xmlns:a16="http://schemas.microsoft.com/office/drawing/2014/main" id="{BA9E220A-1FC6-4F7F-9D0D-70C81946AB71}"/>
              </a:ext>
            </a:extLst>
          </p:cNvPr>
          <p:cNvSpPr txBox="1"/>
          <p:nvPr/>
        </p:nvSpPr>
        <p:spPr>
          <a:xfrm>
            <a:off x="4274500" y="5259898"/>
            <a:ext cx="3953630" cy="369332"/>
          </a:xfrm>
          <a:prstGeom prst="rect">
            <a:avLst/>
          </a:prstGeom>
          <a:noFill/>
        </p:spPr>
        <p:txBody>
          <a:bodyPr wrap="square" rtlCol="0">
            <a:spAutoFit/>
          </a:bodyPr>
          <a:lstStyle/>
          <a:p>
            <a:r>
              <a:rPr lang="en-US" dirty="0">
                <a:solidFill>
                  <a:srgbClr val="008080"/>
                </a:solidFill>
              </a:rPr>
              <a:t>Here is a list of the four types of nodes.</a:t>
            </a:r>
          </a:p>
        </p:txBody>
      </p:sp>
    </p:spTree>
    <p:extLst>
      <p:ext uri="{BB962C8B-B14F-4D97-AF65-F5344CB8AC3E}">
        <p14:creationId xmlns:p14="http://schemas.microsoft.com/office/powerpoint/2010/main" val="1068291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621026D4-371F-4E18-A438-AA309533C405}"/>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grpSp>
        <p:nvGrpSpPr>
          <p:cNvPr id="94" name="Group 93">
            <a:extLst>
              <a:ext uri="{FF2B5EF4-FFF2-40B4-BE49-F238E27FC236}">
                <a16:creationId xmlns:a16="http://schemas.microsoft.com/office/drawing/2014/main" id="{261EBD62-DEA1-435F-92CB-9341E0AC0844}"/>
              </a:ext>
            </a:extLst>
          </p:cNvPr>
          <p:cNvGrpSpPr/>
          <p:nvPr/>
        </p:nvGrpSpPr>
        <p:grpSpPr>
          <a:xfrm>
            <a:off x="5516033" y="1766361"/>
            <a:ext cx="756180" cy="3484561"/>
            <a:chOff x="4137024" y="1324770"/>
            <a:chExt cx="567135" cy="2613421"/>
          </a:xfrm>
        </p:grpSpPr>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4004267" y="2227465"/>
              <a:ext cx="547694" cy="28217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4375156" y="3609189"/>
              <a:ext cx="525849" cy="132156"/>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3234329" y="2227466"/>
              <a:ext cx="2087572" cy="28217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00" name="Title 1">
            <a:extLst>
              <a:ext uri="{FF2B5EF4-FFF2-40B4-BE49-F238E27FC236}">
                <a16:creationId xmlns:a16="http://schemas.microsoft.com/office/drawing/2014/main" id="{FC249B32-5050-4A78-BE62-7A058AD38301}"/>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99" name="TextBox 98">
            <a:extLst>
              <a:ext uri="{FF2B5EF4-FFF2-40B4-BE49-F238E27FC236}">
                <a16:creationId xmlns:a16="http://schemas.microsoft.com/office/drawing/2014/main" id="{3FEB27BD-1768-4773-B7AB-90E68D95F1BF}"/>
              </a:ext>
            </a:extLst>
          </p:cNvPr>
          <p:cNvSpPr txBox="1"/>
          <p:nvPr/>
        </p:nvSpPr>
        <p:spPr>
          <a:xfrm>
            <a:off x="7019888" y="924115"/>
            <a:ext cx="3946334" cy="646331"/>
          </a:xfrm>
          <a:prstGeom prst="rect">
            <a:avLst/>
          </a:prstGeom>
          <a:noFill/>
        </p:spPr>
        <p:txBody>
          <a:bodyPr wrap="square" rtlCol="0">
            <a:spAutoFit/>
          </a:bodyPr>
          <a:lstStyle/>
          <a:p>
            <a:r>
              <a:rPr lang="en-US" dirty="0">
                <a:solidFill>
                  <a:srgbClr val="008080"/>
                </a:solidFill>
              </a:rPr>
              <a:t>Each type of node contains a particular set of elements.</a:t>
            </a:r>
          </a:p>
        </p:txBody>
      </p:sp>
    </p:spTree>
    <p:extLst>
      <p:ext uri="{BB962C8B-B14F-4D97-AF65-F5344CB8AC3E}">
        <p14:creationId xmlns:p14="http://schemas.microsoft.com/office/powerpoint/2010/main" val="174909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D4F7D2C-E883-4A82-A7D7-434A1173E9AA}"/>
              </a:ext>
            </a:extLst>
          </p:cNvPr>
          <p:cNvGrpSpPr/>
          <p:nvPr/>
        </p:nvGrpSpPr>
        <p:grpSpPr>
          <a:xfrm>
            <a:off x="1607608" y="2279653"/>
            <a:ext cx="8553451" cy="3695167"/>
            <a:chOff x="1607608" y="2279653"/>
            <a:chExt cx="8553451" cy="3695167"/>
          </a:xfrm>
        </p:grpSpPr>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607608" y="2714097"/>
              <a:ext cx="1324771" cy="83052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607608" y="3544625"/>
              <a:ext cx="1324771" cy="116020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4123003" y="2279653"/>
              <a:ext cx="684476" cy="126497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6224587" y="2279653"/>
              <a:ext cx="1202797" cy="72099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4324879" y="5764217"/>
              <a:ext cx="1238777" cy="21060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8618008" y="4035698"/>
              <a:ext cx="1543051" cy="12183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6980764" y="5254097"/>
              <a:ext cx="3180295" cy="51012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8618008" y="3000645"/>
              <a:ext cx="1349376" cy="52625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8627534" y="3526900"/>
              <a:ext cx="1339851" cy="50693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6600826" y="3000646"/>
              <a:ext cx="826559" cy="103585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4312440" y="2969956"/>
            <a:ext cx="2783429" cy="37623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8" name="Rectangle 97">
            <a:extLst>
              <a:ext uri="{FF2B5EF4-FFF2-40B4-BE49-F238E27FC236}">
                <a16:creationId xmlns:a16="http://schemas.microsoft.com/office/drawing/2014/main" id="{3CD0A743-2F95-4D10-9410-04CEEBBDB0C9}"/>
              </a:ext>
            </a:extLst>
          </p:cNvPr>
          <p:cNvSpPr/>
          <p:nvPr/>
        </p:nvSpPr>
        <p:spPr>
          <a:xfrm>
            <a:off x="0" y="990600"/>
            <a:ext cx="12192000" cy="54864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5339024" y="2969954"/>
            <a:ext cx="730259" cy="37623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5833542" y="4812253"/>
            <a:ext cx="701132"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6600826" y="4035700"/>
            <a:ext cx="826559" cy="79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4F80B060-A6EB-42B6-9CFA-3F9F9E8FCA29}"/>
              </a:ext>
            </a:extLst>
          </p:cNvPr>
          <p:cNvSpPr/>
          <p:nvPr/>
        </p:nvSpPr>
        <p:spPr>
          <a:xfrm>
            <a:off x="5180543" y="3523201"/>
            <a:ext cx="1420283" cy="1026587"/>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183718" y="3523202"/>
            <a:ext cx="1417108" cy="1026586"/>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286375" y="3631161"/>
            <a:ext cx="1210734" cy="8128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295902" y="3745458"/>
            <a:ext cx="1190624" cy="495303"/>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295900" y="3631952"/>
            <a:ext cx="1201208" cy="100809"/>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0" name="Rectangle 99">
            <a:extLst>
              <a:ext uri="{FF2B5EF4-FFF2-40B4-BE49-F238E27FC236}">
                <a16:creationId xmlns:a16="http://schemas.microsoft.com/office/drawing/2014/main" id="{601A06B2-FB11-4F81-8BFB-842009320735}"/>
              </a:ext>
            </a:extLst>
          </p:cNvPr>
          <p:cNvSpPr/>
          <p:nvPr/>
        </p:nvSpPr>
        <p:spPr>
          <a:xfrm>
            <a:off x="6690257" y="4240761"/>
            <a:ext cx="1799167" cy="1077218"/>
          </a:xfrm>
          <a:prstGeom prst="rect">
            <a:avLst/>
          </a:prstGeom>
        </p:spPr>
        <p:txBody>
          <a:bodyPr wrap="square">
            <a:spAutoFit/>
          </a:bodyPr>
          <a:lstStyle/>
          <a:p>
            <a:r>
              <a:rPr lang="en-US" sz="3200" dirty="0">
                <a:solidFill>
                  <a:srgbClr val="C00000"/>
                </a:solidFill>
              </a:rPr>
              <a:t>Atomic</a:t>
            </a:r>
          </a:p>
          <a:p>
            <a:r>
              <a:rPr lang="en-US" sz="3200" dirty="0">
                <a:solidFill>
                  <a:srgbClr val="C00000"/>
                </a:solidFill>
              </a:rPr>
              <a:t>Node</a:t>
            </a:r>
            <a:endParaRPr lang="en-US" sz="1867" dirty="0">
              <a:solidFill>
                <a:srgbClr val="C00000"/>
              </a:solidFill>
            </a:endParaRPr>
          </a:p>
        </p:txBody>
      </p:sp>
      <p:sp>
        <p:nvSpPr>
          <p:cNvPr id="102" name="Title 1">
            <a:extLst>
              <a:ext uri="{FF2B5EF4-FFF2-40B4-BE49-F238E27FC236}">
                <a16:creationId xmlns:a16="http://schemas.microsoft.com/office/drawing/2014/main" id="{7E5C664B-2364-4A88-B9D5-73197BD493BB}"/>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94" name="Straight Arrow Connector 93">
            <a:extLst>
              <a:ext uri="{FF2B5EF4-FFF2-40B4-BE49-F238E27FC236}">
                <a16:creationId xmlns:a16="http://schemas.microsoft.com/office/drawing/2014/main" id="{9A499B45-A498-40A0-8453-4CF5FC3108D3}"/>
              </a:ext>
            </a:extLst>
          </p:cNvPr>
          <p:cNvCxnSpPr>
            <a:cxnSpLocks/>
            <a:endCxn id="71" idx="2"/>
          </p:cNvCxnSpPr>
          <p:nvPr/>
        </p:nvCxnSpPr>
        <p:spPr>
          <a:xfrm>
            <a:off x="4132528" y="3544227"/>
            <a:ext cx="1051190" cy="49226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A37B2D3C-3DA5-4A20-9127-633BCF6055E5}"/>
              </a:ext>
            </a:extLst>
          </p:cNvPr>
          <p:cNvSpPr txBox="1"/>
          <p:nvPr/>
        </p:nvSpPr>
        <p:spPr>
          <a:xfrm>
            <a:off x="7019888" y="924115"/>
            <a:ext cx="3946334" cy="923330"/>
          </a:xfrm>
          <a:prstGeom prst="rect">
            <a:avLst/>
          </a:prstGeom>
          <a:noFill/>
        </p:spPr>
        <p:txBody>
          <a:bodyPr wrap="square" rtlCol="0">
            <a:spAutoFit/>
          </a:bodyPr>
          <a:lstStyle/>
          <a:p>
            <a:r>
              <a:rPr lang="en-US" dirty="0">
                <a:solidFill>
                  <a:srgbClr val="008080"/>
                </a:solidFill>
              </a:rPr>
              <a:t>For the purpose of understanding the paradigm, the elements of the atomic node are of key importance.</a:t>
            </a:r>
          </a:p>
        </p:txBody>
      </p:sp>
    </p:spTree>
    <p:extLst>
      <p:ext uri="{BB962C8B-B14F-4D97-AF65-F5344CB8AC3E}">
        <p14:creationId xmlns:p14="http://schemas.microsoft.com/office/powerpoint/2010/main" val="410467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sp>
        <p:nvSpPr>
          <p:cNvPr id="13" name="Title 1">
            <a:extLst>
              <a:ext uri="{FF2B5EF4-FFF2-40B4-BE49-F238E27FC236}">
                <a16:creationId xmlns:a16="http://schemas.microsoft.com/office/drawing/2014/main" id="{CD32C04A-C0C1-47ED-B9A6-AF511D382FD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E44BFB4-9338-4677-B946-59A575B17A36}"/>
              </a:ext>
            </a:extLst>
          </p:cNvPr>
          <p:cNvSpPr txBox="1"/>
          <p:nvPr/>
        </p:nvSpPr>
        <p:spPr>
          <a:xfrm>
            <a:off x="6571785" y="1226004"/>
            <a:ext cx="5473298" cy="369332"/>
          </a:xfrm>
          <a:prstGeom prst="rect">
            <a:avLst/>
          </a:prstGeom>
          <a:noFill/>
        </p:spPr>
        <p:txBody>
          <a:bodyPr wrap="square" rtlCol="0">
            <a:spAutoFit/>
          </a:bodyPr>
          <a:lstStyle/>
          <a:p>
            <a:r>
              <a:rPr lang="en-US" dirty="0">
                <a:solidFill>
                  <a:srgbClr val="008080"/>
                </a:solidFill>
              </a:rPr>
              <a:t>Atomic nodes contain functions for four types of events.</a:t>
            </a:r>
          </a:p>
        </p:txBody>
      </p:sp>
    </p:spTree>
    <p:extLst>
      <p:ext uri="{BB962C8B-B14F-4D97-AF65-F5344CB8AC3E}">
        <p14:creationId xmlns:p14="http://schemas.microsoft.com/office/powerpoint/2010/main" val="2465740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sp>
        <p:nvSpPr>
          <p:cNvPr id="13" name="Title 1">
            <a:extLst>
              <a:ext uri="{FF2B5EF4-FFF2-40B4-BE49-F238E27FC236}">
                <a16:creationId xmlns:a16="http://schemas.microsoft.com/office/drawing/2014/main" id="{CD32C04A-C0C1-47ED-B9A6-AF511D382FD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5F3EF9-3301-4894-ADE0-BDCF1CF90AD2}"/>
              </a:ext>
            </a:extLst>
          </p:cNvPr>
          <p:cNvCxnSpPr>
            <a:cxnSpLocks/>
            <a:endCxn id="15" idx="2"/>
          </p:cNvCxnSpPr>
          <p:nvPr/>
        </p:nvCxnSpPr>
        <p:spPr>
          <a:xfrm>
            <a:off x="1333500" y="4052754"/>
            <a:ext cx="1091141" cy="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4D3E819-0A96-4A82-9360-FA11C143CBFC}"/>
              </a:ext>
            </a:extLst>
          </p:cNvPr>
          <p:cNvSpPr/>
          <p:nvPr/>
        </p:nvSpPr>
        <p:spPr>
          <a:xfrm>
            <a:off x="2796504" y="3536247"/>
            <a:ext cx="2689896" cy="104408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20" name="TextBox 19">
            <a:extLst>
              <a:ext uri="{FF2B5EF4-FFF2-40B4-BE49-F238E27FC236}">
                <a16:creationId xmlns:a16="http://schemas.microsoft.com/office/drawing/2014/main" id="{C39F324F-9B3D-4BC3-993E-EBD02ECF460D}"/>
              </a:ext>
            </a:extLst>
          </p:cNvPr>
          <p:cNvSpPr txBox="1"/>
          <p:nvPr/>
        </p:nvSpPr>
        <p:spPr>
          <a:xfrm>
            <a:off x="6571785" y="1226004"/>
            <a:ext cx="5473298" cy="923330"/>
          </a:xfrm>
          <a:prstGeom prst="rect">
            <a:avLst/>
          </a:prstGeom>
          <a:noFill/>
        </p:spPr>
        <p:txBody>
          <a:bodyPr wrap="square" rtlCol="0">
            <a:spAutoFit/>
          </a:bodyPr>
          <a:lstStyle/>
          <a:p>
            <a:r>
              <a:rPr lang="en-US" dirty="0">
                <a:solidFill>
                  <a:srgbClr val="008080"/>
                </a:solidFill>
              </a:rPr>
              <a:t>The Initialization Event is invoked once, at the beginning of the simulation or (if the node is an agent in a collection node) when the node is created.</a:t>
            </a:r>
          </a:p>
        </p:txBody>
      </p:sp>
    </p:spTree>
    <p:extLst>
      <p:ext uri="{BB962C8B-B14F-4D97-AF65-F5344CB8AC3E}">
        <p14:creationId xmlns:p14="http://schemas.microsoft.com/office/powerpoint/2010/main" val="1905136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heel(1)">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sp>
        <p:nvSpPr>
          <p:cNvPr id="13" name="Title 1">
            <a:extLst>
              <a:ext uri="{FF2B5EF4-FFF2-40B4-BE49-F238E27FC236}">
                <a16:creationId xmlns:a16="http://schemas.microsoft.com/office/drawing/2014/main" id="{CD32C04A-C0C1-47ED-B9A6-AF511D382FD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39F324F-9B3D-4BC3-993E-EBD02ECF460D}"/>
              </a:ext>
            </a:extLst>
          </p:cNvPr>
          <p:cNvSpPr txBox="1"/>
          <p:nvPr/>
        </p:nvSpPr>
        <p:spPr>
          <a:xfrm>
            <a:off x="6571785" y="690748"/>
            <a:ext cx="5473298" cy="1477328"/>
          </a:xfrm>
          <a:prstGeom prst="rect">
            <a:avLst/>
          </a:prstGeom>
          <a:noFill/>
        </p:spPr>
        <p:txBody>
          <a:bodyPr wrap="square" rtlCol="0">
            <a:spAutoFit/>
          </a:bodyPr>
          <a:lstStyle/>
          <a:p>
            <a:r>
              <a:rPr lang="en-US" dirty="0">
                <a:solidFill>
                  <a:srgbClr val="008080"/>
                </a:solidFill>
              </a:rPr>
              <a:t>An Unplanned Event is invoked every time a message is received. The node does not know when it will receive a message; hence these events are "unplanned". The fact a node must always be ready for an incoming message is one of the distinguishing characteristics of DEVS.</a:t>
            </a:r>
          </a:p>
        </p:txBody>
      </p:sp>
      <p:cxnSp>
        <p:nvCxnSpPr>
          <p:cNvPr id="21" name="Straight Arrow Connector 93">
            <a:extLst>
              <a:ext uri="{FF2B5EF4-FFF2-40B4-BE49-F238E27FC236}">
                <a16:creationId xmlns:a16="http://schemas.microsoft.com/office/drawing/2014/main" id="{8E4265A9-2EB1-4124-B0B2-424186EE6520}"/>
              </a:ext>
            </a:extLst>
          </p:cNvPr>
          <p:cNvCxnSpPr>
            <a:cxnSpLocks/>
          </p:cNvCxnSpPr>
          <p:nvPr/>
        </p:nvCxnSpPr>
        <p:spPr>
          <a:xfrm rot="16200000" flipH="1">
            <a:off x="5356616" y="1678517"/>
            <a:ext cx="730259" cy="376239"/>
          </a:xfrm>
          <a:prstGeom prst="bentConnector3">
            <a:avLst>
              <a:gd name="adj1" fmla="val 50000"/>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15F193F-C496-4391-B7CC-D68082080254}"/>
              </a:ext>
            </a:extLst>
          </p:cNvPr>
          <p:cNvSpPr/>
          <p:nvPr/>
        </p:nvSpPr>
        <p:spPr>
          <a:xfrm>
            <a:off x="4978400" y="2464644"/>
            <a:ext cx="2235200" cy="98145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Tree>
    <p:extLst>
      <p:ext uri="{BB962C8B-B14F-4D97-AF65-F5344CB8AC3E}">
        <p14:creationId xmlns:p14="http://schemas.microsoft.com/office/powerpoint/2010/main" val="1617834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heel(1)">
                                      <p:cBhvr>
                                        <p:cTn id="1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1" name="Straight Arrow Connector 93">
            <a:extLst>
              <a:ext uri="{FF2B5EF4-FFF2-40B4-BE49-F238E27FC236}">
                <a16:creationId xmlns:a16="http://schemas.microsoft.com/office/drawing/2014/main" id="{8E4265A9-2EB1-4124-B0B2-424186EE6520}"/>
              </a:ext>
            </a:extLst>
          </p:cNvPr>
          <p:cNvCxnSpPr>
            <a:cxnSpLocks/>
          </p:cNvCxnSpPr>
          <p:nvPr/>
        </p:nvCxnSpPr>
        <p:spPr>
          <a:xfrm rot="16200000" flipH="1">
            <a:off x="5834778" y="6136604"/>
            <a:ext cx="713274" cy="170717"/>
          </a:xfrm>
          <a:prstGeom prst="bentConnector3">
            <a:avLst>
              <a:gd name="adj1" fmla="val 50000"/>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sp>
        <p:nvSpPr>
          <p:cNvPr id="13" name="Title 1">
            <a:extLst>
              <a:ext uri="{FF2B5EF4-FFF2-40B4-BE49-F238E27FC236}">
                <a16:creationId xmlns:a16="http://schemas.microsoft.com/office/drawing/2014/main" id="{CD32C04A-C0C1-47ED-B9A6-AF511D382FD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39F324F-9B3D-4BC3-993E-EBD02ECF460D}"/>
              </a:ext>
            </a:extLst>
          </p:cNvPr>
          <p:cNvSpPr txBox="1"/>
          <p:nvPr/>
        </p:nvSpPr>
        <p:spPr>
          <a:xfrm>
            <a:off x="6571785" y="1226006"/>
            <a:ext cx="5473298" cy="923330"/>
          </a:xfrm>
          <a:prstGeom prst="rect">
            <a:avLst/>
          </a:prstGeom>
          <a:noFill/>
        </p:spPr>
        <p:txBody>
          <a:bodyPr wrap="square" rtlCol="0">
            <a:spAutoFit/>
          </a:bodyPr>
          <a:lstStyle/>
          <a:p>
            <a:r>
              <a:rPr lang="en-US" dirty="0">
                <a:solidFill>
                  <a:srgbClr val="008080"/>
                </a:solidFill>
              </a:rPr>
              <a:t>A Planned Event is essentially scheduled by the node, and hence "planned". It is only during one of these events that a message can be sent.</a:t>
            </a:r>
          </a:p>
        </p:txBody>
      </p:sp>
      <p:sp>
        <p:nvSpPr>
          <p:cNvPr id="17" name="Rectangle 16">
            <a:extLst>
              <a:ext uri="{FF2B5EF4-FFF2-40B4-BE49-F238E27FC236}">
                <a16:creationId xmlns:a16="http://schemas.microsoft.com/office/drawing/2014/main" id="{A5679648-DFC5-4A91-AF3C-121F16E177C8}"/>
              </a:ext>
            </a:extLst>
          </p:cNvPr>
          <p:cNvSpPr/>
          <p:nvPr/>
        </p:nvSpPr>
        <p:spPr>
          <a:xfrm>
            <a:off x="4986780" y="4647524"/>
            <a:ext cx="2235200" cy="981459"/>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Tree>
    <p:extLst>
      <p:ext uri="{BB962C8B-B14F-4D97-AF65-F5344CB8AC3E}">
        <p14:creationId xmlns:p14="http://schemas.microsoft.com/office/powerpoint/2010/main" val="1416846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5F3EF9-3301-4894-ADE0-BDCF1CF90AD2}"/>
              </a:ext>
            </a:extLst>
          </p:cNvPr>
          <p:cNvCxnSpPr>
            <a:cxnSpLocks/>
            <a:stCxn id="15" idx="0"/>
          </p:cNvCxnSpPr>
          <p:nvPr/>
        </p:nvCxnSpPr>
        <p:spPr>
          <a:xfrm>
            <a:off x="9753599" y="4052754"/>
            <a:ext cx="1219201" cy="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sp>
        <p:nvSpPr>
          <p:cNvPr id="13" name="Title 1">
            <a:extLst>
              <a:ext uri="{FF2B5EF4-FFF2-40B4-BE49-F238E27FC236}">
                <a16:creationId xmlns:a16="http://schemas.microsoft.com/office/drawing/2014/main" id="{CD32C04A-C0C1-47ED-B9A6-AF511D382FD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39F324F-9B3D-4BC3-993E-EBD02ECF460D}"/>
              </a:ext>
            </a:extLst>
          </p:cNvPr>
          <p:cNvSpPr txBox="1"/>
          <p:nvPr/>
        </p:nvSpPr>
        <p:spPr>
          <a:xfrm>
            <a:off x="6571785" y="1226004"/>
            <a:ext cx="5473298" cy="923330"/>
          </a:xfrm>
          <a:prstGeom prst="rect">
            <a:avLst/>
          </a:prstGeom>
          <a:noFill/>
        </p:spPr>
        <p:txBody>
          <a:bodyPr wrap="square" rtlCol="0">
            <a:spAutoFit/>
          </a:bodyPr>
          <a:lstStyle/>
          <a:p>
            <a:r>
              <a:rPr lang="en-US" dirty="0">
                <a:solidFill>
                  <a:srgbClr val="008080"/>
                </a:solidFill>
              </a:rPr>
              <a:t>The Finalization Event is invoked once, at the end of the simulation or (if the node is an agent in a collection node) when the node is terminated.</a:t>
            </a:r>
          </a:p>
        </p:txBody>
      </p:sp>
      <p:sp>
        <p:nvSpPr>
          <p:cNvPr id="21" name="Rectangle 20">
            <a:extLst>
              <a:ext uri="{FF2B5EF4-FFF2-40B4-BE49-F238E27FC236}">
                <a16:creationId xmlns:a16="http://schemas.microsoft.com/office/drawing/2014/main" id="{21A9A9FB-D07E-42C9-8861-4EA6E0A9E7C3}"/>
              </a:ext>
            </a:extLst>
          </p:cNvPr>
          <p:cNvSpPr/>
          <p:nvPr/>
        </p:nvSpPr>
        <p:spPr>
          <a:xfrm>
            <a:off x="6761805" y="3536247"/>
            <a:ext cx="2689896" cy="1044085"/>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Tree>
    <p:extLst>
      <p:ext uri="{BB962C8B-B14F-4D97-AF65-F5344CB8AC3E}">
        <p14:creationId xmlns:p14="http://schemas.microsoft.com/office/powerpoint/2010/main" val="127759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sp>
        <p:nvSpPr>
          <p:cNvPr id="13" name="Title 1">
            <a:extLst>
              <a:ext uri="{FF2B5EF4-FFF2-40B4-BE49-F238E27FC236}">
                <a16:creationId xmlns:a16="http://schemas.microsoft.com/office/drawing/2014/main" id="{CD32C04A-C0C1-47ED-B9A6-AF511D382FD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39F324F-9B3D-4BC3-993E-EBD02ECF460D}"/>
              </a:ext>
            </a:extLst>
          </p:cNvPr>
          <p:cNvSpPr txBox="1"/>
          <p:nvPr/>
        </p:nvSpPr>
        <p:spPr>
          <a:xfrm>
            <a:off x="6571785" y="690748"/>
            <a:ext cx="5473298" cy="1477328"/>
          </a:xfrm>
          <a:prstGeom prst="rect">
            <a:avLst/>
          </a:prstGeom>
          <a:noFill/>
        </p:spPr>
        <p:txBody>
          <a:bodyPr wrap="square" rtlCol="0">
            <a:spAutoFit/>
          </a:bodyPr>
          <a:lstStyle/>
          <a:p>
            <a:r>
              <a:rPr lang="en-US" dirty="0">
                <a:solidFill>
                  <a:srgbClr val="008080"/>
                </a:solidFill>
              </a:rPr>
              <a:t>The Elapsed Duration is the time elapsed since the previous event. It is available as a source of information for Unplanned, Planned, and Finalization events. For Initialization events, there is no previous event, and hence no Elapsed Duration.</a:t>
            </a:r>
          </a:p>
        </p:txBody>
      </p:sp>
      <p:cxnSp>
        <p:nvCxnSpPr>
          <p:cNvPr id="17" name="Straight Arrow Connector 16">
            <a:extLst>
              <a:ext uri="{FF2B5EF4-FFF2-40B4-BE49-F238E27FC236}">
                <a16:creationId xmlns:a16="http://schemas.microsoft.com/office/drawing/2014/main" id="{BFF2538E-4565-4EAD-ADC9-4043BA07E03A}"/>
              </a:ext>
            </a:extLst>
          </p:cNvPr>
          <p:cNvCxnSpPr>
            <a:cxnSpLocks/>
          </p:cNvCxnSpPr>
          <p:nvPr/>
        </p:nvCxnSpPr>
        <p:spPr>
          <a:xfrm>
            <a:off x="4756923" y="2911613"/>
            <a:ext cx="357769" cy="0"/>
          </a:xfrm>
          <a:prstGeom prst="straightConnector1">
            <a:avLst/>
          </a:prstGeom>
          <a:ln w="31750">
            <a:solidFill>
              <a:srgbClr val="7030A0"/>
            </a:solidFill>
            <a:tailEnd type="triangle" w="med"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A2C7007-EA94-482A-8B2A-2E68BA931176}"/>
              </a:ext>
            </a:extLst>
          </p:cNvPr>
          <p:cNvSpPr/>
          <p:nvPr/>
        </p:nvSpPr>
        <p:spPr>
          <a:xfrm>
            <a:off x="3392504" y="2505670"/>
            <a:ext cx="1475928" cy="830997"/>
          </a:xfrm>
          <a:prstGeom prst="rect">
            <a:avLst/>
          </a:prstGeom>
        </p:spPr>
        <p:txBody>
          <a:bodyPr wrap="square">
            <a:spAutoFit/>
          </a:bodyPr>
          <a:lstStyle/>
          <a:p>
            <a:pPr algn="ctr"/>
            <a:r>
              <a:rPr lang="en-US" sz="2400" dirty="0">
                <a:solidFill>
                  <a:srgbClr val="7030A0"/>
                </a:solidFill>
              </a:rPr>
              <a:t>Elapsed</a:t>
            </a:r>
          </a:p>
          <a:p>
            <a:pPr algn="ctr"/>
            <a:r>
              <a:rPr lang="en-US" sz="2400" dirty="0">
                <a:solidFill>
                  <a:srgbClr val="7030A0"/>
                </a:solidFill>
              </a:rPr>
              <a:t>Duration</a:t>
            </a:r>
            <a:endParaRPr lang="en-US" sz="1600" dirty="0">
              <a:solidFill>
                <a:srgbClr val="7030A0"/>
              </a:solidFill>
            </a:endParaRPr>
          </a:p>
        </p:txBody>
      </p:sp>
      <p:cxnSp>
        <p:nvCxnSpPr>
          <p:cNvPr id="22" name="Straight Arrow Connector 21">
            <a:extLst>
              <a:ext uri="{FF2B5EF4-FFF2-40B4-BE49-F238E27FC236}">
                <a16:creationId xmlns:a16="http://schemas.microsoft.com/office/drawing/2014/main" id="{0BB23569-2F06-45BC-86E9-CC7A1E772E8B}"/>
              </a:ext>
            </a:extLst>
          </p:cNvPr>
          <p:cNvCxnSpPr>
            <a:cxnSpLocks/>
          </p:cNvCxnSpPr>
          <p:nvPr/>
        </p:nvCxnSpPr>
        <p:spPr>
          <a:xfrm>
            <a:off x="4760643" y="5175300"/>
            <a:ext cx="357769" cy="0"/>
          </a:xfrm>
          <a:prstGeom prst="straightConnector1">
            <a:avLst/>
          </a:prstGeom>
          <a:ln w="31750">
            <a:solidFill>
              <a:srgbClr val="7030A0"/>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FBDE04B-B558-4A65-8544-B04183F5B00A}"/>
              </a:ext>
            </a:extLst>
          </p:cNvPr>
          <p:cNvSpPr/>
          <p:nvPr/>
        </p:nvSpPr>
        <p:spPr>
          <a:xfrm>
            <a:off x="3396224" y="4769357"/>
            <a:ext cx="1475928" cy="830997"/>
          </a:xfrm>
          <a:prstGeom prst="rect">
            <a:avLst/>
          </a:prstGeom>
        </p:spPr>
        <p:txBody>
          <a:bodyPr wrap="square">
            <a:spAutoFit/>
          </a:bodyPr>
          <a:lstStyle/>
          <a:p>
            <a:pPr algn="ctr"/>
            <a:r>
              <a:rPr lang="en-US" sz="2400" dirty="0">
                <a:solidFill>
                  <a:srgbClr val="7030A0"/>
                </a:solidFill>
              </a:rPr>
              <a:t>Elapsed</a:t>
            </a:r>
          </a:p>
          <a:p>
            <a:pPr algn="ctr"/>
            <a:r>
              <a:rPr lang="en-US" sz="2400" dirty="0">
                <a:solidFill>
                  <a:srgbClr val="7030A0"/>
                </a:solidFill>
              </a:rPr>
              <a:t>Duration</a:t>
            </a:r>
            <a:endParaRPr lang="en-US" sz="1600" dirty="0">
              <a:solidFill>
                <a:srgbClr val="7030A0"/>
              </a:solidFill>
            </a:endParaRPr>
          </a:p>
        </p:txBody>
      </p:sp>
      <p:cxnSp>
        <p:nvCxnSpPr>
          <p:cNvPr id="32" name="Straight Arrow Connector 31">
            <a:extLst>
              <a:ext uri="{FF2B5EF4-FFF2-40B4-BE49-F238E27FC236}">
                <a16:creationId xmlns:a16="http://schemas.microsoft.com/office/drawing/2014/main" id="{8B8D5458-C809-45AB-B236-38D0CBB5A3D1}"/>
              </a:ext>
            </a:extLst>
          </p:cNvPr>
          <p:cNvCxnSpPr>
            <a:cxnSpLocks/>
          </p:cNvCxnSpPr>
          <p:nvPr/>
        </p:nvCxnSpPr>
        <p:spPr>
          <a:xfrm>
            <a:off x="7057735" y="3983193"/>
            <a:ext cx="357769" cy="0"/>
          </a:xfrm>
          <a:prstGeom prst="straightConnector1">
            <a:avLst/>
          </a:prstGeom>
          <a:ln w="31750">
            <a:solidFill>
              <a:srgbClr val="7030A0"/>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CD4ABF3-99BF-496B-8270-68BFCB50E19A}"/>
              </a:ext>
            </a:extLst>
          </p:cNvPr>
          <p:cNvSpPr/>
          <p:nvPr/>
        </p:nvSpPr>
        <p:spPr>
          <a:xfrm>
            <a:off x="5693316" y="3577250"/>
            <a:ext cx="1475928" cy="830997"/>
          </a:xfrm>
          <a:prstGeom prst="rect">
            <a:avLst/>
          </a:prstGeom>
        </p:spPr>
        <p:txBody>
          <a:bodyPr wrap="square">
            <a:spAutoFit/>
          </a:bodyPr>
          <a:lstStyle/>
          <a:p>
            <a:pPr algn="ctr"/>
            <a:r>
              <a:rPr lang="en-US" sz="2400" dirty="0">
                <a:solidFill>
                  <a:srgbClr val="7030A0"/>
                </a:solidFill>
              </a:rPr>
              <a:t>Elapsed</a:t>
            </a:r>
          </a:p>
          <a:p>
            <a:pPr algn="ctr"/>
            <a:r>
              <a:rPr lang="en-US" sz="2400" dirty="0">
                <a:solidFill>
                  <a:srgbClr val="7030A0"/>
                </a:solidFill>
              </a:rPr>
              <a:t>Duration</a:t>
            </a:r>
            <a:endParaRPr lang="en-US" sz="1600" dirty="0">
              <a:solidFill>
                <a:srgbClr val="7030A0"/>
              </a:solidFill>
            </a:endParaRPr>
          </a:p>
        </p:txBody>
      </p:sp>
    </p:spTree>
    <p:extLst>
      <p:ext uri="{BB962C8B-B14F-4D97-AF65-F5344CB8AC3E}">
        <p14:creationId xmlns:p14="http://schemas.microsoft.com/office/powerpoint/2010/main" val="1678671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sp>
        <p:nvSpPr>
          <p:cNvPr id="13" name="Title 1">
            <a:extLst>
              <a:ext uri="{FF2B5EF4-FFF2-40B4-BE49-F238E27FC236}">
                <a16:creationId xmlns:a16="http://schemas.microsoft.com/office/drawing/2014/main" id="{CD32C04A-C0C1-47ED-B9A6-AF511D382FD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FF2538E-4565-4EAD-ADC9-4043BA07E03A}"/>
              </a:ext>
            </a:extLst>
          </p:cNvPr>
          <p:cNvCxnSpPr>
            <a:cxnSpLocks/>
          </p:cNvCxnSpPr>
          <p:nvPr/>
        </p:nvCxnSpPr>
        <p:spPr>
          <a:xfrm>
            <a:off x="7098667" y="2911613"/>
            <a:ext cx="357769" cy="0"/>
          </a:xfrm>
          <a:prstGeom prst="straightConnector1">
            <a:avLst/>
          </a:prstGeom>
          <a:ln w="3175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A2C7007-EA94-482A-8B2A-2E68BA931176}"/>
              </a:ext>
            </a:extLst>
          </p:cNvPr>
          <p:cNvSpPr/>
          <p:nvPr/>
        </p:nvSpPr>
        <p:spPr>
          <a:xfrm>
            <a:off x="7325150" y="2505670"/>
            <a:ext cx="1475928" cy="830997"/>
          </a:xfrm>
          <a:prstGeom prst="rect">
            <a:avLst/>
          </a:prstGeom>
        </p:spPr>
        <p:txBody>
          <a:bodyPr wrap="square">
            <a:spAutoFit/>
          </a:bodyPr>
          <a:lstStyle/>
          <a:p>
            <a:pPr algn="ctr"/>
            <a:r>
              <a:rPr lang="en-US" sz="2400" dirty="0">
                <a:solidFill>
                  <a:srgbClr val="00B050"/>
                </a:solidFill>
              </a:rPr>
              <a:t>Planned</a:t>
            </a:r>
          </a:p>
          <a:p>
            <a:pPr algn="ctr"/>
            <a:r>
              <a:rPr lang="en-US" sz="2400" dirty="0">
                <a:solidFill>
                  <a:srgbClr val="00B050"/>
                </a:solidFill>
              </a:rPr>
              <a:t>Duration</a:t>
            </a:r>
            <a:endParaRPr lang="en-US" sz="1600" dirty="0">
              <a:solidFill>
                <a:srgbClr val="00B050"/>
              </a:solidFill>
            </a:endParaRPr>
          </a:p>
        </p:txBody>
      </p:sp>
      <p:cxnSp>
        <p:nvCxnSpPr>
          <p:cNvPr id="22" name="Straight Arrow Connector 21">
            <a:extLst>
              <a:ext uri="{FF2B5EF4-FFF2-40B4-BE49-F238E27FC236}">
                <a16:creationId xmlns:a16="http://schemas.microsoft.com/office/drawing/2014/main" id="{0BB23569-2F06-45BC-86E9-CC7A1E772E8B}"/>
              </a:ext>
            </a:extLst>
          </p:cNvPr>
          <p:cNvCxnSpPr>
            <a:cxnSpLocks/>
          </p:cNvCxnSpPr>
          <p:nvPr/>
        </p:nvCxnSpPr>
        <p:spPr>
          <a:xfrm>
            <a:off x="7102387" y="5175300"/>
            <a:ext cx="357769" cy="0"/>
          </a:xfrm>
          <a:prstGeom prst="straightConnector1">
            <a:avLst/>
          </a:prstGeom>
          <a:ln w="3175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FBDE04B-B558-4A65-8544-B04183F5B00A}"/>
              </a:ext>
            </a:extLst>
          </p:cNvPr>
          <p:cNvSpPr/>
          <p:nvPr/>
        </p:nvSpPr>
        <p:spPr>
          <a:xfrm>
            <a:off x="7328870" y="4769357"/>
            <a:ext cx="1475928" cy="830997"/>
          </a:xfrm>
          <a:prstGeom prst="rect">
            <a:avLst/>
          </a:prstGeom>
        </p:spPr>
        <p:txBody>
          <a:bodyPr wrap="square">
            <a:spAutoFit/>
          </a:bodyPr>
          <a:lstStyle/>
          <a:p>
            <a:pPr algn="ctr"/>
            <a:r>
              <a:rPr lang="en-US" sz="2400" dirty="0">
                <a:solidFill>
                  <a:srgbClr val="00B050"/>
                </a:solidFill>
              </a:rPr>
              <a:t>Planned</a:t>
            </a:r>
          </a:p>
          <a:p>
            <a:pPr algn="ctr"/>
            <a:r>
              <a:rPr lang="en-US" sz="2400" dirty="0">
                <a:solidFill>
                  <a:srgbClr val="00B050"/>
                </a:solidFill>
              </a:rPr>
              <a:t>Duration</a:t>
            </a:r>
            <a:endParaRPr lang="en-US" sz="1600" dirty="0">
              <a:solidFill>
                <a:srgbClr val="00B050"/>
              </a:solidFill>
            </a:endParaRPr>
          </a:p>
        </p:txBody>
      </p:sp>
      <p:cxnSp>
        <p:nvCxnSpPr>
          <p:cNvPr id="32" name="Straight Arrow Connector 31">
            <a:extLst>
              <a:ext uri="{FF2B5EF4-FFF2-40B4-BE49-F238E27FC236}">
                <a16:creationId xmlns:a16="http://schemas.microsoft.com/office/drawing/2014/main" id="{8B8D5458-C809-45AB-B236-38D0CBB5A3D1}"/>
              </a:ext>
            </a:extLst>
          </p:cNvPr>
          <p:cNvCxnSpPr>
            <a:cxnSpLocks/>
          </p:cNvCxnSpPr>
          <p:nvPr/>
        </p:nvCxnSpPr>
        <p:spPr>
          <a:xfrm>
            <a:off x="4953882" y="3983193"/>
            <a:ext cx="357769" cy="0"/>
          </a:xfrm>
          <a:prstGeom prst="straightConnector1">
            <a:avLst/>
          </a:prstGeom>
          <a:ln w="3175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CD4ABF3-99BF-496B-8270-68BFCB50E19A}"/>
              </a:ext>
            </a:extLst>
          </p:cNvPr>
          <p:cNvSpPr/>
          <p:nvPr/>
        </p:nvSpPr>
        <p:spPr>
          <a:xfrm>
            <a:off x="5187799" y="3577250"/>
            <a:ext cx="1475928" cy="830997"/>
          </a:xfrm>
          <a:prstGeom prst="rect">
            <a:avLst/>
          </a:prstGeom>
        </p:spPr>
        <p:txBody>
          <a:bodyPr wrap="square">
            <a:spAutoFit/>
          </a:bodyPr>
          <a:lstStyle/>
          <a:p>
            <a:pPr algn="ctr"/>
            <a:r>
              <a:rPr lang="en-US" sz="2400" dirty="0">
                <a:solidFill>
                  <a:srgbClr val="00B050"/>
                </a:solidFill>
              </a:rPr>
              <a:t>Planned</a:t>
            </a:r>
          </a:p>
          <a:p>
            <a:pPr algn="ctr"/>
            <a:r>
              <a:rPr lang="en-US" sz="2400" dirty="0">
                <a:solidFill>
                  <a:srgbClr val="00B050"/>
                </a:solidFill>
              </a:rPr>
              <a:t>Duration</a:t>
            </a:r>
            <a:endParaRPr lang="en-US" sz="1600" dirty="0">
              <a:solidFill>
                <a:srgbClr val="00B050"/>
              </a:solidFill>
            </a:endParaRPr>
          </a:p>
        </p:txBody>
      </p:sp>
      <p:sp>
        <p:nvSpPr>
          <p:cNvPr id="34" name="TextBox 33">
            <a:extLst>
              <a:ext uri="{FF2B5EF4-FFF2-40B4-BE49-F238E27FC236}">
                <a16:creationId xmlns:a16="http://schemas.microsoft.com/office/drawing/2014/main" id="{9A33DA82-1DDB-4E18-990B-05CFD2B36E64}"/>
              </a:ext>
            </a:extLst>
          </p:cNvPr>
          <p:cNvSpPr txBox="1"/>
          <p:nvPr/>
        </p:nvSpPr>
        <p:spPr>
          <a:xfrm>
            <a:off x="6025662" y="690748"/>
            <a:ext cx="6166337" cy="1477328"/>
          </a:xfrm>
          <a:prstGeom prst="rect">
            <a:avLst/>
          </a:prstGeom>
          <a:noFill/>
        </p:spPr>
        <p:txBody>
          <a:bodyPr wrap="square" rtlCol="0">
            <a:spAutoFit/>
          </a:bodyPr>
          <a:lstStyle/>
          <a:p>
            <a:r>
              <a:rPr lang="en-US" dirty="0">
                <a:solidFill>
                  <a:srgbClr val="008080"/>
                </a:solidFill>
              </a:rPr>
              <a:t>The Planned Duration is the time before the next scheduled Planned Event. It is produced by every Initialization, Unplanned, and Planned event, overriding any previously scheduled Planned Event. For Finalization events, there is no next Planned Event, and hence no need to produce a Planned Duration.</a:t>
            </a:r>
          </a:p>
        </p:txBody>
      </p:sp>
    </p:spTree>
    <p:extLst>
      <p:ext uri="{BB962C8B-B14F-4D97-AF65-F5344CB8AC3E}">
        <p14:creationId xmlns:p14="http://schemas.microsoft.com/office/powerpoint/2010/main" val="521273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7A48865C-F413-4DBD-8DE7-5A0469CF4EF6}"/>
              </a:ext>
            </a:extLst>
          </p:cNvPr>
          <p:cNvCxnSpPr>
            <a:cxnSpLocks/>
          </p:cNvCxnSpPr>
          <p:nvPr/>
        </p:nvCxnSpPr>
        <p:spPr>
          <a:xfrm>
            <a:off x="0" y="4039504"/>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B66C0F-7F9E-46E3-96A1-14093DB3F9AB}"/>
              </a:ext>
            </a:extLst>
          </p:cNvPr>
          <p:cNvCxnSpPr>
            <a:cxnSpLocks/>
          </p:cNvCxnSpPr>
          <p:nvPr/>
        </p:nvCxnSpPr>
        <p:spPr>
          <a:xfrm>
            <a:off x="1825691" y="393790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DCF92E9-8FBE-43F2-A1BE-D0C3BEAB2C0F}"/>
              </a:ext>
            </a:extLst>
          </p:cNvPr>
          <p:cNvCxnSpPr>
            <a:cxnSpLocks/>
          </p:cNvCxnSpPr>
          <p:nvPr/>
        </p:nvCxnSpPr>
        <p:spPr>
          <a:xfrm>
            <a:off x="3654596" y="3937643"/>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FDBAF142-1A49-408A-8FBF-F9DA950194D8}"/>
              </a:ext>
            </a:extLst>
          </p:cNvPr>
          <p:cNvSpPr/>
          <p:nvPr/>
        </p:nvSpPr>
        <p:spPr>
          <a:xfrm>
            <a:off x="3048119" y="4144477"/>
            <a:ext cx="1219176" cy="461665"/>
          </a:xfrm>
          <a:prstGeom prst="rect">
            <a:avLst/>
          </a:prstGeom>
        </p:spPr>
        <p:txBody>
          <a:bodyPr wrap="square">
            <a:spAutoFit/>
          </a:bodyPr>
          <a:lstStyle/>
          <a:p>
            <a:pPr algn="ctr"/>
            <a:r>
              <a:rPr lang="en-US" sz="2400" dirty="0">
                <a:solidFill>
                  <a:schemeClr val="tx2">
                    <a:lumMod val="75000"/>
                  </a:schemeClr>
                </a:solidFill>
              </a:rPr>
              <a:t>1980</a:t>
            </a:r>
            <a:endParaRPr lang="en-US" sz="1467" dirty="0">
              <a:solidFill>
                <a:schemeClr val="tx2">
                  <a:lumMod val="75000"/>
                </a:schemeClr>
              </a:solidFill>
            </a:endParaRPr>
          </a:p>
        </p:txBody>
      </p:sp>
      <p:sp>
        <p:nvSpPr>
          <p:cNvPr id="54" name="Rectangle 53">
            <a:extLst>
              <a:ext uri="{FF2B5EF4-FFF2-40B4-BE49-F238E27FC236}">
                <a16:creationId xmlns:a16="http://schemas.microsoft.com/office/drawing/2014/main" id="{5E9D1B5B-C5A3-47B0-8620-150934EA06A5}"/>
              </a:ext>
            </a:extLst>
          </p:cNvPr>
          <p:cNvSpPr/>
          <p:nvPr/>
        </p:nvSpPr>
        <p:spPr>
          <a:xfrm>
            <a:off x="1320800" y="4144018"/>
            <a:ext cx="1015997" cy="461665"/>
          </a:xfrm>
          <a:prstGeom prst="rect">
            <a:avLst/>
          </a:prstGeom>
        </p:spPr>
        <p:txBody>
          <a:bodyPr wrap="square">
            <a:spAutoFit/>
          </a:bodyPr>
          <a:lstStyle/>
          <a:p>
            <a:pPr algn="ctr"/>
            <a:r>
              <a:rPr lang="en-US" sz="2400" dirty="0">
                <a:solidFill>
                  <a:schemeClr val="tx2">
                    <a:lumMod val="75000"/>
                  </a:schemeClr>
                </a:solidFill>
              </a:rPr>
              <a:t>1970</a:t>
            </a:r>
            <a:endParaRPr lang="en-US" sz="1467" dirty="0">
              <a:solidFill>
                <a:schemeClr val="tx2">
                  <a:lumMod val="75000"/>
                </a:schemeClr>
              </a:solidFill>
            </a:endParaRPr>
          </a:p>
        </p:txBody>
      </p:sp>
      <p:cxnSp>
        <p:nvCxnSpPr>
          <p:cNvPr id="55" name="Straight Connector 54">
            <a:extLst>
              <a:ext uri="{FF2B5EF4-FFF2-40B4-BE49-F238E27FC236}">
                <a16:creationId xmlns:a16="http://schemas.microsoft.com/office/drawing/2014/main" id="{9ECA8D74-B72F-4F08-9AA0-947D4AA1A7B3}"/>
              </a:ext>
            </a:extLst>
          </p:cNvPr>
          <p:cNvCxnSpPr>
            <a:cxnSpLocks/>
          </p:cNvCxnSpPr>
          <p:nvPr/>
        </p:nvCxnSpPr>
        <p:spPr>
          <a:xfrm>
            <a:off x="5483291" y="3937261"/>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2DEA47F-EDB4-4784-A590-F372618A947C}"/>
              </a:ext>
            </a:extLst>
          </p:cNvPr>
          <p:cNvCxnSpPr>
            <a:cxnSpLocks/>
          </p:cNvCxnSpPr>
          <p:nvPr/>
        </p:nvCxnSpPr>
        <p:spPr>
          <a:xfrm>
            <a:off x="7312196" y="3937000"/>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0D766A5F-90DA-4142-8703-AEAA06BCFFDC}"/>
              </a:ext>
            </a:extLst>
          </p:cNvPr>
          <p:cNvSpPr/>
          <p:nvPr/>
        </p:nvSpPr>
        <p:spPr>
          <a:xfrm>
            <a:off x="6705719" y="4143834"/>
            <a:ext cx="1219176" cy="461665"/>
          </a:xfrm>
          <a:prstGeom prst="rect">
            <a:avLst/>
          </a:prstGeom>
        </p:spPr>
        <p:txBody>
          <a:bodyPr wrap="square">
            <a:spAutoFit/>
          </a:bodyPr>
          <a:lstStyle/>
          <a:p>
            <a:pPr algn="ctr"/>
            <a:r>
              <a:rPr lang="en-US" sz="2400" dirty="0">
                <a:solidFill>
                  <a:schemeClr val="tx2">
                    <a:lumMod val="75000"/>
                  </a:schemeClr>
                </a:solidFill>
              </a:rPr>
              <a:t>2000</a:t>
            </a:r>
            <a:endParaRPr lang="en-US" sz="1467" dirty="0">
              <a:solidFill>
                <a:schemeClr val="tx2">
                  <a:lumMod val="75000"/>
                </a:schemeClr>
              </a:solidFill>
            </a:endParaRPr>
          </a:p>
        </p:txBody>
      </p:sp>
      <p:sp>
        <p:nvSpPr>
          <p:cNvPr id="58" name="Rectangle 57">
            <a:extLst>
              <a:ext uri="{FF2B5EF4-FFF2-40B4-BE49-F238E27FC236}">
                <a16:creationId xmlns:a16="http://schemas.microsoft.com/office/drawing/2014/main" id="{A3444F56-FE0A-43F9-AE52-D93717D65C3D}"/>
              </a:ext>
            </a:extLst>
          </p:cNvPr>
          <p:cNvSpPr/>
          <p:nvPr/>
        </p:nvSpPr>
        <p:spPr>
          <a:xfrm>
            <a:off x="4978400" y="4143375"/>
            <a:ext cx="1015997" cy="461665"/>
          </a:xfrm>
          <a:prstGeom prst="rect">
            <a:avLst/>
          </a:prstGeom>
        </p:spPr>
        <p:txBody>
          <a:bodyPr wrap="square">
            <a:spAutoFit/>
          </a:bodyPr>
          <a:lstStyle/>
          <a:p>
            <a:pPr algn="ctr"/>
            <a:r>
              <a:rPr lang="en-US" sz="2400" dirty="0">
                <a:solidFill>
                  <a:schemeClr val="tx2">
                    <a:lumMod val="75000"/>
                  </a:schemeClr>
                </a:solidFill>
              </a:rPr>
              <a:t>1990</a:t>
            </a:r>
            <a:endParaRPr lang="en-US" sz="1467" dirty="0">
              <a:solidFill>
                <a:schemeClr val="tx2">
                  <a:lumMod val="75000"/>
                </a:schemeClr>
              </a:solidFill>
            </a:endParaRPr>
          </a:p>
        </p:txBody>
      </p:sp>
      <p:cxnSp>
        <p:nvCxnSpPr>
          <p:cNvPr id="59" name="Straight Connector 58">
            <a:extLst>
              <a:ext uri="{FF2B5EF4-FFF2-40B4-BE49-F238E27FC236}">
                <a16:creationId xmlns:a16="http://schemas.microsoft.com/office/drawing/2014/main" id="{11D18EA7-1E45-460B-957E-DCC9A00CCAFE}"/>
              </a:ext>
            </a:extLst>
          </p:cNvPr>
          <p:cNvCxnSpPr>
            <a:cxnSpLocks/>
          </p:cNvCxnSpPr>
          <p:nvPr/>
        </p:nvCxnSpPr>
        <p:spPr>
          <a:xfrm>
            <a:off x="9140891" y="3937261"/>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BB38D3C-184D-488E-9F9B-23C3C2D7863B}"/>
              </a:ext>
            </a:extLst>
          </p:cNvPr>
          <p:cNvCxnSpPr>
            <a:cxnSpLocks/>
          </p:cNvCxnSpPr>
          <p:nvPr/>
        </p:nvCxnSpPr>
        <p:spPr>
          <a:xfrm>
            <a:off x="10969701" y="3937000"/>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A38308B-F136-4220-AFE5-237ED1C45458}"/>
              </a:ext>
            </a:extLst>
          </p:cNvPr>
          <p:cNvSpPr/>
          <p:nvPr/>
        </p:nvSpPr>
        <p:spPr>
          <a:xfrm>
            <a:off x="10363224" y="4143834"/>
            <a:ext cx="1219176" cy="461665"/>
          </a:xfrm>
          <a:prstGeom prst="rect">
            <a:avLst/>
          </a:prstGeom>
        </p:spPr>
        <p:txBody>
          <a:bodyPr wrap="square">
            <a:spAutoFit/>
          </a:bodyPr>
          <a:lstStyle/>
          <a:p>
            <a:pPr algn="ctr"/>
            <a:r>
              <a:rPr lang="en-US" sz="2400" dirty="0">
                <a:solidFill>
                  <a:schemeClr val="tx2">
                    <a:lumMod val="75000"/>
                  </a:schemeClr>
                </a:solidFill>
              </a:rPr>
              <a:t>2020</a:t>
            </a:r>
            <a:endParaRPr lang="en-US" sz="1467" dirty="0">
              <a:solidFill>
                <a:schemeClr val="tx2">
                  <a:lumMod val="75000"/>
                </a:schemeClr>
              </a:solidFill>
            </a:endParaRPr>
          </a:p>
        </p:txBody>
      </p:sp>
      <p:sp>
        <p:nvSpPr>
          <p:cNvPr id="62" name="Rectangle 61">
            <a:extLst>
              <a:ext uri="{FF2B5EF4-FFF2-40B4-BE49-F238E27FC236}">
                <a16:creationId xmlns:a16="http://schemas.microsoft.com/office/drawing/2014/main" id="{7A7EB98C-2AA2-45CA-9574-5F1598BCBA64}"/>
              </a:ext>
            </a:extLst>
          </p:cNvPr>
          <p:cNvSpPr/>
          <p:nvPr/>
        </p:nvSpPr>
        <p:spPr>
          <a:xfrm>
            <a:off x="8636000" y="4143375"/>
            <a:ext cx="1015997" cy="461665"/>
          </a:xfrm>
          <a:prstGeom prst="rect">
            <a:avLst/>
          </a:prstGeom>
        </p:spPr>
        <p:txBody>
          <a:bodyPr wrap="square">
            <a:spAutoFit/>
          </a:bodyPr>
          <a:lstStyle/>
          <a:p>
            <a:pPr algn="ctr"/>
            <a:r>
              <a:rPr lang="en-US" sz="2400" dirty="0">
                <a:solidFill>
                  <a:schemeClr val="tx2">
                    <a:lumMod val="75000"/>
                  </a:schemeClr>
                </a:solidFill>
              </a:rPr>
              <a:t>2010</a:t>
            </a:r>
            <a:endParaRPr lang="en-US" sz="1467" dirty="0">
              <a:solidFill>
                <a:schemeClr val="tx2">
                  <a:lumMod val="75000"/>
                </a:schemeClr>
              </a:solidFill>
            </a:endParaRPr>
          </a:p>
        </p:txBody>
      </p:sp>
      <p:sp>
        <p:nvSpPr>
          <p:cNvPr id="16" name="Title 1">
            <a:extLst>
              <a:ext uri="{FF2B5EF4-FFF2-40B4-BE49-F238E27FC236}">
                <a16:creationId xmlns:a16="http://schemas.microsoft.com/office/drawing/2014/main" id="{05D89243-D4D7-4034-B965-E6ED17E0E78A}"/>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2" name="TextBox 1">
            <a:extLst>
              <a:ext uri="{FF2B5EF4-FFF2-40B4-BE49-F238E27FC236}">
                <a16:creationId xmlns:a16="http://schemas.microsoft.com/office/drawing/2014/main" id="{BBF21704-A1D2-45DB-A08D-71999AACC284}"/>
              </a:ext>
            </a:extLst>
          </p:cNvPr>
          <p:cNvSpPr txBox="1"/>
          <p:nvPr/>
        </p:nvSpPr>
        <p:spPr>
          <a:xfrm>
            <a:off x="1530669" y="1607882"/>
            <a:ext cx="3192780" cy="646331"/>
          </a:xfrm>
          <a:prstGeom prst="rect">
            <a:avLst/>
          </a:prstGeom>
          <a:noFill/>
        </p:spPr>
        <p:txBody>
          <a:bodyPr wrap="square" rtlCol="0">
            <a:spAutoFit/>
          </a:bodyPr>
          <a:lstStyle/>
          <a:p>
            <a:r>
              <a:rPr lang="en-US" dirty="0" err="1">
                <a:solidFill>
                  <a:srgbClr val="008080"/>
                </a:solidFill>
              </a:rPr>
              <a:t>SyDEVS</a:t>
            </a:r>
            <a:r>
              <a:rPr lang="en-US" dirty="0">
                <a:solidFill>
                  <a:srgbClr val="008080"/>
                </a:solidFill>
              </a:rPr>
              <a:t> is based on theory that dates back to the late 1960s.</a:t>
            </a:r>
          </a:p>
        </p:txBody>
      </p:sp>
    </p:spTree>
    <p:extLst>
      <p:ext uri="{BB962C8B-B14F-4D97-AF65-F5344CB8AC3E}">
        <p14:creationId xmlns:p14="http://schemas.microsoft.com/office/powerpoint/2010/main" val="2018101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401171B-2D20-40D0-BC3F-A9E03EA063A2}"/>
              </a:ext>
            </a:extLst>
          </p:cNvPr>
          <p:cNvSpPr txBox="1">
            <a:spLocks/>
          </p:cNvSpPr>
          <p:nvPr/>
        </p:nvSpPr>
        <p:spPr>
          <a:xfrm>
            <a:off x="1219200" y="1666240"/>
            <a:ext cx="4368800" cy="4343400"/>
          </a:xfrm>
          <a:prstGeom prst="rect">
            <a:avLst/>
          </a:prstGeom>
          <a:noFill/>
        </p:spPr>
        <p:txBody>
          <a:bodyPr vert="horz" lIns="0" tIns="0" rIns="0" bIns="0" rtlCol="0">
            <a:noAutofit/>
          </a:bodyPr>
          <a:lstStyle>
            <a:lvl1pPr marL="230188" indent="-230188" algn="l" defTabSz="685800" rtl="0" eaLnBrk="1" latinLnBrk="0" hangingPunct="1">
              <a:lnSpc>
                <a:spcPct val="90000"/>
              </a:lnSpc>
              <a:spcBef>
                <a:spcPts val="1800"/>
              </a:spcBef>
              <a:buClr>
                <a:schemeClr val="tx2"/>
              </a:buClr>
              <a:buFont typeface="Wingdings" charset="2"/>
              <a:buChar char="§"/>
              <a:tabLst/>
              <a:defRPr sz="1600" kern="1200">
                <a:solidFill>
                  <a:schemeClr val="tx1"/>
                </a:solidFill>
                <a:latin typeface="+mn-lt"/>
                <a:ea typeface="+mn-ea"/>
                <a:cs typeface="+mn-cs"/>
              </a:defRPr>
            </a:lvl1pPr>
            <a:lvl2pPr marL="5762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2pPr>
            <a:lvl3pPr marL="9144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3pPr>
            <a:lvl4pPr marL="12620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4pPr>
            <a:lvl5pPr marL="16002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t>Nodes</a:t>
            </a:r>
          </a:p>
          <a:p>
            <a:pPr marL="609585" indent="-609585">
              <a:buFont typeface="+mj-lt"/>
              <a:buAutoNum type="arabicPeriod"/>
            </a:pPr>
            <a:r>
              <a:rPr lang="en-US" sz="3200" dirty="0"/>
              <a:t>Function Node</a:t>
            </a:r>
          </a:p>
          <a:p>
            <a:pPr marL="609585" indent="-609585">
              <a:buFont typeface="+mj-lt"/>
              <a:buAutoNum type="arabicPeriod"/>
            </a:pPr>
            <a:r>
              <a:rPr lang="en-US" sz="3200" dirty="0"/>
              <a:t>Atomic Node</a:t>
            </a:r>
          </a:p>
          <a:p>
            <a:pPr marL="609585" indent="-609585">
              <a:buFont typeface="+mj-lt"/>
              <a:buAutoNum type="arabicPeriod"/>
            </a:pPr>
            <a:r>
              <a:rPr lang="en-US" sz="3200" dirty="0"/>
              <a:t>Composite Node</a:t>
            </a:r>
          </a:p>
          <a:p>
            <a:pPr marL="609585" indent="-609585">
              <a:buFont typeface="+mj-lt"/>
              <a:buAutoNum type="arabicPeriod"/>
            </a:pPr>
            <a:r>
              <a:rPr lang="en-US" sz="3200" dirty="0"/>
              <a:t>Collection Node</a:t>
            </a:r>
          </a:p>
        </p:txBody>
      </p:sp>
      <p:sp>
        <p:nvSpPr>
          <p:cNvPr id="10" name="Content Placeholder 2">
            <a:extLst>
              <a:ext uri="{FF2B5EF4-FFF2-40B4-BE49-F238E27FC236}">
                <a16:creationId xmlns:a16="http://schemas.microsoft.com/office/drawing/2014/main" id="{F03099F0-2757-486A-9F5B-6122496E4112}"/>
              </a:ext>
            </a:extLst>
          </p:cNvPr>
          <p:cNvSpPr txBox="1">
            <a:spLocks/>
          </p:cNvSpPr>
          <p:nvPr/>
        </p:nvSpPr>
        <p:spPr>
          <a:xfrm>
            <a:off x="6705600" y="1640840"/>
            <a:ext cx="4267200" cy="4368800"/>
          </a:xfrm>
          <a:prstGeom prst="rect">
            <a:avLst/>
          </a:prstGeom>
          <a:noFill/>
        </p:spPr>
        <p:txBody>
          <a:bodyPr vert="horz" lIns="0" tIns="0" rIns="0" bIns="0" rtlCol="0">
            <a:noAutofit/>
          </a:bodyPr>
          <a:lstStyle>
            <a:lvl1pPr marL="230188" indent="-230188" algn="l" defTabSz="685800" rtl="0" eaLnBrk="1" latinLnBrk="0" hangingPunct="1">
              <a:lnSpc>
                <a:spcPct val="90000"/>
              </a:lnSpc>
              <a:spcBef>
                <a:spcPts val="1800"/>
              </a:spcBef>
              <a:buClr>
                <a:schemeClr val="tx2"/>
              </a:buClr>
              <a:buFont typeface="Wingdings" charset="2"/>
              <a:buChar char="§"/>
              <a:tabLst/>
              <a:defRPr sz="1600" kern="1200">
                <a:solidFill>
                  <a:schemeClr val="tx1"/>
                </a:solidFill>
                <a:latin typeface="+mn-lt"/>
                <a:ea typeface="+mn-ea"/>
                <a:cs typeface="+mn-cs"/>
              </a:defRPr>
            </a:lvl1pPr>
            <a:lvl2pPr marL="5762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2pPr>
            <a:lvl3pPr marL="9144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3pPr>
            <a:lvl4pPr marL="12620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4pPr>
            <a:lvl5pPr marL="16002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t>Events</a:t>
            </a:r>
          </a:p>
          <a:p>
            <a:pPr marL="609585" indent="-609585">
              <a:buFont typeface="+mj-lt"/>
              <a:buAutoNum type="arabicPeriod"/>
            </a:pPr>
            <a:r>
              <a:rPr lang="en-US" sz="3200" dirty="0"/>
              <a:t>Initialization Event</a:t>
            </a:r>
          </a:p>
          <a:p>
            <a:pPr marL="609585" indent="-609585">
              <a:buFont typeface="+mj-lt"/>
              <a:buAutoNum type="arabicPeriod"/>
            </a:pPr>
            <a:r>
              <a:rPr lang="en-US" sz="3200" dirty="0"/>
              <a:t>Unplanned Event</a:t>
            </a:r>
          </a:p>
          <a:p>
            <a:pPr marL="609585" indent="-609585">
              <a:buFont typeface="+mj-lt"/>
              <a:buAutoNum type="arabicPeriod"/>
            </a:pPr>
            <a:r>
              <a:rPr lang="en-US" sz="3200" dirty="0"/>
              <a:t>Planned Event</a:t>
            </a:r>
          </a:p>
          <a:p>
            <a:pPr marL="609585" indent="-609585">
              <a:buFont typeface="+mj-lt"/>
              <a:buAutoNum type="arabicPeriod"/>
            </a:pPr>
            <a:r>
              <a:rPr lang="en-US" sz="3200" dirty="0"/>
              <a:t>Finalization Event</a:t>
            </a:r>
          </a:p>
        </p:txBody>
      </p:sp>
      <p:cxnSp>
        <p:nvCxnSpPr>
          <p:cNvPr id="12" name="Straight Connector 11">
            <a:extLst>
              <a:ext uri="{FF2B5EF4-FFF2-40B4-BE49-F238E27FC236}">
                <a16:creationId xmlns:a16="http://schemas.microsoft.com/office/drawing/2014/main" id="{C4C64015-5A66-444F-8047-50A6191FB5CD}"/>
              </a:ext>
            </a:extLst>
          </p:cNvPr>
          <p:cNvCxnSpPr/>
          <p:nvPr/>
        </p:nvCxnSpPr>
        <p:spPr>
          <a:xfrm>
            <a:off x="812800" y="2235200"/>
            <a:ext cx="105664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F8D45706-FED0-4383-9684-2FC564A7E8E9}"/>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6" name="TextBox 5">
            <a:extLst>
              <a:ext uri="{FF2B5EF4-FFF2-40B4-BE49-F238E27FC236}">
                <a16:creationId xmlns:a16="http://schemas.microsoft.com/office/drawing/2014/main" id="{790C16C3-82A1-4270-B116-026149B2B55B}"/>
              </a:ext>
            </a:extLst>
          </p:cNvPr>
          <p:cNvSpPr txBox="1"/>
          <p:nvPr/>
        </p:nvSpPr>
        <p:spPr>
          <a:xfrm>
            <a:off x="4274500" y="5259898"/>
            <a:ext cx="3953630" cy="646331"/>
          </a:xfrm>
          <a:prstGeom prst="rect">
            <a:avLst/>
          </a:prstGeom>
          <a:noFill/>
        </p:spPr>
        <p:txBody>
          <a:bodyPr wrap="square" rtlCol="0">
            <a:spAutoFit/>
          </a:bodyPr>
          <a:lstStyle/>
          <a:p>
            <a:r>
              <a:rPr lang="en-US" dirty="0">
                <a:solidFill>
                  <a:srgbClr val="008080"/>
                </a:solidFill>
              </a:rPr>
              <a:t>Here are lists of the four types of nodes and four main types of events.</a:t>
            </a:r>
          </a:p>
        </p:txBody>
      </p:sp>
    </p:spTree>
    <p:extLst>
      <p:ext uri="{BB962C8B-B14F-4D97-AF65-F5344CB8AC3E}">
        <p14:creationId xmlns:p14="http://schemas.microsoft.com/office/powerpoint/2010/main" val="95476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F5974A1-4641-427E-81C8-270D5AC1573B}"/>
              </a:ext>
            </a:extLst>
          </p:cNvPr>
          <p:cNvSpPr txBox="1">
            <a:spLocks/>
          </p:cNvSpPr>
          <p:nvPr/>
        </p:nvSpPr>
        <p:spPr>
          <a:xfrm>
            <a:off x="609600" y="2687479"/>
            <a:ext cx="10972800" cy="14830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b="1" dirty="0">
                <a:solidFill>
                  <a:schemeClr val="accent6">
                    <a:lumMod val="50000"/>
                  </a:schemeClr>
                </a:solidFill>
              </a:rPr>
              <a:t>Implementation</a:t>
            </a:r>
            <a:endParaRPr lang="en-US" dirty="0">
              <a:solidFill>
                <a:schemeClr val="accent6">
                  <a:lumMod val="50000"/>
                </a:schemeClr>
              </a:solidFill>
            </a:endParaRPr>
          </a:p>
        </p:txBody>
      </p:sp>
    </p:spTree>
    <p:extLst>
      <p:ext uri="{BB962C8B-B14F-4D97-AF65-F5344CB8AC3E}">
        <p14:creationId xmlns:p14="http://schemas.microsoft.com/office/powerpoint/2010/main" val="2670926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621026D4-371F-4E18-A438-AA309533C405}"/>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grpSp>
        <p:nvGrpSpPr>
          <p:cNvPr id="94" name="Group 93">
            <a:extLst>
              <a:ext uri="{FF2B5EF4-FFF2-40B4-BE49-F238E27FC236}">
                <a16:creationId xmlns:a16="http://schemas.microsoft.com/office/drawing/2014/main" id="{261EBD62-DEA1-435F-92CB-9341E0AC0844}"/>
              </a:ext>
            </a:extLst>
          </p:cNvPr>
          <p:cNvGrpSpPr/>
          <p:nvPr/>
        </p:nvGrpSpPr>
        <p:grpSpPr>
          <a:xfrm>
            <a:off x="5516033" y="1766361"/>
            <a:ext cx="756180" cy="3484561"/>
            <a:chOff x="4137024" y="1324770"/>
            <a:chExt cx="567135" cy="2613421"/>
          </a:xfrm>
        </p:grpSpPr>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4004267" y="2227465"/>
              <a:ext cx="547694" cy="28217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4375156" y="3609189"/>
              <a:ext cx="525849" cy="132156"/>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3234329" y="2227466"/>
              <a:ext cx="2087572" cy="28217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9" name="Title 1">
            <a:extLst>
              <a:ext uri="{FF2B5EF4-FFF2-40B4-BE49-F238E27FC236}">
                <a16:creationId xmlns:a16="http://schemas.microsoft.com/office/drawing/2014/main" id="{9BA2FEF4-41FE-4080-9F0C-1404CA4FA154}"/>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100" name="TextBox 99">
            <a:extLst>
              <a:ext uri="{FF2B5EF4-FFF2-40B4-BE49-F238E27FC236}">
                <a16:creationId xmlns:a16="http://schemas.microsoft.com/office/drawing/2014/main" id="{08ABF881-216B-4415-88FC-D18F11F6E9E7}"/>
              </a:ext>
            </a:extLst>
          </p:cNvPr>
          <p:cNvSpPr txBox="1"/>
          <p:nvPr/>
        </p:nvSpPr>
        <p:spPr>
          <a:xfrm>
            <a:off x="7933575" y="1002186"/>
            <a:ext cx="3648825" cy="1200329"/>
          </a:xfrm>
          <a:prstGeom prst="rect">
            <a:avLst/>
          </a:prstGeom>
          <a:noFill/>
        </p:spPr>
        <p:txBody>
          <a:bodyPr wrap="square" rtlCol="0">
            <a:spAutoFit/>
          </a:bodyPr>
          <a:lstStyle/>
          <a:p>
            <a:r>
              <a:rPr lang="en-US" dirty="0">
                <a:solidFill>
                  <a:srgbClr val="008080"/>
                </a:solidFill>
              </a:rPr>
              <a:t>At present, there is no visual programming interface. Node graphs similar to the one shown must be defined in C++ using </a:t>
            </a:r>
            <a:r>
              <a:rPr lang="en-US" dirty="0" err="1">
                <a:solidFill>
                  <a:srgbClr val="008080"/>
                </a:solidFill>
              </a:rPr>
              <a:t>SyDEVS</a:t>
            </a:r>
            <a:r>
              <a:rPr lang="en-US" dirty="0">
                <a:solidFill>
                  <a:srgbClr val="008080"/>
                </a:solidFill>
              </a:rPr>
              <a:t> classes.</a:t>
            </a:r>
          </a:p>
        </p:txBody>
      </p:sp>
    </p:spTree>
    <p:extLst>
      <p:ext uri="{BB962C8B-B14F-4D97-AF65-F5344CB8AC3E}">
        <p14:creationId xmlns:p14="http://schemas.microsoft.com/office/powerpoint/2010/main" val="29838183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D4F7D2C-E883-4A82-A7D7-434A1173E9AA}"/>
              </a:ext>
            </a:extLst>
          </p:cNvPr>
          <p:cNvGrpSpPr/>
          <p:nvPr/>
        </p:nvGrpSpPr>
        <p:grpSpPr>
          <a:xfrm>
            <a:off x="1607608" y="2279653"/>
            <a:ext cx="8553451" cy="3695167"/>
            <a:chOff x="1607608" y="2279653"/>
            <a:chExt cx="8553451" cy="3695167"/>
          </a:xfrm>
        </p:grpSpPr>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607608" y="2714097"/>
              <a:ext cx="1324771" cy="83052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607608" y="3544625"/>
              <a:ext cx="1324771" cy="116020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4123003" y="2279653"/>
              <a:ext cx="684476" cy="126497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6224587" y="2279653"/>
              <a:ext cx="1202797" cy="72099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4324879" y="5764217"/>
              <a:ext cx="1238777" cy="21060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8618008" y="4035698"/>
              <a:ext cx="1543051" cy="12183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6980764" y="5254097"/>
              <a:ext cx="3180295" cy="51012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8618008" y="3000645"/>
              <a:ext cx="1349376" cy="52625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8627534" y="3526900"/>
              <a:ext cx="1339851" cy="50693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6600826" y="3000646"/>
              <a:ext cx="826559" cy="103585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4312440" y="2969956"/>
            <a:ext cx="2783429" cy="37623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8" name="Rectangle 97">
            <a:extLst>
              <a:ext uri="{FF2B5EF4-FFF2-40B4-BE49-F238E27FC236}">
                <a16:creationId xmlns:a16="http://schemas.microsoft.com/office/drawing/2014/main" id="{3CD0A743-2F95-4D10-9410-04CEEBBDB0C9}"/>
              </a:ext>
            </a:extLst>
          </p:cNvPr>
          <p:cNvSpPr/>
          <p:nvPr/>
        </p:nvSpPr>
        <p:spPr>
          <a:xfrm>
            <a:off x="0" y="990600"/>
            <a:ext cx="12192000" cy="54864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5339024" y="2969954"/>
            <a:ext cx="730259" cy="37623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5833542" y="4812253"/>
            <a:ext cx="701132"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6600826" y="4035700"/>
            <a:ext cx="826559" cy="79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4F80B060-A6EB-42B6-9CFA-3F9F9E8FCA29}"/>
              </a:ext>
            </a:extLst>
          </p:cNvPr>
          <p:cNvSpPr/>
          <p:nvPr/>
        </p:nvSpPr>
        <p:spPr>
          <a:xfrm>
            <a:off x="5180543" y="3523201"/>
            <a:ext cx="1420283" cy="1026587"/>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183718" y="3523202"/>
            <a:ext cx="1417108" cy="1026586"/>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286375" y="3631161"/>
            <a:ext cx="1210734" cy="8128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295902" y="3745458"/>
            <a:ext cx="1190624" cy="495303"/>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295900" y="3631952"/>
            <a:ext cx="1201208" cy="100809"/>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0" name="Rectangle 99">
            <a:extLst>
              <a:ext uri="{FF2B5EF4-FFF2-40B4-BE49-F238E27FC236}">
                <a16:creationId xmlns:a16="http://schemas.microsoft.com/office/drawing/2014/main" id="{601A06B2-FB11-4F81-8BFB-842009320735}"/>
              </a:ext>
            </a:extLst>
          </p:cNvPr>
          <p:cNvSpPr/>
          <p:nvPr/>
        </p:nvSpPr>
        <p:spPr>
          <a:xfrm>
            <a:off x="6690257" y="4240761"/>
            <a:ext cx="1799167" cy="1077218"/>
          </a:xfrm>
          <a:prstGeom prst="rect">
            <a:avLst/>
          </a:prstGeom>
        </p:spPr>
        <p:txBody>
          <a:bodyPr wrap="square">
            <a:spAutoFit/>
          </a:bodyPr>
          <a:lstStyle/>
          <a:p>
            <a:r>
              <a:rPr lang="en-US" sz="3200" dirty="0">
                <a:solidFill>
                  <a:srgbClr val="C00000"/>
                </a:solidFill>
              </a:rPr>
              <a:t>Atomic</a:t>
            </a:r>
          </a:p>
          <a:p>
            <a:r>
              <a:rPr lang="en-US" sz="3200" dirty="0">
                <a:solidFill>
                  <a:srgbClr val="C00000"/>
                </a:solidFill>
              </a:rPr>
              <a:t>Node</a:t>
            </a:r>
            <a:endParaRPr lang="en-US" sz="1867" dirty="0">
              <a:solidFill>
                <a:srgbClr val="C00000"/>
              </a:solidFill>
            </a:endParaRPr>
          </a:p>
        </p:txBody>
      </p:sp>
      <p:cxnSp>
        <p:nvCxnSpPr>
          <p:cNvPr id="94" name="Straight Arrow Connector 93">
            <a:extLst>
              <a:ext uri="{FF2B5EF4-FFF2-40B4-BE49-F238E27FC236}">
                <a16:creationId xmlns:a16="http://schemas.microsoft.com/office/drawing/2014/main" id="{9A499B45-A498-40A0-8453-4CF5FC3108D3}"/>
              </a:ext>
            </a:extLst>
          </p:cNvPr>
          <p:cNvCxnSpPr>
            <a:cxnSpLocks/>
            <a:endCxn id="71" idx="2"/>
          </p:cNvCxnSpPr>
          <p:nvPr/>
        </p:nvCxnSpPr>
        <p:spPr>
          <a:xfrm>
            <a:off x="4132528" y="3544227"/>
            <a:ext cx="1051190" cy="49226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81" name="Title 1">
            <a:extLst>
              <a:ext uri="{FF2B5EF4-FFF2-40B4-BE49-F238E27FC236}">
                <a16:creationId xmlns:a16="http://schemas.microsoft.com/office/drawing/2014/main" id="{3231C492-B5F0-4088-BA19-91B78EAA5133}"/>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86" name="Rectangle 85">
            <a:extLst>
              <a:ext uri="{FF2B5EF4-FFF2-40B4-BE49-F238E27FC236}">
                <a16:creationId xmlns:a16="http://schemas.microsoft.com/office/drawing/2014/main" id="{586AE21D-B852-4ACB-8B7C-07F994DDB4E4}"/>
              </a:ext>
            </a:extLst>
          </p:cNvPr>
          <p:cNvSpPr/>
          <p:nvPr/>
        </p:nvSpPr>
        <p:spPr>
          <a:xfrm>
            <a:off x="6683971" y="4314773"/>
            <a:ext cx="1345605" cy="95520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99" name="TextBox 98">
            <a:extLst>
              <a:ext uri="{FF2B5EF4-FFF2-40B4-BE49-F238E27FC236}">
                <a16:creationId xmlns:a16="http://schemas.microsoft.com/office/drawing/2014/main" id="{95792C3B-7576-4223-894E-5AEE829570C5}"/>
              </a:ext>
            </a:extLst>
          </p:cNvPr>
          <p:cNvSpPr txBox="1"/>
          <p:nvPr/>
        </p:nvSpPr>
        <p:spPr>
          <a:xfrm>
            <a:off x="6556900" y="1792676"/>
            <a:ext cx="3506293" cy="646331"/>
          </a:xfrm>
          <a:prstGeom prst="rect">
            <a:avLst/>
          </a:prstGeom>
          <a:noFill/>
        </p:spPr>
        <p:txBody>
          <a:bodyPr wrap="square" rtlCol="0">
            <a:spAutoFit/>
          </a:bodyPr>
          <a:lstStyle/>
          <a:p>
            <a:r>
              <a:rPr lang="en-US" dirty="0">
                <a:solidFill>
                  <a:srgbClr val="008080"/>
                </a:solidFill>
              </a:rPr>
              <a:t>Suppose one wishes to implement an atomic node.</a:t>
            </a:r>
          </a:p>
        </p:txBody>
      </p:sp>
    </p:spTree>
    <p:extLst>
      <p:ext uri="{BB962C8B-B14F-4D97-AF65-F5344CB8AC3E}">
        <p14:creationId xmlns:p14="http://schemas.microsoft.com/office/powerpoint/2010/main" val="124758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C3F581-E76A-4105-8DDA-1C482D2B533D}"/>
              </a:ext>
            </a:extLst>
          </p:cNvPr>
          <p:cNvSpPr/>
          <p:nvPr/>
        </p:nvSpPr>
        <p:spPr>
          <a:xfrm>
            <a:off x="3352800" y="1100178"/>
            <a:ext cx="7620000" cy="5447645"/>
          </a:xfrm>
          <a:prstGeom prst="rect">
            <a:avLst/>
          </a:prstGeom>
        </p:spPr>
        <p:txBody>
          <a:bodyPr wrap="square">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atomic_node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Constructor/Destructor: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string</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node_name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node_context</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external_context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default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Attributes: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scale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time_precision</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micro;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Ports: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input,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serv_dt_input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service duration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input,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(input)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output,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(output)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output,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idle_dt_output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idle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protected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State Variables:</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serv_dt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service duration (constant)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vector</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Q;  </a:t>
            </a:r>
            <a:r>
              <a:rPr lang="en-US" sz="1200" dirty="0">
                <a:solidFill>
                  <a:srgbClr val="008000"/>
                </a:solidFill>
                <a:latin typeface="Consolas" panose="020B0609020204030204" pitchFamily="49" charset="0"/>
              </a:rPr>
              <a:t>// queue of IDs of jobs waiting to be processed</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idle_dt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a:t>
            </a:r>
            <a:r>
              <a:rPr lang="fr-FR" sz="1200" dirty="0" err="1">
                <a:solidFill>
                  <a:srgbClr val="008000"/>
                </a:solidFill>
                <a:latin typeface="Consolas" panose="020B0609020204030204" pitchFamily="49" charset="0"/>
              </a:rPr>
              <a:t>idle</a:t>
            </a:r>
            <a:r>
              <a:rPr lang="fr-FR" sz="1200" dirty="0">
                <a:solidFill>
                  <a:srgbClr val="008000"/>
                </a:solidFill>
                <a:latin typeface="Consolas" panose="020B0609020204030204" pitchFamily="49" charset="0"/>
              </a:rPr>
              <a:t> duration (</a:t>
            </a:r>
            <a:r>
              <a:rPr lang="fr-FR" sz="1200" dirty="0" err="1">
                <a:solidFill>
                  <a:srgbClr val="008000"/>
                </a:solidFill>
                <a:latin typeface="Consolas" panose="020B0609020204030204" pitchFamily="49" charset="0"/>
              </a:rPr>
              <a:t>accumulating</a:t>
            </a:r>
            <a:r>
              <a:rPr lang="fr-FR" sz="1200" dirty="0">
                <a:solidFill>
                  <a:srgbClr val="008000"/>
                </a:solidFill>
                <a:latin typeface="Consolas" panose="020B0609020204030204" pitchFamily="49" charset="0"/>
              </a:rPr>
              <a: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planned_dt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planned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Event Handlers: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initialization_event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unplanned_event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finalization_event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1200" dirty="0"/>
          </a:p>
        </p:txBody>
      </p:sp>
      <p:sp>
        <p:nvSpPr>
          <p:cNvPr id="9" name="Rectangle 8">
            <a:extLst>
              <a:ext uri="{FF2B5EF4-FFF2-40B4-BE49-F238E27FC236}">
                <a16:creationId xmlns:a16="http://schemas.microsoft.com/office/drawing/2014/main" id="{F096DBCF-8DAC-406E-BCDD-0F0528DF1E73}"/>
              </a:ext>
            </a:extLst>
          </p:cNvPr>
          <p:cNvSpPr/>
          <p:nvPr/>
        </p:nvSpPr>
        <p:spPr>
          <a:xfrm>
            <a:off x="5245101" y="1109526"/>
            <a:ext cx="1625601" cy="26461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4" name="Title 1">
            <a:extLst>
              <a:ext uri="{FF2B5EF4-FFF2-40B4-BE49-F238E27FC236}">
                <a16:creationId xmlns:a16="http://schemas.microsoft.com/office/drawing/2014/main" id="{4C4778B2-2317-4A8F-B39D-9D0103ED12A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6" name="TextBox 5">
            <a:extLst>
              <a:ext uri="{FF2B5EF4-FFF2-40B4-BE49-F238E27FC236}">
                <a16:creationId xmlns:a16="http://schemas.microsoft.com/office/drawing/2014/main" id="{67D7174D-3A9E-41C0-B712-A06FB674479F}"/>
              </a:ext>
            </a:extLst>
          </p:cNvPr>
          <p:cNvSpPr txBox="1"/>
          <p:nvPr/>
        </p:nvSpPr>
        <p:spPr>
          <a:xfrm>
            <a:off x="158258" y="692639"/>
            <a:ext cx="3118337" cy="1200329"/>
          </a:xfrm>
          <a:prstGeom prst="rect">
            <a:avLst/>
          </a:prstGeom>
          <a:noFill/>
        </p:spPr>
        <p:txBody>
          <a:bodyPr wrap="square" rtlCol="0">
            <a:spAutoFit/>
          </a:bodyPr>
          <a:lstStyle/>
          <a:p>
            <a:r>
              <a:rPr lang="en-US" dirty="0">
                <a:solidFill>
                  <a:srgbClr val="008080"/>
                </a:solidFill>
              </a:rPr>
              <a:t>They would then write a C++ class that inherits from the </a:t>
            </a:r>
            <a:r>
              <a:rPr lang="en-US" sz="1400" dirty="0" err="1">
                <a:solidFill>
                  <a:srgbClr val="008080"/>
                </a:solidFill>
                <a:latin typeface="Consolas" panose="020B0609020204030204" pitchFamily="49" charset="0"/>
              </a:rPr>
              <a:t>atomic_node</a:t>
            </a:r>
            <a:r>
              <a:rPr lang="en-US" dirty="0">
                <a:solidFill>
                  <a:srgbClr val="008080"/>
                </a:solidFill>
              </a:rPr>
              <a:t> base class provided by the </a:t>
            </a:r>
            <a:r>
              <a:rPr lang="en-US" dirty="0" err="1">
                <a:solidFill>
                  <a:srgbClr val="008080"/>
                </a:solidFill>
              </a:rPr>
              <a:t>SyDEVS</a:t>
            </a:r>
            <a:r>
              <a:rPr lang="en-US" dirty="0">
                <a:solidFill>
                  <a:srgbClr val="008080"/>
                </a:solidFill>
              </a:rPr>
              <a:t> library.</a:t>
            </a:r>
          </a:p>
        </p:txBody>
      </p:sp>
    </p:spTree>
    <p:extLst>
      <p:ext uri="{BB962C8B-B14F-4D97-AF65-F5344CB8AC3E}">
        <p14:creationId xmlns:p14="http://schemas.microsoft.com/office/powerpoint/2010/main" val="2338514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C3F581-E76A-4105-8DDA-1C482D2B533D}"/>
              </a:ext>
            </a:extLst>
          </p:cNvPr>
          <p:cNvSpPr/>
          <p:nvPr/>
        </p:nvSpPr>
        <p:spPr>
          <a:xfrm>
            <a:off x="3352800" y="1100178"/>
            <a:ext cx="7620000" cy="5447645"/>
          </a:xfrm>
          <a:prstGeom prst="rect">
            <a:avLst/>
          </a:prstGeom>
        </p:spPr>
        <p:txBody>
          <a:bodyPr wrap="square">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atomic_node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Constructor/Destructor: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string</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node_name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node_context</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external_context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default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Attributes: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scale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time_precision</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micro;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Ports: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input,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serv_dt_input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service duration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input,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(input)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output,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(output)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output,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idle_dt_output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idle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protected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State Variables:</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serv_dt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service duration (constant)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vector</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Q;  </a:t>
            </a:r>
            <a:r>
              <a:rPr lang="en-US" sz="1200" dirty="0">
                <a:solidFill>
                  <a:srgbClr val="008000"/>
                </a:solidFill>
                <a:latin typeface="Consolas" panose="020B0609020204030204" pitchFamily="49" charset="0"/>
              </a:rPr>
              <a:t>// queue of IDs of jobs waiting to be processed</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idle_dt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a:t>
            </a:r>
            <a:r>
              <a:rPr lang="fr-FR" sz="1200" dirty="0" err="1">
                <a:solidFill>
                  <a:srgbClr val="008000"/>
                </a:solidFill>
                <a:latin typeface="Consolas" panose="020B0609020204030204" pitchFamily="49" charset="0"/>
              </a:rPr>
              <a:t>idle</a:t>
            </a:r>
            <a:r>
              <a:rPr lang="fr-FR" sz="1200" dirty="0">
                <a:solidFill>
                  <a:srgbClr val="008000"/>
                </a:solidFill>
                <a:latin typeface="Consolas" panose="020B0609020204030204" pitchFamily="49" charset="0"/>
              </a:rPr>
              <a:t> duration (</a:t>
            </a:r>
            <a:r>
              <a:rPr lang="fr-FR" sz="1200" dirty="0" err="1">
                <a:solidFill>
                  <a:srgbClr val="008000"/>
                </a:solidFill>
                <a:latin typeface="Consolas" panose="020B0609020204030204" pitchFamily="49" charset="0"/>
              </a:rPr>
              <a:t>accumulating</a:t>
            </a:r>
            <a:r>
              <a:rPr lang="fr-FR" sz="1200" dirty="0">
                <a:solidFill>
                  <a:srgbClr val="008000"/>
                </a:solidFill>
                <a:latin typeface="Consolas" panose="020B0609020204030204" pitchFamily="49" charset="0"/>
              </a:rPr>
              <a: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planned_dt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planned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Event Handlers: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initialization_event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unplanned_event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finalization_event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1200" dirty="0"/>
          </a:p>
        </p:txBody>
      </p:sp>
      <p:sp>
        <p:nvSpPr>
          <p:cNvPr id="2" name="Rectangle 1">
            <a:extLst>
              <a:ext uri="{FF2B5EF4-FFF2-40B4-BE49-F238E27FC236}">
                <a16:creationId xmlns:a16="http://schemas.microsoft.com/office/drawing/2014/main" id="{00486E4B-F5F0-4D7D-A7E7-1C681C731B82}"/>
              </a:ext>
            </a:extLst>
          </p:cNvPr>
          <p:cNvSpPr/>
          <p:nvPr/>
        </p:nvSpPr>
        <p:spPr>
          <a:xfrm>
            <a:off x="4157981" y="3152167"/>
            <a:ext cx="1081988" cy="19482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7" name="Rectangle 6">
            <a:extLst>
              <a:ext uri="{FF2B5EF4-FFF2-40B4-BE49-F238E27FC236}">
                <a16:creationId xmlns:a16="http://schemas.microsoft.com/office/drawing/2014/main" id="{E0251ACC-9BB1-41A1-97CB-5DA0DA4264F9}"/>
              </a:ext>
            </a:extLst>
          </p:cNvPr>
          <p:cNvSpPr/>
          <p:nvPr/>
        </p:nvSpPr>
        <p:spPr>
          <a:xfrm>
            <a:off x="4157980" y="3336515"/>
            <a:ext cx="1320800" cy="19482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0" name="Rectangle 9">
            <a:extLst>
              <a:ext uri="{FF2B5EF4-FFF2-40B4-BE49-F238E27FC236}">
                <a16:creationId xmlns:a16="http://schemas.microsoft.com/office/drawing/2014/main" id="{1D5AC555-C569-4AF8-BE06-922C04EACEF6}"/>
              </a:ext>
            </a:extLst>
          </p:cNvPr>
          <p:cNvSpPr/>
          <p:nvPr/>
        </p:nvSpPr>
        <p:spPr>
          <a:xfrm>
            <a:off x="4157980" y="3518768"/>
            <a:ext cx="1422400" cy="194821"/>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1" name="Rectangle 10">
            <a:extLst>
              <a:ext uri="{FF2B5EF4-FFF2-40B4-BE49-F238E27FC236}">
                <a16:creationId xmlns:a16="http://schemas.microsoft.com/office/drawing/2014/main" id="{A59A3A66-DE87-49EF-A1EC-57F0333EBF62}"/>
              </a:ext>
            </a:extLst>
          </p:cNvPr>
          <p:cNvSpPr/>
          <p:nvPr/>
        </p:nvSpPr>
        <p:spPr>
          <a:xfrm>
            <a:off x="4157979" y="3707306"/>
            <a:ext cx="1081988" cy="194821"/>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8" name="Title 1">
            <a:extLst>
              <a:ext uri="{FF2B5EF4-FFF2-40B4-BE49-F238E27FC236}">
                <a16:creationId xmlns:a16="http://schemas.microsoft.com/office/drawing/2014/main" id="{67354DA5-4BF2-4ACA-ABBB-59AE11960415}"/>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9" name="TextBox 8">
            <a:extLst>
              <a:ext uri="{FF2B5EF4-FFF2-40B4-BE49-F238E27FC236}">
                <a16:creationId xmlns:a16="http://schemas.microsoft.com/office/drawing/2014/main" id="{247D6613-E42D-4901-B53F-51186BC55B0A}"/>
              </a:ext>
            </a:extLst>
          </p:cNvPr>
          <p:cNvSpPr txBox="1"/>
          <p:nvPr/>
        </p:nvSpPr>
        <p:spPr>
          <a:xfrm>
            <a:off x="1307119" y="3122857"/>
            <a:ext cx="2286004" cy="646331"/>
          </a:xfrm>
          <a:prstGeom prst="rect">
            <a:avLst/>
          </a:prstGeom>
          <a:noFill/>
        </p:spPr>
        <p:txBody>
          <a:bodyPr wrap="square" rtlCol="0">
            <a:spAutoFit/>
          </a:bodyPr>
          <a:lstStyle/>
          <a:p>
            <a:r>
              <a:rPr lang="en-US" dirty="0">
                <a:solidFill>
                  <a:srgbClr val="008080"/>
                </a:solidFill>
              </a:rPr>
              <a:t>Observe there are four types of ports.</a:t>
            </a:r>
          </a:p>
        </p:txBody>
      </p:sp>
    </p:spTree>
    <p:extLst>
      <p:ext uri="{BB962C8B-B14F-4D97-AF65-F5344CB8AC3E}">
        <p14:creationId xmlns:p14="http://schemas.microsoft.com/office/powerpoint/2010/main" val="3182338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D4F7D2C-E883-4A82-A7D7-434A1173E9AA}"/>
              </a:ext>
            </a:extLst>
          </p:cNvPr>
          <p:cNvGrpSpPr/>
          <p:nvPr/>
        </p:nvGrpSpPr>
        <p:grpSpPr>
          <a:xfrm>
            <a:off x="1607608" y="2279653"/>
            <a:ext cx="8553451" cy="3695167"/>
            <a:chOff x="1607608" y="2279653"/>
            <a:chExt cx="8553451" cy="3695167"/>
          </a:xfrm>
        </p:grpSpPr>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607608" y="2714097"/>
              <a:ext cx="1324771" cy="83052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607608" y="3544625"/>
              <a:ext cx="1324771" cy="116020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4123003" y="2279653"/>
              <a:ext cx="684476" cy="126497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6224587" y="2279653"/>
              <a:ext cx="1202797" cy="72099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4324879" y="5764217"/>
              <a:ext cx="1238777" cy="21060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8618008" y="4035698"/>
              <a:ext cx="1543051" cy="12183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6980764" y="5254097"/>
              <a:ext cx="3180295" cy="51012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8618008" y="3000645"/>
              <a:ext cx="1349376" cy="52625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8627534" y="3526900"/>
              <a:ext cx="1339851" cy="50693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6600826" y="3000646"/>
              <a:ext cx="826559" cy="103585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4312440" y="2969956"/>
            <a:ext cx="2783429" cy="37623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8" name="Rectangle 97">
            <a:extLst>
              <a:ext uri="{FF2B5EF4-FFF2-40B4-BE49-F238E27FC236}">
                <a16:creationId xmlns:a16="http://schemas.microsoft.com/office/drawing/2014/main" id="{3CD0A743-2F95-4D10-9410-04CEEBBDB0C9}"/>
              </a:ext>
            </a:extLst>
          </p:cNvPr>
          <p:cNvSpPr/>
          <p:nvPr/>
        </p:nvSpPr>
        <p:spPr>
          <a:xfrm>
            <a:off x="0" y="990600"/>
            <a:ext cx="12192000" cy="54864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5339024" y="2969954"/>
            <a:ext cx="730259" cy="37623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5833542" y="4812253"/>
            <a:ext cx="701132"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6600826" y="4035700"/>
            <a:ext cx="826559" cy="79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4F80B060-A6EB-42B6-9CFA-3F9F9E8FCA29}"/>
              </a:ext>
            </a:extLst>
          </p:cNvPr>
          <p:cNvSpPr/>
          <p:nvPr/>
        </p:nvSpPr>
        <p:spPr>
          <a:xfrm>
            <a:off x="5180543" y="3523201"/>
            <a:ext cx="1420283" cy="1026587"/>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183718" y="3523202"/>
            <a:ext cx="1417108" cy="1026586"/>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286375" y="3631161"/>
            <a:ext cx="1210734" cy="8128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295902" y="3745458"/>
            <a:ext cx="1190624" cy="495303"/>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295900" y="3631952"/>
            <a:ext cx="1201208" cy="100809"/>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0" name="Rectangle 99">
            <a:extLst>
              <a:ext uri="{FF2B5EF4-FFF2-40B4-BE49-F238E27FC236}">
                <a16:creationId xmlns:a16="http://schemas.microsoft.com/office/drawing/2014/main" id="{601A06B2-FB11-4F81-8BFB-842009320735}"/>
              </a:ext>
            </a:extLst>
          </p:cNvPr>
          <p:cNvSpPr/>
          <p:nvPr/>
        </p:nvSpPr>
        <p:spPr>
          <a:xfrm>
            <a:off x="6690257" y="4240761"/>
            <a:ext cx="1799167" cy="1077218"/>
          </a:xfrm>
          <a:prstGeom prst="rect">
            <a:avLst/>
          </a:prstGeom>
        </p:spPr>
        <p:txBody>
          <a:bodyPr wrap="square">
            <a:spAutoFit/>
          </a:bodyPr>
          <a:lstStyle/>
          <a:p>
            <a:r>
              <a:rPr lang="en-US" sz="3200" dirty="0">
                <a:solidFill>
                  <a:srgbClr val="C00000"/>
                </a:solidFill>
              </a:rPr>
              <a:t>Atomic</a:t>
            </a:r>
          </a:p>
          <a:p>
            <a:r>
              <a:rPr lang="en-US" sz="3200" dirty="0">
                <a:solidFill>
                  <a:srgbClr val="C00000"/>
                </a:solidFill>
              </a:rPr>
              <a:t>Node</a:t>
            </a:r>
            <a:endParaRPr lang="en-US" sz="1867" dirty="0">
              <a:solidFill>
                <a:srgbClr val="C00000"/>
              </a:solidFill>
            </a:endParaRPr>
          </a:p>
        </p:txBody>
      </p:sp>
      <p:cxnSp>
        <p:nvCxnSpPr>
          <p:cNvPr id="94" name="Straight Arrow Connector 93">
            <a:extLst>
              <a:ext uri="{FF2B5EF4-FFF2-40B4-BE49-F238E27FC236}">
                <a16:creationId xmlns:a16="http://schemas.microsoft.com/office/drawing/2014/main" id="{9A499B45-A498-40A0-8453-4CF5FC3108D3}"/>
              </a:ext>
            </a:extLst>
          </p:cNvPr>
          <p:cNvCxnSpPr>
            <a:cxnSpLocks/>
            <a:endCxn id="71" idx="2"/>
          </p:cNvCxnSpPr>
          <p:nvPr/>
        </p:nvCxnSpPr>
        <p:spPr>
          <a:xfrm>
            <a:off x="4132528" y="3544227"/>
            <a:ext cx="1051190" cy="49226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81" name="Title 1">
            <a:extLst>
              <a:ext uri="{FF2B5EF4-FFF2-40B4-BE49-F238E27FC236}">
                <a16:creationId xmlns:a16="http://schemas.microsoft.com/office/drawing/2014/main" id="{3231C492-B5F0-4088-BA19-91B78EAA5133}"/>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86" name="Rectangle 85">
            <a:extLst>
              <a:ext uri="{FF2B5EF4-FFF2-40B4-BE49-F238E27FC236}">
                <a16:creationId xmlns:a16="http://schemas.microsoft.com/office/drawing/2014/main" id="{DD8C1510-E0C6-467A-85FA-7A3D80B9D55A}"/>
              </a:ext>
            </a:extLst>
          </p:cNvPr>
          <p:cNvSpPr/>
          <p:nvPr/>
        </p:nvSpPr>
        <p:spPr>
          <a:xfrm>
            <a:off x="5071287" y="3920670"/>
            <a:ext cx="204507" cy="194821"/>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99" name="Rectangle 98">
            <a:extLst>
              <a:ext uri="{FF2B5EF4-FFF2-40B4-BE49-F238E27FC236}">
                <a16:creationId xmlns:a16="http://schemas.microsoft.com/office/drawing/2014/main" id="{BDA81C20-2715-43AD-9BDA-5A38BBA1A5F0}"/>
              </a:ext>
            </a:extLst>
          </p:cNvPr>
          <p:cNvSpPr/>
          <p:nvPr/>
        </p:nvSpPr>
        <p:spPr>
          <a:xfrm>
            <a:off x="5804030" y="3408828"/>
            <a:ext cx="176749" cy="19482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01" name="Rectangle 100">
            <a:extLst>
              <a:ext uri="{FF2B5EF4-FFF2-40B4-BE49-F238E27FC236}">
                <a16:creationId xmlns:a16="http://schemas.microsoft.com/office/drawing/2014/main" id="{CCD185DD-73F8-4E37-A3F1-EB267E155D7C}"/>
              </a:ext>
            </a:extLst>
          </p:cNvPr>
          <p:cNvSpPr/>
          <p:nvPr/>
        </p:nvSpPr>
        <p:spPr>
          <a:xfrm>
            <a:off x="6002597" y="4496815"/>
            <a:ext cx="193955" cy="194821"/>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02" name="Rectangle 101">
            <a:extLst>
              <a:ext uri="{FF2B5EF4-FFF2-40B4-BE49-F238E27FC236}">
                <a16:creationId xmlns:a16="http://schemas.microsoft.com/office/drawing/2014/main" id="{95FD57FF-7B72-4DFB-BDC2-E668F53DDA35}"/>
              </a:ext>
            </a:extLst>
          </p:cNvPr>
          <p:cNvSpPr/>
          <p:nvPr/>
        </p:nvSpPr>
        <p:spPr>
          <a:xfrm>
            <a:off x="6535103" y="3945372"/>
            <a:ext cx="189355" cy="194821"/>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03" name="TextBox 102">
            <a:extLst>
              <a:ext uri="{FF2B5EF4-FFF2-40B4-BE49-F238E27FC236}">
                <a16:creationId xmlns:a16="http://schemas.microsoft.com/office/drawing/2014/main" id="{AAD9D6A5-1EF1-4FD3-852B-0543FB15674B}"/>
              </a:ext>
            </a:extLst>
          </p:cNvPr>
          <p:cNvSpPr txBox="1"/>
          <p:nvPr/>
        </p:nvSpPr>
        <p:spPr>
          <a:xfrm>
            <a:off x="2590800" y="4350591"/>
            <a:ext cx="1674283" cy="646331"/>
          </a:xfrm>
          <a:prstGeom prst="rect">
            <a:avLst/>
          </a:prstGeom>
          <a:noFill/>
        </p:spPr>
        <p:txBody>
          <a:bodyPr wrap="square" rtlCol="0">
            <a:spAutoFit/>
          </a:bodyPr>
          <a:lstStyle/>
          <a:p>
            <a:r>
              <a:rPr lang="en-US" dirty="0">
                <a:solidFill>
                  <a:srgbClr val="008080"/>
                </a:solidFill>
              </a:rPr>
              <a:t>Here they are in the diagram.</a:t>
            </a:r>
          </a:p>
        </p:txBody>
      </p:sp>
    </p:spTree>
    <p:extLst>
      <p:ext uri="{BB962C8B-B14F-4D97-AF65-F5344CB8AC3E}">
        <p14:creationId xmlns:p14="http://schemas.microsoft.com/office/powerpoint/2010/main" val="352517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98AE9EA-9078-4497-898E-1E24DB0F1F01}"/>
              </a:ext>
            </a:extLst>
          </p:cNvPr>
          <p:cNvSpPr/>
          <p:nvPr/>
        </p:nvSpPr>
        <p:spPr>
          <a:xfrm>
            <a:off x="2796504" y="3536247"/>
            <a:ext cx="2689896" cy="104408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7" name="Rectangle 16">
            <a:extLst>
              <a:ext uri="{FF2B5EF4-FFF2-40B4-BE49-F238E27FC236}">
                <a16:creationId xmlns:a16="http://schemas.microsoft.com/office/drawing/2014/main" id="{D4071179-3A44-4EF1-B1AD-57E9CA222A64}"/>
              </a:ext>
            </a:extLst>
          </p:cNvPr>
          <p:cNvSpPr/>
          <p:nvPr/>
        </p:nvSpPr>
        <p:spPr>
          <a:xfrm>
            <a:off x="6761805" y="3536247"/>
            <a:ext cx="2689896" cy="1044085"/>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8" name="Rectangle 17">
            <a:extLst>
              <a:ext uri="{FF2B5EF4-FFF2-40B4-BE49-F238E27FC236}">
                <a16:creationId xmlns:a16="http://schemas.microsoft.com/office/drawing/2014/main" id="{1D2386CE-813B-480C-95F2-E02C5EB20438}"/>
              </a:ext>
            </a:extLst>
          </p:cNvPr>
          <p:cNvSpPr/>
          <p:nvPr/>
        </p:nvSpPr>
        <p:spPr>
          <a:xfrm>
            <a:off x="4978400" y="2464644"/>
            <a:ext cx="2235200" cy="98145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9" name="Rectangle 18">
            <a:extLst>
              <a:ext uri="{FF2B5EF4-FFF2-40B4-BE49-F238E27FC236}">
                <a16:creationId xmlns:a16="http://schemas.microsoft.com/office/drawing/2014/main" id="{20F6818C-D657-4BD2-A07C-26F2986D6481}"/>
              </a:ext>
            </a:extLst>
          </p:cNvPr>
          <p:cNvSpPr/>
          <p:nvPr/>
        </p:nvSpPr>
        <p:spPr>
          <a:xfrm>
            <a:off x="4986780" y="4647524"/>
            <a:ext cx="2235200" cy="981459"/>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20" name="Title 1">
            <a:extLst>
              <a:ext uri="{FF2B5EF4-FFF2-40B4-BE49-F238E27FC236}">
                <a16:creationId xmlns:a16="http://schemas.microsoft.com/office/drawing/2014/main" id="{62374198-5395-4C81-872F-A4CAB07FEA01}"/>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21" name="TextBox 20">
            <a:extLst>
              <a:ext uri="{FF2B5EF4-FFF2-40B4-BE49-F238E27FC236}">
                <a16:creationId xmlns:a16="http://schemas.microsoft.com/office/drawing/2014/main" id="{8CE75358-5E98-410A-9E36-B286DA66C729}"/>
              </a:ext>
            </a:extLst>
          </p:cNvPr>
          <p:cNvSpPr txBox="1"/>
          <p:nvPr/>
        </p:nvSpPr>
        <p:spPr>
          <a:xfrm>
            <a:off x="7016618" y="1148755"/>
            <a:ext cx="3956182" cy="646331"/>
          </a:xfrm>
          <a:prstGeom prst="rect">
            <a:avLst/>
          </a:prstGeom>
          <a:noFill/>
        </p:spPr>
        <p:txBody>
          <a:bodyPr wrap="square" rtlCol="0">
            <a:spAutoFit/>
          </a:bodyPr>
          <a:lstStyle/>
          <a:p>
            <a:r>
              <a:rPr lang="en-US" dirty="0">
                <a:solidFill>
                  <a:srgbClr val="008080"/>
                </a:solidFill>
              </a:rPr>
              <a:t>Each type of port is associated with one of the four main types of events.</a:t>
            </a:r>
          </a:p>
        </p:txBody>
      </p:sp>
    </p:spTree>
    <p:extLst>
      <p:ext uri="{BB962C8B-B14F-4D97-AF65-F5344CB8AC3E}">
        <p14:creationId xmlns:p14="http://schemas.microsoft.com/office/powerpoint/2010/main" val="1209647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C3F581-E76A-4105-8DDA-1C482D2B533D}"/>
              </a:ext>
            </a:extLst>
          </p:cNvPr>
          <p:cNvSpPr/>
          <p:nvPr/>
        </p:nvSpPr>
        <p:spPr>
          <a:xfrm>
            <a:off x="3352800" y="1100178"/>
            <a:ext cx="7620000" cy="5447645"/>
          </a:xfrm>
          <a:prstGeom prst="rect">
            <a:avLst/>
          </a:prstGeom>
        </p:spPr>
        <p:txBody>
          <a:bodyPr wrap="square">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atomic_node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Constructor/Destructor: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string</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node_name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node_context</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external_context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default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Attributes: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scale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time_precision</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micro;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Ports: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input,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serv_dt_input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service duration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input,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(input)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output,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(output)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output,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idle_dt_output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idle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protected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State Variables:</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serv_dt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service duration (constant)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vector</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Q;  </a:t>
            </a:r>
            <a:r>
              <a:rPr lang="en-US" sz="1200" dirty="0">
                <a:solidFill>
                  <a:srgbClr val="008000"/>
                </a:solidFill>
                <a:latin typeface="Consolas" panose="020B0609020204030204" pitchFamily="49" charset="0"/>
              </a:rPr>
              <a:t>// queue of IDs of jobs waiting to be processed</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idle_dt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a:t>
            </a:r>
            <a:r>
              <a:rPr lang="fr-FR" sz="1200" dirty="0" err="1">
                <a:solidFill>
                  <a:srgbClr val="008000"/>
                </a:solidFill>
                <a:latin typeface="Consolas" panose="020B0609020204030204" pitchFamily="49" charset="0"/>
              </a:rPr>
              <a:t>idle</a:t>
            </a:r>
            <a:r>
              <a:rPr lang="fr-FR" sz="1200" dirty="0">
                <a:solidFill>
                  <a:srgbClr val="008000"/>
                </a:solidFill>
                <a:latin typeface="Consolas" panose="020B0609020204030204" pitchFamily="49" charset="0"/>
              </a:rPr>
              <a:t> duration (</a:t>
            </a:r>
            <a:r>
              <a:rPr lang="fr-FR" sz="1200" dirty="0" err="1">
                <a:solidFill>
                  <a:srgbClr val="008000"/>
                </a:solidFill>
                <a:latin typeface="Consolas" panose="020B0609020204030204" pitchFamily="49" charset="0"/>
              </a:rPr>
              <a:t>accumulating</a:t>
            </a:r>
            <a:r>
              <a:rPr lang="fr-FR" sz="1200" dirty="0">
                <a:solidFill>
                  <a:srgbClr val="008000"/>
                </a:solidFill>
                <a:latin typeface="Consolas" panose="020B0609020204030204" pitchFamily="49" charset="0"/>
              </a:rPr>
              <a: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planned_dt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planned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Event Handlers: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initialization_event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unplanned_event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finalization_event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1200" dirty="0"/>
          </a:p>
        </p:txBody>
      </p:sp>
      <p:sp>
        <p:nvSpPr>
          <p:cNvPr id="6" name="Rectangle 5">
            <a:extLst>
              <a:ext uri="{FF2B5EF4-FFF2-40B4-BE49-F238E27FC236}">
                <a16:creationId xmlns:a16="http://schemas.microsoft.com/office/drawing/2014/main" id="{675CC2F6-4172-42F1-83DD-14225EC4A592}"/>
              </a:ext>
            </a:extLst>
          </p:cNvPr>
          <p:cNvSpPr/>
          <p:nvPr/>
        </p:nvSpPr>
        <p:spPr>
          <a:xfrm>
            <a:off x="5183596" y="5532120"/>
            <a:ext cx="1755475" cy="19482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7" name="Rectangle 6">
            <a:extLst>
              <a:ext uri="{FF2B5EF4-FFF2-40B4-BE49-F238E27FC236}">
                <a16:creationId xmlns:a16="http://schemas.microsoft.com/office/drawing/2014/main" id="{82C65307-295D-44A7-A015-9EB5A7F5BD49}"/>
              </a:ext>
            </a:extLst>
          </p:cNvPr>
          <p:cNvSpPr/>
          <p:nvPr/>
        </p:nvSpPr>
        <p:spPr>
          <a:xfrm>
            <a:off x="5183596" y="5716468"/>
            <a:ext cx="1320800" cy="19482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9" name="Rectangle 8">
            <a:extLst>
              <a:ext uri="{FF2B5EF4-FFF2-40B4-BE49-F238E27FC236}">
                <a16:creationId xmlns:a16="http://schemas.microsoft.com/office/drawing/2014/main" id="{71047834-80C5-471F-8835-0F07AE411B37}"/>
              </a:ext>
            </a:extLst>
          </p:cNvPr>
          <p:cNvSpPr/>
          <p:nvPr/>
        </p:nvSpPr>
        <p:spPr>
          <a:xfrm>
            <a:off x="5183596" y="5898722"/>
            <a:ext cx="1189867" cy="194821"/>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0" name="Rectangle 9">
            <a:extLst>
              <a:ext uri="{FF2B5EF4-FFF2-40B4-BE49-F238E27FC236}">
                <a16:creationId xmlns:a16="http://schemas.microsoft.com/office/drawing/2014/main" id="{5F9CBA5C-2E34-40F4-BA63-C1A298973432}"/>
              </a:ext>
            </a:extLst>
          </p:cNvPr>
          <p:cNvSpPr/>
          <p:nvPr/>
        </p:nvSpPr>
        <p:spPr>
          <a:xfrm>
            <a:off x="4846321" y="6087259"/>
            <a:ext cx="1583703" cy="194821"/>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8" name="Title 1">
            <a:extLst>
              <a:ext uri="{FF2B5EF4-FFF2-40B4-BE49-F238E27FC236}">
                <a16:creationId xmlns:a16="http://schemas.microsoft.com/office/drawing/2014/main" id="{FD644769-E5C3-43B2-B095-10549AE69160}"/>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11" name="TextBox 10">
            <a:extLst>
              <a:ext uri="{FF2B5EF4-FFF2-40B4-BE49-F238E27FC236}">
                <a16:creationId xmlns:a16="http://schemas.microsoft.com/office/drawing/2014/main" id="{66B5F3B9-5FEA-4A03-BABE-C526E7A35D6C}"/>
              </a:ext>
            </a:extLst>
          </p:cNvPr>
          <p:cNvSpPr txBox="1"/>
          <p:nvPr/>
        </p:nvSpPr>
        <p:spPr>
          <a:xfrm>
            <a:off x="0" y="5418007"/>
            <a:ext cx="3651737" cy="923330"/>
          </a:xfrm>
          <a:prstGeom prst="rect">
            <a:avLst/>
          </a:prstGeom>
          <a:noFill/>
        </p:spPr>
        <p:txBody>
          <a:bodyPr wrap="square" rtlCol="0">
            <a:spAutoFit/>
          </a:bodyPr>
          <a:lstStyle/>
          <a:p>
            <a:r>
              <a:rPr lang="en-US" dirty="0">
                <a:solidFill>
                  <a:srgbClr val="008080"/>
                </a:solidFill>
              </a:rPr>
              <a:t>The code to be executed for each type of event is placed in these four member functions.</a:t>
            </a:r>
          </a:p>
        </p:txBody>
      </p:sp>
    </p:spTree>
    <p:extLst>
      <p:ext uri="{BB962C8B-B14F-4D97-AF65-F5344CB8AC3E}">
        <p14:creationId xmlns:p14="http://schemas.microsoft.com/office/powerpoint/2010/main" val="3454602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C3F581-E76A-4105-8DDA-1C482D2B533D}"/>
              </a:ext>
            </a:extLst>
          </p:cNvPr>
          <p:cNvSpPr/>
          <p:nvPr/>
        </p:nvSpPr>
        <p:spPr>
          <a:xfrm>
            <a:off x="3352800" y="1100178"/>
            <a:ext cx="7620000" cy="5447645"/>
          </a:xfrm>
          <a:prstGeom prst="rect">
            <a:avLst/>
          </a:prstGeom>
        </p:spPr>
        <p:txBody>
          <a:bodyPr wrap="square">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atomic_node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Constructor/Destructor: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string</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node_name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node_context</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external_context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default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Attributes: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scale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time_precision</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micro;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Ports: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input,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serv_dt_input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service duration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input,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(input)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output,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(output)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output,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idle_dt_output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idle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protected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State Variables:</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serv_dt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service duration (constant)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vector</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Q;  </a:t>
            </a:r>
            <a:r>
              <a:rPr lang="en-US" sz="1200" dirty="0">
                <a:solidFill>
                  <a:srgbClr val="008000"/>
                </a:solidFill>
                <a:latin typeface="Consolas" panose="020B0609020204030204" pitchFamily="49" charset="0"/>
              </a:rPr>
              <a:t>// queue of IDs of jobs waiting to be processed</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idle_dt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a:t>
            </a:r>
            <a:r>
              <a:rPr lang="fr-FR" sz="1200" dirty="0" err="1">
                <a:solidFill>
                  <a:srgbClr val="008000"/>
                </a:solidFill>
                <a:latin typeface="Consolas" panose="020B0609020204030204" pitchFamily="49" charset="0"/>
              </a:rPr>
              <a:t>idle</a:t>
            </a:r>
            <a:r>
              <a:rPr lang="fr-FR" sz="1200" dirty="0">
                <a:solidFill>
                  <a:srgbClr val="008000"/>
                </a:solidFill>
                <a:latin typeface="Consolas" panose="020B0609020204030204" pitchFamily="49" charset="0"/>
              </a:rPr>
              <a:t> duration (</a:t>
            </a:r>
            <a:r>
              <a:rPr lang="fr-FR" sz="1200" dirty="0" err="1">
                <a:solidFill>
                  <a:srgbClr val="008000"/>
                </a:solidFill>
                <a:latin typeface="Consolas" panose="020B0609020204030204" pitchFamily="49" charset="0"/>
              </a:rPr>
              <a:t>accumulating</a:t>
            </a:r>
            <a:r>
              <a:rPr lang="fr-FR" sz="1200" dirty="0">
                <a:solidFill>
                  <a:srgbClr val="008000"/>
                </a:solidFill>
                <a:latin typeface="Consolas" panose="020B0609020204030204" pitchFamily="49" charset="0"/>
              </a:rPr>
              <a: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planned_dt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planned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Event Handlers: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initialization_event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unplanned_event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finalization_event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1200" dirty="0"/>
          </a:p>
        </p:txBody>
      </p:sp>
      <p:sp>
        <p:nvSpPr>
          <p:cNvPr id="7" name="Rectangle 6">
            <a:extLst>
              <a:ext uri="{FF2B5EF4-FFF2-40B4-BE49-F238E27FC236}">
                <a16:creationId xmlns:a16="http://schemas.microsoft.com/office/drawing/2014/main" id="{82C65307-295D-44A7-A015-9EB5A7F5BD49}"/>
              </a:ext>
            </a:extLst>
          </p:cNvPr>
          <p:cNvSpPr/>
          <p:nvPr/>
        </p:nvSpPr>
        <p:spPr>
          <a:xfrm>
            <a:off x="6542495" y="5716468"/>
            <a:ext cx="1642655" cy="19482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9" name="Rectangle 8">
            <a:extLst>
              <a:ext uri="{FF2B5EF4-FFF2-40B4-BE49-F238E27FC236}">
                <a16:creationId xmlns:a16="http://schemas.microsoft.com/office/drawing/2014/main" id="{71047834-80C5-471F-8835-0F07AE411B37}"/>
              </a:ext>
            </a:extLst>
          </p:cNvPr>
          <p:cNvSpPr/>
          <p:nvPr/>
        </p:nvSpPr>
        <p:spPr>
          <a:xfrm>
            <a:off x="6371046" y="5898722"/>
            <a:ext cx="1655354" cy="194821"/>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0" name="Rectangle 9">
            <a:extLst>
              <a:ext uri="{FF2B5EF4-FFF2-40B4-BE49-F238E27FC236}">
                <a16:creationId xmlns:a16="http://schemas.microsoft.com/office/drawing/2014/main" id="{5F9CBA5C-2E34-40F4-BA63-C1A298973432}"/>
              </a:ext>
            </a:extLst>
          </p:cNvPr>
          <p:cNvSpPr/>
          <p:nvPr/>
        </p:nvSpPr>
        <p:spPr>
          <a:xfrm>
            <a:off x="6452871" y="6087259"/>
            <a:ext cx="1656079" cy="194821"/>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8" name="Title 1">
            <a:extLst>
              <a:ext uri="{FF2B5EF4-FFF2-40B4-BE49-F238E27FC236}">
                <a16:creationId xmlns:a16="http://schemas.microsoft.com/office/drawing/2014/main" id="{FD644769-E5C3-43B2-B095-10549AE69160}"/>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11" name="TextBox 10">
            <a:extLst>
              <a:ext uri="{FF2B5EF4-FFF2-40B4-BE49-F238E27FC236}">
                <a16:creationId xmlns:a16="http://schemas.microsoft.com/office/drawing/2014/main" id="{66B5F3B9-5FEA-4A03-BABE-C526E7A35D6C}"/>
              </a:ext>
            </a:extLst>
          </p:cNvPr>
          <p:cNvSpPr txBox="1"/>
          <p:nvPr/>
        </p:nvSpPr>
        <p:spPr>
          <a:xfrm>
            <a:off x="-488" y="5642610"/>
            <a:ext cx="3651737" cy="646331"/>
          </a:xfrm>
          <a:prstGeom prst="rect">
            <a:avLst/>
          </a:prstGeom>
          <a:noFill/>
        </p:spPr>
        <p:txBody>
          <a:bodyPr wrap="square" rtlCol="0">
            <a:spAutoFit/>
          </a:bodyPr>
          <a:lstStyle/>
          <a:p>
            <a:r>
              <a:rPr lang="en-US" dirty="0">
                <a:solidFill>
                  <a:srgbClr val="008080"/>
                </a:solidFill>
              </a:rPr>
              <a:t>Observe that three of the functions have time duration arguments.</a:t>
            </a:r>
          </a:p>
        </p:txBody>
      </p:sp>
    </p:spTree>
    <p:extLst>
      <p:ext uri="{BB962C8B-B14F-4D97-AF65-F5344CB8AC3E}">
        <p14:creationId xmlns:p14="http://schemas.microsoft.com/office/powerpoint/2010/main" val="2604582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141944E-8334-4A3C-84BE-90C052C4D9FB}"/>
              </a:ext>
            </a:extLst>
          </p:cNvPr>
          <p:cNvCxnSpPr>
            <a:cxnSpLocks/>
          </p:cNvCxnSpPr>
          <p:nvPr/>
        </p:nvCxnSpPr>
        <p:spPr>
          <a:xfrm>
            <a:off x="609600" y="4649248"/>
            <a:ext cx="109728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F0316FD-762C-4BBF-BD41-ECD0F50AF509}"/>
              </a:ext>
            </a:extLst>
          </p:cNvPr>
          <p:cNvCxnSpPr/>
          <p:nvPr/>
        </p:nvCxnSpPr>
        <p:spPr>
          <a:xfrm>
            <a:off x="1012891" y="4547648"/>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E287002-CC74-4B66-B276-57B5EF069160}"/>
              </a:ext>
            </a:extLst>
          </p:cNvPr>
          <p:cNvCxnSpPr/>
          <p:nvPr/>
        </p:nvCxnSpPr>
        <p:spPr>
          <a:xfrm>
            <a:off x="2028877" y="4547387"/>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6613B08-40A6-4DC7-A05E-720D09485888}"/>
              </a:ext>
            </a:extLst>
          </p:cNvPr>
          <p:cNvSpPr/>
          <p:nvPr/>
        </p:nvSpPr>
        <p:spPr>
          <a:xfrm>
            <a:off x="1422400" y="4754221"/>
            <a:ext cx="1219176" cy="461665"/>
          </a:xfrm>
          <a:prstGeom prst="rect">
            <a:avLst/>
          </a:prstGeom>
        </p:spPr>
        <p:txBody>
          <a:bodyPr wrap="square">
            <a:spAutoFit/>
          </a:bodyPr>
          <a:lstStyle/>
          <a:p>
            <a:pPr algn="ctr"/>
            <a:r>
              <a:rPr lang="en-US" sz="2400" dirty="0">
                <a:solidFill>
                  <a:schemeClr val="tx2">
                    <a:lumMod val="75000"/>
                  </a:schemeClr>
                </a:solidFill>
              </a:rPr>
              <a:t>1980</a:t>
            </a:r>
            <a:endParaRPr lang="en-US" sz="1467" dirty="0">
              <a:solidFill>
                <a:schemeClr val="tx2">
                  <a:lumMod val="75000"/>
                </a:schemeClr>
              </a:solidFill>
            </a:endParaRPr>
          </a:p>
        </p:txBody>
      </p:sp>
      <p:sp>
        <p:nvSpPr>
          <p:cNvPr id="31" name="Rectangle 30">
            <a:extLst>
              <a:ext uri="{FF2B5EF4-FFF2-40B4-BE49-F238E27FC236}">
                <a16:creationId xmlns:a16="http://schemas.microsoft.com/office/drawing/2014/main" id="{70B407EB-6800-45BC-B7D7-D3DC03486201}"/>
              </a:ext>
            </a:extLst>
          </p:cNvPr>
          <p:cNvSpPr/>
          <p:nvPr/>
        </p:nvSpPr>
        <p:spPr>
          <a:xfrm>
            <a:off x="508000" y="4753762"/>
            <a:ext cx="1015997" cy="461665"/>
          </a:xfrm>
          <a:prstGeom prst="rect">
            <a:avLst/>
          </a:prstGeom>
        </p:spPr>
        <p:txBody>
          <a:bodyPr wrap="square">
            <a:spAutoFit/>
          </a:bodyPr>
          <a:lstStyle/>
          <a:p>
            <a:pPr algn="ctr"/>
            <a:r>
              <a:rPr lang="en-US" sz="2400" dirty="0">
                <a:solidFill>
                  <a:schemeClr val="tx2">
                    <a:lumMod val="75000"/>
                  </a:schemeClr>
                </a:solidFill>
              </a:rPr>
              <a:t>1970</a:t>
            </a:r>
            <a:endParaRPr lang="en-US" sz="1467" dirty="0">
              <a:solidFill>
                <a:schemeClr val="tx2">
                  <a:lumMod val="75000"/>
                </a:schemeClr>
              </a:solidFill>
            </a:endParaRPr>
          </a:p>
        </p:txBody>
      </p:sp>
      <p:cxnSp>
        <p:nvCxnSpPr>
          <p:cNvPr id="32" name="Straight Connector 31">
            <a:extLst>
              <a:ext uri="{FF2B5EF4-FFF2-40B4-BE49-F238E27FC236}">
                <a16:creationId xmlns:a16="http://schemas.microsoft.com/office/drawing/2014/main" id="{F8B51481-677A-4366-816F-CE1C87800D8A}"/>
              </a:ext>
            </a:extLst>
          </p:cNvPr>
          <p:cNvCxnSpPr/>
          <p:nvPr/>
        </p:nvCxnSpPr>
        <p:spPr>
          <a:xfrm>
            <a:off x="3248091"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53171E5-A4B7-4632-A6A4-E1362284BC40}"/>
              </a:ext>
            </a:extLst>
          </p:cNvPr>
          <p:cNvCxnSpPr/>
          <p:nvPr/>
        </p:nvCxnSpPr>
        <p:spPr>
          <a:xfrm>
            <a:off x="4670477"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57B49DB4-30B8-4F5E-99C2-48040A1BE36F}"/>
              </a:ext>
            </a:extLst>
          </p:cNvPr>
          <p:cNvSpPr/>
          <p:nvPr/>
        </p:nvSpPr>
        <p:spPr>
          <a:xfrm>
            <a:off x="4064000" y="4753578"/>
            <a:ext cx="1219176" cy="461665"/>
          </a:xfrm>
          <a:prstGeom prst="rect">
            <a:avLst/>
          </a:prstGeom>
        </p:spPr>
        <p:txBody>
          <a:bodyPr wrap="square">
            <a:spAutoFit/>
          </a:bodyPr>
          <a:lstStyle/>
          <a:p>
            <a:pPr algn="ctr"/>
            <a:r>
              <a:rPr lang="en-US" sz="2400" dirty="0">
                <a:solidFill>
                  <a:schemeClr val="tx2">
                    <a:lumMod val="75000"/>
                  </a:schemeClr>
                </a:solidFill>
              </a:rPr>
              <a:t>2000</a:t>
            </a:r>
            <a:endParaRPr lang="en-US" sz="1467" dirty="0">
              <a:solidFill>
                <a:schemeClr val="tx2">
                  <a:lumMod val="75000"/>
                </a:schemeClr>
              </a:solidFill>
            </a:endParaRPr>
          </a:p>
        </p:txBody>
      </p:sp>
      <p:sp>
        <p:nvSpPr>
          <p:cNvPr id="35" name="Rectangle 34">
            <a:extLst>
              <a:ext uri="{FF2B5EF4-FFF2-40B4-BE49-F238E27FC236}">
                <a16:creationId xmlns:a16="http://schemas.microsoft.com/office/drawing/2014/main" id="{77FA506C-84B2-44B9-965E-9849E0B0A238}"/>
              </a:ext>
            </a:extLst>
          </p:cNvPr>
          <p:cNvSpPr/>
          <p:nvPr/>
        </p:nvSpPr>
        <p:spPr>
          <a:xfrm>
            <a:off x="2743200" y="4753119"/>
            <a:ext cx="1015997" cy="461665"/>
          </a:xfrm>
          <a:prstGeom prst="rect">
            <a:avLst/>
          </a:prstGeom>
        </p:spPr>
        <p:txBody>
          <a:bodyPr wrap="square">
            <a:spAutoFit/>
          </a:bodyPr>
          <a:lstStyle/>
          <a:p>
            <a:pPr algn="ctr"/>
            <a:r>
              <a:rPr lang="en-US" sz="2400" dirty="0">
                <a:solidFill>
                  <a:schemeClr val="tx2">
                    <a:lumMod val="75000"/>
                  </a:schemeClr>
                </a:solidFill>
              </a:rPr>
              <a:t>1990</a:t>
            </a:r>
            <a:endParaRPr lang="en-US" sz="1467" dirty="0">
              <a:solidFill>
                <a:schemeClr val="tx2">
                  <a:lumMod val="75000"/>
                </a:schemeClr>
              </a:solidFill>
            </a:endParaRPr>
          </a:p>
        </p:txBody>
      </p:sp>
      <p:cxnSp>
        <p:nvCxnSpPr>
          <p:cNvPr id="36" name="Straight Connector 35">
            <a:extLst>
              <a:ext uri="{FF2B5EF4-FFF2-40B4-BE49-F238E27FC236}">
                <a16:creationId xmlns:a16="http://schemas.microsoft.com/office/drawing/2014/main" id="{9B809254-9B2D-4F46-8783-1276CADB60AD}"/>
              </a:ext>
            </a:extLst>
          </p:cNvPr>
          <p:cNvCxnSpPr/>
          <p:nvPr/>
        </p:nvCxnSpPr>
        <p:spPr>
          <a:xfrm>
            <a:off x="6499412"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1CAE8CB-1CBB-43B2-AB80-38F6973F72E3}"/>
              </a:ext>
            </a:extLst>
          </p:cNvPr>
          <p:cNvCxnSpPr/>
          <p:nvPr/>
        </p:nvCxnSpPr>
        <p:spPr>
          <a:xfrm>
            <a:off x="10969701"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14556B4-DC2E-4F0B-B1CE-463A2D3F92BD}"/>
              </a:ext>
            </a:extLst>
          </p:cNvPr>
          <p:cNvSpPr/>
          <p:nvPr/>
        </p:nvSpPr>
        <p:spPr>
          <a:xfrm>
            <a:off x="10363224" y="4753578"/>
            <a:ext cx="1219176" cy="461665"/>
          </a:xfrm>
          <a:prstGeom prst="rect">
            <a:avLst/>
          </a:prstGeom>
        </p:spPr>
        <p:txBody>
          <a:bodyPr wrap="square">
            <a:spAutoFit/>
          </a:bodyPr>
          <a:lstStyle/>
          <a:p>
            <a:pPr algn="ctr"/>
            <a:r>
              <a:rPr lang="en-US" sz="2400" dirty="0">
                <a:solidFill>
                  <a:schemeClr val="tx2">
                    <a:lumMod val="75000"/>
                  </a:schemeClr>
                </a:solidFill>
              </a:rPr>
              <a:t>2020</a:t>
            </a:r>
            <a:endParaRPr lang="en-US" sz="1467" dirty="0">
              <a:solidFill>
                <a:schemeClr val="tx2">
                  <a:lumMod val="75000"/>
                </a:schemeClr>
              </a:solidFill>
            </a:endParaRPr>
          </a:p>
        </p:txBody>
      </p:sp>
      <p:sp>
        <p:nvSpPr>
          <p:cNvPr id="39" name="Rectangle 38">
            <a:extLst>
              <a:ext uri="{FF2B5EF4-FFF2-40B4-BE49-F238E27FC236}">
                <a16:creationId xmlns:a16="http://schemas.microsoft.com/office/drawing/2014/main" id="{E993C747-B3B8-4FC4-94E0-6272390DB6F0}"/>
              </a:ext>
            </a:extLst>
          </p:cNvPr>
          <p:cNvSpPr/>
          <p:nvPr/>
        </p:nvSpPr>
        <p:spPr>
          <a:xfrm>
            <a:off x="5994522" y="4753119"/>
            <a:ext cx="1015997" cy="461665"/>
          </a:xfrm>
          <a:prstGeom prst="rect">
            <a:avLst/>
          </a:prstGeom>
        </p:spPr>
        <p:txBody>
          <a:bodyPr wrap="square">
            <a:spAutoFit/>
          </a:bodyPr>
          <a:lstStyle/>
          <a:p>
            <a:pPr algn="ctr"/>
            <a:r>
              <a:rPr lang="en-US" sz="2400" dirty="0">
                <a:solidFill>
                  <a:schemeClr val="tx2">
                    <a:lumMod val="75000"/>
                  </a:schemeClr>
                </a:solidFill>
              </a:rPr>
              <a:t>2010</a:t>
            </a:r>
            <a:endParaRPr lang="en-US" sz="1467" dirty="0">
              <a:solidFill>
                <a:schemeClr val="tx2">
                  <a:lumMod val="75000"/>
                </a:schemeClr>
              </a:solidFill>
            </a:endParaRPr>
          </a:p>
        </p:txBody>
      </p:sp>
      <p:pic>
        <p:nvPicPr>
          <p:cNvPr id="43" name="Picture 42" descr="C:\Users\goldstr\Documents\Projects\2016_Projects\Systems_Presentation_2016\Images\systems_theory.png">
            <a:extLst>
              <a:ext uri="{FF2B5EF4-FFF2-40B4-BE49-F238E27FC236}">
                <a16:creationId xmlns:a16="http://schemas.microsoft.com/office/drawing/2014/main" id="{1980B4B6-A26B-41AD-A3B9-BD570A027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1" y="2927350"/>
            <a:ext cx="914073" cy="142007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C:\Users\goldstr\Documents\Projects\2016_Projects\Systems_Presentation_2016\Images\devs_theory.png">
            <a:extLst>
              <a:ext uri="{FF2B5EF4-FFF2-40B4-BE49-F238E27FC236}">
                <a16:creationId xmlns:a16="http://schemas.microsoft.com/office/drawing/2014/main" id="{EBBF8027-94D1-4CCB-953C-4A759A169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1" y="3528924"/>
            <a:ext cx="923193" cy="81529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C:\Users\goldstr\Documents\Projects\2016_Projects\Systems_Presentation_2016\Images\DEVS_Formalism.png">
            <a:extLst>
              <a:ext uri="{FF2B5EF4-FFF2-40B4-BE49-F238E27FC236}">
                <a16:creationId xmlns:a16="http://schemas.microsoft.com/office/drawing/2014/main" id="{375FB5E3-65AA-4039-A9CA-567BEDC63A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421" y="3306281"/>
            <a:ext cx="914400" cy="103794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a:extLst>
              <a:ext uri="{FF2B5EF4-FFF2-40B4-BE49-F238E27FC236}">
                <a16:creationId xmlns:a16="http://schemas.microsoft.com/office/drawing/2014/main" id="{D663103B-CBFF-4E1E-8A8C-4450F188FFD8}"/>
              </a:ext>
            </a:extLst>
          </p:cNvPr>
          <p:cNvPicPr>
            <a:picLocks noChangeAspect="1"/>
          </p:cNvPicPr>
          <p:nvPr/>
        </p:nvPicPr>
        <p:blipFill>
          <a:blip r:embed="rId5"/>
          <a:stretch>
            <a:fillRect/>
          </a:stretch>
        </p:blipFill>
        <p:spPr>
          <a:xfrm>
            <a:off x="4204837" y="3718596"/>
            <a:ext cx="923193" cy="625624"/>
          </a:xfrm>
          <a:prstGeom prst="rect">
            <a:avLst/>
          </a:prstGeom>
        </p:spPr>
      </p:pic>
      <p:pic>
        <p:nvPicPr>
          <p:cNvPr id="48" name="Picture 7" descr="C:\Users\goldstr\Documents\Projects\2016_Projects\Systems_Presentation_2016\Images\AtomicSimulationProcedure.png">
            <a:extLst>
              <a:ext uri="{FF2B5EF4-FFF2-40B4-BE49-F238E27FC236}">
                <a16:creationId xmlns:a16="http://schemas.microsoft.com/office/drawing/2014/main" id="{01BB2DF7-DF3D-448B-9226-A0429BEF2CF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89" t="1809" r="2427" b="1654"/>
          <a:stretch/>
        </p:blipFill>
        <p:spPr bwMode="auto">
          <a:xfrm>
            <a:off x="7178811" y="3645039"/>
            <a:ext cx="914400" cy="69918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C:\Users\goldstr\Documents\Projects\2016_Projects\Systems_Presentation_2016\Images\Atomic_Procedure.png">
            <a:extLst>
              <a:ext uri="{FF2B5EF4-FFF2-40B4-BE49-F238E27FC236}">
                <a16:creationId xmlns:a16="http://schemas.microsoft.com/office/drawing/2014/main" id="{2E8461ED-F637-4B3E-8D2F-1258804D3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1200" y="3089482"/>
            <a:ext cx="914400" cy="1258228"/>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a:extLst>
              <a:ext uri="{FF2B5EF4-FFF2-40B4-BE49-F238E27FC236}">
                <a16:creationId xmlns:a16="http://schemas.microsoft.com/office/drawing/2014/main" id="{42000F88-C467-483F-A659-C50D614BA18E}"/>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23" name="TextBox 22">
            <a:extLst>
              <a:ext uri="{FF2B5EF4-FFF2-40B4-BE49-F238E27FC236}">
                <a16:creationId xmlns:a16="http://schemas.microsoft.com/office/drawing/2014/main" id="{F6BFA000-CE3E-43B8-973D-F947740E6127}"/>
              </a:ext>
            </a:extLst>
          </p:cNvPr>
          <p:cNvSpPr txBox="1"/>
          <p:nvPr/>
        </p:nvSpPr>
        <p:spPr>
          <a:xfrm>
            <a:off x="1530574" y="1603486"/>
            <a:ext cx="3597455" cy="646331"/>
          </a:xfrm>
          <a:prstGeom prst="rect">
            <a:avLst/>
          </a:prstGeom>
          <a:noFill/>
        </p:spPr>
        <p:txBody>
          <a:bodyPr wrap="square" rtlCol="0">
            <a:spAutoFit/>
          </a:bodyPr>
          <a:lstStyle/>
          <a:p>
            <a:r>
              <a:rPr lang="en-US" dirty="0">
                <a:solidFill>
                  <a:srgbClr val="008080"/>
                </a:solidFill>
              </a:rPr>
              <a:t>Here is a small sample of related publications from the last 50 years.</a:t>
            </a:r>
          </a:p>
        </p:txBody>
      </p:sp>
    </p:spTree>
    <p:extLst>
      <p:ext uri="{BB962C8B-B14F-4D97-AF65-F5344CB8AC3E}">
        <p14:creationId xmlns:p14="http://schemas.microsoft.com/office/powerpoint/2010/main" val="119593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39F324F-9B3D-4BC3-993E-EBD02ECF460D}"/>
              </a:ext>
            </a:extLst>
          </p:cNvPr>
          <p:cNvSpPr txBox="1"/>
          <p:nvPr/>
        </p:nvSpPr>
        <p:spPr>
          <a:xfrm>
            <a:off x="6571785" y="1757548"/>
            <a:ext cx="5473298" cy="369332"/>
          </a:xfrm>
          <a:prstGeom prst="rect">
            <a:avLst/>
          </a:prstGeom>
          <a:noFill/>
        </p:spPr>
        <p:txBody>
          <a:bodyPr wrap="square" rtlCol="0">
            <a:spAutoFit/>
          </a:bodyPr>
          <a:lstStyle/>
          <a:p>
            <a:r>
              <a:rPr lang="en-US" dirty="0">
                <a:solidFill>
                  <a:srgbClr val="008080"/>
                </a:solidFill>
              </a:rPr>
              <a:t>These are the Elapsed Durations.</a:t>
            </a:r>
          </a:p>
        </p:txBody>
      </p:sp>
      <p:cxnSp>
        <p:nvCxnSpPr>
          <p:cNvPr id="17" name="Straight Arrow Connector 16">
            <a:extLst>
              <a:ext uri="{FF2B5EF4-FFF2-40B4-BE49-F238E27FC236}">
                <a16:creationId xmlns:a16="http://schemas.microsoft.com/office/drawing/2014/main" id="{BFF2538E-4565-4EAD-ADC9-4043BA07E03A}"/>
              </a:ext>
            </a:extLst>
          </p:cNvPr>
          <p:cNvCxnSpPr>
            <a:cxnSpLocks/>
          </p:cNvCxnSpPr>
          <p:nvPr/>
        </p:nvCxnSpPr>
        <p:spPr>
          <a:xfrm>
            <a:off x="4756923" y="2911613"/>
            <a:ext cx="357769" cy="0"/>
          </a:xfrm>
          <a:prstGeom prst="straightConnector1">
            <a:avLst/>
          </a:prstGeom>
          <a:ln w="31750">
            <a:solidFill>
              <a:srgbClr val="7030A0"/>
            </a:solidFill>
            <a:tailEnd type="triangle" w="med"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A2C7007-EA94-482A-8B2A-2E68BA931176}"/>
              </a:ext>
            </a:extLst>
          </p:cNvPr>
          <p:cNvSpPr/>
          <p:nvPr/>
        </p:nvSpPr>
        <p:spPr>
          <a:xfrm>
            <a:off x="3392504" y="2505670"/>
            <a:ext cx="1475928" cy="830997"/>
          </a:xfrm>
          <a:prstGeom prst="rect">
            <a:avLst/>
          </a:prstGeom>
        </p:spPr>
        <p:txBody>
          <a:bodyPr wrap="square">
            <a:spAutoFit/>
          </a:bodyPr>
          <a:lstStyle/>
          <a:p>
            <a:pPr algn="ctr"/>
            <a:r>
              <a:rPr lang="en-US" sz="2400" dirty="0">
                <a:solidFill>
                  <a:srgbClr val="7030A0"/>
                </a:solidFill>
              </a:rPr>
              <a:t>Elapsed</a:t>
            </a:r>
          </a:p>
          <a:p>
            <a:pPr algn="ctr"/>
            <a:r>
              <a:rPr lang="en-US" sz="2400" dirty="0">
                <a:solidFill>
                  <a:srgbClr val="7030A0"/>
                </a:solidFill>
              </a:rPr>
              <a:t>Duration</a:t>
            </a:r>
            <a:endParaRPr lang="en-US" sz="1600" dirty="0">
              <a:solidFill>
                <a:srgbClr val="7030A0"/>
              </a:solidFill>
            </a:endParaRPr>
          </a:p>
        </p:txBody>
      </p:sp>
      <p:cxnSp>
        <p:nvCxnSpPr>
          <p:cNvPr id="22" name="Straight Arrow Connector 21">
            <a:extLst>
              <a:ext uri="{FF2B5EF4-FFF2-40B4-BE49-F238E27FC236}">
                <a16:creationId xmlns:a16="http://schemas.microsoft.com/office/drawing/2014/main" id="{0BB23569-2F06-45BC-86E9-CC7A1E772E8B}"/>
              </a:ext>
            </a:extLst>
          </p:cNvPr>
          <p:cNvCxnSpPr>
            <a:cxnSpLocks/>
          </p:cNvCxnSpPr>
          <p:nvPr/>
        </p:nvCxnSpPr>
        <p:spPr>
          <a:xfrm>
            <a:off x="4760643" y="5175300"/>
            <a:ext cx="357769" cy="0"/>
          </a:xfrm>
          <a:prstGeom prst="straightConnector1">
            <a:avLst/>
          </a:prstGeom>
          <a:ln w="31750">
            <a:solidFill>
              <a:srgbClr val="7030A0"/>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FBDE04B-B558-4A65-8544-B04183F5B00A}"/>
              </a:ext>
            </a:extLst>
          </p:cNvPr>
          <p:cNvSpPr/>
          <p:nvPr/>
        </p:nvSpPr>
        <p:spPr>
          <a:xfrm>
            <a:off x="3396224" y="4769357"/>
            <a:ext cx="1475928" cy="830997"/>
          </a:xfrm>
          <a:prstGeom prst="rect">
            <a:avLst/>
          </a:prstGeom>
        </p:spPr>
        <p:txBody>
          <a:bodyPr wrap="square">
            <a:spAutoFit/>
          </a:bodyPr>
          <a:lstStyle/>
          <a:p>
            <a:pPr algn="ctr"/>
            <a:r>
              <a:rPr lang="en-US" sz="2400" dirty="0">
                <a:solidFill>
                  <a:srgbClr val="7030A0"/>
                </a:solidFill>
              </a:rPr>
              <a:t>Elapsed</a:t>
            </a:r>
          </a:p>
          <a:p>
            <a:pPr algn="ctr"/>
            <a:r>
              <a:rPr lang="en-US" sz="2400" dirty="0">
                <a:solidFill>
                  <a:srgbClr val="7030A0"/>
                </a:solidFill>
              </a:rPr>
              <a:t>Duration</a:t>
            </a:r>
            <a:endParaRPr lang="en-US" sz="1600" dirty="0">
              <a:solidFill>
                <a:srgbClr val="7030A0"/>
              </a:solidFill>
            </a:endParaRPr>
          </a:p>
        </p:txBody>
      </p:sp>
      <p:cxnSp>
        <p:nvCxnSpPr>
          <p:cNvPr id="32" name="Straight Arrow Connector 31">
            <a:extLst>
              <a:ext uri="{FF2B5EF4-FFF2-40B4-BE49-F238E27FC236}">
                <a16:creationId xmlns:a16="http://schemas.microsoft.com/office/drawing/2014/main" id="{8B8D5458-C809-45AB-B236-38D0CBB5A3D1}"/>
              </a:ext>
            </a:extLst>
          </p:cNvPr>
          <p:cNvCxnSpPr>
            <a:cxnSpLocks/>
          </p:cNvCxnSpPr>
          <p:nvPr/>
        </p:nvCxnSpPr>
        <p:spPr>
          <a:xfrm>
            <a:off x="7057735" y="3983193"/>
            <a:ext cx="357769" cy="0"/>
          </a:xfrm>
          <a:prstGeom prst="straightConnector1">
            <a:avLst/>
          </a:prstGeom>
          <a:ln w="31750">
            <a:solidFill>
              <a:srgbClr val="7030A0"/>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CD4ABF3-99BF-496B-8270-68BFCB50E19A}"/>
              </a:ext>
            </a:extLst>
          </p:cNvPr>
          <p:cNvSpPr/>
          <p:nvPr/>
        </p:nvSpPr>
        <p:spPr>
          <a:xfrm>
            <a:off x="5693316" y="3577250"/>
            <a:ext cx="1475928" cy="830997"/>
          </a:xfrm>
          <a:prstGeom prst="rect">
            <a:avLst/>
          </a:prstGeom>
        </p:spPr>
        <p:txBody>
          <a:bodyPr wrap="square">
            <a:spAutoFit/>
          </a:bodyPr>
          <a:lstStyle/>
          <a:p>
            <a:pPr algn="ctr"/>
            <a:r>
              <a:rPr lang="en-US" sz="2400" dirty="0">
                <a:solidFill>
                  <a:srgbClr val="7030A0"/>
                </a:solidFill>
              </a:rPr>
              <a:t>Elapsed</a:t>
            </a:r>
          </a:p>
          <a:p>
            <a:pPr algn="ctr"/>
            <a:r>
              <a:rPr lang="en-US" sz="2400" dirty="0">
                <a:solidFill>
                  <a:srgbClr val="7030A0"/>
                </a:solidFill>
              </a:rPr>
              <a:t>Duration</a:t>
            </a:r>
            <a:endParaRPr lang="en-US" sz="1600" dirty="0">
              <a:solidFill>
                <a:srgbClr val="7030A0"/>
              </a:solidFill>
            </a:endParaRPr>
          </a:p>
        </p:txBody>
      </p:sp>
      <p:sp>
        <p:nvSpPr>
          <p:cNvPr id="21" name="Title 1">
            <a:extLst>
              <a:ext uri="{FF2B5EF4-FFF2-40B4-BE49-F238E27FC236}">
                <a16:creationId xmlns:a16="http://schemas.microsoft.com/office/drawing/2014/main" id="{A24345E5-7CFB-4181-8A3F-2086E8940F4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31" name="Rectangle 30">
            <a:extLst>
              <a:ext uri="{FF2B5EF4-FFF2-40B4-BE49-F238E27FC236}">
                <a16:creationId xmlns:a16="http://schemas.microsoft.com/office/drawing/2014/main" id="{BD09195E-516D-4277-BDDF-D904AD2FE7FE}"/>
              </a:ext>
            </a:extLst>
          </p:cNvPr>
          <p:cNvSpPr/>
          <p:nvPr/>
        </p:nvSpPr>
        <p:spPr>
          <a:xfrm>
            <a:off x="3505199" y="2509975"/>
            <a:ext cx="1657351" cy="81877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34" name="Rectangle 33">
            <a:extLst>
              <a:ext uri="{FF2B5EF4-FFF2-40B4-BE49-F238E27FC236}">
                <a16:creationId xmlns:a16="http://schemas.microsoft.com/office/drawing/2014/main" id="{25FC9AF3-6F51-4EA3-A46C-D1FF3BEEE031}"/>
              </a:ext>
            </a:extLst>
          </p:cNvPr>
          <p:cNvSpPr/>
          <p:nvPr/>
        </p:nvSpPr>
        <p:spPr>
          <a:xfrm>
            <a:off x="3507196" y="4766467"/>
            <a:ext cx="1655354" cy="818100"/>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35" name="Rectangle 34">
            <a:extLst>
              <a:ext uri="{FF2B5EF4-FFF2-40B4-BE49-F238E27FC236}">
                <a16:creationId xmlns:a16="http://schemas.microsoft.com/office/drawing/2014/main" id="{40702148-613A-40E0-A89D-2C23F6B05419}"/>
              </a:ext>
            </a:extLst>
          </p:cNvPr>
          <p:cNvSpPr/>
          <p:nvPr/>
        </p:nvSpPr>
        <p:spPr>
          <a:xfrm>
            <a:off x="5803900" y="3585400"/>
            <a:ext cx="1657350" cy="822847"/>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Tree>
    <p:extLst>
      <p:ext uri="{BB962C8B-B14F-4D97-AF65-F5344CB8AC3E}">
        <p14:creationId xmlns:p14="http://schemas.microsoft.com/office/powerpoint/2010/main" val="4264011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FF2538E-4565-4EAD-ADC9-4043BA07E03A}"/>
              </a:ext>
            </a:extLst>
          </p:cNvPr>
          <p:cNvCxnSpPr>
            <a:cxnSpLocks/>
          </p:cNvCxnSpPr>
          <p:nvPr/>
        </p:nvCxnSpPr>
        <p:spPr>
          <a:xfrm>
            <a:off x="7098667" y="2911613"/>
            <a:ext cx="357769" cy="0"/>
          </a:xfrm>
          <a:prstGeom prst="straightConnector1">
            <a:avLst/>
          </a:prstGeom>
          <a:ln w="3175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A2C7007-EA94-482A-8B2A-2E68BA931176}"/>
              </a:ext>
            </a:extLst>
          </p:cNvPr>
          <p:cNvSpPr/>
          <p:nvPr/>
        </p:nvSpPr>
        <p:spPr>
          <a:xfrm>
            <a:off x="7325150" y="2505670"/>
            <a:ext cx="1475928" cy="830997"/>
          </a:xfrm>
          <a:prstGeom prst="rect">
            <a:avLst/>
          </a:prstGeom>
        </p:spPr>
        <p:txBody>
          <a:bodyPr wrap="square">
            <a:spAutoFit/>
          </a:bodyPr>
          <a:lstStyle/>
          <a:p>
            <a:pPr algn="ctr"/>
            <a:r>
              <a:rPr lang="en-US" sz="2400" dirty="0">
                <a:solidFill>
                  <a:srgbClr val="00B050"/>
                </a:solidFill>
              </a:rPr>
              <a:t>Planned</a:t>
            </a:r>
          </a:p>
          <a:p>
            <a:pPr algn="ctr"/>
            <a:r>
              <a:rPr lang="en-US" sz="2400" dirty="0">
                <a:solidFill>
                  <a:srgbClr val="00B050"/>
                </a:solidFill>
              </a:rPr>
              <a:t>Duration</a:t>
            </a:r>
            <a:endParaRPr lang="en-US" sz="1600" dirty="0">
              <a:solidFill>
                <a:srgbClr val="00B050"/>
              </a:solidFill>
            </a:endParaRPr>
          </a:p>
        </p:txBody>
      </p:sp>
      <p:cxnSp>
        <p:nvCxnSpPr>
          <p:cNvPr id="22" name="Straight Arrow Connector 21">
            <a:extLst>
              <a:ext uri="{FF2B5EF4-FFF2-40B4-BE49-F238E27FC236}">
                <a16:creationId xmlns:a16="http://schemas.microsoft.com/office/drawing/2014/main" id="{0BB23569-2F06-45BC-86E9-CC7A1E772E8B}"/>
              </a:ext>
            </a:extLst>
          </p:cNvPr>
          <p:cNvCxnSpPr>
            <a:cxnSpLocks/>
          </p:cNvCxnSpPr>
          <p:nvPr/>
        </p:nvCxnSpPr>
        <p:spPr>
          <a:xfrm>
            <a:off x="7102387" y="5175300"/>
            <a:ext cx="357769" cy="0"/>
          </a:xfrm>
          <a:prstGeom prst="straightConnector1">
            <a:avLst/>
          </a:prstGeom>
          <a:ln w="3175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FBDE04B-B558-4A65-8544-B04183F5B00A}"/>
              </a:ext>
            </a:extLst>
          </p:cNvPr>
          <p:cNvSpPr/>
          <p:nvPr/>
        </p:nvSpPr>
        <p:spPr>
          <a:xfrm>
            <a:off x="7328870" y="4769357"/>
            <a:ext cx="1475928" cy="830997"/>
          </a:xfrm>
          <a:prstGeom prst="rect">
            <a:avLst/>
          </a:prstGeom>
        </p:spPr>
        <p:txBody>
          <a:bodyPr wrap="square">
            <a:spAutoFit/>
          </a:bodyPr>
          <a:lstStyle/>
          <a:p>
            <a:pPr algn="ctr"/>
            <a:r>
              <a:rPr lang="en-US" sz="2400" dirty="0">
                <a:solidFill>
                  <a:srgbClr val="00B050"/>
                </a:solidFill>
              </a:rPr>
              <a:t>Planned</a:t>
            </a:r>
          </a:p>
          <a:p>
            <a:pPr algn="ctr"/>
            <a:r>
              <a:rPr lang="en-US" sz="2400" dirty="0">
                <a:solidFill>
                  <a:srgbClr val="00B050"/>
                </a:solidFill>
              </a:rPr>
              <a:t>Duration</a:t>
            </a:r>
            <a:endParaRPr lang="en-US" sz="1600" dirty="0">
              <a:solidFill>
                <a:srgbClr val="00B050"/>
              </a:solidFill>
            </a:endParaRPr>
          </a:p>
        </p:txBody>
      </p:sp>
      <p:cxnSp>
        <p:nvCxnSpPr>
          <p:cNvPr id="32" name="Straight Arrow Connector 31">
            <a:extLst>
              <a:ext uri="{FF2B5EF4-FFF2-40B4-BE49-F238E27FC236}">
                <a16:creationId xmlns:a16="http://schemas.microsoft.com/office/drawing/2014/main" id="{8B8D5458-C809-45AB-B236-38D0CBB5A3D1}"/>
              </a:ext>
            </a:extLst>
          </p:cNvPr>
          <p:cNvCxnSpPr>
            <a:cxnSpLocks/>
          </p:cNvCxnSpPr>
          <p:nvPr/>
        </p:nvCxnSpPr>
        <p:spPr>
          <a:xfrm>
            <a:off x="4953882" y="3983193"/>
            <a:ext cx="357769" cy="0"/>
          </a:xfrm>
          <a:prstGeom prst="straightConnector1">
            <a:avLst/>
          </a:prstGeom>
          <a:ln w="3175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CD4ABF3-99BF-496B-8270-68BFCB50E19A}"/>
              </a:ext>
            </a:extLst>
          </p:cNvPr>
          <p:cNvSpPr/>
          <p:nvPr/>
        </p:nvSpPr>
        <p:spPr>
          <a:xfrm>
            <a:off x="5187799" y="3577250"/>
            <a:ext cx="1475928" cy="830997"/>
          </a:xfrm>
          <a:prstGeom prst="rect">
            <a:avLst/>
          </a:prstGeom>
        </p:spPr>
        <p:txBody>
          <a:bodyPr wrap="square">
            <a:spAutoFit/>
          </a:bodyPr>
          <a:lstStyle/>
          <a:p>
            <a:pPr algn="ctr"/>
            <a:r>
              <a:rPr lang="en-US" sz="2400" dirty="0">
                <a:solidFill>
                  <a:srgbClr val="00B050"/>
                </a:solidFill>
              </a:rPr>
              <a:t>Planned</a:t>
            </a:r>
          </a:p>
          <a:p>
            <a:pPr algn="ctr"/>
            <a:r>
              <a:rPr lang="en-US" sz="2400" dirty="0">
                <a:solidFill>
                  <a:srgbClr val="00B050"/>
                </a:solidFill>
              </a:rPr>
              <a:t>Duration</a:t>
            </a:r>
            <a:endParaRPr lang="en-US" sz="1600" dirty="0">
              <a:solidFill>
                <a:srgbClr val="00B050"/>
              </a:solidFill>
            </a:endParaRPr>
          </a:p>
        </p:txBody>
      </p:sp>
      <p:sp>
        <p:nvSpPr>
          <p:cNvPr id="34" name="Title 1">
            <a:extLst>
              <a:ext uri="{FF2B5EF4-FFF2-40B4-BE49-F238E27FC236}">
                <a16:creationId xmlns:a16="http://schemas.microsoft.com/office/drawing/2014/main" id="{5682C05B-9BC1-4432-8079-61D1B358143D}"/>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35" name="Rectangle 34">
            <a:extLst>
              <a:ext uri="{FF2B5EF4-FFF2-40B4-BE49-F238E27FC236}">
                <a16:creationId xmlns:a16="http://schemas.microsoft.com/office/drawing/2014/main" id="{2CD1C11B-101E-4CE2-997E-B687396509A9}"/>
              </a:ext>
            </a:extLst>
          </p:cNvPr>
          <p:cNvSpPr/>
          <p:nvPr/>
        </p:nvSpPr>
        <p:spPr>
          <a:xfrm>
            <a:off x="7048499" y="2509975"/>
            <a:ext cx="1657351" cy="81877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36" name="Rectangle 35">
            <a:extLst>
              <a:ext uri="{FF2B5EF4-FFF2-40B4-BE49-F238E27FC236}">
                <a16:creationId xmlns:a16="http://schemas.microsoft.com/office/drawing/2014/main" id="{1D5F33E1-F5F4-49E9-9D5C-49E1DBDA136A}"/>
              </a:ext>
            </a:extLst>
          </p:cNvPr>
          <p:cNvSpPr/>
          <p:nvPr/>
        </p:nvSpPr>
        <p:spPr>
          <a:xfrm>
            <a:off x="7050496" y="4766467"/>
            <a:ext cx="1655354" cy="818100"/>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37" name="Rectangle 36">
            <a:extLst>
              <a:ext uri="{FF2B5EF4-FFF2-40B4-BE49-F238E27FC236}">
                <a16:creationId xmlns:a16="http://schemas.microsoft.com/office/drawing/2014/main" id="{DD382C77-0115-4A38-84EF-DF8AFB877F48}"/>
              </a:ext>
            </a:extLst>
          </p:cNvPr>
          <p:cNvSpPr/>
          <p:nvPr/>
        </p:nvSpPr>
        <p:spPr>
          <a:xfrm>
            <a:off x="4895850" y="3585400"/>
            <a:ext cx="1657350" cy="822847"/>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38" name="TextBox 37">
            <a:extLst>
              <a:ext uri="{FF2B5EF4-FFF2-40B4-BE49-F238E27FC236}">
                <a16:creationId xmlns:a16="http://schemas.microsoft.com/office/drawing/2014/main" id="{C8C7D85A-81B8-4B7B-B63D-9128EA8801E3}"/>
              </a:ext>
            </a:extLst>
          </p:cNvPr>
          <p:cNvSpPr txBox="1"/>
          <p:nvPr/>
        </p:nvSpPr>
        <p:spPr>
          <a:xfrm>
            <a:off x="6571785" y="1757548"/>
            <a:ext cx="5473298" cy="369332"/>
          </a:xfrm>
          <a:prstGeom prst="rect">
            <a:avLst/>
          </a:prstGeom>
          <a:noFill/>
        </p:spPr>
        <p:txBody>
          <a:bodyPr wrap="square" rtlCol="0">
            <a:spAutoFit/>
          </a:bodyPr>
          <a:lstStyle/>
          <a:p>
            <a:r>
              <a:rPr lang="en-US" dirty="0">
                <a:solidFill>
                  <a:srgbClr val="008080"/>
                </a:solidFill>
              </a:rPr>
              <a:t>As for the Planned Durations…</a:t>
            </a:r>
          </a:p>
        </p:txBody>
      </p:sp>
    </p:spTree>
    <p:extLst>
      <p:ext uri="{BB962C8B-B14F-4D97-AF65-F5344CB8AC3E}">
        <p14:creationId xmlns:p14="http://schemas.microsoft.com/office/powerpoint/2010/main" val="2883698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C3F581-E76A-4105-8DDA-1C482D2B533D}"/>
              </a:ext>
            </a:extLst>
          </p:cNvPr>
          <p:cNvSpPr/>
          <p:nvPr/>
        </p:nvSpPr>
        <p:spPr>
          <a:xfrm>
            <a:off x="3352800" y="1100178"/>
            <a:ext cx="7620000" cy="5447645"/>
          </a:xfrm>
          <a:prstGeom prst="rect">
            <a:avLst/>
          </a:prstGeom>
        </p:spPr>
        <p:txBody>
          <a:bodyPr wrap="square">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atomic_node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Constructor/Destructor: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string</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node_name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node_context</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external_context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default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Attributes: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scale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time_precision</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micro;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Ports: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input,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serv_dt_input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service duration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input,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(input)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output,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(output)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output,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idle_dt_output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idle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protected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State Variables:</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serv_dt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service duration (constant)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vector</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Q;  </a:t>
            </a:r>
            <a:r>
              <a:rPr lang="en-US" sz="1200" dirty="0">
                <a:solidFill>
                  <a:srgbClr val="008000"/>
                </a:solidFill>
                <a:latin typeface="Consolas" panose="020B0609020204030204" pitchFamily="49" charset="0"/>
              </a:rPr>
              <a:t>// queue of IDs of jobs waiting to be processed</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idle_dt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a:t>
            </a:r>
            <a:r>
              <a:rPr lang="fr-FR" sz="1200" dirty="0" err="1">
                <a:solidFill>
                  <a:srgbClr val="008000"/>
                </a:solidFill>
                <a:latin typeface="Consolas" panose="020B0609020204030204" pitchFamily="49" charset="0"/>
              </a:rPr>
              <a:t>idle</a:t>
            </a:r>
            <a:r>
              <a:rPr lang="fr-FR" sz="1200" dirty="0">
                <a:solidFill>
                  <a:srgbClr val="008000"/>
                </a:solidFill>
                <a:latin typeface="Consolas" panose="020B0609020204030204" pitchFamily="49" charset="0"/>
              </a:rPr>
              <a:t> duration (</a:t>
            </a:r>
            <a:r>
              <a:rPr lang="fr-FR" sz="1200" dirty="0" err="1">
                <a:solidFill>
                  <a:srgbClr val="008000"/>
                </a:solidFill>
                <a:latin typeface="Consolas" panose="020B0609020204030204" pitchFamily="49" charset="0"/>
              </a:rPr>
              <a:t>accumulating</a:t>
            </a:r>
            <a:r>
              <a:rPr lang="fr-FR" sz="1200" dirty="0">
                <a:solidFill>
                  <a:srgbClr val="008000"/>
                </a:solidFill>
                <a:latin typeface="Consolas" panose="020B0609020204030204" pitchFamily="49" charset="0"/>
              </a:rPr>
              <a: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planned_dt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planned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Event Handlers: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initialization_event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unplanned_event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finalization_event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1200" dirty="0"/>
          </a:p>
        </p:txBody>
      </p:sp>
      <p:sp>
        <p:nvSpPr>
          <p:cNvPr id="10" name="Rectangle 9">
            <a:extLst>
              <a:ext uri="{FF2B5EF4-FFF2-40B4-BE49-F238E27FC236}">
                <a16:creationId xmlns:a16="http://schemas.microsoft.com/office/drawing/2014/main" id="{5F9CBA5C-2E34-40F4-BA63-C1A298973432}"/>
              </a:ext>
            </a:extLst>
          </p:cNvPr>
          <p:cNvSpPr/>
          <p:nvPr/>
        </p:nvSpPr>
        <p:spPr>
          <a:xfrm>
            <a:off x="4420871" y="5522109"/>
            <a:ext cx="741679" cy="194821"/>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8" name="Title 1">
            <a:extLst>
              <a:ext uri="{FF2B5EF4-FFF2-40B4-BE49-F238E27FC236}">
                <a16:creationId xmlns:a16="http://schemas.microsoft.com/office/drawing/2014/main" id="{FD644769-E5C3-43B2-B095-10549AE69160}"/>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11" name="TextBox 10">
            <a:extLst>
              <a:ext uri="{FF2B5EF4-FFF2-40B4-BE49-F238E27FC236}">
                <a16:creationId xmlns:a16="http://schemas.microsoft.com/office/drawing/2014/main" id="{66B5F3B9-5FEA-4A03-BABE-C526E7A35D6C}"/>
              </a:ext>
            </a:extLst>
          </p:cNvPr>
          <p:cNvSpPr txBox="1"/>
          <p:nvPr/>
        </p:nvSpPr>
        <p:spPr>
          <a:xfrm>
            <a:off x="-488" y="5490210"/>
            <a:ext cx="3651737" cy="923330"/>
          </a:xfrm>
          <a:prstGeom prst="rect">
            <a:avLst/>
          </a:prstGeom>
          <a:noFill/>
        </p:spPr>
        <p:txBody>
          <a:bodyPr wrap="square" rtlCol="0">
            <a:spAutoFit/>
          </a:bodyPr>
          <a:lstStyle/>
          <a:p>
            <a:r>
              <a:rPr lang="en-US" dirty="0">
                <a:solidFill>
                  <a:srgbClr val="008080"/>
                </a:solidFill>
              </a:rPr>
              <a:t>Planned Durations are produced by three of the functions as return values.</a:t>
            </a:r>
          </a:p>
        </p:txBody>
      </p:sp>
      <p:sp>
        <p:nvSpPr>
          <p:cNvPr id="7" name="Rectangle 6">
            <a:extLst>
              <a:ext uri="{FF2B5EF4-FFF2-40B4-BE49-F238E27FC236}">
                <a16:creationId xmlns:a16="http://schemas.microsoft.com/office/drawing/2014/main" id="{82C65307-295D-44A7-A015-9EB5A7F5BD49}"/>
              </a:ext>
            </a:extLst>
          </p:cNvPr>
          <p:cNvSpPr/>
          <p:nvPr/>
        </p:nvSpPr>
        <p:spPr>
          <a:xfrm>
            <a:off x="4421595" y="5716468"/>
            <a:ext cx="740955" cy="19482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9" name="Rectangle 8">
            <a:extLst>
              <a:ext uri="{FF2B5EF4-FFF2-40B4-BE49-F238E27FC236}">
                <a16:creationId xmlns:a16="http://schemas.microsoft.com/office/drawing/2014/main" id="{71047834-80C5-471F-8835-0F07AE411B37}"/>
              </a:ext>
            </a:extLst>
          </p:cNvPr>
          <p:cNvSpPr/>
          <p:nvPr/>
        </p:nvSpPr>
        <p:spPr>
          <a:xfrm>
            <a:off x="4421596" y="5898722"/>
            <a:ext cx="740954" cy="194821"/>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Tree>
    <p:extLst>
      <p:ext uri="{BB962C8B-B14F-4D97-AF65-F5344CB8AC3E}">
        <p14:creationId xmlns:p14="http://schemas.microsoft.com/office/powerpoint/2010/main" val="1169109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BCDC11-FECF-4B90-87E0-5BDE76E6A532}"/>
              </a:ext>
            </a:extLst>
          </p:cNvPr>
          <p:cNvSpPr txBox="1"/>
          <p:nvPr/>
        </p:nvSpPr>
        <p:spPr>
          <a:xfrm>
            <a:off x="3778250" y="2974999"/>
            <a:ext cx="4648200" cy="923330"/>
          </a:xfrm>
          <a:prstGeom prst="rect">
            <a:avLst/>
          </a:prstGeom>
          <a:noFill/>
        </p:spPr>
        <p:txBody>
          <a:bodyPr wrap="square" rtlCol="0">
            <a:spAutoFit/>
          </a:bodyPr>
          <a:lstStyle/>
          <a:p>
            <a:pPr algn="ctr"/>
            <a:r>
              <a:rPr lang="en-US" dirty="0">
                <a:solidFill>
                  <a:srgbClr val="008080"/>
                </a:solidFill>
              </a:rPr>
              <a:t>For more information, visit the </a:t>
            </a:r>
            <a:r>
              <a:rPr lang="en-US" dirty="0" err="1">
                <a:solidFill>
                  <a:srgbClr val="008080"/>
                </a:solidFill>
              </a:rPr>
              <a:t>SyDEVS</a:t>
            </a:r>
            <a:r>
              <a:rPr lang="en-US" dirty="0">
                <a:solidFill>
                  <a:srgbClr val="008080"/>
                </a:solidFill>
              </a:rPr>
              <a:t> website.</a:t>
            </a:r>
          </a:p>
          <a:p>
            <a:pPr algn="ctr"/>
            <a:endParaRPr lang="en-US" dirty="0">
              <a:solidFill>
                <a:srgbClr val="008080"/>
              </a:solidFill>
            </a:endParaRPr>
          </a:p>
          <a:p>
            <a:pPr algn="ctr"/>
            <a:r>
              <a:rPr lang="en-US" dirty="0">
                <a:solidFill>
                  <a:srgbClr val="008080"/>
                </a:solidFill>
                <a:hlinkClick r:id="rId2"/>
              </a:rPr>
              <a:t>https://autodesk.github.io/sydevs</a:t>
            </a:r>
            <a:endParaRPr lang="en-US" dirty="0">
              <a:solidFill>
                <a:srgbClr val="008080"/>
              </a:solidFill>
            </a:endParaRPr>
          </a:p>
        </p:txBody>
      </p:sp>
    </p:spTree>
    <p:extLst>
      <p:ext uri="{BB962C8B-B14F-4D97-AF65-F5344CB8AC3E}">
        <p14:creationId xmlns:p14="http://schemas.microsoft.com/office/powerpoint/2010/main" val="3546091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descr="C:\Users\goldstr\Documents\Projects\2016_Projects\Systems_Presentation_2016\Images\systems_theory.png">
            <a:extLst>
              <a:ext uri="{FF2B5EF4-FFF2-40B4-BE49-F238E27FC236}">
                <a16:creationId xmlns:a16="http://schemas.microsoft.com/office/drawing/2014/main" id="{9B0855DD-2950-47C3-98F7-E1CA27DC4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0" y="990600"/>
            <a:ext cx="3454400" cy="53666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629A726-416C-41FE-9578-03759CE1C3E3}"/>
              </a:ext>
            </a:extLst>
          </p:cNvPr>
          <p:cNvSpPr/>
          <p:nvPr/>
        </p:nvSpPr>
        <p:spPr>
          <a:xfrm>
            <a:off x="0" y="4652460"/>
            <a:ext cx="4056117" cy="1979901"/>
          </a:xfrm>
          <a:prstGeom prst="rect">
            <a:avLst/>
          </a:prstGeom>
        </p:spPr>
        <p:txBody>
          <a:bodyPr wrap="square">
            <a:spAutoFit/>
          </a:bodyPr>
          <a:lstStyle/>
          <a:p>
            <a:pPr algn="r"/>
            <a:r>
              <a:rPr lang="en-US" sz="1333" dirty="0">
                <a:solidFill>
                  <a:schemeClr val="tx2">
                    <a:lumMod val="75000"/>
                  </a:schemeClr>
                </a:solidFill>
              </a:rPr>
              <a:t>A. Wayne Wymore</a:t>
            </a:r>
          </a:p>
          <a:p>
            <a:pPr algn="r"/>
            <a:r>
              <a:rPr lang="en-US" sz="1333" i="1" dirty="0">
                <a:solidFill>
                  <a:schemeClr val="tx2">
                    <a:lumMod val="75000"/>
                  </a:schemeClr>
                </a:solidFill>
                <a:hlinkClick r:id="rId3"/>
              </a:rPr>
              <a:t>A Mathematical Theory of Systems Engineering</a:t>
            </a:r>
            <a:endParaRPr lang="en-US" sz="1333" i="1" dirty="0">
              <a:solidFill>
                <a:schemeClr val="tx2">
                  <a:lumMod val="75000"/>
                </a:schemeClr>
              </a:solidFill>
            </a:endParaRPr>
          </a:p>
          <a:p>
            <a:pPr algn="r"/>
            <a:r>
              <a:rPr lang="en-US" sz="9600" dirty="0">
                <a:solidFill>
                  <a:schemeClr val="tx2">
                    <a:lumMod val="75000"/>
                  </a:schemeClr>
                </a:solidFill>
              </a:rPr>
              <a:t>1967</a:t>
            </a:r>
            <a:endParaRPr lang="en-US" sz="6400" dirty="0">
              <a:solidFill>
                <a:schemeClr val="tx2">
                  <a:lumMod val="75000"/>
                </a:schemeClr>
              </a:solidFill>
            </a:endParaRPr>
          </a:p>
        </p:txBody>
      </p:sp>
      <p:pic>
        <p:nvPicPr>
          <p:cNvPr id="25" name="Picture 24" descr="C:\Users\goldstr\Documents\Projects\2016_Projects\Systems_Presentation_2016\Images\devs_theory.png">
            <a:extLst>
              <a:ext uri="{FF2B5EF4-FFF2-40B4-BE49-F238E27FC236}">
                <a16:creationId xmlns:a16="http://schemas.microsoft.com/office/drawing/2014/main" id="{BC49A2E0-2E4B-4C35-A91E-58279CC453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8400" y="2006601"/>
            <a:ext cx="3454400" cy="30506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FE7B4269-6669-4E85-B6B5-E556DC386071}"/>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7" name="TextBox 6">
            <a:extLst>
              <a:ext uri="{FF2B5EF4-FFF2-40B4-BE49-F238E27FC236}">
                <a16:creationId xmlns:a16="http://schemas.microsoft.com/office/drawing/2014/main" id="{EC6D4847-D05B-4F1F-9052-721AA0B9E303}"/>
              </a:ext>
            </a:extLst>
          </p:cNvPr>
          <p:cNvSpPr txBox="1"/>
          <p:nvPr/>
        </p:nvSpPr>
        <p:spPr>
          <a:xfrm>
            <a:off x="8313974" y="1607400"/>
            <a:ext cx="3192780" cy="923330"/>
          </a:xfrm>
          <a:prstGeom prst="rect">
            <a:avLst/>
          </a:prstGeom>
          <a:noFill/>
        </p:spPr>
        <p:txBody>
          <a:bodyPr wrap="square" rtlCol="0">
            <a:spAutoFit/>
          </a:bodyPr>
          <a:lstStyle/>
          <a:p>
            <a:r>
              <a:rPr lang="en-US" dirty="0">
                <a:solidFill>
                  <a:srgbClr val="008080"/>
                </a:solidFill>
              </a:rPr>
              <a:t>General methods to formally represent systems began with the work of Wayne Wymore.</a:t>
            </a:r>
          </a:p>
        </p:txBody>
      </p:sp>
    </p:spTree>
    <p:extLst>
      <p:ext uri="{BB962C8B-B14F-4D97-AF65-F5344CB8AC3E}">
        <p14:creationId xmlns:p14="http://schemas.microsoft.com/office/powerpoint/2010/main" val="1455382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4" name="Picture 3" descr="C:\Users\goldstr\Documents\Projects\2016_Projects\Systems_Presentation_2016\Images\devs_theory.png">
            <a:extLst>
              <a:ext uri="{FF2B5EF4-FFF2-40B4-BE49-F238E27FC236}">
                <a16:creationId xmlns:a16="http://schemas.microsoft.com/office/drawing/2014/main" id="{6CC3E904-BB18-49DC-A713-CA70DCBDA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0" y="2006601"/>
            <a:ext cx="3454400" cy="305067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91A745F-B372-4406-918B-0F8821BE0890}"/>
              </a:ext>
            </a:extLst>
          </p:cNvPr>
          <p:cNvSpPr/>
          <p:nvPr/>
        </p:nvSpPr>
        <p:spPr>
          <a:xfrm>
            <a:off x="0" y="3348594"/>
            <a:ext cx="4056117" cy="1979901"/>
          </a:xfrm>
          <a:prstGeom prst="rect">
            <a:avLst/>
          </a:prstGeom>
        </p:spPr>
        <p:txBody>
          <a:bodyPr wrap="square">
            <a:spAutoFit/>
          </a:bodyPr>
          <a:lstStyle/>
          <a:p>
            <a:pPr algn="r"/>
            <a:r>
              <a:rPr lang="en-US" sz="1333" dirty="0">
                <a:solidFill>
                  <a:schemeClr val="tx2">
                    <a:lumMod val="75000"/>
                  </a:schemeClr>
                </a:solidFill>
              </a:rPr>
              <a:t>Bernard P. Zeigler</a:t>
            </a:r>
          </a:p>
          <a:p>
            <a:pPr algn="r"/>
            <a:r>
              <a:rPr lang="en-US" sz="1333" i="1" dirty="0">
                <a:solidFill>
                  <a:schemeClr val="tx2">
                    <a:lumMod val="75000"/>
                  </a:schemeClr>
                </a:solidFill>
                <a:hlinkClick r:id="rId3"/>
              </a:rPr>
              <a:t>Theory of Modeling and Simulation</a:t>
            </a:r>
            <a:endParaRPr lang="en-US" sz="1333" i="1" dirty="0">
              <a:solidFill>
                <a:schemeClr val="tx2">
                  <a:lumMod val="75000"/>
                </a:schemeClr>
              </a:solidFill>
            </a:endParaRPr>
          </a:p>
          <a:p>
            <a:pPr algn="r"/>
            <a:r>
              <a:rPr lang="en-US" sz="9600" dirty="0">
                <a:solidFill>
                  <a:schemeClr val="tx2">
                    <a:lumMod val="75000"/>
                  </a:schemeClr>
                </a:solidFill>
              </a:rPr>
              <a:t>1976</a:t>
            </a:r>
            <a:endParaRPr lang="en-US" sz="6400" dirty="0">
              <a:solidFill>
                <a:schemeClr val="tx2">
                  <a:lumMod val="75000"/>
                </a:schemeClr>
              </a:solidFill>
            </a:endParaRPr>
          </a:p>
        </p:txBody>
      </p:sp>
      <p:pic>
        <p:nvPicPr>
          <p:cNvPr id="11" name="Picture 10" descr="C:\Users\goldstr\Documents\Projects\2016_Projects\Systems_Presentation_2016\Images\systems_theory.png">
            <a:extLst>
              <a:ext uri="{FF2B5EF4-FFF2-40B4-BE49-F238E27FC236}">
                <a16:creationId xmlns:a16="http://schemas.microsoft.com/office/drawing/2014/main" id="{5E23E3B3-2289-4CD7-9195-7681E3A6D7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0800" y="990600"/>
            <a:ext cx="3454400" cy="536665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5615DAE-D2FC-4AFE-B4B5-D5C52A8F05FA}"/>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8" name="TextBox 7">
            <a:extLst>
              <a:ext uri="{FF2B5EF4-FFF2-40B4-BE49-F238E27FC236}">
                <a16:creationId xmlns:a16="http://schemas.microsoft.com/office/drawing/2014/main" id="{76E6C900-A0FB-4F05-89CD-8E634FC9EDEC}"/>
              </a:ext>
            </a:extLst>
          </p:cNvPr>
          <p:cNvSpPr txBox="1"/>
          <p:nvPr/>
        </p:nvSpPr>
        <p:spPr>
          <a:xfrm>
            <a:off x="8537637" y="2067880"/>
            <a:ext cx="3192780" cy="646331"/>
          </a:xfrm>
          <a:prstGeom prst="rect">
            <a:avLst/>
          </a:prstGeom>
          <a:noFill/>
        </p:spPr>
        <p:txBody>
          <a:bodyPr wrap="square" rtlCol="0">
            <a:spAutoFit/>
          </a:bodyPr>
          <a:lstStyle/>
          <a:p>
            <a:r>
              <a:rPr lang="en-US" dirty="0">
                <a:solidFill>
                  <a:srgbClr val="008080"/>
                </a:solidFill>
              </a:rPr>
              <a:t>Bernard Zeigler applied similar ideas to simulation.</a:t>
            </a:r>
          </a:p>
        </p:txBody>
      </p:sp>
    </p:spTree>
    <p:extLst>
      <p:ext uri="{BB962C8B-B14F-4D97-AF65-F5344CB8AC3E}">
        <p14:creationId xmlns:p14="http://schemas.microsoft.com/office/powerpoint/2010/main" val="5143564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9" name="Picture 8" descr="C:\Users\goldstr\Documents\Projects\2016_Projects\Systems_Presentation_2016\Images\devs_theory.png">
            <a:extLst>
              <a:ext uri="{FF2B5EF4-FFF2-40B4-BE49-F238E27FC236}">
                <a16:creationId xmlns:a16="http://schemas.microsoft.com/office/drawing/2014/main" id="{EACD9C95-6AE6-48BE-BED8-C3B9C469EB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152" t="21648" r="20638" b="68158"/>
          <a:stretch/>
        </p:blipFill>
        <p:spPr bwMode="auto">
          <a:xfrm>
            <a:off x="4152900" y="3395107"/>
            <a:ext cx="7620001" cy="17063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ED3ED81-F5B7-4F9D-A4E4-95CAFDBC0194}"/>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6" name="TextBox 5">
            <a:extLst>
              <a:ext uri="{FF2B5EF4-FFF2-40B4-BE49-F238E27FC236}">
                <a16:creationId xmlns:a16="http://schemas.microsoft.com/office/drawing/2014/main" id="{1B1BFDD7-79A2-4F3D-BA21-BD5D3B98BF74}"/>
              </a:ext>
            </a:extLst>
          </p:cNvPr>
          <p:cNvSpPr txBox="1"/>
          <p:nvPr/>
        </p:nvSpPr>
        <p:spPr>
          <a:xfrm>
            <a:off x="5189228" y="2067894"/>
            <a:ext cx="5730817" cy="923330"/>
          </a:xfrm>
          <a:prstGeom prst="rect">
            <a:avLst/>
          </a:prstGeom>
          <a:noFill/>
        </p:spPr>
        <p:txBody>
          <a:bodyPr wrap="square" rtlCol="0">
            <a:spAutoFit/>
          </a:bodyPr>
          <a:lstStyle/>
          <a:p>
            <a:r>
              <a:rPr lang="en-US" dirty="0">
                <a:solidFill>
                  <a:srgbClr val="008080"/>
                </a:solidFill>
              </a:rPr>
              <a:t>He found that essentially all simulations can be represented in a common form based on the discrete event simulation paradigm. Zeigler named this common form "DEVS".</a:t>
            </a:r>
          </a:p>
        </p:txBody>
      </p:sp>
      <p:sp>
        <p:nvSpPr>
          <p:cNvPr id="2" name="Rectangle 1">
            <a:extLst>
              <a:ext uri="{FF2B5EF4-FFF2-40B4-BE49-F238E27FC236}">
                <a16:creationId xmlns:a16="http://schemas.microsoft.com/office/drawing/2014/main" id="{90226C21-8C21-0E93-752D-D9C3BFBC4494}"/>
              </a:ext>
            </a:extLst>
          </p:cNvPr>
          <p:cNvSpPr/>
          <p:nvPr/>
        </p:nvSpPr>
        <p:spPr>
          <a:xfrm>
            <a:off x="0" y="3348594"/>
            <a:ext cx="4056117" cy="1979901"/>
          </a:xfrm>
          <a:prstGeom prst="rect">
            <a:avLst/>
          </a:prstGeom>
        </p:spPr>
        <p:txBody>
          <a:bodyPr wrap="square">
            <a:spAutoFit/>
          </a:bodyPr>
          <a:lstStyle/>
          <a:p>
            <a:pPr algn="r"/>
            <a:r>
              <a:rPr lang="en-US" sz="1333" dirty="0">
                <a:solidFill>
                  <a:schemeClr val="tx2">
                    <a:lumMod val="75000"/>
                  </a:schemeClr>
                </a:solidFill>
              </a:rPr>
              <a:t>Bernard P. Zeigler</a:t>
            </a:r>
          </a:p>
          <a:p>
            <a:pPr algn="r"/>
            <a:r>
              <a:rPr lang="en-US" sz="1333" i="1" dirty="0">
                <a:solidFill>
                  <a:schemeClr val="tx2">
                    <a:lumMod val="75000"/>
                  </a:schemeClr>
                </a:solidFill>
                <a:hlinkClick r:id="rId3"/>
              </a:rPr>
              <a:t>Theory of Modeling and Simulation</a:t>
            </a:r>
            <a:endParaRPr lang="en-US" sz="1333" i="1" dirty="0">
              <a:solidFill>
                <a:schemeClr val="tx2">
                  <a:lumMod val="75000"/>
                </a:schemeClr>
              </a:solidFill>
            </a:endParaRPr>
          </a:p>
          <a:p>
            <a:pPr algn="r"/>
            <a:r>
              <a:rPr lang="en-US" sz="9600" dirty="0">
                <a:solidFill>
                  <a:schemeClr val="tx2">
                    <a:lumMod val="75000"/>
                  </a:schemeClr>
                </a:solidFill>
              </a:rPr>
              <a:t>1976</a:t>
            </a:r>
            <a:endParaRPr lang="en-US" sz="6400" dirty="0">
              <a:solidFill>
                <a:schemeClr val="tx2">
                  <a:lumMod val="75000"/>
                </a:schemeClr>
              </a:solidFill>
            </a:endParaRPr>
          </a:p>
        </p:txBody>
      </p:sp>
    </p:spTree>
    <p:extLst>
      <p:ext uri="{BB962C8B-B14F-4D97-AF65-F5344CB8AC3E}">
        <p14:creationId xmlns:p14="http://schemas.microsoft.com/office/powerpoint/2010/main" val="3910366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99B4201-B2BB-4809-9A55-3BC673FFA3DB}"/>
              </a:ext>
            </a:extLst>
          </p:cNvPr>
          <p:cNvCxnSpPr>
            <a:cxnSpLocks/>
          </p:cNvCxnSpPr>
          <p:nvPr/>
        </p:nvCxnSpPr>
        <p:spPr>
          <a:xfrm>
            <a:off x="609600" y="4649248"/>
            <a:ext cx="109728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8F15250-CC42-4ECF-9F2C-98451D29F476}"/>
              </a:ext>
            </a:extLst>
          </p:cNvPr>
          <p:cNvCxnSpPr/>
          <p:nvPr/>
        </p:nvCxnSpPr>
        <p:spPr>
          <a:xfrm>
            <a:off x="1012891" y="4547648"/>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73B8469-C37E-41FA-BD6A-10DD1544A7FD}"/>
              </a:ext>
            </a:extLst>
          </p:cNvPr>
          <p:cNvCxnSpPr/>
          <p:nvPr/>
        </p:nvCxnSpPr>
        <p:spPr>
          <a:xfrm>
            <a:off x="2028877" y="4547387"/>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4C9D447-142F-4225-9E41-59D9FE6695EF}"/>
              </a:ext>
            </a:extLst>
          </p:cNvPr>
          <p:cNvSpPr/>
          <p:nvPr/>
        </p:nvSpPr>
        <p:spPr>
          <a:xfrm>
            <a:off x="1422400" y="4754221"/>
            <a:ext cx="1219176" cy="461665"/>
          </a:xfrm>
          <a:prstGeom prst="rect">
            <a:avLst/>
          </a:prstGeom>
        </p:spPr>
        <p:txBody>
          <a:bodyPr wrap="square">
            <a:spAutoFit/>
          </a:bodyPr>
          <a:lstStyle/>
          <a:p>
            <a:pPr algn="ctr"/>
            <a:r>
              <a:rPr lang="en-US" sz="2400" dirty="0">
                <a:solidFill>
                  <a:schemeClr val="tx2">
                    <a:lumMod val="75000"/>
                  </a:schemeClr>
                </a:solidFill>
              </a:rPr>
              <a:t>1980</a:t>
            </a:r>
            <a:endParaRPr lang="en-US" sz="1467" dirty="0">
              <a:solidFill>
                <a:schemeClr val="tx2">
                  <a:lumMod val="75000"/>
                </a:schemeClr>
              </a:solidFill>
            </a:endParaRPr>
          </a:p>
        </p:txBody>
      </p:sp>
      <p:sp>
        <p:nvSpPr>
          <p:cNvPr id="7" name="Rectangle 6">
            <a:extLst>
              <a:ext uri="{FF2B5EF4-FFF2-40B4-BE49-F238E27FC236}">
                <a16:creationId xmlns:a16="http://schemas.microsoft.com/office/drawing/2014/main" id="{44CAF298-2573-462D-BECE-2BF11645E47B}"/>
              </a:ext>
            </a:extLst>
          </p:cNvPr>
          <p:cNvSpPr/>
          <p:nvPr/>
        </p:nvSpPr>
        <p:spPr>
          <a:xfrm>
            <a:off x="508000" y="4753762"/>
            <a:ext cx="1015997" cy="461665"/>
          </a:xfrm>
          <a:prstGeom prst="rect">
            <a:avLst/>
          </a:prstGeom>
        </p:spPr>
        <p:txBody>
          <a:bodyPr wrap="square">
            <a:spAutoFit/>
          </a:bodyPr>
          <a:lstStyle/>
          <a:p>
            <a:pPr algn="ctr"/>
            <a:r>
              <a:rPr lang="en-US" sz="2400" dirty="0">
                <a:solidFill>
                  <a:schemeClr val="tx2">
                    <a:lumMod val="75000"/>
                  </a:schemeClr>
                </a:solidFill>
              </a:rPr>
              <a:t>1970</a:t>
            </a:r>
            <a:endParaRPr lang="en-US" sz="1467" dirty="0">
              <a:solidFill>
                <a:schemeClr val="tx2">
                  <a:lumMod val="75000"/>
                </a:schemeClr>
              </a:solidFill>
            </a:endParaRPr>
          </a:p>
        </p:txBody>
      </p:sp>
      <p:cxnSp>
        <p:nvCxnSpPr>
          <p:cNvPr id="9" name="Straight Connector 8">
            <a:extLst>
              <a:ext uri="{FF2B5EF4-FFF2-40B4-BE49-F238E27FC236}">
                <a16:creationId xmlns:a16="http://schemas.microsoft.com/office/drawing/2014/main" id="{0995E72F-A056-4010-AAB3-CA3158D5A817}"/>
              </a:ext>
            </a:extLst>
          </p:cNvPr>
          <p:cNvCxnSpPr/>
          <p:nvPr/>
        </p:nvCxnSpPr>
        <p:spPr>
          <a:xfrm>
            <a:off x="3248091"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844932B-6A54-4952-9426-7F43D9403B13}"/>
              </a:ext>
            </a:extLst>
          </p:cNvPr>
          <p:cNvCxnSpPr/>
          <p:nvPr/>
        </p:nvCxnSpPr>
        <p:spPr>
          <a:xfrm>
            <a:off x="4670477"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70502D0-04AF-479F-85D0-AE2EA8336344}"/>
              </a:ext>
            </a:extLst>
          </p:cNvPr>
          <p:cNvSpPr/>
          <p:nvPr/>
        </p:nvSpPr>
        <p:spPr>
          <a:xfrm>
            <a:off x="4064000" y="4753578"/>
            <a:ext cx="1219176" cy="461665"/>
          </a:xfrm>
          <a:prstGeom prst="rect">
            <a:avLst/>
          </a:prstGeom>
        </p:spPr>
        <p:txBody>
          <a:bodyPr wrap="square">
            <a:spAutoFit/>
          </a:bodyPr>
          <a:lstStyle/>
          <a:p>
            <a:pPr algn="ctr"/>
            <a:r>
              <a:rPr lang="en-US" sz="2400" dirty="0">
                <a:solidFill>
                  <a:schemeClr val="tx2">
                    <a:lumMod val="75000"/>
                  </a:schemeClr>
                </a:solidFill>
              </a:rPr>
              <a:t>2000</a:t>
            </a:r>
            <a:endParaRPr lang="en-US" sz="1467" dirty="0">
              <a:solidFill>
                <a:schemeClr val="tx2">
                  <a:lumMod val="75000"/>
                </a:schemeClr>
              </a:solidFill>
            </a:endParaRPr>
          </a:p>
        </p:txBody>
      </p:sp>
      <p:sp>
        <p:nvSpPr>
          <p:cNvPr id="12" name="Rectangle 11">
            <a:extLst>
              <a:ext uri="{FF2B5EF4-FFF2-40B4-BE49-F238E27FC236}">
                <a16:creationId xmlns:a16="http://schemas.microsoft.com/office/drawing/2014/main" id="{FB01CBBC-0049-457C-A9C3-BB46A8114A4F}"/>
              </a:ext>
            </a:extLst>
          </p:cNvPr>
          <p:cNvSpPr/>
          <p:nvPr/>
        </p:nvSpPr>
        <p:spPr>
          <a:xfrm>
            <a:off x="2743200" y="4753119"/>
            <a:ext cx="1015997" cy="461665"/>
          </a:xfrm>
          <a:prstGeom prst="rect">
            <a:avLst/>
          </a:prstGeom>
        </p:spPr>
        <p:txBody>
          <a:bodyPr wrap="square">
            <a:spAutoFit/>
          </a:bodyPr>
          <a:lstStyle/>
          <a:p>
            <a:pPr algn="ctr"/>
            <a:r>
              <a:rPr lang="en-US" sz="2400" dirty="0">
                <a:solidFill>
                  <a:schemeClr val="tx2">
                    <a:lumMod val="75000"/>
                  </a:schemeClr>
                </a:solidFill>
              </a:rPr>
              <a:t>1990</a:t>
            </a:r>
            <a:endParaRPr lang="en-US" sz="1467" dirty="0">
              <a:solidFill>
                <a:schemeClr val="tx2">
                  <a:lumMod val="75000"/>
                </a:schemeClr>
              </a:solidFill>
            </a:endParaRPr>
          </a:p>
        </p:txBody>
      </p:sp>
      <p:cxnSp>
        <p:nvCxnSpPr>
          <p:cNvPr id="13" name="Straight Connector 12">
            <a:extLst>
              <a:ext uri="{FF2B5EF4-FFF2-40B4-BE49-F238E27FC236}">
                <a16:creationId xmlns:a16="http://schemas.microsoft.com/office/drawing/2014/main" id="{D0CEA3B1-A765-4E18-92B9-F45E0A779337}"/>
              </a:ext>
            </a:extLst>
          </p:cNvPr>
          <p:cNvCxnSpPr/>
          <p:nvPr/>
        </p:nvCxnSpPr>
        <p:spPr>
          <a:xfrm>
            <a:off x="6499412"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EE6850-7FDF-4B56-B0FF-E2E054D9A3D1}"/>
              </a:ext>
            </a:extLst>
          </p:cNvPr>
          <p:cNvCxnSpPr/>
          <p:nvPr/>
        </p:nvCxnSpPr>
        <p:spPr>
          <a:xfrm>
            <a:off x="10969701"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FDF0B19-3333-4175-90F8-71CA947C320F}"/>
              </a:ext>
            </a:extLst>
          </p:cNvPr>
          <p:cNvSpPr/>
          <p:nvPr/>
        </p:nvSpPr>
        <p:spPr>
          <a:xfrm>
            <a:off x="10363224" y="4753578"/>
            <a:ext cx="1219176" cy="461665"/>
          </a:xfrm>
          <a:prstGeom prst="rect">
            <a:avLst/>
          </a:prstGeom>
        </p:spPr>
        <p:txBody>
          <a:bodyPr wrap="square">
            <a:spAutoFit/>
          </a:bodyPr>
          <a:lstStyle/>
          <a:p>
            <a:pPr algn="ctr"/>
            <a:r>
              <a:rPr lang="en-US" sz="2400" dirty="0">
                <a:solidFill>
                  <a:schemeClr val="tx2">
                    <a:lumMod val="75000"/>
                  </a:schemeClr>
                </a:solidFill>
              </a:rPr>
              <a:t>2020</a:t>
            </a:r>
            <a:endParaRPr lang="en-US" sz="1467" dirty="0">
              <a:solidFill>
                <a:schemeClr val="tx2">
                  <a:lumMod val="75000"/>
                </a:schemeClr>
              </a:solidFill>
            </a:endParaRPr>
          </a:p>
        </p:txBody>
      </p:sp>
      <p:sp>
        <p:nvSpPr>
          <p:cNvPr id="16" name="Rectangle 15">
            <a:extLst>
              <a:ext uri="{FF2B5EF4-FFF2-40B4-BE49-F238E27FC236}">
                <a16:creationId xmlns:a16="http://schemas.microsoft.com/office/drawing/2014/main" id="{B64E45A7-4BD2-4999-9FF2-93FC35574967}"/>
              </a:ext>
            </a:extLst>
          </p:cNvPr>
          <p:cNvSpPr/>
          <p:nvPr/>
        </p:nvSpPr>
        <p:spPr>
          <a:xfrm>
            <a:off x="5994522" y="4753119"/>
            <a:ext cx="1015997" cy="461665"/>
          </a:xfrm>
          <a:prstGeom prst="rect">
            <a:avLst/>
          </a:prstGeom>
        </p:spPr>
        <p:txBody>
          <a:bodyPr wrap="square">
            <a:spAutoFit/>
          </a:bodyPr>
          <a:lstStyle/>
          <a:p>
            <a:pPr algn="ctr"/>
            <a:r>
              <a:rPr lang="en-US" sz="2400" dirty="0">
                <a:solidFill>
                  <a:schemeClr val="tx2">
                    <a:lumMod val="75000"/>
                  </a:schemeClr>
                </a:solidFill>
              </a:rPr>
              <a:t>2010</a:t>
            </a:r>
            <a:endParaRPr lang="en-US" sz="1467" dirty="0">
              <a:solidFill>
                <a:schemeClr val="tx2">
                  <a:lumMod val="75000"/>
                </a:schemeClr>
              </a:solidFill>
            </a:endParaRPr>
          </a:p>
        </p:txBody>
      </p:sp>
      <p:pic>
        <p:nvPicPr>
          <p:cNvPr id="17" name="Picture 16" descr="C:\Users\goldstr\Documents\Projects\2016_Projects\Systems_Presentation_2016\Images\systems_theory.png">
            <a:extLst>
              <a:ext uri="{FF2B5EF4-FFF2-40B4-BE49-F238E27FC236}">
                <a16:creationId xmlns:a16="http://schemas.microsoft.com/office/drawing/2014/main" id="{33C561E9-6127-48D6-A4EF-CFA7A7BB5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1" y="2927350"/>
            <a:ext cx="914073" cy="14200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C:\Users\goldstr\Documents\Projects\2016_Projects\Systems_Presentation_2016\Images\devs_theory.png">
            <a:extLst>
              <a:ext uri="{FF2B5EF4-FFF2-40B4-BE49-F238E27FC236}">
                <a16:creationId xmlns:a16="http://schemas.microsoft.com/office/drawing/2014/main" id="{BB23ED25-5F9D-4D21-86AC-CCDAC196C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1" y="3528924"/>
            <a:ext cx="923193" cy="81529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Users\goldstr\Documents\Projects\2016_Projects\Systems_Presentation_2016\Images\DEVS_Formalism.png">
            <a:extLst>
              <a:ext uri="{FF2B5EF4-FFF2-40B4-BE49-F238E27FC236}">
                <a16:creationId xmlns:a16="http://schemas.microsoft.com/office/drawing/2014/main" id="{A7D3A512-9E02-49D0-9E4D-711B7E5C6F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421" y="3306281"/>
            <a:ext cx="914400" cy="103794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CCBC93A8-D60C-4A81-96AF-1B46120DABA7}"/>
              </a:ext>
            </a:extLst>
          </p:cNvPr>
          <p:cNvPicPr>
            <a:picLocks noChangeAspect="1"/>
          </p:cNvPicPr>
          <p:nvPr/>
        </p:nvPicPr>
        <p:blipFill>
          <a:blip r:embed="rId5"/>
          <a:stretch>
            <a:fillRect/>
          </a:stretch>
        </p:blipFill>
        <p:spPr>
          <a:xfrm>
            <a:off x="4204837" y="3718596"/>
            <a:ext cx="923193" cy="625624"/>
          </a:xfrm>
          <a:prstGeom prst="rect">
            <a:avLst/>
          </a:prstGeom>
        </p:spPr>
      </p:pic>
      <p:pic>
        <p:nvPicPr>
          <p:cNvPr id="21" name="Picture 7" descr="C:\Users\goldstr\Documents\Projects\2016_Projects\Systems_Presentation_2016\Images\AtomicSimulationProcedure.png">
            <a:extLst>
              <a:ext uri="{FF2B5EF4-FFF2-40B4-BE49-F238E27FC236}">
                <a16:creationId xmlns:a16="http://schemas.microsoft.com/office/drawing/2014/main" id="{FBB74FD7-B132-46C2-8495-557FA24977C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89" t="1809" r="2427" b="1654"/>
          <a:stretch/>
        </p:blipFill>
        <p:spPr bwMode="auto">
          <a:xfrm>
            <a:off x="7178811" y="3645039"/>
            <a:ext cx="914400" cy="69918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C:\Users\goldstr\Documents\Projects\2016_Projects\Systems_Presentation_2016\Images\Atomic_Procedure.png">
            <a:extLst>
              <a:ext uri="{FF2B5EF4-FFF2-40B4-BE49-F238E27FC236}">
                <a16:creationId xmlns:a16="http://schemas.microsoft.com/office/drawing/2014/main" id="{F6254882-C729-42C4-BE0F-042D40A7AC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1200" y="3089482"/>
            <a:ext cx="914400" cy="1258228"/>
          </a:xfrm>
          <a:prstGeom prst="rect">
            <a:avLst/>
          </a:prstGeom>
          <a:noFill/>
          <a:extLst>
            <a:ext uri="{909E8E84-426E-40DD-AFC4-6F175D3DCCD1}">
              <a14:hiddenFill xmlns:a14="http://schemas.microsoft.com/office/drawing/2010/main">
                <a:solidFill>
                  <a:srgbClr val="FFFFFF"/>
                </a:solidFill>
              </a14:hiddenFill>
            </a:ext>
          </a:extLst>
        </p:spPr>
      </p:pic>
      <p:sp>
        <p:nvSpPr>
          <p:cNvPr id="24" name="Title 1">
            <a:extLst>
              <a:ext uri="{FF2B5EF4-FFF2-40B4-BE49-F238E27FC236}">
                <a16:creationId xmlns:a16="http://schemas.microsoft.com/office/drawing/2014/main" id="{2D3AE82A-AF4D-40B8-AB8E-A7E140DC08E1}"/>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Tree>
    <p:extLst>
      <p:ext uri="{BB962C8B-B14F-4D97-AF65-F5344CB8AC3E}">
        <p14:creationId xmlns:p14="http://schemas.microsoft.com/office/powerpoint/2010/main" val="2796610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TotalTime>
  <Words>2665</Words>
  <Application>Microsoft Office PowerPoint</Application>
  <PresentationFormat>Widescreen</PresentationFormat>
  <Paragraphs>467</Paragraphs>
  <Slides>53</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Calibri Light</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SyDEVS</dc:title>
  <dc:creator>Rhys Goldstein</dc:creator>
  <cp:lastModifiedBy>Rhys Goldstein</cp:lastModifiedBy>
  <cp:revision>298</cp:revision>
  <dcterms:created xsi:type="dcterms:W3CDTF">2018-05-29T19:13:53Z</dcterms:created>
  <dcterms:modified xsi:type="dcterms:W3CDTF">2024-12-04T20:06:57Z</dcterms:modified>
</cp:coreProperties>
</file>