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2" r:id="rId2"/>
  </p:sldMasterIdLst>
  <p:notesMasterIdLst>
    <p:notesMasterId r:id="rId26"/>
  </p:notesMasterIdLst>
  <p:handoutMasterIdLst>
    <p:handoutMasterId r:id="rId27"/>
  </p:handoutMasterIdLst>
  <p:sldIdLst>
    <p:sldId id="417" r:id="rId3"/>
    <p:sldId id="418" r:id="rId4"/>
    <p:sldId id="392" r:id="rId5"/>
    <p:sldId id="420" r:id="rId6"/>
    <p:sldId id="374" r:id="rId7"/>
    <p:sldId id="430" r:id="rId8"/>
    <p:sldId id="431" r:id="rId9"/>
    <p:sldId id="432" r:id="rId10"/>
    <p:sldId id="433" r:id="rId11"/>
    <p:sldId id="434" r:id="rId12"/>
    <p:sldId id="435" r:id="rId13"/>
    <p:sldId id="444" r:id="rId14"/>
    <p:sldId id="436" r:id="rId15"/>
    <p:sldId id="437" r:id="rId16"/>
    <p:sldId id="438" r:id="rId17"/>
    <p:sldId id="443" r:id="rId18"/>
    <p:sldId id="439" r:id="rId19"/>
    <p:sldId id="440" r:id="rId20"/>
    <p:sldId id="445" r:id="rId21"/>
    <p:sldId id="441" r:id="rId22"/>
    <p:sldId id="442" r:id="rId23"/>
    <p:sldId id="375" r:id="rId24"/>
    <p:sldId id="423" r:id="rId25"/>
  </p:sldIdLst>
  <p:sldSz cx="9144000" cy="6858000" type="screen4x3"/>
  <p:notesSz cx="6858000" cy="9144000"/>
  <p:custDataLst>
    <p:tags r:id="rId28"/>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00CC00"/>
    <a:srgbClr val="003300"/>
    <a:srgbClr val="CC9900"/>
    <a:srgbClr val="009999"/>
    <a:srgbClr val="0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9" autoAdjust="0"/>
    <p:restoredTop sz="69461" autoAdjust="0"/>
  </p:normalViewPr>
  <p:slideViewPr>
    <p:cSldViewPr snapToGrid="0">
      <p:cViewPr varScale="1">
        <p:scale>
          <a:sx n="92" d="100"/>
          <a:sy n="92" d="100"/>
        </p:scale>
        <p:origin x="-2466" y="-102"/>
      </p:cViewPr>
      <p:guideLst>
        <p:guide orient="horz" pos="2160"/>
        <p:guide pos="2880"/>
      </p:guideLst>
    </p:cSldViewPr>
  </p:slideViewPr>
  <p:outlineViewPr>
    <p:cViewPr>
      <p:scale>
        <a:sx n="33" d="100"/>
        <a:sy n="33" d="100"/>
      </p:scale>
      <p:origin x="0" y="3614"/>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FFBB5-1B06-4C5B-9CAC-17725C20506B}" type="datetimeFigureOut">
              <a:rPr lang="en-US" smtClean="0"/>
              <a:pPr/>
              <a:t>11/18/2009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F24C11-B0AD-4E57-9A9F-7DABF621DE4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latin typeface="Arial" charset="0"/>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latin typeface="Arial" charset="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latin typeface="Arial"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Arial" charset="0"/>
                <a:cs typeface="+mn-cs"/>
              </a:defRPr>
            </a:lvl1pPr>
          </a:lstStyle>
          <a:p>
            <a:pPr>
              <a:defRPr/>
            </a:pPr>
            <a:fld id="{77DAADD3-4FAF-4817-8CCC-66E9200FC6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1</a:t>
            </a:fld>
            <a:endParaRPr lang="en-US" smtClean="0">
              <a:latin typeface="Arial" pitchFamily="34" charset="0"/>
            </a:endParaRPr>
          </a:p>
        </p:txBody>
      </p:sp>
      <p:sp>
        <p:nvSpPr>
          <p:cNvPr id="17411" name="Rectangle 2"/>
          <p:cNvSpPr>
            <a:spLocks noGrp="1" noRot="1" noChangeAspect="1" noChangeArrowheads="1" noTextEdit="1"/>
          </p:cNvSpPr>
          <p:nvPr>
            <p:ph type="sldImg"/>
          </p:nvPr>
        </p:nvSpPr>
        <p:spPr>
          <a:xfrm>
            <a:off x="1692275" y="685800"/>
            <a:ext cx="3568700" cy="2678113"/>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 typeface="Arial" pitchFamily="34" charset="0"/>
              <a:buChar char="•"/>
            </a:pPr>
            <a:r>
              <a:rPr lang="en-US" sz="1000" dirty="0" smtClean="0"/>
              <a:t>  </a:t>
            </a:r>
            <a:r>
              <a:rPr lang="en-US" sz="1000" baseline="0" dirty="0" smtClean="0"/>
              <a:t> Constraint limits is new functionality in Inventor 2011 that lets you define the min and max values that a constraint can have.  The API provides access to these settings through the </a:t>
            </a:r>
            <a:r>
              <a:rPr lang="en-US" sz="1000" baseline="0" dirty="0" err="1" smtClean="0"/>
              <a:t>ConstraintLimits</a:t>
            </a:r>
            <a:r>
              <a:rPr lang="en-US" sz="1000" baseline="0" dirty="0" smtClean="0"/>
              <a:t> property of the various assembly constraint objects.</a:t>
            </a:r>
          </a:p>
          <a:p>
            <a:pPr>
              <a:buFont typeface="Arial" pitchFamily="34" charset="0"/>
              <a:buChar char="•"/>
            </a:pPr>
            <a:endParaRPr lang="en-US"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000" b="1" baseline="0" dirty="0" smtClean="0"/>
              <a:t>DEMO</a:t>
            </a:r>
            <a:r>
              <a:rPr lang="en-US" sz="1000" baseline="0" dirty="0" smtClean="0"/>
              <a:t>: </a:t>
            </a:r>
            <a:r>
              <a:rPr lang="en-US" sz="1000" baseline="0" dirty="0" err="1" smtClean="0"/>
              <a:t>modAssembly.ConstraintLimits</a:t>
            </a:r>
            <a:endParaRPr lang="en-US" sz="1000" baseline="0" dirty="0" smtClean="0"/>
          </a:p>
          <a:p>
            <a:pPr>
              <a:buFont typeface="Arial" pitchFamily="34" charset="0"/>
              <a:buNone/>
            </a:pPr>
            <a:endParaRPr lang="en-US" sz="1000" baseline="0" dirty="0" smtClean="0"/>
          </a:p>
          <a:p>
            <a:pPr>
              <a:buFont typeface="Arial" pitchFamily="34" charset="0"/>
              <a:buChar char="•"/>
            </a:pPr>
            <a:r>
              <a:rPr lang="en-US" sz="1000" baseline="0" dirty="0" smtClean="0"/>
              <a:t>  You can now move parts within the assembly structure.  This is done using the </a:t>
            </a:r>
            <a:r>
              <a:rPr lang="en-US" sz="1000" baseline="0" dirty="0" err="1" smtClean="0"/>
              <a:t>BrowserPane.Reorder</a:t>
            </a:r>
            <a:r>
              <a:rPr lang="en-US" sz="1000" baseline="0" dirty="0" smtClean="0"/>
              <a:t> method.  Constraints are preserved.</a:t>
            </a:r>
          </a:p>
          <a:p>
            <a:pPr>
              <a:buFont typeface="Arial" pitchFamily="34" charset="0"/>
              <a:buChar char="•"/>
            </a:pPr>
            <a:endParaRPr lang="en-US"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000" b="1" baseline="0" dirty="0" smtClean="0"/>
              <a:t>DEMO</a:t>
            </a:r>
            <a:r>
              <a:rPr lang="en-US" sz="1000" baseline="0" dirty="0" smtClean="0"/>
              <a:t>: </a:t>
            </a:r>
            <a:r>
              <a:rPr lang="en-US" sz="1000" baseline="0" dirty="0" err="1" smtClean="0"/>
              <a:t>modAssembly.Demote</a:t>
            </a:r>
            <a:r>
              <a:rPr lang="en-US" sz="1000" baseline="0" dirty="0" smtClean="0"/>
              <a:t> and </a:t>
            </a:r>
            <a:r>
              <a:rPr lang="en-US" sz="1000" baseline="0" dirty="0" err="1" smtClean="0"/>
              <a:t>modAssembly.Promote</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Renumbering and sorting the BOM is supported through the new Renumber and Sort methods on the </a:t>
            </a:r>
            <a:r>
              <a:rPr lang="en-US" sz="1000" baseline="0" dirty="0" err="1" smtClean="0"/>
              <a:t>BOMView</a:t>
            </a:r>
            <a:r>
              <a:rPr lang="en-US" sz="1000" baseline="0" dirty="0" smtClean="0"/>
              <a:t> object. </a:t>
            </a:r>
          </a:p>
          <a:p>
            <a:pPr>
              <a:buFont typeface="Arial" pitchFamily="34" charset="0"/>
              <a:buNone/>
            </a:pPr>
            <a:r>
              <a:rPr lang="en-US" sz="1000" baseline="0" dirty="0" smtClean="0"/>
              <a:t>  </a:t>
            </a:r>
          </a:p>
          <a:p>
            <a:pPr>
              <a:buFont typeface="Arial" pitchFamily="34" charset="0"/>
              <a:buChar char="•"/>
            </a:pPr>
            <a:r>
              <a:rPr lang="en-US" sz="1000" baseline="0" dirty="0" smtClean="0"/>
              <a:t>  The custom browser folder functionality was new in Inventor 2010.  The API for this has been enhanced to allow you to control the behavior of the folder.  You can specify if the following functionality is allowed or blocked: items can be added or removed, folder can be deleted, folder can be renamed, folder can be reordered.  This is provided by the new </a:t>
            </a:r>
            <a:r>
              <a:rPr lang="en-US" sz="1000" baseline="0" dirty="0" err="1" smtClean="0"/>
              <a:t>AllowAddRemove</a:t>
            </a:r>
            <a:r>
              <a:rPr lang="en-US" sz="1000" baseline="0" dirty="0" smtClean="0"/>
              <a:t>, </a:t>
            </a:r>
            <a:r>
              <a:rPr lang="en-US" sz="1000" baseline="0" dirty="0" err="1" smtClean="0"/>
              <a:t>AllowDelete</a:t>
            </a:r>
            <a:r>
              <a:rPr lang="en-US" sz="1000" baseline="0" dirty="0" smtClean="0"/>
              <a:t>, </a:t>
            </a:r>
            <a:r>
              <a:rPr lang="en-US" sz="1000" baseline="0" dirty="0" err="1" smtClean="0"/>
              <a:t>AllowRename</a:t>
            </a:r>
            <a:r>
              <a:rPr lang="en-US" sz="1000" baseline="0" dirty="0" smtClean="0"/>
              <a:t>, and </a:t>
            </a:r>
            <a:r>
              <a:rPr lang="en-US" sz="1000" baseline="0" dirty="0" err="1" smtClean="0"/>
              <a:t>AllowReorder</a:t>
            </a:r>
            <a:r>
              <a:rPr lang="en-US" sz="1000" baseline="0" dirty="0" smtClean="0"/>
              <a:t> properties on the </a:t>
            </a:r>
            <a:r>
              <a:rPr lang="en-US" sz="1000" baseline="0" dirty="0" err="1" smtClean="0"/>
              <a:t>BrowserFolder</a:t>
            </a:r>
            <a:r>
              <a:rPr lang="en-US" sz="1000" baseline="0" dirty="0" smtClean="0"/>
              <a:t> object.</a:t>
            </a:r>
          </a:p>
          <a:p>
            <a:pPr>
              <a:buFont typeface="Arial" pitchFamily="34" charset="0"/>
              <a:buNone/>
            </a:pPr>
            <a:endParaRPr lang="en-US"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000" b="1" baseline="0" dirty="0" smtClean="0"/>
              <a:t>DEMO</a:t>
            </a:r>
            <a:r>
              <a:rPr lang="en-US" sz="1000" baseline="0" dirty="0" smtClean="0"/>
              <a:t>: </a:t>
            </a:r>
            <a:r>
              <a:rPr lang="en-US" sz="1000" baseline="0" dirty="0" err="1" smtClean="0"/>
              <a:t>modAssembly.BrowserFolderOptions</a:t>
            </a:r>
            <a:endParaRPr lang="en-US" sz="1000" baseline="0" dirty="0" smtClean="0"/>
          </a:p>
          <a:p>
            <a:pPr>
              <a:buFont typeface="Arial" pitchFamily="34" charset="0"/>
              <a:buNone/>
            </a:pPr>
            <a:endParaRPr lang="en-US" sz="1000" baseline="0" dirty="0" smtClean="0"/>
          </a:p>
          <a:p>
            <a:pPr>
              <a:buFont typeface="Arial" pitchFamily="34" charset="0"/>
              <a:buChar char="•"/>
            </a:pPr>
            <a:r>
              <a:rPr lang="en-US" sz="1000" baseline="0" dirty="0" smtClean="0"/>
              <a:t>  Inventor 2010 began support of full editing of constraints.  Previous to that, the ability to perform some edits required deleting and recreating the constraint.  The primary limitation was in changing the constraint from one type to another.  For example changing a mate constraint to an angle constraint.  The ability to change constraint types is now supported by the API through a set of </a:t>
            </a:r>
            <a:r>
              <a:rPr lang="en-US" sz="1000" baseline="0" dirty="0" err="1" smtClean="0"/>
              <a:t>ConvertToxxxx</a:t>
            </a:r>
            <a:r>
              <a:rPr lang="en-US" sz="1000" baseline="0" dirty="0" smtClean="0"/>
              <a:t> methods on the various assembly constraints objects.</a:t>
            </a:r>
          </a:p>
          <a:p>
            <a:pPr>
              <a:buFont typeface="Arial" pitchFamily="34" charset="0"/>
              <a:buChar char="•"/>
            </a:pPr>
            <a:endParaRPr lang="en-US" sz="1000" baseline="0" dirty="0" smtClean="0"/>
          </a:p>
          <a:p>
            <a:pPr>
              <a:buFont typeface="Arial" pitchFamily="34" charset="0"/>
              <a:buChar char="•"/>
            </a:pPr>
            <a:r>
              <a:rPr lang="en-US" sz="1000" baseline="0" dirty="0" smtClean="0"/>
              <a:t>  The </a:t>
            </a:r>
            <a:r>
              <a:rPr lang="en-US" sz="1000" baseline="0" dirty="0" err="1" smtClean="0"/>
              <a:t>iAssembly</a:t>
            </a:r>
            <a:r>
              <a:rPr lang="en-US" sz="1000" baseline="0" dirty="0" smtClean="0"/>
              <a:t> enhancements are provided through the new </a:t>
            </a:r>
            <a:r>
              <a:rPr lang="en-US" sz="1000" baseline="0" dirty="0" err="1" smtClean="0"/>
              <a:t>iAssemblyFactory.FileNameColumn</a:t>
            </a:r>
            <a:r>
              <a:rPr lang="en-US" sz="1000" baseline="0" dirty="0" smtClean="0"/>
              <a:t>, </a:t>
            </a:r>
            <a:r>
              <a:rPr lang="en-US" sz="1000" baseline="0" dirty="0" err="1" smtClean="0"/>
              <a:t>iAssemblyTableColumn.Delete</a:t>
            </a:r>
            <a:r>
              <a:rPr lang="en-US" sz="1000" baseline="0" dirty="0" smtClean="0"/>
              <a:t>, </a:t>
            </a:r>
            <a:r>
              <a:rPr lang="en-US" sz="1000" baseline="0" dirty="0" err="1" smtClean="0"/>
              <a:t>iAssemblyTableColumn.ReferencedDataType</a:t>
            </a:r>
            <a:r>
              <a:rPr lang="en-US" sz="1000" baseline="0" dirty="0" smtClean="0"/>
              <a:t>, and </a:t>
            </a:r>
            <a:r>
              <a:rPr lang="en-US" sz="1000" baseline="0" dirty="0" err="1" smtClean="0"/>
              <a:t>iAssemblyTableColumn.ReferencedObject</a:t>
            </a:r>
            <a:r>
              <a:rPr lang="en-US" sz="1000" baseline="0" dirty="0" smtClean="0"/>
              <a:t> properties and methods.</a:t>
            </a:r>
          </a:p>
          <a:p>
            <a:pPr>
              <a:buFont typeface="Arial" pitchFamily="34" charset="0"/>
              <a:buNone/>
            </a:pP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000" dirty="0" smtClean="0"/>
              <a:t>  Inventor 2010 supported query of user coordinate systems but now you can also create and edit them.  Although</a:t>
            </a:r>
            <a:r>
              <a:rPr lang="en-US" sz="1000" baseline="0" dirty="0" smtClean="0"/>
              <a:t> listed for parts, this also applies to assemblies.  This is done through the new </a:t>
            </a:r>
            <a:r>
              <a:rPr lang="en-US" sz="1000" baseline="0" dirty="0" err="1" smtClean="0"/>
              <a:t>UserCoordinateSystemsDefinition</a:t>
            </a:r>
            <a:r>
              <a:rPr lang="en-US" sz="1000" baseline="0" dirty="0" smtClean="0"/>
              <a:t> and new methods on the </a:t>
            </a:r>
            <a:r>
              <a:rPr lang="en-US" sz="1000" baseline="0" dirty="0" err="1" smtClean="0"/>
              <a:t>UserCoordinateSystems</a:t>
            </a:r>
            <a:r>
              <a:rPr lang="en-US" sz="1000" baseline="0" dirty="0" smtClean="0"/>
              <a:t> object to create this new object and then create a user coordinate system taking a definition object as input.</a:t>
            </a:r>
            <a:endParaRPr lang="en-US" sz="1000" dirty="0" smtClean="0"/>
          </a:p>
          <a:p>
            <a:pPr>
              <a:buFont typeface="Arial" pitchFamily="34" charset="0"/>
              <a:buChar char="•"/>
            </a:pPr>
            <a:endParaRPr lang="en-US" sz="1000" dirty="0" smtClean="0"/>
          </a:p>
          <a:p>
            <a:pPr>
              <a:buFont typeface="Arial" pitchFamily="34" charset="0"/>
              <a:buNone/>
            </a:pPr>
            <a:r>
              <a:rPr lang="en-US" sz="1000" b="1" dirty="0" smtClean="0"/>
              <a:t>DEMO</a:t>
            </a:r>
            <a:r>
              <a:rPr lang="en-US" sz="1000" dirty="0" smtClean="0"/>
              <a:t>: </a:t>
            </a:r>
            <a:r>
              <a:rPr lang="en-US" sz="1000" dirty="0" err="1" smtClean="0"/>
              <a:t>modOther.CreateUCSByMatrix</a:t>
            </a:r>
            <a:r>
              <a:rPr lang="en-US" sz="1000" dirty="0" smtClean="0"/>
              <a:t> and modOther.CreateUCSBy3Points</a:t>
            </a:r>
          </a:p>
          <a:p>
            <a:pPr>
              <a:buFont typeface="Arial" pitchFamily="34" charset="0"/>
              <a:buChar char="•"/>
            </a:pPr>
            <a:endParaRPr lang="en-US" sz="1000" dirty="0" smtClean="0"/>
          </a:p>
          <a:p>
            <a:pPr>
              <a:buFont typeface="Arial" pitchFamily="34" charset="0"/>
              <a:buChar char="•"/>
            </a:pPr>
            <a:r>
              <a:rPr lang="en-US" sz="1000" dirty="0" smtClean="0"/>
              <a:t>  </a:t>
            </a:r>
            <a:r>
              <a:rPr lang="en-US" sz="1000" dirty="0" err="1" smtClean="0"/>
              <a:t>Shrinkwrap</a:t>
            </a:r>
            <a:r>
              <a:rPr lang="en-US" sz="1000" baseline="0" dirty="0" smtClean="0"/>
              <a:t> is a type of derived assembly and is available as part of the derived assembly API.   This is supported by new properties on the </a:t>
            </a:r>
            <a:r>
              <a:rPr lang="en-US" sz="1000" baseline="0" dirty="0" err="1" smtClean="0"/>
              <a:t>DerivedAssemblyDefinition</a:t>
            </a:r>
            <a:r>
              <a:rPr lang="en-US" sz="1000" baseline="0" dirty="0" smtClean="0"/>
              <a:t> object that let you define the </a:t>
            </a:r>
            <a:r>
              <a:rPr lang="en-US" sz="1000" baseline="0" dirty="0" err="1" smtClean="0"/>
              <a:t>shrinkwrap</a:t>
            </a:r>
            <a:r>
              <a:rPr lang="en-US" sz="1000" baseline="0" dirty="0" smtClean="0"/>
              <a:t> settings.</a:t>
            </a:r>
          </a:p>
          <a:p>
            <a:pPr>
              <a:buFont typeface="Arial" pitchFamily="34" charset="0"/>
              <a:buNone/>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modAssembly.CreateShrinkwrapSubstitute</a:t>
            </a:r>
            <a:endParaRPr lang="en-US" sz="1000" baseline="0" dirty="0" smtClean="0"/>
          </a:p>
          <a:p>
            <a:pPr>
              <a:buFont typeface="Arial" pitchFamily="34" charset="0"/>
              <a:buNone/>
            </a:pPr>
            <a:endParaRPr lang="en-US" sz="1000" baseline="0"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000" baseline="0" dirty="0" smtClean="0"/>
              <a:t>  Export Objects is the functionality that allows you to specify is a certain object will be exposed for the derive command.  This is also supported within an assembly.  This is supported in the API through the Exported property that’s available on every type of object that can be exported.  The exception is Parameters where the existing </a:t>
            </a:r>
            <a:r>
              <a:rPr lang="en-US" sz="1000" baseline="0" dirty="0" err="1" smtClean="0"/>
              <a:t>ExposedAsProperty</a:t>
            </a:r>
            <a:r>
              <a:rPr lang="en-US" sz="1000" baseline="0" dirty="0" smtClean="0"/>
              <a:t> will export it.  You can also use the new </a:t>
            </a:r>
            <a:r>
              <a:rPr lang="en-US" sz="1000" baseline="0" dirty="0" err="1" smtClean="0"/>
              <a:t>ExportObjects</a:t>
            </a:r>
            <a:r>
              <a:rPr lang="en-US" sz="1000" baseline="0" dirty="0" smtClean="0"/>
              <a:t> on the </a:t>
            </a:r>
            <a:r>
              <a:rPr lang="en-US" sz="1000" baseline="0" dirty="0" err="1" smtClean="0"/>
              <a:t>PartComponentDefinition</a:t>
            </a:r>
            <a:r>
              <a:rPr lang="en-US" sz="1000" baseline="0" dirty="0" smtClean="0"/>
              <a:t> or </a:t>
            </a:r>
            <a:r>
              <a:rPr lang="en-US" sz="1000" baseline="0" dirty="0" err="1" smtClean="0"/>
              <a:t>AssemblyComponentDefinition</a:t>
            </a:r>
            <a:r>
              <a:rPr lang="en-US" sz="1000" baseline="0" dirty="0" smtClean="0"/>
              <a:t> to export a set of objects in a single API call.</a:t>
            </a:r>
            <a:endParaRPr lang="en-US" sz="1000" dirty="0" smtClean="0"/>
          </a:p>
          <a:p>
            <a:pPr>
              <a:buFont typeface="Arial" pitchFamily="34" charset="0"/>
              <a:buNone/>
            </a:pPr>
            <a:endParaRPr lang="en-US" sz="1000" baseline="0" dirty="0" smtClean="0"/>
          </a:p>
          <a:p>
            <a:pPr>
              <a:buFont typeface="Arial" pitchFamily="34" charset="0"/>
              <a:buChar char="•"/>
            </a:pPr>
            <a:r>
              <a:rPr lang="en-US" sz="1000" baseline="0" dirty="0" smtClean="0"/>
              <a:t> Copy Objects is a command that lets you copy geometry.  It’s typically used to copy geometry into or out of the construction environment.  When in an assembly you can also copy geometry from one part into another with the option that it will remain associative.  The UI has supported this command for a long time, but now it is also supported through the API.  This is supported through the new </a:t>
            </a:r>
            <a:r>
              <a:rPr lang="en-US" sz="1000" baseline="0" dirty="0" err="1" smtClean="0"/>
              <a:t>NonParametricBaseFeatureDefinition</a:t>
            </a:r>
            <a:r>
              <a:rPr lang="en-US" sz="1000" baseline="0" dirty="0" smtClean="0"/>
              <a:t> object.</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modAssembly.AssociativeBodyCopy</a:t>
            </a:r>
            <a:endParaRPr lang="en-US" sz="1000" baseline="0" dirty="0" smtClean="0"/>
          </a:p>
          <a:p>
            <a:pPr>
              <a:buFont typeface="Arial" pitchFamily="34" charset="0"/>
              <a:buNone/>
            </a:pPr>
            <a:endParaRPr lang="en-US"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000" baseline="0" dirty="0" smtClean="0"/>
              <a:t> The Inventor 2011 user-interface supports the ability to extrude and revolve non-symmetrically in both directions.  For example, you can create a single extrude feature where it extrudes 1” in one direction and 2” in the other direction and the taper angles for each direction can be different.  The API in 2011 supports query of these types of features but does not yet support the creation.  This is supported through the new </a:t>
            </a:r>
            <a:r>
              <a:rPr lang="en-US" sz="1000" baseline="0" dirty="0" err="1" smtClean="0"/>
              <a:t>ExtentTwoType</a:t>
            </a:r>
            <a:r>
              <a:rPr lang="en-US" sz="1000" baseline="0" dirty="0" smtClean="0"/>
              <a:t> and </a:t>
            </a:r>
            <a:r>
              <a:rPr lang="en-US" sz="1000" baseline="0" dirty="0" err="1" smtClean="0"/>
              <a:t>ExtentTwo</a:t>
            </a:r>
            <a:r>
              <a:rPr lang="en-US" sz="1000" baseline="0" dirty="0" smtClean="0"/>
              <a:t> properties on the </a:t>
            </a:r>
            <a:r>
              <a:rPr lang="en-US" sz="1000" baseline="0" dirty="0" err="1" smtClean="0"/>
              <a:t>ExtrudeFeature</a:t>
            </a:r>
            <a:r>
              <a:rPr lang="en-US" sz="1000" baseline="0" dirty="0" smtClean="0"/>
              <a:t> and </a:t>
            </a:r>
            <a:r>
              <a:rPr lang="en-US" sz="1000" baseline="0" dirty="0" err="1" smtClean="0"/>
              <a:t>RevolveFeature</a:t>
            </a:r>
            <a:r>
              <a:rPr lang="en-US" sz="1000" baseline="0" dirty="0" smtClean="0"/>
              <a:t> objects.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000" baseline="0" dirty="0" smtClean="0"/>
              <a:t>  The Move Face functionality is provided through new methods and properties on the </a:t>
            </a:r>
            <a:r>
              <a:rPr lang="en-US" sz="1000" baseline="0" dirty="0" err="1" smtClean="0"/>
              <a:t>MoveFaceFeatures</a:t>
            </a:r>
            <a:r>
              <a:rPr lang="en-US" sz="1000" baseline="0" dirty="0" smtClean="0"/>
              <a:t> and </a:t>
            </a:r>
            <a:r>
              <a:rPr lang="en-US" sz="1000" baseline="0" dirty="0" err="1" smtClean="0"/>
              <a:t>MoveFaceFeature</a:t>
            </a:r>
            <a:r>
              <a:rPr lang="en-US" sz="1000" baseline="0" dirty="0" smtClean="0"/>
              <a:t> object.  There is also a new </a:t>
            </a:r>
            <a:r>
              <a:rPr lang="en-US" sz="1000" baseline="0" dirty="0" err="1" smtClean="0"/>
              <a:t>MoveFaceDefinition</a:t>
            </a:r>
            <a:r>
              <a:rPr lang="en-US" sz="1000" baseline="0" dirty="0" smtClean="0"/>
              <a:t> object where the various inputs are defined.</a:t>
            </a:r>
            <a:endParaRPr lang="en-US" sz="1000" dirty="0" smtClean="0"/>
          </a:p>
          <a:p>
            <a:pPr>
              <a:buFont typeface="Arial" pitchFamily="34" charset="0"/>
              <a:buChar char="•"/>
            </a:pP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US" sz="1000" dirty="0" smtClean="0"/>
              <a:t>  Creation</a:t>
            </a:r>
            <a:r>
              <a:rPr lang="en-US" sz="1000" baseline="0" dirty="0" smtClean="0"/>
              <a:t> and edit support is now provided for several sheet metal features.  This is provided similar to how it is for other sheet metal features; the collection object for that sheet metal object supports a method to create a definition object and the Add method takes the definition object as input to create it.</a:t>
            </a:r>
          </a:p>
          <a:p>
            <a:pPr>
              <a:buFont typeface="Arial" pitchFamily="34" charset="0"/>
              <a:buChar char="•"/>
            </a:pPr>
            <a:endParaRPr lang="en-US" sz="1000" baseline="0" dirty="0" smtClean="0"/>
          </a:p>
          <a:p>
            <a:pPr>
              <a:buFont typeface="Arial" pitchFamily="34" charset="0"/>
              <a:buNone/>
            </a:pPr>
            <a:r>
              <a:rPr lang="en-US" sz="1000" b="1" baseline="0" dirty="0" smtClean="0"/>
              <a:t>DEMO: </a:t>
            </a:r>
            <a:r>
              <a:rPr lang="en-US" sz="1000" b="1" dirty="0" smtClean="0"/>
              <a:t> </a:t>
            </a:r>
            <a:r>
              <a:rPr lang="en-US" sz="1000" b="0" dirty="0" err="1" smtClean="0"/>
              <a:t>modSheetMetal.FaceAndFlangeFeatureCreation</a:t>
            </a:r>
            <a:r>
              <a:rPr lang="en-US" sz="1000" b="0" dirty="0" smtClean="0"/>
              <a:t>,</a:t>
            </a:r>
            <a:r>
              <a:rPr lang="en-US" sz="1000" b="0" baseline="0" dirty="0" smtClean="0"/>
              <a:t> </a:t>
            </a:r>
            <a:r>
              <a:rPr lang="en-US" sz="1000" b="0" baseline="0" dirty="0" err="1" smtClean="0"/>
              <a:t>modSheetMetal.FaceAndFoldFeatureCreation</a:t>
            </a:r>
            <a:r>
              <a:rPr lang="en-US" sz="1000" b="0" baseline="0" dirty="0" smtClean="0"/>
              <a:t>, </a:t>
            </a:r>
            <a:r>
              <a:rPr lang="en-US" sz="1000" b="0" baseline="0" dirty="0" err="1" smtClean="0"/>
              <a:t>modSheetMetal.LoftedFeatureCreation</a:t>
            </a:r>
            <a:r>
              <a:rPr lang="en-US" sz="1000" b="0" baseline="0" dirty="0" smtClean="0"/>
              <a:t>, and </a:t>
            </a:r>
            <a:r>
              <a:rPr lang="en-US" sz="1000" b="0" baseline="0" dirty="0" err="1" smtClean="0"/>
              <a:t>modSheetMetal.RipFeatureCreation</a:t>
            </a:r>
            <a:endParaRPr lang="en-US" sz="1000" b="1" dirty="0" smtClean="0"/>
          </a:p>
          <a:p>
            <a:pPr>
              <a:buFont typeface="Arial" pitchFamily="34" charset="0"/>
              <a:buChar char="•"/>
            </a:pPr>
            <a:endParaRPr lang="en-US" sz="1000" dirty="0" smtClean="0"/>
          </a:p>
          <a:p>
            <a:pPr>
              <a:buFont typeface="Arial" pitchFamily="34" charset="0"/>
              <a:buChar char="•"/>
            </a:pPr>
            <a:r>
              <a:rPr lang="en-US" sz="1000" dirty="0" smtClean="0"/>
              <a:t>For flat pattern export, you can add attributes to flat pattern geometry that control</a:t>
            </a:r>
            <a:r>
              <a:rPr lang="en-US" sz="1000" baseline="0" dirty="0" smtClean="0"/>
              <a:t> how it will be output when written out as DXF.  This capability has existed in previous versions but has been extended in Inventor 2011 to provide control over color, line type, and line weights.</a:t>
            </a:r>
          </a:p>
          <a:p>
            <a:pPr>
              <a:buFont typeface="Arial" pitchFamily="34" charset="0"/>
              <a:buNone/>
            </a:pPr>
            <a:endParaRPr lang="en-US" sz="1000" baseline="0" dirty="0" smtClean="0"/>
          </a:p>
          <a:p>
            <a:pPr>
              <a:buFont typeface="Arial" pitchFamily="34" charset="0"/>
              <a:buChar char="•"/>
            </a:pPr>
            <a:r>
              <a:rPr lang="en-US" sz="1000" baseline="0" dirty="0" smtClean="0"/>
              <a:t> A new feature in Inventor 2011 is to have sketches that exist in the folded model be transferred into the flat pattern.  Using the </a:t>
            </a:r>
            <a:r>
              <a:rPr lang="en-US" sz="1000" baseline="0" dirty="0" err="1" smtClean="0"/>
              <a:t>PlanarSketch.CopyToFlatPattern</a:t>
            </a:r>
            <a:r>
              <a:rPr lang="en-US" sz="1000" baseline="0" dirty="0" smtClean="0"/>
              <a:t> property you can indicate if the sketch should be copied or not. </a:t>
            </a:r>
          </a:p>
          <a:p>
            <a:pPr>
              <a:buFont typeface="Arial" pitchFamily="34" charset="0"/>
              <a:buChar char="•"/>
            </a:pPr>
            <a:endParaRPr lang="en-US" sz="1000" baseline="0" dirty="0" smtClean="0"/>
          </a:p>
          <a:p>
            <a:pPr>
              <a:buFont typeface="Arial" pitchFamily="34" charset="0"/>
              <a:buNone/>
            </a:pPr>
            <a:r>
              <a:rPr lang="en-US" sz="1000" b="1" baseline="0" dirty="0" smtClean="0"/>
              <a:t>DEMO: </a:t>
            </a:r>
            <a:r>
              <a:rPr lang="en-US" sz="1000" b="0" baseline="0" dirty="0" err="1" smtClean="0"/>
              <a:t>modSheetMetal.TransferredSketch</a:t>
            </a:r>
            <a:endParaRPr lang="en-US" sz="1000" b="1"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DEMO</a:t>
            </a:r>
            <a:r>
              <a:rPr lang="en-US" dirty="0" smtClean="0"/>
              <a:t>: </a:t>
            </a:r>
            <a:r>
              <a:rPr lang="en-US" dirty="0" err="1" smtClean="0"/>
              <a:t>modOther.CopySketch</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000" baseline="0" dirty="0" smtClean="0"/>
              <a:t>  The </a:t>
            </a:r>
            <a:r>
              <a:rPr lang="en-US" sz="1000" baseline="0" dirty="0" err="1" smtClean="0"/>
              <a:t>OnCameraChange</a:t>
            </a:r>
            <a:r>
              <a:rPr lang="en-US" sz="1000" baseline="0" dirty="0" smtClean="0"/>
              <a:t> event is a notification sent whenever the camera of a view changes (zoom in/out, rotate, pan).</a:t>
            </a:r>
          </a:p>
          <a:p>
            <a:pPr>
              <a:buFont typeface="Arial" pitchFamily="34" charset="0"/>
              <a:buChar char="•"/>
            </a:pPr>
            <a:endParaRPr lang="en-US" sz="1000" baseline="0" dirty="0" smtClean="0"/>
          </a:p>
          <a:p>
            <a:pPr>
              <a:buFont typeface="Arial" pitchFamily="34" charset="0"/>
              <a:buChar char="•"/>
            </a:pPr>
            <a:r>
              <a:rPr lang="en-US" sz="1000" baseline="0" dirty="0" smtClean="0"/>
              <a:t>  </a:t>
            </a:r>
            <a:r>
              <a:rPr lang="en-US" sz="1000" baseline="0" dirty="0" err="1" smtClean="0"/>
              <a:t>OnPopulateFileMetadata</a:t>
            </a:r>
            <a:r>
              <a:rPr lang="en-US" sz="1000" baseline="0" dirty="0" smtClean="0"/>
              <a:t> was supported by the API a couple of releases ago in Inventor but not until this release was it fully supported by all of the Inventor commands.  Any command that will create a file and needs a filename will first fire this event to allow you to provide the filename.  This is primarily for PDM systems that need to control file naming.</a:t>
            </a: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000" baseline="0" dirty="0" smtClean="0"/>
              <a:t> You can create a dockable window and use it to host an ActiveX control, any dialog (just supply an </a:t>
            </a:r>
            <a:r>
              <a:rPr lang="en-US" sz="1000" baseline="0" dirty="0" err="1" smtClean="0"/>
              <a:t>hWnd</a:t>
            </a:r>
            <a:r>
              <a:rPr lang="en-US" sz="1000" baseline="0" dirty="0" smtClean="0"/>
              <a:t>), or a </a:t>
            </a:r>
            <a:r>
              <a:rPr lang="en-US" sz="1000" baseline="0" dirty="0" err="1" smtClean="0"/>
              <a:t>.Net</a:t>
            </a:r>
            <a:r>
              <a:rPr lang="en-US" sz="1000" baseline="0" dirty="0" smtClean="0"/>
              <a:t> control.  This is supported by the new </a:t>
            </a:r>
            <a:r>
              <a:rPr lang="en-US" sz="1000" baseline="0" dirty="0" err="1" smtClean="0"/>
              <a:t>DockableWindow</a:t>
            </a:r>
            <a:r>
              <a:rPr lang="en-US" sz="1000" baseline="0" dirty="0" smtClean="0"/>
              <a:t> object.</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modOther.DockableWindow</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The browser pane has been enhanced to also support an ActiveX control, any dialog (just supply an </a:t>
            </a:r>
            <a:r>
              <a:rPr lang="en-US" sz="1000" baseline="0" dirty="0" err="1" smtClean="0"/>
              <a:t>hWnd</a:t>
            </a:r>
            <a:r>
              <a:rPr lang="en-US" sz="1000" baseline="0" dirty="0" smtClean="0"/>
              <a:t>), or a </a:t>
            </a:r>
            <a:r>
              <a:rPr lang="en-US" sz="1000" baseline="0" dirty="0" err="1" smtClean="0"/>
              <a:t>.Net</a:t>
            </a:r>
            <a:r>
              <a:rPr lang="en-US" sz="1000" baseline="0" dirty="0" smtClean="0"/>
              <a:t> control.</a:t>
            </a: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000" dirty="0" smtClean="0"/>
              <a:t>  Selection of entities is done through the Select</a:t>
            </a:r>
            <a:r>
              <a:rPr lang="en-US" sz="1000" baseline="0" dirty="0" smtClean="0"/>
              <a:t> Set or through </a:t>
            </a:r>
            <a:r>
              <a:rPr lang="en-US" sz="1000" baseline="0" dirty="0" err="1" smtClean="0"/>
              <a:t>InteractionEvents</a:t>
            </a:r>
            <a:r>
              <a:rPr lang="en-US" sz="1000" baseline="0" dirty="0" smtClean="0"/>
              <a:t>.  The select set doesn’t provide any control and requires a object-action workflow.  </a:t>
            </a:r>
            <a:r>
              <a:rPr lang="en-US" sz="1000" baseline="0" dirty="0" err="1" smtClean="0"/>
              <a:t>InteractionEvents</a:t>
            </a:r>
            <a:r>
              <a:rPr lang="en-US" sz="1000" baseline="0" dirty="0" smtClean="0"/>
              <a:t> provides full control and a lot of flexibility but is difficult to implement.  The new Pick method provides the same workflow as </a:t>
            </a:r>
            <a:r>
              <a:rPr lang="en-US" sz="1000" baseline="0" dirty="0" err="1" smtClean="0"/>
              <a:t>InteractionEvents</a:t>
            </a:r>
            <a:r>
              <a:rPr lang="en-US" sz="1000" baseline="0" dirty="0" smtClean="0"/>
              <a:t> but is much easier to implement.  There is less control and flexibility but for many cases it is enough.  Instead of any events it’s just a function call that returns a single selected entity of the type specified.</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modOther.GetSingleSelection</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Pre-select and Select events are now available outside of a </a:t>
            </a:r>
            <a:r>
              <a:rPr lang="en-US" sz="1000" baseline="0" dirty="0" err="1" smtClean="0"/>
              <a:t>SelectEvents</a:t>
            </a:r>
            <a:r>
              <a:rPr lang="en-US" sz="1000" baseline="0" dirty="0" smtClean="0"/>
              <a:t> object.  These events have been added to the existing </a:t>
            </a:r>
            <a:r>
              <a:rPr lang="en-US" sz="1000" baseline="0" dirty="0" err="1" smtClean="0"/>
              <a:t>UserInputEvents</a:t>
            </a:r>
            <a:r>
              <a:rPr lang="en-US" sz="1000" baseline="0" dirty="0" smtClean="0"/>
              <a:t> object.  Generally you should still use </a:t>
            </a:r>
            <a:r>
              <a:rPr lang="en-US" sz="1000" baseline="0" dirty="0" err="1" smtClean="0"/>
              <a:t>InteractionEvents</a:t>
            </a:r>
            <a:r>
              <a:rPr lang="en-US" sz="1000" baseline="0" dirty="0" smtClean="0"/>
              <a:t>, but there are some cases where an application needs to monitor pre-selection and selection outside of a command</a:t>
            </a:r>
            <a:r>
              <a:rPr lang="en-US" sz="1000" baseline="0" dirty="0" smtClean="0"/>
              <a:t>.</a:t>
            </a:r>
          </a:p>
          <a:p>
            <a:pPr>
              <a:buFont typeface="Arial" pitchFamily="34" charset="0"/>
              <a:buChar char="•"/>
            </a:pPr>
            <a:endParaRPr lang="en-US" sz="1000" baseline="0" dirty="0" smtClean="0"/>
          </a:p>
          <a:p>
            <a:pPr>
              <a:buFont typeface="Arial" pitchFamily="34" charset="0"/>
              <a:buChar char="•"/>
            </a:pPr>
            <a:r>
              <a:rPr lang="en-US" sz="1000" baseline="0" dirty="0" smtClean="0"/>
              <a:t>  Several enhancements to the ribbon.</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modOther.ProgressiveToolTips</a:t>
            </a:r>
            <a:endParaRPr lang="en-US" sz="1000" baseline="0" dirty="0" smtClean="0"/>
          </a:p>
          <a:p>
            <a:pPr>
              <a:buFont typeface="Arial" pitchFamily="34" charset="0"/>
              <a:buChar char="•"/>
            </a:pPr>
            <a:endParaRPr lang="en-US" sz="1000" baseline="0" dirty="0" smtClean="0"/>
          </a:p>
          <a:p>
            <a:pPr>
              <a:buFont typeface="Arial" pitchFamily="34" charset="0"/>
              <a:buNone/>
            </a:pPr>
            <a:endParaRPr lang="en-US" sz="1000" baseline="0" dirty="0" smtClean="0"/>
          </a:p>
          <a:p>
            <a:pPr>
              <a:buFont typeface="Arial" pitchFamily="34" charset="0"/>
              <a:buChar char="•"/>
            </a:pP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US" sz="1000" dirty="0" smtClean="0"/>
              <a:t>  The ability</a:t>
            </a:r>
            <a:r>
              <a:rPr lang="en-US" sz="1000" baseline="0" dirty="0" smtClean="0"/>
              <a:t> to add attributes to the various document objects is now supported.  This was the number one issue from the </a:t>
            </a:r>
            <a:r>
              <a:rPr lang="en-US" sz="1000" baseline="0" dirty="0" err="1" smtClean="0"/>
              <a:t>wishlist</a:t>
            </a:r>
            <a:r>
              <a:rPr lang="en-US" sz="1000" baseline="0" dirty="0" smtClean="0"/>
              <a:t> survey.  This is provided through the new </a:t>
            </a:r>
            <a:r>
              <a:rPr lang="en-US" sz="1000" baseline="0" dirty="0" err="1" smtClean="0"/>
              <a:t>Document.AttributeSets</a:t>
            </a:r>
            <a:r>
              <a:rPr lang="en-US" sz="1000" baseline="0" dirty="0" smtClean="0"/>
              <a:t> property.</a:t>
            </a:r>
          </a:p>
          <a:p>
            <a:pPr>
              <a:buFont typeface="Arial" pitchFamily="34" charset="0"/>
              <a:buChar char="•"/>
            </a:pPr>
            <a:endParaRPr lang="en-US" sz="1000" baseline="0" dirty="0" smtClean="0"/>
          </a:p>
          <a:p>
            <a:pPr>
              <a:buFont typeface="Arial" pitchFamily="34" charset="0"/>
              <a:buChar char="•"/>
            </a:pPr>
            <a:r>
              <a:rPr lang="en-US" sz="1000" baseline="0" dirty="0" smtClean="0"/>
              <a:t>  A completely new object model has been introduced into the API to support projects.  There is now full support of project functionality through the API.  This is accessed through the new </a:t>
            </a:r>
            <a:r>
              <a:rPr lang="en-US" sz="1000" baseline="0" dirty="0" err="1" smtClean="0"/>
              <a:t>Application.DesignProjectManager</a:t>
            </a:r>
            <a:endParaRPr lang="en-US" sz="1000" baseline="0" dirty="0" smtClean="0"/>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modOther.ProjectSample</a:t>
            </a:r>
            <a:r>
              <a:rPr lang="en-US" sz="1000" baseline="0" dirty="0" smtClean="0"/>
              <a:t> and </a:t>
            </a:r>
            <a:r>
              <a:rPr lang="en-US" sz="1000" baseline="0" dirty="0" err="1" smtClean="0"/>
              <a:t>modOther.SetProject</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Some changes have been made to parameters to support </a:t>
            </a:r>
            <a:r>
              <a:rPr lang="en-US" sz="1000" baseline="0" dirty="0" err="1" smtClean="0"/>
              <a:t>iLogic</a:t>
            </a:r>
            <a:r>
              <a:rPr lang="en-US" sz="1000" baseline="0" dirty="0" smtClean="0"/>
              <a:t> functionality.  This required changes to existing API functionality to accommodate this.   The changes that will cause some impact are: </a:t>
            </a:r>
          </a:p>
          <a:p>
            <a:pPr lvl="1">
              <a:buFont typeface="Arial" pitchFamily="34" charset="0"/>
              <a:buChar char="•"/>
            </a:pPr>
            <a:r>
              <a:rPr lang="en-US" sz="1000" baseline="0" dirty="0" smtClean="0"/>
              <a:t>The Value property of the various parameter objects is now of type Variant instead of Double.  </a:t>
            </a:r>
          </a:p>
          <a:p>
            <a:pPr lvl="1">
              <a:buFont typeface="Arial" pitchFamily="34" charset="0"/>
              <a:buChar char="•"/>
            </a:pPr>
            <a:r>
              <a:rPr lang="en-US" sz="1000" baseline="0" dirty="0" smtClean="0"/>
              <a:t>The Value argument to the </a:t>
            </a:r>
            <a:r>
              <a:rPr lang="en-US" sz="1000" baseline="0" dirty="0" err="1" smtClean="0"/>
              <a:t>AddByValue</a:t>
            </a:r>
            <a:r>
              <a:rPr lang="en-US" sz="1000" baseline="0" dirty="0" smtClean="0"/>
              <a:t> method is also now a Variant, instead of Double.</a:t>
            </a:r>
          </a:p>
          <a:p>
            <a:pPr lvl="0">
              <a:buFont typeface="Arial" pitchFamily="34" charset="0"/>
              <a:buNone/>
            </a:pPr>
            <a:r>
              <a:rPr lang="en-US" sz="1000" baseline="0" dirty="0" smtClean="0"/>
              <a:t>The existing property and methods is still available as _Value and _</a:t>
            </a:r>
            <a:r>
              <a:rPr lang="en-US" sz="1000" baseline="0" dirty="0" err="1" smtClean="0"/>
              <a:t>AddByValue</a:t>
            </a:r>
            <a:r>
              <a:rPr lang="en-US" sz="1000" baseline="0" dirty="0" smtClean="0"/>
              <a:t>.  Any existing compiled code will call the old functions and continue to function without any changes.  Recompiling will require edits.</a:t>
            </a: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US" sz="1000" dirty="0" smtClean="0"/>
              <a:t> </a:t>
            </a:r>
            <a:r>
              <a:rPr lang="en-US" sz="1000" baseline="0" dirty="0" smtClean="0"/>
              <a:t>  The API now supports creating parts from content center.  This is done using the </a:t>
            </a:r>
            <a:r>
              <a:rPr lang="en-US" sz="1000" baseline="0" dirty="0" err="1" smtClean="0"/>
              <a:t>CreateMember</a:t>
            </a:r>
            <a:r>
              <a:rPr lang="en-US" sz="1000" baseline="0" dirty="0" smtClean="0"/>
              <a:t> method of the </a:t>
            </a:r>
            <a:r>
              <a:rPr lang="en-US" sz="1000" baseline="0" dirty="0" err="1" smtClean="0"/>
              <a:t>ContentFamily</a:t>
            </a:r>
            <a:r>
              <a:rPr lang="en-US" sz="1000" baseline="0" dirty="0" smtClean="0"/>
              <a:t> object.  You can also use the new </a:t>
            </a:r>
            <a:r>
              <a:rPr lang="en-US" sz="1000" baseline="0" dirty="0" err="1" smtClean="0"/>
              <a:t>PartComponentDefinition</a:t>
            </a:r>
            <a:r>
              <a:rPr lang="en-US" sz="1000" baseline="0" dirty="0" smtClean="0"/>
              <a:t>. </a:t>
            </a:r>
            <a:r>
              <a:rPr lang="en-US" sz="1000" baseline="0" dirty="0" err="1" smtClean="0"/>
              <a:t>IsContentMember</a:t>
            </a:r>
            <a:r>
              <a:rPr lang="en-US" sz="1000" baseline="0" dirty="0" smtClean="0"/>
              <a:t> property to determine if a part is a content center part or not.  There are several new properties on the </a:t>
            </a:r>
            <a:r>
              <a:rPr lang="en-US" sz="1000" baseline="0" dirty="0" err="1" smtClean="0"/>
              <a:t>ContentFamily</a:t>
            </a:r>
            <a:r>
              <a:rPr lang="en-US" sz="1000" baseline="0" dirty="0" smtClean="0"/>
              <a:t> object that provide more complete access to the family data.</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modOther.PlaceFromContentCenter</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Point graphics in client graphics display an image at a specified location.  Previously you were limited to a predefined set of images that represented various types of points.  You can now provide your own image for point graphics.  They will always remain front facing as the user rotates the view and will always remain the same size relative to screen as the user zooms in and out.</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modOther.ImageInPointClientGraphics</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The new </a:t>
            </a:r>
            <a:r>
              <a:rPr lang="en-US" sz="1000" baseline="0" dirty="0" err="1" smtClean="0"/>
              <a:t>FindUsingVector</a:t>
            </a:r>
            <a:r>
              <a:rPr lang="en-US" sz="1000" baseline="0" dirty="0" smtClean="0"/>
              <a:t> method provides a technique of finding objects that are intersected by the defined vector.  The previous </a:t>
            </a:r>
            <a:r>
              <a:rPr lang="en-US" sz="1000" baseline="0" dirty="0" err="1" smtClean="0"/>
              <a:t>FindUsingRay</a:t>
            </a:r>
            <a:r>
              <a:rPr lang="en-US" sz="1000" baseline="0" dirty="0" smtClean="0"/>
              <a:t> is similar but is limited to B-Rep objects.  The </a:t>
            </a:r>
            <a:r>
              <a:rPr lang="en-US" sz="1000" baseline="0" dirty="0" err="1" smtClean="0"/>
              <a:t>FindUsingVector</a:t>
            </a:r>
            <a:r>
              <a:rPr lang="en-US" sz="1000" baseline="0" dirty="0" smtClean="0"/>
              <a:t> method can be using for any selectable object. </a:t>
            </a:r>
          </a:p>
          <a:p>
            <a:pPr>
              <a:buFont typeface="Arial" pitchFamily="34" charset="0"/>
              <a:buChar char="•"/>
            </a:pPr>
            <a:endParaRPr lang="en-US" sz="1000" baseline="0" dirty="0" smtClean="0"/>
          </a:p>
          <a:p>
            <a:pPr>
              <a:buFont typeface="Arial" pitchFamily="34" charset="0"/>
              <a:buChar char="•"/>
            </a:pPr>
            <a:r>
              <a:rPr lang="en-US" sz="1000" baseline="0" dirty="0" smtClean="0"/>
              <a:t>  The new </a:t>
            </a:r>
            <a:r>
              <a:rPr lang="en-US" sz="1000" baseline="0" dirty="0" err="1" smtClean="0"/>
              <a:t>FileManager.SoftwareVersionSaved</a:t>
            </a:r>
            <a:r>
              <a:rPr lang="en-US" sz="1000" baseline="0" dirty="0" smtClean="0"/>
              <a:t> function takes a filename as input and returns a </a:t>
            </a:r>
            <a:r>
              <a:rPr lang="en-US" sz="1000" baseline="0" dirty="0" err="1" smtClean="0"/>
              <a:t>SoftwareVersion</a:t>
            </a:r>
            <a:r>
              <a:rPr lang="en-US" sz="1000" baseline="0" dirty="0" smtClean="0"/>
              <a:t> object that indicates the version of Inventor that was used to last save the file.</a:t>
            </a:r>
          </a:p>
          <a:p>
            <a:pPr>
              <a:buFont typeface="Arial" pitchFamily="34" charset="0"/>
              <a:buChar char="•"/>
            </a:pPr>
            <a:endParaRPr lang="en-US" sz="1000" baseline="0" dirty="0" smtClean="0"/>
          </a:p>
          <a:p>
            <a:pPr>
              <a:buFont typeface="Arial" pitchFamily="34" charset="0"/>
              <a:buChar char="•"/>
            </a:pPr>
            <a:r>
              <a:rPr lang="en-US" sz="1000" baseline="0" dirty="0" smtClean="0"/>
              <a:t>  The new </a:t>
            </a:r>
            <a:r>
              <a:rPr lang="en-US" sz="1000" baseline="0" dirty="0" err="1" smtClean="0"/>
              <a:t>ObjectVisibility</a:t>
            </a:r>
            <a:r>
              <a:rPr lang="en-US" sz="1000" baseline="0" dirty="0" smtClean="0"/>
              <a:t> object that you can get from the </a:t>
            </a:r>
            <a:r>
              <a:rPr lang="en-US" sz="1000" baseline="0" dirty="0" err="1" smtClean="0"/>
              <a:t>PartDocument</a:t>
            </a:r>
            <a:r>
              <a:rPr lang="en-US" sz="1000" baseline="0" dirty="0" smtClean="0"/>
              <a:t> or Assembly document object provides equivalent functionality to the </a:t>
            </a:r>
            <a:r>
              <a:rPr lang="en-US" sz="1000" b="1" baseline="0" dirty="0" smtClean="0"/>
              <a:t>Object Visibility </a:t>
            </a:r>
            <a:r>
              <a:rPr lang="en-US" sz="1000" baseline="0" dirty="0" smtClean="0"/>
              <a:t>command.</a:t>
            </a: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p:txBody>
          <a:bodyPr/>
          <a:lstStyle/>
          <a:p>
            <a:pPr>
              <a:defRPr/>
            </a:pPr>
            <a:fld id="{96B04223-3DB9-4252-8473-72BC28D7A6D7}" type="slidenum">
              <a:rPr lang="en-US" smtClean="0">
                <a:latin typeface="Arial" pitchFamily="34" charset="0"/>
              </a:rPr>
              <a:pPr>
                <a:defRPr/>
              </a:pPr>
              <a:t>2</a:t>
            </a:fld>
            <a:endParaRPr lang="en-US" smtClean="0">
              <a:latin typeface="Arial" pitchFamily="34" charset="0"/>
            </a:endParaRPr>
          </a:p>
        </p:txBody>
      </p:sp>
      <p:sp>
        <p:nvSpPr>
          <p:cNvPr id="18435" name="Rectangle 2"/>
          <p:cNvSpPr>
            <a:spLocks noGrp="1" noRot="1" noChangeAspect="1" noChangeArrowheads="1" noTextEdit="1"/>
          </p:cNvSpPr>
          <p:nvPr>
            <p:ph type="sldImg"/>
          </p:nvPr>
        </p:nvSpPr>
        <p:spPr>
          <a:xfrm>
            <a:off x="1692275" y="685800"/>
            <a:ext cx="3568700" cy="2678113"/>
          </a:xfrm>
          <a:ln/>
        </p:spPr>
      </p:sp>
      <p:sp>
        <p:nvSpPr>
          <p:cNvPr id="18436"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000" dirty="0" smtClean="0"/>
              <a:t>  Add-Ins</a:t>
            </a:r>
            <a:r>
              <a:rPr lang="en-US" sz="1000" baseline="0" dirty="0" smtClean="0"/>
              <a:t> can now register themselves through a manifest file instead of using the registry.</a:t>
            </a:r>
          </a:p>
          <a:p>
            <a:pPr>
              <a:buFont typeface="Arial" pitchFamily="34" charset="0"/>
              <a:buChar char="•"/>
            </a:pPr>
            <a:endParaRPr lang="en-US" sz="1000" baseline="0" dirty="0" smtClean="0"/>
          </a:p>
          <a:p>
            <a:pPr>
              <a:buFont typeface="Arial" pitchFamily="34" charset="0"/>
              <a:buChar char="•"/>
            </a:pPr>
            <a:r>
              <a:rPr lang="en-US" sz="1000" baseline="0" dirty="0" smtClean="0"/>
              <a:t>  You can embed documents within Inventor files and query for existing embeddings.  This is done through the existing </a:t>
            </a:r>
            <a:r>
              <a:rPr lang="en-US" sz="1000" baseline="0" dirty="0" err="1" smtClean="0"/>
              <a:t>ReferencedOLEFileDescriptors</a:t>
            </a:r>
            <a:r>
              <a:rPr lang="en-US" sz="1000" baseline="0" dirty="0" smtClean="0"/>
              <a:t> object.</a:t>
            </a:r>
          </a:p>
          <a:p>
            <a:pPr>
              <a:buFont typeface="Arial" pitchFamily="34" charset="0"/>
              <a:buChar char="•"/>
            </a:pPr>
            <a:endParaRPr lang="en-US" sz="1000" baseline="0" dirty="0" smtClean="0"/>
          </a:p>
          <a:p>
            <a:pPr>
              <a:buFont typeface="Arial" pitchFamily="34" charset="0"/>
              <a:buChar char="•"/>
            </a:pPr>
            <a:r>
              <a:rPr lang="en-US" sz="1000" baseline="0" dirty="0" smtClean="0"/>
              <a:t>  You can create links to any external file.  This allows an application to create links to any supporting files needed which will allow PDM applications to manage the link files along with the Inventor files.  This is also supported through the existing </a:t>
            </a:r>
            <a:r>
              <a:rPr lang="en-US" sz="1000" baseline="0" dirty="0" err="1" smtClean="0"/>
              <a:t>ReferencedOLEFileDescriptors</a:t>
            </a:r>
            <a:r>
              <a:rPr lang="en-US" sz="1000" baseline="0" dirty="0" smtClean="0"/>
              <a:t> object.</a:t>
            </a:r>
          </a:p>
          <a:p>
            <a:pPr>
              <a:buFont typeface="Arial" pitchFamily="34" charset="0"/>
              <a:buChar char="•"/>
            </a:pPr>
            <a:endParaRPr lang="en-US" sz="1000" baseline="0" dirty="0" smtClean="0"/>
          </a:p>
          <a:p>
            <a:pPr>
              <a:buFont typeface="Arial" pitchFamily="34" charset="0"/>
              <a:buChar char="•"/>
            </a:pPr>
            <a:r>
              <a:rPr lang="en-US" sz="1000" baseline="0" dirty="0" smtClean="0"/>
              <a:t>  There are several enhancements to the programming help, which are highlighted above.</a:t>
            </a:r>
          </a:p>
          <a:p>
            <a:pPr>
              <a:buFont typeface="Arial" pitchFamily="34" charset="0"/>
              <a:buChar char="•"/>
            </a:pPr>
            <a:endParaRPr lang="en-US" sz="1000" baseline="0" dirty="0" smtClean="0"/>
          </a:p>
          <a:p>
            <a:pPr>
              <a:buFont typeface="Arial" pitchFamily="34" charset="0"/>
              <a:buChar char="•"/>
            </a:pPr>
            <a:r>
              <a:rPr lang="en-US" sz="1000" baseline="0" dirty="0" smtClean="0"/>
              <a:t>  All new settings that were introduced through the user-interface this release are also supported through the API.</a:t>
            </a: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US" sz="1000" dirty="0" smtClean="0"/>
              <a:t>  You can now explicitly</a:t>
            </a:r>
            <a:r>
              <a:rPr lang="en-US" sz="1000" baseline="0" dirty="0" smtClean="0"/>
              <a:t> create surface and solid geometry in Inventor without creating features or going through a translator.  There is new API functionality to allow you to fully define the geometry and topology of a model and import that into Inventor.  This is supported through the several new objects beginning with the </a:t>
            </a:r>
            <a:r>
              <a:rPr lang="en-US" sz="1000" baseline="0" dirty="0" err="1" smtClean="0"/>
              <a:t>SurfaceBodyDefinition</a:t>
            </a:r>
            <a:r>
              <a:rPr lang="en-US" sz="1000" baseline="0" dirty="0" smtClean="0"/>
              <a:t> object which is created using the new </a:t>
            </a:r>
            <a:r>
              <a:rPr lang="en-US" sz="1000" baseline="0" dirty="0" err="1" smtClean="0"/>
              <a:t>TransientBRep.CreateSurfaceBodyDefinition</a:t>
            </a:r>
            <a:r>
              <a:rPr lang="en-US" sz="1000" baseline="0" dirty="0" smtClean="0"/>
              <a:t> object.</a:t>
            </a:r>
            <a:br>
              <a:rPr lang="en-US" sz="1000" baseline="0" dirty="0" smtClean="0"/>
            </a:br>
            <a:r>
              <a:rPr lang="en-US" sz="1000" baseline="0" dirty="0" smtClean="0"/>
              <a:t/>
            </a:r>
            <a:br>
              <a:rPr lang="en-US" sz="1000" baseline="0" dirty="0" smtClean="0"/>
            </a:br>
            <a:r>
              <a:rPr lang="en-US" sz="1000" baseline="0" dirty="0" smtClean="0"/>
              <a:t>When importing the geometry it’s also possible to tag the geometry with an “associative ID”.  Any downstream construction performed in Inventor uses the ID’s to determine what its associated with.  If you need to update the original geometry you can replace the original B-Rep model with a new one and as long as the ID’s are equivalent, all downstream construction will update correctly.</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modOther.BuldgedBlock</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When importing models through translators Inventor sometimes has to allows looser tolerances than normal to allow the model to be constructed as a solid.  This is referred to as tolerance modeling.  The API now lets you determine if an edge or vertex is using tolerance modeling and what that tolerance is.</a:t>
            </a:r>
          </a:p>
          <a:p>
            <a:pPr>
              <a:buFont typeface="Arial" pitchFamily="34" charset="0"/>
              <a:buChar char="•"/>
            </a:pPr>
            <a:endParaRPr lang="en-US" sz="1000" baseline="0" dirty="0" smtClean="0"/>
          </a:p>
          <a:p>
            <a:pPr>
              <a:buFont typeface="Arial" pitchFamily="34" charset="0"/>
              <a:buChar char="•"/>
            </a:pPr>
            <a:r>
              <a:rPr lang="en-US" sz="1000" baseline="0" dirty="0" smtClean="0"/>
              <a:t>  Inventor 2011 supports new materials and rendering options.  Most of this functionality is also supported through the API through a new object and new properties on existing objects.  The new object is </a:t>
            </a:r>
            <a:r>
              <a:rPr lang="en-US" sz="1000" baseline="0" dirty="0" err="1" smtClean="0"/>
              <a:t>GroundPlaneSettings</a:t>
            </a:r>
            <a:r>
              <a:rPr lang="en-US" sz="1000" baseline="0" dirty="0" smtClean="0"/>
              <a:t> and the existing </a:t>
            </a:r>
            <a:r>
              <a:rPr lang="en-US" sz="1000" baseline="0" dirty="0" err="1" smtClean="0"/>
              <a:t>DisplayOptions</a:t>
            </a:r>
            <a:r>
              <a:rPr lang="en-US" sz="1000" baseline="0" dirty="0" smtClean="0"/>
              <a:t>, </a:t>
            </a:r>
            <a:r>
              <a:rPr lang="en-US" sz="1000" baseline="0" dirty="0" err="1" smtClean="0"/>
              <a:t>RenderStyle</a:t>
            </a:r>
            <a:r>
              <a:rPr lang="en-US" sz="1000" baseline="0" dirty="0" smtClean="0"/>
              <a:t>, View, Light, and </a:t>
            </a:r>
            <a:r>
              <a:rPr lang="en-US" sz="1000" baseline="0" dirty="0" err="1" smtClean="0"/>
              <a:t>LightingStyle</a:t>
            </a:r>
            <a:r>
              <a:rPr lang="en-US" sz="1000" baseline="0" dirty="0" smtClean="0"/>
              <a:t> objects have new properties to support the new functionality.</a:t>
            </a: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pPr>
              <a:defRPr/>
            </a:pPr>
            <a:fld id="{9F7680C3-964A-4661-9395-6C76FE57DCA2}" type="slidenum">
              <a:rPr lang="en-US" smtClean="0">
                <a:latin typeface="Arial" pitchFamily="34" charset="0"/>
              </a:rPr>
              <a:pPr>
                <a:defRPr/>
              </a:pPr>
              <a:t>3</a:t>
            </a:fld>
            <a:endParaRPr lang="en-US" smtClean="0">
              <a:latin typeface="Arial" pitchFamily="34" charset="0"/>
            </a:endParaRPr>
          </a:p>
        </p:txBody>
      </p:sp>
      <p:sp>
        <p:nvSpPr>
          <p:cNvPr id="19459" name="Rectangle 2"/>
          <p:cNvSpPr>
            <a:spLocks noGrp="1" noRot="1" noChangeAspect="1" noChangeArrowheads="1" noTextEdit="1"/>
          </p:cNvSpPr>
          <p:nvPr>
            <p:ph type="sldImg"/>
          </p:nvPr>
        </p:nvSpPr>
        <p:spPr>
          <a:xfrm>
            <a:off x="1692275" y="685800"/>
            <a:ext cx="3567113" cy="2676525"/>
          </a:xfrm>
          <a:ln/>
        </p:spPr>
      </p:sp>
      <p:sp>
        <p:nvSpPr>
          <p:cNvPr id="1946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4BEA9554-93EE-4CA0-8EA3-80B75BFC582D}" type="slidenum">
              <a:rPr lang="en-US" smtClean="0">
                <a:latin typeface="Arial" pitchFamily="34" charset="0"/>
              </a:rPr>
              <a:pPr>
                <a:defRPr/>
              </a:pPr>
              <a:t>5</a:t>
            </a:fld>
            <a:endParaRPr lang="en-US"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lIns="90558" tIns="45279" rIns="90558" bIns="45279"/>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buFont typeface="Arial" pitchFamily="34" charset="0"/>
              <a:buChar char="•"/>
            </a:pPr>
            <a:r>
              <a:rPr lang="en-US" sz="1000" dirty="0" smtClean="0"/>
              <a:t> The ability to replace a reference without ancestry</a:t>
            </a:r>
            <a:r>
              <a:rPr lang="en-US" sz="1000" baseline="0" dirty="0" smtClean="0"/>
              <a:t> requirements is a change in behavior of existing API functions.  Previously with drawings, if you replaced a reference the new file had to be an ancestor of the file it was replacing.  For example, you could make a copy of the file and make edits to the copy and then use the edited file to as a replacement for the reference in the drawing document because it is an ancestor of the original file.  Now there is not any validation done on the replacing file.  However, if the file is not an ancestor you will lose any associated annotations or other drawing information.</a:t>
            </a:r>
          </a:p>
          <a:p>
            <a:pPr>
              <a:buFont typeface="Arial" pitchFamily="34" charset="0"/>
              <a:buNone/>
            </a:pPr>
            <a:endParaRPr lang="en-US" sz="1000" baseline="0" dirty="0" smtClean="0"/>
          </a:p>
          <a:p>
            <a:pPr>
              <a:buFont typeface="Arial" pitchFamily="34" charset="0"/>
              <a:buNone/>
            </a:pPr>
            <a:r>
              <a:rPr lang="en-US" sz="1000" baseline="0" dirty="0" smtClean="0"/>
              <a:t>There aren’t any new API functions to support this.  The existing functions that support file reference replacement have been changed to be less strict about the replacement file.</a:t>
            </a:r>
          </a:p>
          <a:p>
            <a:pPr>
              <a:buFont typeface="Arial" pitchFamily="34" charset="0"/>
              <a:buChar char="•"/>
            </a:pPr>
            <a:endParaRPr lang="en-US" sz="1000" baseline="0" dirty="0" smtClean="0"/>
          </a:p>
          <a:p>
            <a:pPr>
              <a:buFont typeface="Arial" pitchFamily="34" charset="0"/>
              <a:buChar char="•"/>
            </a:pPr>
            <a:r>
              <a:rPr lang="en-US" sz="1000" baseline="0" dirty="0" smtClean="0"/>
              <a:t>Support for AutoCAD blocks in Inventor DWG files.  This is only supported in Inventor DWG files, not Inventor .</a:t>
            </a:r>
            <a:r>
              <a:rPr lang="en-US" sz="1000" baseline="0" dirty="0" err="1" smtClean="0"/>
              <a:t>idw</a:t>
            </a:r>
            <a:r>
              <a:rPr lang="en-US" sz="1000" baseline="0" dirty="0" smtClean="0"/>
              <a:t> files.  Several new objects have been added to the API to support this: </a:t>
            </a:r>
            <a:r>
              <a:rPr lang="en-US" sz="1000" baseline="0" dirty="0" err="1" smtClean="0"/>
              <a:t>AutoCADBlocks</a:t>
            </a:r>
            <a:r>
              <a:rPr lang="en-US" sz="1000" baseline="0" dirty="0" smtClean="0"/>
              <a:t>, </a:t>
            </a:r>
            <a:r>
              <a:rPr lang="en-US" sz="1000" baseline="0" dirty="0" err="1" smtClean="0"/>
              <a:t>AutoCADBlock</a:t>
            </a:r>
            <a:r>
              <a:rPr lang="en-US" sz="1000" baseline="0" dirty="0" smtClean="0"/>
              <a:t>, </a:t>
            </a:r>
            <a:r>
              <a:rPr lang="en-US" sz="1000" baseline="0" dirty="0" err="1" smtClean="0"/>
              <a:t>AutoCADBlockDefinitions</a:t>
            </a:r>
            <a:r>
              <a:rPr lang="en-US" sz="1000" baseline="0" dirty="0" smtClean="0"/>
              <a:t>, </a:t>
            </a:r>
            <a:r>
              <a:rPr lang="en-US" sz="1000" baseline="0" dirty="0" err="1" smtClean="0"/>
              <a:t>AutoCADBlockDefinition</a:t>
            </a:r>
            <a:r>
              <a:rPr lang="en-US" sz="1000" baseline="0" dirty="0" smtClean="0"/>
              <a:t>, and </a:t>
            </a:r>
            <a:r>
              <a:rPr lang="en-US" sz="1000" baseline="0" dirty="0" err="1" smtClean="0"/>
              <a:t>AutoCADBlockDefinitionsEnumerator</a:t>
            </a:r>
            <a:r>
              <a:rPr lang="en-US" sz="1000" baseline="0" dirty="0" smtClean="0"/>
              <a:t>. </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modDrawing.ImportBlocks</a:t>
            </a:r>
            <a:r>
              <a:rPr lang="en-US" sz="1000" baseline="0" dirty="0" smtClean="0"/>
              <a:t> – Imports blocks from a </a:t>
            </a:r>
            <a:r>
              <a:rPr lang="en-US" sz="1000" baseline="0" dirty="0" err="1" smtClean="0"/>
              <a:t>dwg</a:t>
            </a:r>
            <a:r>
              <a:rPr lang="en-US" sz="1000" baseline="0" dirty="0" smtClean="0"/>
              <a:t> file and places instances on the active sheet.</a:t>
            </a:r>
          </a:p>
          <a:p>
            <a:pPr>
              <a:buFont typeface="Arial" pitchFamily="34" charset="0"/>
              <a:buNone/>
            </a:pPr>
            <a:r>
              <a:rPr lang="en-US" sz="1000" baseline="0" dirty="0" smtClean="0"/>
              <a:t>           </a:t>
            </a:r>
            <a:r>
              <a:rPr lang="en-US" sz="1000" baseline="0" dirty="0" err="1" smtClean="0"/>
              <a:t>modDrawing.RemoveUnusedBlockDefinitions</a:t>
            </a:r>
            <a:r>
              <a:rPr lang="en-US" sz="1000" baseline="0" dirty="0" smtClean="0"/>
              <a:t> – Deletes all block definitions that are not currently being used.</a:t>
            </a:r>
          </a:p>
          <a:p>
            <a:pPr>
              <a:buFont typeface="Arial" pitchFamily="34" charset="0"/>
              <a:buChar char="•"/>
            </a:pPr>
            <a:endParaRPr lang="en-US" sz="1000" baseline="0" dirty="0" smtClean="0"/>
          </a:p>
          <a:p>
            <a:pPr>
              <a:buFont typeface="Arial" pitchFamily="34" charset="0"/>
              <a:buChar char="•"/>
            </a:pPr>
            <a:r>
              <a:rPr lang="en-US" sz="1000" baseline="0" dirty="0" smtClean="0"/>
              <a:t> Changing the layer of multiple objects at once is to support better performance.  Uses the new </a:t>
            </a:r>
            <a:r>
              <a:rPr lang="en-US" sz="1000" baseline="0" dirty="0" err="1" smtClean="0"/>
              <a:t>Sheet.ChangeLayer</a:t>
            </a:r>
            <a:r>
              <a:rPr lang="en-US" sz="1000" baseline="0" dirty="0" smtClean="0"/>
              <a:t> method.</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modDrawing.DrawingChangeLayer</a:t>
            </a:r>
            <a:r>
              <a:rPr lang="en-US" sz="1000" baseline="0" dirty="0" smtClean="0"/>
              <a:t> – Creates a drawing and places two views of the same part.  It then changes the layer of all of the curves in each view.  For one view it changes them one at a time and the second view it does them all at once using the new API function.  The new function is about 5 times faster.  The new </a:t>
            </a:r>
            <a:r>
              <a:rPr lang="en-US" sz="1000" baseline="0" dirty="0" err="1" smtClean="0"/>
              <a:t>Sheet.ChangeLayer</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baseline="0" dirty="0" smtClean="0"/>
              <a:t> The new </a:t>
            </a:r>
            <a:r>
              <a:rPr lang="en-US" sz="1000" baseline="0" dirty="0" err="1" smtClean="0"/>
              <a:t>Sheet.Update</a:t>
            </a:r>
            <a:r>
              <a:rPr lang="en-US" sz="1000" baseline="0" dirty="0" smtClean="0"/>
              <a:t> method will update an individual sheet whereas before you had to use </a:t>
            </a:r>
            <a:r>
              <a:rPr lang="en-US" sz="1000" baseline="0" dirty="0" err="1" smtClean="0"/>
              <a:t>DrawingDocument.Update</a:t>
            </a:r>
            <a:r>
              <a:rPr lang="en-US" sz="1000" baseline="0" dirty="0" smtClean="0"/>
              <a:t> and update the entire document.</a:t>
            </a:r>
          </a:p>
          <a:p>
            <a:pPr>
              <a:buFont typeface="Arial" pitchFamily="34" charset="0"/>
              <a:buChar char="•"/>
            </a:pPr>
            <a:endParaRPr lang="en-US" sz="1000" baseline="0" dirty="0" smtClean="0"/>
          </a:p>
          <a:p>
            <a:pPr>
              <a:buFont typeface="Arial" pitchFamily="34" charset="0"/>
              <a:buChar char="•"/>
            </a:pPr>
            <a:r>
              <a:rPr lang="en-US" sz="1000" baseline="0" dirty="0" smtClean="0"/>
              <a:t> Automatically arrange dimensions is the API equivalent of the </a:t>
            </a:r>
            <a:r>
              <a:rPr lang="en-US" sz="1000" b="1" baseline="0" dirty="0" smtClean="0"/>
              <a:t>Arrange Dimensions </a:t>
            </a:r>
            <a:r>
              <a:rPr lang="en-US" sz="1000" baseline="0" dirty="0" smtClean="0"/>
              <a:t>command.  It’s done using the new </a:t>
            </a:r>
            <a:r>
              <a:rPr lang="en-US" sz="1000" baseline="0" dirty="0" err="1" smtClean="0"/>
              <a:t>DrawingDimensions.Arrange</a:t>
            </a:r>
            <a:r>
              <a:rPr lang="en-US" sz="1000" baseline="0" dirty="0" smtClean="0"/>
              <a:t> method.</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modDrawing.ArrangeDimensions</a:t>
            </a:r>
            <a:endParaRPr lang="en-US" sz="1000" baseline="0" dirty="0" smtClean="0"/>
          </a:p>
          <a:p>
            <a:pPr>
              <a:buFont typeface="Arial" pitchFamily="34" charset="0"/>
              <a:buChar char="•"/>
            </a:pPr>
            <a:endParaRPr lang="en-US" sz="1000" baseline="0" dirty="0" smtClean="0"/>
          </a:p>
          <a:p>
            <a:pPr>
              <a:buFont typeface="Arial" pitchFamily="34" charset="0"/>
              <a:buChar char="•"/>
            </a:pPr>
            <a:r>
              <a:rPr lang="en-US" sz="1000" dirty="0" smtClean="0"/>
              <a:t> Chain dimensions</a:t>
            </a:r>
            <a:r>
              <a:rPr lang="en-US" sz="1000" baseline="0" dirty="0" smtClean="0"/>
              <a:t> are now supported for creation and edit.  The new </a:t>
            </a:r>
            <a:r>
              <a:rPr lang="en-US" sz="1000" baseline="0" dirty="0" err="1" smtClean="0"/>
              <a:t>DrawingDimensions.Arrange</a:t>
            </a:r>
            <a:r>
              <a:rPr lang="en-US" sz="1000" baseline="0" dirty="0" smtClean="0"/>
              <a:t> method provides this functionality.</a:t>
            </a:r>
          </a:p>
          <a:p>
            <a:pPr>
              <a:buFont typeface="Arial" pitchFamily="34" charset="0"/>
              <a:buChar char="•"/>
            </a:pPr>
            <a:endParaRPr lang="en-US" sz="1000" baseline="0" dirty="0" smtClean="0"/>
          </a:p>
          <a:p>
            <a:pPr>
              <a:buFont typeface="Arial" pitchFamily="34" charset="0"/>
              <a:buNone/>
            </a:pPr>
            <a:r>
              <a:rPr lang="en-US" sz="1000" b="1" baseline="0" dirty="0" smtClean="0"/>
              <a:t>DEMO</a:t>
            </a:r>
            <a:r>
              <a:rPr lang="en-US" sz="1000" baseline="0" dirty="0" smtClean="0"/>
              <a:t>: </a:t>
            </a:r>
            <a:r>
              <a:rPr lang="en-US" sz="1000" baseline="0" dirty="0" err="1" smtClean="0"/>
              <a:t>modDrawing.CreateChainDimensionSet</a:t>
            </a:r>
            <a:endParaRPr lang="en-US" sz="1000" baseline="0" dirty="0" smtClean="0"/>
          </a:p>
          <a:p>
            <a:pPr>
              <a:buFont typeface="Arial" pitchFamily="34" charset="0"/>
              <a:buNone/>
            </a:pPr>
            <a:endParaRPr lang="en-US" sz="1000" baseline="0" dirty="0" smtClean="0"/>
          </a:p>
          <a:p>
            <a:pPr>
              <a:buFont typeface="Arial" pitchFamily="34" charset="0"/>
              <a:buChar char="•"/>
            </a:pPr>
            <a:r>
              <a:rPr lang="en-US" sz="1000" baseline="0" dirty="0" smtClean="0"/>
              <a:t>  You can reattach dimensions to different geometry.  The various </a:t>
            </a:r>
            <a:r>
              <a:rPr lang="en-US" sz="1000" baseline="0" dirty="0" err="1" smtClean="0"/>
              <a:t>Intentxxx</a:t>
            </a:r>
            <a:r>
              <a:rPr lang="en-US" sz="1000" baseline="0" dirty="0" smtClean="0"/>
              <a:t> Properties on the dimension objects are now writable.</a:t>
            </a:r>
          </a:p>
          <a:p>
            <a:pPr>
              <a:buFont typeface="Arial" pitchFamily="34" charset="0"/>
              <a:buChar char="•"/>
            </a:pPr>
            <a:endParaRPr lang="en-US" sz="1000" baseline="0" dirty="0" smtClean="0"/>
          </a:p>
          <a:p>
            <a:pPr>
              <a:buFont typeface="Arial" pitchFamily="34" charset="0"/>
              <a:buChar char="•"/>
            </a:pPr>
            <a:r>
              <a:rPr lang="en-US" sz="1000" baseline="0" dirty="0" smtClean="0"/>
              <a:t>  The </a:t>
            </a:r>
            <a:r>
              <a:rPr lang="en-US" sz="1000" baseline="0" dirty="0" err="1" smtClean="0"/>
              <a:t>CustomTable</a:t>
            </a:r>
            <a:r>
              <a:rPr lang="en-US" sz="1000" baseline="0" dirty="0" smtClean="0"/>
              <a:t> object now supports the </a:t>
            </a:r>
            <a:r>
              <a:rPr lang="en-US" sz="1000" baseline="0" dirty="0" err="1" smtClean="0"/>
              <a:t>CopyTo</a:t>
            </a:r>
            <a:r>
              <a:rPr lang="en-US" sz="1000" baseline="0" dirty="0" smtClean="0"/>
              <a:t> method.</a:t>
            </a:r>
            <a:endParaRPr lang="en-US" sz="1000"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33CE95E3-0DBE-4AC7-842F-6F645539BC7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November </a:t>
            </a:r>
            <a:r>
              <a:rPr lang="en-US" sz="800" u="none" dirty="0" smtClean="0">
                <a:solidFill>
                  <a:srgbClr val="969696"/>
                </a:solidFill>
                <a:cs typeface="+mn-cs"/>
              </a:rPr>
              <a:t>2009</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1" descr="http://www.charlesandhudson.com/archives/hand-tools-list-important.jpg"/>
          <p:cNvPicPr>
            <a:picLocks noChangeAspect="1" noChangeArrowheads="1"/>
          </p:cNvPicPr>
          <p:nvPr userDrawn="1"/>
        </p:nvPicPr>
        <p:blipFill>
          <a:blip r:embed="rId4" cstate="print">
            <a:grayscl/>
            <a:lum bright="-52000" contrast="-85000"/>
          </a:blip>
          <a:srcRect/>
          <a:stretch>
            <a:fillRect/>
          </a:stretch>
        </p:blipFill>
        <p:spPr bwMode="auto">
          <a:xfrm>
            <a:off x="1" y="0"/>
            <a:ext cx="8445189" cy="6857999"/>
          </a:xfrm>
          <a:prstGeom prst="rect">
            <a:avLst/>
          </a:prstGeom>
          <a:noFill/>
          <a:effectLst>
            <a:outerShdw blurRad="457200" dist="50800" dir="5400000" algn="ctr" rotWithShape="0">
              <a:schemeClr val="bg1">
                <a:lumMod val="65000"/>
                <a:lumOff val="35000"/>
                <a:alpha val="24000"/>
              </a:schemeClr>
            </a:outerShdw>
          </a:effectLst>
        </p:spPr>
      </p:pic>
      <p:sp>
        <p:nvSpPr>
          <p:cNvPr id="102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28" name="Picture 4" descr="PPT_LOGO_4b"/>
          <p:cNvPicPr>
            <a:picLocks noChangeAspect="1" noChangeArrowheads="1"/>
          </p:cNvPicPr>
          <p:nvPr/>
        </p:nvPicPr>
        <p:blipFill>
          <a:blip r:embed="rId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CDF56E49-41A0-42AD-880E-D5D2B7A1E71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November </a:t>
            </a:r>
            <a:r>
              <a:rPr lang="en-US" sz="800" u="none" dirty="0" smtClean="0">
                <a:solidFill>
                  <a:srgbClr val="969696"/>
                </a:solidFill>
                <a:cs typeface="+mn-cs"/>
              </a:rPr>
              <a:t>2009</a:t>
            </a:r>
            <a:endParaRPr lang="en-US" sz="800"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661" r:id="rId1"/>
    <p:sldLayoutId id="2147483660" r:id="rId2"/>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tx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tx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1" descr="http://www.charlesandhudson.com/archives/hand-tools-list-important.jpg"/>
          <p:cNvPicPr>
            <a:picLocks noChangeAspect="1" noChangeArrowheads="1"/>
          </p:cNvPicPr>
          <p:nvPr userDrawn="1"/>
        </p:nvPicPr>
        <p:blipFill>
          <a:blip r:embed="rId3" cstate="print">
            <a:grayscl/>
            <a:lum bright="47000" contrast="-92000"/>
          </a:blip>
          <a:srcRect/>
          <a:stretch>
            <a:fillRect/>
          </a:stretch>
        </p:blipFill>
        <p:spPr bwMode="auto">
          <a:xfrm>
            <a:off x="1" y="0"/>
            <a:ext cx="8445189" cy="6857999"/>
          </a:xfrm>
          <a:prstGeom prst="rect">
            <a:avLst/>
          </a:prstGeom>
          <a:noFill/>
          <a:effectLst>
            <a:outerShdw blurRad="457200" dist="50800" dir="5400000" algn="ctr" rotWithShape="0">
              <a:schemeClr val="bg1">
                <a:lumMod val="65000"/>
                <a:lumOff val="35000"/>
                <a:alpha val="24000"/>
              </a:schemeClr>
            </a:outerShdw>
          </a:effectLst>
        </p:spPr>
      </p:pic>
      <p:sp>
        <p:nvSpPr>
          <p:cNvPr id="102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pic>
        <p:nvPicPr>
          <p:cNvPr id="1028" name="Picture 4" descr="PPT_LOGO_4b"/>
          <p:cNvPicPr>
            <a:picLocks noChangeAspect="1" noChangeArrowheads="1"/>
          </p:cNvPicPr>
          <p:nvPr/>
        </p:nvPicPr>
        <p:blipFill>
          <a:blip r:embed="rId4"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CDF56E49-41A0-42AD-880E-D5D2B7A1E71E}" type="slidenum">
              <a:rPr lang="en-US" sz="600" u="none">
                <a:solidFill>
                  <a:schemeClr val="bg1"/>
                </a:solidFill>
                <a:cs typeface="+mn-cs"/>
              </a:rPr>
              <a:pPr eaLnBrk="0" hangingPunct="0">
                <a:defRPr/>
              </a:pPr>
              <a:t>‹#›</a:t>
            </a:fld>
            <a:endParaRPr lang="en-US" sz="600" u="none" dirty="0">
              <a:solidFill>
                <a:schemeClr val="bg1"/>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chemeClr val="bg1"/>
                </a:solidFill>
                <a:cs typeface="+mn-cs"/>
              </a:rPr>
              <a:t>Autodesk Confidential Information November </a:t>
            </a:r>
            <a:r>
              <a:rPr lang="en-US" sz="800" u="none" dirty="0" smtClean="0">
                <a:solidFill>
                  <a:schemeClr val="bg1"/>
                </a:solidFill>
                <a:cs typeface="+mn-cs"/>
              </a:rPr>
              <a:t>2009</a:t>
            </a:r>
            <a:endParaRPr lang="en-US" sz="800" u="none" dirty="0">
              <a:solidFill>
                <a:schemeClr val="bg1"/>
              </a:solidFill>
              <a:cs typeface="+mn-cs"/>
            </a:endParaRPr>
          </a:p>
        </p:txBody>
      </p:sp>
    </p:spTree>
  </p:cSld>
  <p:clrMap bg1="dk2" tx1="lt1" bg2="dk1" tx2="lt2" accent1="accent1" accent2="accent2" accent3="accent3" accent4="accent4" accent5="accent5" accent6="accent6" hlink="hlink" folHlink="folHlink"/>
  <p:sldLayoutIdLst>
    <p:sldLayoutId id="2147483664" r:id="rId1"/>
  </p:sldLayoutIdLst>
  <p:transition spd="med">
    <p:fade/>
  </p:transition>
  <p:txStyles>
    <p:titleStyle>
      <a:lvl1pPr algn="l" rtl="0" eaLnBrk="0" fontAlgn="base" hangingPunct="0">
        <a:lnSpc>
          <a:spcPct val="90000"/>
        </a:lnSpc>
        <a:spcBef>
          <a:spcPct val="0"/>
        </a:spcBef>
        <a:spcAft>
          <a:spcPct val="0"/>
        </a:spcAft>
        <a:defRPr sz="36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defRPr sz="2400">
          <a:solidFill>
            <a:schemeClr val="bg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bg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7671"/>
            <a:ext cx="9144000" cy="6842658"/>
          </a:xfrm>
          <a:prstGeom prst="rect">
            <a:avLst/>
          </a:prstGeom>
        </p:spPr>
      </p:pic>
      <p:sp>
        <p:nvSpPr>
          <p:cNvPr id="3075"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3076" name="Rectangle 3"/>
          <p:cNvSpPr>
            <a:spLocks noGrp="1" noChangeArrowheads="1"/>
          </p:cNvSpPr>
          <p:nvPr/>
        </p:nvSpPr>
        <p:spPr bwMode="auto">
          <a:xfrm>
            <a:off x="346075" y="2195869"/>
            <a:ext cx="8416925" cy="1198562"/>
          </a:xfrm>
          <a:prstGeom prst="rect">
            <a:avLst/>
          </a:prstGeom>
          <a:noFill/>
          <a:ln w="9525">
            <a:noFill/>
            <a:miter lim="800000"/>
            <a:headEnd/>
            <a:tailEnd/>
          </a:ln>
        </p:spPr>
        <p:txBody>
          <a:bodyPr lIns="0" tIns="0" rIns="0" bIns="0"/>
          <a:lstStyle/>
          <a:p>
            <a:endParaRPr lang="en-US" u="none" dirty="0"/>
          </a:p>
          <a:p>
            <a:pPr algn="ctr"/>
            <a:r>
              <a:rPr lang="en-US" sz="4400" u="none" dirty="0"/>
              <a:t>Developer Days </a:t>
            </a:r>
            <a:r>
              <a:rPr lang="en-US" sz="4400" u="none" dirty="0" smtClean="0"/>
              <a:t>2009</a:t>
            </a:r>
            <a:endParaRPr lang="en-US" sz="4400" u="none" dirty="0"/>
          </a:p>
        </p:txBody>
      </p:sp>
      <p:sp>
        <p:nvSpPr>
          <p:cNvPr id="3077" name="Title 19"/>
          <p:cNvSpPr>
            <a:spLocks noGrp="1"/>
          </p:cNvSpPr>
          <p:nvPr>
            <p:ph type="title"/>
          </p:nvPr>
        </p:nvSpPr>
        <p:spPr>
          <a:xfrm>
            <a:off x="512214" y="3051472"/>
            <a:ext cx="8062912" cy="1143000"/>
          </a:xfrm>
        </p:spPr>
        <p:txBody>
          <a:bodyPr/>
          <a:lstStyle/>
          <a:p>
            <a:pPr algn="ctr" eaLnBrk="1" hangingPunct="1"/>
            <a:r>
              <a:rPr lang="en-US" sz="3200" i="1" dirty="0" smtClean="0"/>
              <a:t>Choosing the Right Tool for the Job</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Enhancements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Support for defining constraint limits</a:t>
            </a:r>
          </a:p>
          <a:p>
            <a:pPr>
              <a:buFont typeface="Arial" pitchFamily="34" charset="0"/>
              <a:buChar char="•"/>
            </a:pPr>
            <a:r>
              <a:rPr lang="en-US" dirty="0" smtClean="0"/>
              <a:t>Can promote and demote occurrences</a:t>
            </a:r>
          </a:p>
          <a:p>
            <a:pPr>
              <a:buFont typeface="Arial" pitchFamily="34" charset="0"/>
              <a:buChar char="•"/>
            </a:pPr>
            <a:r>
              <a:rPr lang="en-US" dirty="0" smtClean="0"/>
              <a:t>Renumber and sort BOM views</a:t>
            </a:r>
          </a:p>
          <a:p>
            <a:pPr>
              <a:buFont typeface="Arial" pitchFamily="34" charset="0"/>
              <a:buChar char="•"/>
            </a:pPr>
            <a:r>
              <a:rPr lang="en-US" dirty="0" smtClean="0"/>
              <a:t>Restrict user actions on browser folder</a:t>
            </a:r>
          </a:p>
          <a:p>
            <a:pPr>
              <a:buFont typeface="Arial" pitchFamily="34" charset="0"/>
              <a:buChar char="•"/>
            </a:pPr>
            <a:r>
              <a:rPr lang="en-US" dirty="0" smtClean="0"/>
              <a:t>Full edit support for constraints</a:t>
            </a:r>
          </a:p>
          <a:p>
            <a:pPr>
              <a:buFont typeface="Arial" pitchFamily="34" charset="0"/>
              <a:buChar char="•"/>
            </a:pPr>
            <a:r>
              <a:rPr lang="en-US" dirty="0" err="1" smtClean="0"/>
              <a:t>iAssembly</a:t>
            </a:r>
            <a:r>
              <a:rPr lang="en-US" dirty="0" smtClean="0"/>
              <a:t> enhancements</a:t>
            </a:r>
          </a:p>
          <a:p>
            <a:pPr lvl="2">
              <a:buFont typeface="Arial" pitchFamily="34" charset="0"/>
              <a:buChar char="•"/>
            </a:pPr>
            <a:r>
              <a:rPr lang="en-US" dirty="0" smtClean="0"/>
              <a:t>Identification of column data</a:t>
            </a:r>
          </a:p>
          <a:p>
            <a:pPr lvl="2">
              <a:buFont typeface="Arial" pitchFamily="34" charset="0"/>
              <a:buChar char="•"/>
            </a:pPr>
            <a:r>
              <a:rPr lang="en-US" dirty="0" smtClean="0"/>
              <a:t>Get and set the “key” columns</a:t>
            </a:r>
          </a:p>
          <a:p>
            <a:pPr lvl="2">
              <a:buFont typeface="Arial" pitchFamily="34" charset="0"/>
              <a:buChar char="•"/>
            </a:pPr>
            <a:r>
              <a:rPr lang="en-US" dirty="0" smtClean="0"/>
              <a:t>Get and set the filename</a:t>
            </a:r>
          </a:p>
        </p:txBody>
      </p:sp>
      <p:pic>
        <p:nvPicPr>
          <p:cNvPr id="7170" name="Picture 2"/>
          <p:cNvPicPr>
            <a:picLocks noChangeAspect="1" noChangeArrowheads="1"/>
          </p:cNvPicPr>
          <p:nvPr/>
        </p:nvPicPr>
        <p:blipFill>
          <a:blip r:embed="rId3" cstate="print"/>
          <a:srcRect/>
          <a:stretch>
            <a:fillRect/>
          </a:stretch>
        </p:blipFill>
        <p:spPr bwMode="auto">
          <a:xfrm>
            <a:off x="6118044" y="1281113"/>
            <a:ext cx="2623185" cy="391048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Enhancements  </a:t>
            </a:r>
            <a:r>
              <a:rPr lang="en-US" sz="2000" dirty="0" smtClean="0"/>
              <a:t>(1 of 2)</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Create and edit user coordinate </a:t>
            </a:r>
            <a:br>
              <a:rPr lang="en-US" dirty="0" smtClean="0"/>
            </a:br>
            <a:r>
              <a:rPr lang="en-US" dirty="0" smtClean="0"/>
              <a:t>systems</a:t>
            </a:r>
          </a:p>
          <a:p>
            <a:pPr>
              <a:buFont typeface="Arial" pitchFamily="34" charset="0"/>
              <a:buChar char="•"/>
            </a:pPr>
            <a:r>
              <a:rPr lang="en-US" dirty="0" smtClean="0"/>
              <a:t>Creation, edit, and query support </a:t>
            </a:r>
            <a:br>
              <a:rPr lang="en-US" dirty="0" smtClean="0"/>
            </a:br>
            <a:r>
              <a:rPr lang="en-US" dirty="0" smtClean="0"/>
              <a:t>for </a:t>
            </a:r>
            <a:r>
              <a:rPr lang="en-US" dirty="0" err="1" smtClean="0"/>
              <a:t>shrinkwrap</a:t>
            </a:r>
            <a:endParaRPr lang="en-US" dirty="0" smtClean="0"/>
          </a:p>
          <a:p>
            <a:pPr>
              <a:buFont typeface="Arial" pitchFamily="34" charset="0"/>
              <a:buChar char="•"/>
            </a:pPr>
            <a:r>
              <a:rPr lang="en-US" dirty="0" err="1" smtClean="0"/>
              <a:t>iPart</a:t>
            </a:r>
            <a:r>
              <a:rPr lang="en-US" dirty="0" smtClean="0"/>
              <a:t> enhancements</a:t>
            </a:r>
          </a:p>
          <a:p>
            <a:pPr lvl="2">
              <a:spcAft>
                <a:spcPts val="0"/>
              </a:spcAft>
              <a:buFont typeface="Arial" pitchFamily="34" charset="0"/>
              <a:buChar char="•"/>
            </a:pPr>
            <a:r>
              <a:rPr lang="en-US" dirty="0" smtClean="0"/>
              <a:t>Identification of column data</a:t>
            </a:r>
          </a:p>
          <a:p>
            <a:pPr lvl="2">
              <a:spcAft>
                <a:spcPts val="0"/>
              </a:spcAft>
              <a:buFont typeface="Arial" pitchFamily="34" charset="0"/>
              <a:buChar char="•"/>
            </a:pPr>
            <a:r>
              <a:rPr lang="en-US" dirty="0" smtClean="0"/>
              <a:t>Get and set the “key” columns</a:t>
            </a:r>
          </a:p>
          <a:p>
            <a:pPr lvl="2">
              <a:spcAft>
                <a:spcPts val="0"/>
              </a:spcAft>
              <a:buFont typeface="Arial" pitchFamily="34" charset="0"/>
              <a:buChar char="•"/>
            </a:pPr>
            <a:r>
              <a:rPr lang="en-US" dirty="0" smtClean="0"/>
              <a:t>Get and set the filename, display, </a:t>
            </a:r>
            <a:br>
              <a:rPr lang="en-US" dirty="0" smtClean="0"/>
            </a:br>
            <a:r>
              <a:rPr lang="en-US" dirty="0" smtClean="0"/>
              <a:t>and material columns</a:t>
            </a:r>
          </a:p>
          <a:p>
            <a:pPr lvl="2">
              <a:buFont typeface="Arial" pitchFamily="34" charset="0"/>
              <a:buChar char="•"/>
            </a:pPr>
            <a:r>
              <a:rPr lang="en-US" dirty="0" smtClean="0"/>
              <a:t>Get and set custom column data</a:t>
            </a:r>
          </a:p>
          <a:p>
            <a:pPr>
              <a:buFont typeface="Arial" pitchFamily="34" charset="0"/>
              <a:buChar char="•"/>
            </a:pPr>
            <a:endParaRPr lang="en-US" dirty="0" smtClean="0"/>
          </a:p>
          <a:p>
            <a:pPr>
              <a:buFont typeface="Arial" pitchFamily="34" charset="0"/>
              <a:buChar char="•"/>
            </a:pP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5283529" y="3256138"/>
            <a:ext cx="2834367" cy="3456389"/>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clrChange>
              <a:clrFrom>
                <a:srgbClr val="A4A4A4"/>
              </a:clrFrom>
              <a:clrTo>
                <a:srgbClr val="A4A4A4">
                  <a:alpha val="0"/>
                </a:srgbClr>
              </a:clrTo>
            </a:clrChange>
          </a:blip>
          <a:srcRect/>
          <a:stretch>
            <a:fillRect/>
          </a:stretch>
        </p:blipFill>
        <p:spPr bwMode="auto">
          <a:xfrm>
            <a:off x="5041686" y="707760"/>
            <a:ext cx="2896224" cy="244316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Enhancements  </a:t>
            </a:r>
            <a:r>
              <a:rPr lang="en-US" sz="2000" dirty="0" smtClean="0"/>
              <a:t>(2 of 2)</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Support for </a:t>
            </a:r>
            <a:r>
              <a:rPr lang="en-US" b="1" dirty="0" smtClean="0"/>
              <a:t>Export Objects</a:t>
            </a:r>
            <a:r>
              <a:rPr lang="en-US" dirty="0" smtClean="0"/>
              <a:t> </a:t>
            </a:r>
            <a:br>
              <a:rPr lang="en-US" dirty="0" smtClean="0"/>
            </a:br>
            <a:r>
              <a:rPr lang="en-US" dirty="0" smtClean="0"/>
              <a:t>functionality</a:t>
            </a:r>
          </a:p>
          <a:p>
            <a:pPr>
              <a:buFont typeface="Arial" pitchFamily="34" charset="0"/>
              <a:buChar char="•"/>
            </a:pPr>
            <a:r>
              <a:rPr lang="en-US" dirty="0" smtClean="0"/>
              <a:t>Support for </a:t>
            </a:r>
            <a:r>
              <a:rPr lang="en-US" b="1" dirty="0" smtClean="0"/>
              <a:t>Copy Objects</a:t>
            </a:r>
            <a:r>
              <a:rPr lang="en-US" dirty="0" smtClean="0"/>
              <a:t> </a:t>
            </a:r>
            <a:br>
              <a:rPr lang="en-US" dirty="0" smtClean="0"/>
            </a:br>
            <a:r>
              <a:rPr lang="en-US" dirty="0" smtClean="0"/>
              <a:t>functionality</a:t>
            </a:r>
          </a:p>
          <a:p>
            <a:pPr>
              <a:buFont typeface="Arial" pitchFamily="34" charset="0"/>
              <a:buChar char="•"/>
            </a:pPr>
            <a:r>
              <a:rPr lang="en-US" dirty="0" smtClean="0"/>
              <a:t>Query for two direction extrude </a:t>
            </a:r>
            <a:br>
              <a:rPr lang="en-US" dirty="0" smtClean="0"/>
            </a:br>
            <a:r>
              <a:rPr lang="en-US" dirty="0" smtClean="0"/>
              <a:t>and revolve features</a:t>
            </a:r>
          </a:p>
          <a:p>
            <a:pPr>
              <a:buFont typeface="Arial" pitchFamily="34" charset="0"/>
              <a:buChar char="•"/>
            </a:pPr>
            <a:r>
              <a:rPr lang="en-US" dirty="0" smtClean="0"/>
              <a:t>Sculpt feature can create a </a:t>
            </a:r>
            <a:br>
              <a:rPr lang="en-US" dirty="0" smtClean="0"/>
            </a:br>
            <a:r>
              <a:rPr lang="en-US" dirty="0" smtClean="0"/>
              <a:t>new body</a:t>
            </a:r>
          </a:p>
          <a:p>
            <a:pPr>
              <a:buFont typeface="Arial" pitchFamily="34" charset="0"/>
              <a:buChar char="•"/>
            </a:pPr>
            <a:r>
              <a:rPr lang="en-US" dirty="0" smtClean="0"/>
              <a:t>Create, edit, and query </a:t>
            </a:r>
            <a:br>
              <a:rPr lang="en-US" dirty="0" smtClean="0"/>
            </a:br>
            <a:r>
              <a:rPr lang="en-US" b="1" dirty="0" smtClean="0"/>
              <a:t>Move Face</a:t>
            </a:r>
            <a:r>
              <a:rPr lang="en-US" dirty="0" smtClean="0"/>
              <a:t> features</a:t>
            </a:r>
          </a:p>
          <a:p>
            <a:pPr>
              <a:buFont typeface="Arial" pitchFamily="34" charset="0"/>
              <a:buChar char="•"/>
            </a:pP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5512253" y="1044348"/>
            <a:ext cx="2679859" cy="3165634"/>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556477" y="4288291"/>
            <a:ext cx="2582704" cy="238839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fade">
                                      <p:cBhvr>
                                        <p:cTn id="10" dur="500"/>
                                        <p:tgtEl>
                                          <p:spTgt spid="61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Sheet Metal Enhancements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Creation and edit support for:</a:t>
            </a:r>
          </a:p>
          <a:p>
            <a:pPr lvl="2">
              <a:buFont typeface="Arial" pitchFamily="34" charset="0"/>
              <a:buChar char="•"/>
            </a:pPr>
            <a:r>
              <a:rPr lang="en-US" dirty="0" smtClean="0"/>
              <a:t>Flange feature</a:t>
            </a:r>
          </a:p>
          <a:p>
            <a:pPr lvl="2">
              <a:buFont typeface="Arial" pitchFamily="34" charset="0"/>
              <a:buChar char="•"/>
            </a:pPr>
            <a:r>
              <a:rPr lang="en-US" dirty="0" smtClean="0"/>
              <a:t>Contour flange feature</a:t>
            </a:r>
          </a:p>
          <a:p>
            <a:pPr lvl="2">
              <a:buFont typeface="Arial" pitchFamily="34" charset="0"/>
              <a:buChar char="•"/>
            </a:pPr>
            <a:r>
              <a:rPr lang="en-US" dirty="0" smtClean="0"/>
              <a:t>Lofted flange feature</a:t>
            </a:r>
          </a:p>
          <a:p>
            <a:pPr lvl="2">
              <a:buFont typeface="Arial" pitchFamily="34" charset="0"/>
              <a:buChar char="•"/>
            </a:pPr>
            <a:r>
              <a:rPr lang="en-US" dirty="0" smtClean="0"/>
              <a:t>Rip feature</a:t>
            </a:r>
          </a:p>
          <a:p>
            <a:pPr>
              <a:buFont typeface="Arial" pitchFamily="34" charset="0"/>
              <a:buChar char="•"/>
            </a:pPr>
            <a:r>
              <a:rPr lang="en-US" dirty="0" smtClean="0"/>
              <a:t>Enhanced options for flat pattern export.</a:t>
            </a:r>
          </a:p>
          <a:p>
            <a:pPr>
              <a:buFont typeface="Arial" pitchFamily="34" charset="0"/>
              <a:buChar char="•"/>
            </a:pPr>
            <a:r>
              <a:rPr lang="en-US" dirty="0" smtClean="0"/>
              <a:t>Specify that a folded model sketch is transferred to the flat pattern.</a:t>
            </a:r>
          </a:p>
        </p:txBody>
      </p:sp>
      <p:pic>
        <p:nvPicPr>
          <p:cNvPr id="4098" name="Picture 2"/>
          <p:cNvPicPr>
            <a:picLocks noChangeAspect="1" noChangeArrowheads="1"/>
          </p:cNvPicPr>
          <p:nvPr/>
        </p:nvPicPr>
        <p:blipFill>
          <a:blip r:embed="rId3" cstate="print">
            <a:clrChange>
              <a:clrFrom>
                <a:srgbClr val="A4A4A4"/>
              </a:clrFrom>
              <a:clrTo>
                <a:srgbClr val="A4A4A4">
                  <a:alpha val="0"/>
                </a:srgbClr>
              </a:clrTo>
            </a:clrChange>
          </a:blip>
          <a:srcRect/>
          <a:stretch>
            <a:fillRect/>
          </a:stretch>
        </p:blipFill>
        <p:spPr bwMode="auto">
          <a:xfrm>
            <a:off x="1661880" y="4262035"/>
            <a:ext cx="3089736" cy="259596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clrChange>
              <a:clrFrom>
                <a:srgbClr val="A4A4A4"/>
              </a:clrFrom>
              <a:clrTo>
                <a:srgbClr val="A4A4A4">
                  <a:alpha val="0"/>
                </a:srgbClr>
              </a:clrTo>
            </a:clrChange>
          </a:blip>
          <a:srcRect/>
          <a:stretch>
            <a:fillRect/>
          </a:stretch>
        </p:blipFill>
        <p:spPr bwMode="auto">
          <a:xfrm>
            <a:off x="4657102" y="4484915"/>
            <a:ext cx="4178441" cy="2209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098"/>
                                        </p:tgtEl>
                                        <p:attrNameLst>
                                          <p:attrName>style.visibility</p:attrName>
                                        </p:attrNameLst>
                                      </p:cBhvr>
                                      <p:to>
                                        <p:strVal val="visible"/>
                                      </p:to>
                                    </p:set>
                                    <p:animEffect transition="in" filter="fade">
                                      <p:cBhvr>
                                        <p:cTn id="32" dur="500"/>
                                        <p:tgtEl>
                                          <p:spTgt spid="4098"/>
                                        </p:tgtEl>
                                      </p:cBhvr>
                                    </p:animEffect>
                                  </p:childTnLst>
                                </p:cTn>
                              </p:par>
                              <p:par>
                                <p:cTn id="33" presetID="10" presetClass="entr" presetSubtype="0" fill="hold" nodeType="withEffect">
                                  <p:stCondLst>
                                    <p:cond delay="0"/>
                                  </p:stCondLst>
                                  <p:childTnLst>
                                    <p:set>
                                      <p:cBhvr>
                                        <p:cTn id="34" dur="1" fill="hold">
                                          <p:stCondLst>
                                            <p:cond delay="0"/>
                                          </p:stCondLst>
                                        </p:cTn>
                                        <p:tgtEl>
                                          <p:spTgt spid="4099"/>
                                        </p:tgtEl>
                                        <p:attrNameLst>
                                          <p:attrName>style.visibility</p:attrName>
                                        </p:attrNameLst>
                                      </p:cBhvr>
                                      <p:to>
                                        <p:strVal val="visible"/>
                                      </p:to>
                                    </p:set>
                                    <p:animEffect transition="in" filter="fade">
                                      <p:cBhvr>
                                        <p:cTn id="3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Sketch Enhancements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Can copy sketch contents from one sketch to another.</a:t>
            </a:r>
          </a:p>
          <a:p>
            <a:pPr>
              <a:buFont typeface="Arial" pitchFamily="34" charset="0"/>
              <a:buChar char="•"/>
            </a:pPr>
            <a:r>
              <a:rPr lang="en-US" dirty="0" smtClean="0"/>
              <a:t>Can create sketch polygons</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1164091" y="2620736"/>
            <a:ext cx="3724275" cy="28575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Enhancements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err="1" smtClean="0"/>
              <a:t>OnCameraChange</a:t>
            </a:r>
            <a:r>
              <a:rPr lang="en-US" dirty="0" smtClean="0"/>
              <a:t> event</a:t>
            </a:r>
          </a:p>
          <a:p>
            <a:pPr>
              <a:buFont typeface="Arial" pitchFamily="34" charset="0"/>
              <a:buChar char="•"/>
            </a:pPr>
            <a:r>
              <a:rPr lang="en-US" dirty="0" err="1" smtClean="0"/>
              <a:t>OnPopulateFileMetadata</a:t>
            </a:r>
            <a:r>
              <a:rPr lang="en-US" dirty="0" smtClean="0"/>
              <a:t> is now fully supported by all commands that need filenames.</a:t>
            </a:r>
            <a:endParaRPr 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r="61290"/>
          <a:stretch>
            <a:fillRect/>
          </a:stretch>
        </p:blipFill>
        <p:spPr bwMode="auto">
          <a:xfrm>
            <a:off x="4747827" y="2510519"/>
            <a:ext cx="3699488" cy="420596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User Interaction and User Interface Enhancements  </a:t>
            </a:r>
            <a:r>
              <a:rPr lang="en-US" sz="2000" dirty="0" smtClean="0"/>
              <a:t>(1 of 2)</a:t>
            </a:r>
            <a:endParaRPr lang="en-US" dirty="0"/>
          </a:p>
        </p:txBody>
      </p:sp>
      <p:sp>
        <p:nvSpPr>
          <p:cNvPr id="3" name="Content Placeholder 2"/>
          <p:cNvSpPr>
            <a:spLocks noGrp="1"/>
          </p:cNvSpPr>
          <p:nvPr>
            <p:ph idx="1"/>
          </p:nvPr>
        </p:nvSpPr>
        <p:spPr>
          <a:xfrm>
            <a:off x="319088" y="1416050"/>
            <a:ext cx="4535941" cy="5119688"/>
          </a:xfrm>
        </p:spPr>
        <p:txBody>
          <a:bodyPr/>
          <a:lstStyle/>
          <a:p>
            <a:pPr>
              <a:buFont typeface="Arial" pitchFamily="34" charset="0"/>
              <a:buChar char="•"/>
            </a:pPr>
            <a:r>
              <a:rPr lang="en-US" dirty="0" smtClean="0"/>
              <a:t>Create dockable windows that can host dialogs and ActiveX or </a:t>
            </a:r>
            <a:r>
              <a:rPr lang="en-US" dirty="0" err="1" smtClean="0"/>
              <a:t>.Net</a:t>
            </a:r>
            <a:r>
              <a:rPr lang="en-US" dirty="0" smtClean="0"/>
              <a:t> controls.</a:t>
            </a:r>
          </a:p>
          <a:p>
            <a:pPr>
              <a:buFont typeface="Arial" pitchFamily="34" charset="0"/>
              <a:buChar char="•"/>
            </a:pPr>
            <a:r>
              <a:rPr lang="en-US" dirty="0" smtClean="0"/>
              <a:t>Browser pane can now host dialogs and </a:t>
            </a:r>
            <a:r>
              <a:rPr lang="en-US" dirty="0" err="1" smtClean="0"/>
              <a:t>.net</a:t>
            </a:r>
            <a:r>
              <a:rPr lang="en-US" dirty="0" smtClean="0"/>
              <a:t> controls</a:t>
            </a:r>
          </a:p>
          <a:p>
            <a:endParaRPr lang="en-US" dirty="0"/>
          </a:p>
        </p:txBody>
      </p:sp>
      <p:pic>
        <p:nvPicPr>
          <p:cNvPr id="1026" name="Picture 2"/>
          <p:cNvPicPr>
            <a:picLocks noChangeAspect="1" noChangeArrowheads="1"/>
          </p:cNvPicPr>
          <p:nvPr/>
        </p:nvPicPr>
        <p:blipFill>
          <a:blip r:embed="rId4" cstate="print"/>
          <a:srcRect t="-2108" r="63535"/>
          <a:stretch>
            <a:fillRect/>
          </a:stretch>
        </p:blipFill>
        <p:spPr bwMode="auto">
          <a:xfrm>
            <a:off x="5976258" y="736260"/>
            <a:ext cx="2471058" cy="43366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Interaction and User Interface Enhancements  </a:t>
            </a:r>
            <a:r>
              <a:rPr lang="en-US" sz="2000" dirty="0" smtClean="0"/>
              <a:t>(2 of 2)</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New </a:t>
            </a:r>
            <a:r>
              <a:rPr lang="en-US" dirty="0" err="1" smtClean="0"/>
              <a:t>CommandManager.Pick</a:t>
            </a:r>
            <a:r>
              <a:rPr lang="en-US" dirty="0" smtClean="0"/>
              <a:t> method for simplified entity selection.</a:t>
            </a:r>
          </a:p>
          <a:p>
            <a:pPr>
              <a:spcBef>
                <a:spcPts val="600"/>
              </a:spcBef>
              <a:spcAft>
                <a:spcPts val="0"/>
              </a:spcAft>
            </a:pPr>
            <a:r>
              <a:rPr lang="en-US" sz="2000" dirty="0" smtClean="0">
                <a:latin typeface="Arial Narrow" pitchFamily="34" charset="0"/>
              </a:rPr>
              <a:t>Dim </a:t>
            </a:r>
            <a:r>
              <a:rPr lang="en-US" sz="2000" dirty="0" err="1" smtClean="0">
                <a:latin typeface="Arial Narrow" pitchFamily="34" charset="0"/>
              </a:rPr>
              <a:t>selectedFace</a:t>
            </a:r>
            <a:r>
              <a:rPr lang="en-US" sz="2000" dirty="0" smtClean="0">
                <a:latin typeface="Arial Narrow" pitchFamily="34" charset="0"/>
              </a:rPr>
              <a:t> As Face</a:t>
            </a:r>
          </a:p>
          <a:p>
            <a:pPr>
              <a:spcBef>
                <a:spcPts val="0"/>
              </a:spcBef>
              <a:spcAft>
                <a:spcPts val="1200"/>
              </a:spcAft>
            </a:pPr>
            <a:r>
              <a:rPr lang="en-US" sz="2000" dirty="0" smtClean="0">
                <a:latin typeface="Arial Narrow" pitchFamily="34" charset="0"/>
              </a:rPr>
              <a:t>Set </a:t>
            </a:r>
            <a:r>
              <a:rPr lang="en-US" sz="2000" dirty="0" err="1" smtClean="0">
                <a:latin typeface="Arial Narrow" pitchFamily="34" charset="0"/>
              </a:rPr>
              <a:t>selectedFace</a:t>
            </a:r>
            <a:r>
              <a:rPr lang="en-US" sz="2000" dirty="0" smtClean="0">
                <a:latin typeface="Arial Narrow" pitchFamily="34" charset="0"/>
              </a:rPr>
              <a:t> = </a:t>
            </a:r>
            <a:r>
              <a:rPr lang="en-US" sz="2000" dirty="0" err="1" smtClean="0">
                <a:latin typeface="Arial Narrow" pitchFamily="34" charset="0"/>
              </a:rPr>
              <a:t>CommandMgr.Pick</a:t>
            </a:r>
            <a:r>
              <a:rPr lang="en-US" sz="2000" dirty="0" smtClean="0">
                <a:latin typeface="Arial Narrow" pitchFamily="34" charset="0"/>
              </a:rPr>
              <a:t>(</a:t>
            </a:r>
            <a:r>
              <a:rPr lang="en-US" sz="2000" dirty="0" err="1" smtClean="0">
                <a:latin typeface="Arial Narrow" pitchFamily="34" charset="0"/>
              </a:rPr>
              <a:t>kPartFacePlanarFilter</a:t>
            </a:r>
            <a:r>
              <a:rPr lang="en-US" sz="2000" dirty="0" smtClean="0">
                <a:latin typeface="Arial Narrow" pitchFamily="34" charset="0"/>
              </a:rPr>
              <a:t>, "Select a planar face")</a:t>
            </a:r>
          </a:p>
          <a:p>
            <a:pPr>
              <a:buFont typeface="Arial" pitchFamily="34" charset="0"/>
              <a:buChar char="•"/>
            </a:pPr>
            <a:r>
              <a:rPr lang="en-US" dirty="0" smtClean="0"/>
              <a:t>Pre-select and select events outside of </a:t>
            </a:r>
            <a:br>
              <a:rPr lang="en-US" dirty="0" smtClean="0"/>
            </a:br>
            <a:r>
              <a:rPr lang="en-US" dirty="0" err="1" smtClean="0"/>
              <a:t>InteractionEvents</a:t>
            </a:r>
            <a:endParaRPr lang="en-US" dirty="0" smtClean="0"/>
          </a:p>
          <a:p>
            <a:pPr>
              <a:buFont typeface="Arial" pitchFamily="34" charset="0"/>
              <a:buChar char="•"/>
            </a:pPr>
            <a:r>
              <a:rPr lang="en-US" dirty="0" smtClean="0"/>
              <a:t>Set the default front and home views </a:t>
            </a:r>
            <a:br>
              <a:rPr lang="en-US" dirty="0" smtClean="0"/>
            </a:br>
            <a:r>
              <a:rPr lang="en-US" dirty="0" smtClean="0"/>
              <a:t>for the view cube</a:t>
            </a:r>
          </a:p>
          <a:p>
            <a:pPr>
              <a:buFont typeface="Arial" pitchFamily="34" charset="0"/>
              <a:buChar char="•"/>
            </a:pPr>
            <a:r>
              <a:rPr lang="en-US" dirty="0" smtClean="0"/>
              <a:t>Ribbon enhancements:</a:t>
            </a:r>
          </a:p>
          <a:p>
            <a:pPr lvl="2">
              <a:buFont typeface="Arial" pitchFamily="34" charset="0"/>
              <a:buChar char="•"/>
            </a:pPr>
            <a:r>
              <a:rPr lang="en-US" dirty="0" smtClean="0"/>
              <a:t>Progressive tooltips</a:t>
            </a:r>
          </a:p>
          <a:p>
            <a:pPr lvl="2">
              <a:buFont typeface="Arial" pitchFamily="34" charset="0"/>
              <a:buChar char="•"/>
            </a:pPr>
            <a:r>
              <a:rPr lang="en-US" dirty="0" err="1" smtClean="0"/>
              <a:t>Keytip</a:t>
            </a:r>
            <a:r>
              <a:rPr lang="en-US" dirty="0" smtClean="0"/>
              <a:t> support</a:t>
            </a:r>
          </a:p>
          <a:p>
            <a:pPr lvl="2">
              <a:buFont typeface="Arial" pitchFamily="34" charset="0"/>
              <a:buChar char="•"/>
            </a:pPr>
            <a:r>
              <a:rPr lang="en-US" dirty="0" smtClean="0"/>
              <a:t>Get and set </a:t>
            </a:r>
            <a:r>
              <a:rPr lang="en-US" dirty="0" err="1" smtClean="0"/>
              <a:t>ControlDefinition</a:t>
            </a:r>
            <a:r>
              <a:rPr lang="en-US" dirty="0" smtClean="0"/>
              <a:t> icons </a:t>
            </a:r>
            <a:br>
              <a:rPr lang="en-US" dirty="0" smtClean="0"/>
            </a:br>
            <a:endParaRPr lang="en-US" dirty="0" smtClean="0"/>
          </a:p>
        </p:txBody>
      </p:sp>
      <p:pic>
        <p:nvPicPr>
          <p:cNvPr id="2050" name="Picture 2"/>
          <p:cNvPicPr>
            <a:picLocks noChangeAspect="1" noChangeArrowheads="1"/>
          </p:cNvPicPr>
          <p:nvPr/>
        </p:nvPicPr>
        <p:blipFill>
          <a:blip r:embed="rId3" cstate="print"/>
          <a:srcRect/>
          <a:stretch>
            <a:fillRect/>
          </a:stretch>
        </p:blipFill>
        <p:spPr bwMode="auto">
          <a:xfrm>
            <a:off x="6579741" y="3062807"/>
            <a:ext cx="1816487" cy="2279876"/>
          </a:xfrm>
          <a:prstGeom prst="rect">
            <a:avLst/>
          </a:prstGeom>
          <a:noFill/>
          <a:ln w="9525">
            <a:noFill/>
            <a:miter lim="800000"/>
            <a:headEnd/>
            <a:tailEnd/>
          </a:ln>
        </p:spPr>
      </p:pic>
      <p:sp>
        <p:nvSpPr>
          <p:cNvPr id="5" name="Oval 4"/>
          <p:cNvSpPr/>
          <p:nvPr/>
        </p:nvSpPr>
        <p:spPr bwMode="auto">
          <a:xfrm>
            <a:off x="7065517" y="4473201"/>
            <a:ext cx="1306286" cy="5334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pic>
        <p:nvPicPr>
          <p:cNvPr id="2051" name="Picture 3"/>
          <p:cNvPicPr>
            <a:picLocks noChangeAspect="1" noChangeArrowheads="1"/>
          </p:cNvPicPr>
          <p:nvPr/>
        </p:nvPicPr>
        <p:blipFill>
          <a:blip r:embed="rId4" cstate="print"/>
          <a:srcRect/>
          <a:stretch>
            <a:fillRect/>
          </a:stretch>
        </p:blipFill>
        <p:spPr bwMode="auto">
          <a:xfrm>
            <a:off x="4917640" y="4670635"/>
            <a:ext cx="2083254" cy="200058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500"/>
                                        <p:tgtEl>
                                          <p:spTgt spid="3">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051"/>
                                        </p:tgtEl>
                                        <p:attrNameLst>
                                          <p:attrName>style.visibility</p:attrName>
                                        </p:attrNameLst>
                                      </p:cBhvr>
                                      <p:to>
                                        <p:strVal val="visible"/>
                                      </p:to>
                                    </p:set>
                                    <p:animEffect transition="in" filter="fade">
                                      <p:cBhvr>
                                        <p:cTn id="3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Enhancements </a:t>
            </a:r>
            <a:r>
              <a:rPr lang="en-US" sz="2000" dirty="0" smtClean="0"/>
              <a:t>(part 1 of 4)</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Attributes are supported on Document object</a:t>
            </a:r>
          </a:p>
          <a:p>
            <a:pPr>
              <a:buFont typeface="Arial" pitchFamily="34" charset="0"/>
              <a:buChar char="•"/>
            </a:pPr>
            <a:r>
              <a:rPr lang="en-US" dirty="0" smtClean="0"/>
              <a:t>Completely new API </a:t>
            </a:r>
            <a:br>
              <a:rPr lang="en-US" dirty="0" smtClean="0"/>
            </a:br>
            <a:r>
              <a:rPr lang="en-US" dirty="0" smtClean="0"/>
              <a:t>functionality for projects</a:t>
            </a:r>
          </a:p>
          <a:p>
            <a:pPr>
              <a:buFont typeface="Arial" pitchFamily="34" charset="0"/>
              <a:buChar char="•"/>
            </a:pPr>
            <a:r>
              <a:rPr lang="en-US" dirty="0" smtClean="0"/>
              <a:t>Parameter enhancements</a:t>
            </a:r>
          </a:p>
          <a:p>
            <a:pPr lvl="2">
              <a:buFont typeface="Arial" pitchFamily="34" charset="0"/>
              <a:buChar char="•"/>
            </a:pPr>
            <a:r>
              <a:rPr lang="en-US" dirty="0" smtClean="0"/>
              <a:t>Support for Boolean and </a:t>
            </a:r>
            <a:br>
              <a:rPr lang="en-US" dirty="0" smtClean="0"/>
            </a:br>
            <a:r>
              <a:rPr lang="en-US" dirty="0" smtClean="0"/>
              <a:t>String types</a:t>
            </a:r>
          </a:p>
          <a:p>
            <a:pPr lvl="2">
              <a:buFont typeface="Arial" pitchFamily="34" charset="0"/>
              <a:buChar char="•"/>
            </a:pPr>
            <a:r>
              <a:rPr lang="en-US" dirty="0" smtClean="0"/>
              <a:t>Define a list of valid expressions </a:t>
            </a:r>
            <a:br>
              <a:rPr lang="en-US" dirty="0" smtClean="0"/>
            </a:br>
            <a:r>
              <a:rPr lang="en-US" dirty="0" smtClean="0"/>
              <a:t>for a parameter</a:t>
            </a:r>
          </a:p>
          <a:p>
            <a:pPr lvl="2">
              <a:buFont typeface="Arial" pitchFamily="34" charset="0"/>
              <a:buChar char="•"/>
            </a:pPr>
            <a:r>
              <a:rPr lang="en-US" dirty="0" smtClean="0"/>
              <a:t>Control over display format</a:t>
            </a:r>
          </a:p>
          <a:p>
            <a:pPr lvl="2">
              <a:buFont typeface="Arial" pitchFamily="34" charset="0"/>
              <a:buChar char="•"/>
            </a:pPr>
            <a:r>
              <a:rPr lang="en-US" dirty="0" smtClean="0"/>
              <a:t>Access to user parameters </a:t>
            </a:r>
            <a:br>
              <a:rPr lang="en-US" dirty="0" smtClean="0"/>
            </a:br>
            <a:r>
              <a:rPr lang="en-US" dirty="0" smtClean="0"/>
              <a:t>in a drawing</a:t>
            </a:r>
          </a:p>
        </p:txBody>
      </p:sp>
      <p:pic>
        <p:nvPicPr>
          <p:cNvPr id="8194" name="Picture 2"/>
          <p:cNvPicPr>
            <a:picLocks noChangeAspect="1" noChangeArrowheads="1"/>
          </p:cNvPicPr>
          <p:nvPr/>
        </p:nvPicPr>
        <p:blipFill>
          <a:blip r:embed="rId3" cstate="print"/>
          <a:srcRect/>
          <a:stretch>
            <a:fillRect/>
          </a:stretch>
        </p:blipFill>
        <p:spPr bwMode="auto">
          <a:xfrm>
            <a:off x="4954809" y="1840623"/>
            <a:ext cx="3210245" cy="244523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clrChange>
              <a:clrFrom>
                <a:srgbClr val="880015"/>
              </a:clrFrom>
              <a:clrTo>
                <a:srgbClr val="880015">
                  <a:alpha val="0"/>
                </a:srgbClr>
              </a:clrTo>
            </a:clrChange>
          </a:blip>
          <a:srcRect/>
          <a:stretch>
            <a:fillRect/>
          </a:stretch>
        </p:blipFill>
        <p:spPr bwMode="auto">
          <a:xfrm>
            <a:off x="4184951" y="4385150"/>
            <a:ext cx="3818740" cy="2256044"/>
          </a:xfrm>
          <a:prstGeom prst="rect">
            <a:avLst/>
          </a:prstGeom>
          <a:noFill/>
          <a:ln w="9525">
            <a:noFill/>
            <a:miter lim="800000"/>
            <a:headEnd/>
            <a:tailEnd/>
          </a:ln>
        </p:spPr>
      </p:pic>
      <p:pic>
        <p:nvPicPr>
          <p:cNvPr id="8197" name="Picture 5"/>
          <p:cNvPicPr>
            <a:picLocks noChangeAspect="1" noChangeArrowheads="1"/>
          </p:cNvPicPr>
          <p:nvPr/>
        </p:nvPicPr>
        <p:blipFill>
          <a:blip r:embed="rId5" cstate="print">
            <a:clrChange>
              <a:clrFrom>
                <a:srgbClr val="880015"/>
              </a:clrFrom>
              <a:clrTo>
                <a:srgbClr val="880015">
                  <a:alpha val="0"/>
                </a:srgbClr>
              </a:clrTo>
            </a:clrChange>
          </a:blip>
          <a:srcRect/>
          <a:stretch>
            <a:fillRect/>
          </a:stretch>
        </p:blipFill>
        <p:spPr bwMode="auto">
          <a:xfrm>
            <a:off x="6991743" y="4362842"/>
            <a:ext cx="1742227" cy="143552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196"/>
                                        </p:tgtEl>
                                        <p:attrNameLst>
                                          <p:attrName>style.visibility</p:attrName>
                                        </p:attrNameLst>
                                      </p:cBhvr>
                                      <p:to>
                                        <p:strVal val="visible"/>
                                      </p:to>
                                    </p:set>
                                    <p:animEffect transition="in" filter="fade">
                                      <p:cBhvr>
                                        <p:cTn id="30" dur="500"/>
                                        <p:tgtEl>
                                          <p:spTgt spid="8196"/>
                                        </p:tgtEl>
                                      </p:cBhvr>
                                    </p:animEffect>
                                  </p:childTnLst>
                                </p:cTn>
                              </p:par>
                              <p:par>
                                <p:cTn id="31" presetID="10" presetClass="entr" presetSubtype="0" fill="hold" nodeType="withEffect">
                                  <p:stCondLst>
                                    <p:cond delay="0"/>
                                  </p:stCondLst>
                                  <p:childTnLst>
                                    <p:set>
                                      <p:cBhvr>
                                        <p:cTn id="32" dur="1" fill="hold">
                                          <p:stCondLst>
                                            <p:cond delay="0"/>
                                          </p:stCondLst>
                                        </p:cTn>
                                        <p:tgtEl>
                                          <p:spTgt spid="8197"/>
                                        </p:tgtEl>
                                        <p:attrNameLst>
                                          <p:attrName>style.visibility</p:attrName>
                                        </p:attrNameLst>
                                      </p:cBhvr>
                                      <p:to>
                                        <p:strVal val="visible"/>
                                      </p:to>
                                    </p:set>
                                    <p:animEffect transition="in" filter="fade">
                                      <p:cBhvr>
                                        <p:cTn id="33" dur="10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Enhancements </a:t>
            </a:r>
            <a:r>
              <a:rPr lang="en-US" sz="2000" dirty="0" smtClean="0"/>
              <a:t>(part 2 of 4)</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Content Center</a:t>
            </a:r>
          </a:p>
          <a:p>
            <a:pPr lvl="2">
              <a:buFont typeface="Arial" pitchFamily="34" charset="0"/>
              <a:buChar char="•"/>
            </a:pPr>
            <a:r>
              <a:rPr lang="en-US" dirty="0" smtClean="0"/>
              <a:t>Create and place content center parts</a:t>
            </a:r>
          </a:p>
          <a:p>
            <a:pPr lvl="2">
              <a:buFont typeface="Arial" pitchFamily="34" charset="0"/>
              <a:buChar char="•"/>
            </a:pPr>
            <a:r>
              <a:rPr lang="en-US" dirty="0" smtClean="0"/>
              <a:t>Identify content center parts</a:t>
            </a:r>
          </a:p>
          <a:p>
            <a:pPr lvl="2">
              <a:buFont typeface="Arial" pitchFamily="34" charset="0"/>
              <a:buChar char="•"/>
            </a:pPr>
            <a:r>
              <a:rPr lang="en-US" dirty="0" smtClean="0"/>
              <a:t>Various other enhancements</a:t>
            </a:r>
          </a:p>
          <a:p>
            <a:pPr>
              <a:buFont typeface="Arial" pitchFamily="34" charset="0"/>
              <a:buChar char="•"/>
            </a:pPr>
            <a:r>
              <a:rPr lang="en-US" dirty="0" smtClean="0"/>
              <a:t>Can define your own bitmap for point </a:t>
            </a:r>
            <a:br>
              <a:rPr lang="en-US" dirty="0" smtClean="0"/>
            </a:br>
            <a:r>
              <a:rPr lang="en-US" dirty="0" smtClean="0"/>
              <a:t>client graphics</a:t>
            </a:r>
          </a:p>
          <a:p>
            <a:pPr>
              <a:buFont typeface="Arial" pitchFamily="34" charset="0"/>
              <a:buChar char="•"/>
            </a:pPr>
            <a:r>
              <a:rPr lang="en-US" dirty="0" smtClean="0"/>
              <a:t>Find entities along a specified vector.</a:t>
            </a:r>
          </a:p>
          <a:p>
            <a:pPr>
              <a:buFont typeface="Arial" pitchFamily="34" charset="0"/>
              <a:buChar char="•"/>
            </a:pPr>
            <a:r>
              <a:rPr lang="en-US" dirty="0" smtClean="0"/>
              <a:t>Get the saved version information from a </a:t>
            </a:r>
            <a:br>
              <a:rPr lang="en-US" dirty="0" smtClean="0"/>
            </a:br>
            <a:r>
              <a:rPr lang="en-US" dirty="0" smtClean="0"/>
              <a:t>file without opening it</a:t>
            </a:r>
          </a:p>
          <a:p>
            <a:pPr>
              <a:buFont typeface="Arial" pitchFamily="34" charset="0"/>
              <a:buChar char="•"/>
            </a:pPr>
            <a:r>
              <a:rPr lang="en-US" dirty="0" smtClean="0"/>
              <a:t>Support for equivalent functionality to </a:t>
            </a:r>
            <a:br>
              <a:rPr lang="en-US" dirty="0" smtClean="0"/>
            </a:br>
            <a:r>
              <a:rPr lang="en-US" b="1" dirty="0" smtClean="0"/>
              <a:t>Object Visibility </a:t>
            </a:r>
            <a:r>
              <a:rPr lang="en-US" dirty="0" smtClean="0"/>
              <a:t>command</a:t>
            </a:r>
          </a:p>
          <a:p>
            <a:pPr>
              <a:buFont typeface="Arial" pitchFamily="34" charset="0"/>
              <a:buChar char="•"/>
            </a:pPr>
            <a:endParaRPr lang="en-US" dirty="0" smtClean="0"/>
          </a:p>
          <a:p>
            <a:pPr>
              <a:buFont typeface="Arial" pitchFamily="34" charset="0"/>
              <a:buChar char="•"/>
            </a:pPr>
            <a:endParaRPr lang="en-US" dirty="0"/>
          </a:p>
        </p:txBody>
      </p:sp>
      <p:pic>
        <p:nvPicPr>
          <p:cNvPr id="9220" name="Picture 4"/>
          <p:cNvPicPr>
            <a:picLocks noChangeAspect="1" noChangeArrowheads="1"/>
          </p:cNvPicPr>
          <p:nvPr/>
        </p:nvPicPr>
        <p:blipFill>
          <a:blip r:embed="rId3" cstate="print">
            <a:clrChange>
              <a:clrFrom>
                <a:srgbClr val="880015"/>
              </a:clrFrom>
              <a:clrTo>
                <a:srgbClr val="880015">
                  <a:alpha val="0"/>
                </a:srgbClr>
              </a:clrTo>
            </a:clrChange>
          </a:blip>
          <a:srcRect/>
          <a:stretch>
            <a:fillRect/>
          </a:stretch>
        </p:blipFill>
        <p:spPr bwMode="auto">
          <a:xfrm>
            <a:off x="6630238" y="880558"/>
            <a:ext cx="1800225" cy="58483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220"/>
                                        </p:tgtEl>
                                        <p:attrNameLst>
                                          <p:attrName>style.visibility</p:attrName>
                                        </p:attrNameLst>
                                      </p:cBhvr>
                                      <p:to>
                                        <p:strVal val="visible"/>
                                      </p:to>
                                    </p:set>
                                    <p:animEffect transition="in" filter="fade">
                                      <p:cBhvr>
                                        <p:cTn id="25"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vDay2009 Background.jpg"/>
          <p:cNvPicPr>
            <a:picLocks noChangeAspect="1"/>
          </p:cNvPicPr>
          <p:nvPr/>
        </p:nvPicPr>
        <p:blipFill>
          <a:blip r:embed="rId3" cstate="print"/>
          <a:stretch>
            <a:fillRect/>
          </a:stretch>
        </p:blipFill>
        <p:spPr>
          <a:xfrm>
            <a:off x="0" y="7671"/>
            <a:ext cx="9144000" cy="6842658"/>
          </a:xfrm>
          <a:prstGeom prst="rect">
            <a:avLst/>
          </a:prstGeom>
        </p:spPr>
      </p:pic>
      <p:sp>
        <p:nvSpPr>
          <p:cNvPr id="409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6" name="Rectangle 3"/>
          <p:cNvSpPr>
            <a:spLocks noGrp="1" noChangeArrowheads="1"/>
          </p:cNvSpPr>
          <p:nvPr/>
        </p:nvSpPr>
        <p:spPr bwMode="auto">
          <a:xfrm>
            <a:off x="463550" y="2246313"/>
            <a:ext cx="6804025" cy="1196975"/>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a:cs typeface="+mn-cs"/>
              </a:rPr>
              <a:t>Name</a:t>
            </a:r>
          </a:p>
          <a:p>
            <a:pPr>
              <a:defRPr/>
            </a:pPr>
            <a:r>
              <a:rPr lang="en-US" sz="2800" i="1" u="none" dirty="0">
                <a:cs typeface="+mn-cs"/>
              </a:rPr>
              <a:t>Title</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Enhancements </a:t>
            </a:r>
            <a:r>
              <a:rPr lang="en-US" sz="2000" dirty="0" smtClean="0"/>
              <a:t>(part 3 of 4)</a:t>
            </a:r>
            <a:endParaRPr lang="en-US" dirty="0"/>
          </a:p>
        </p:txBody>
      </p:sp>
      <p:sp>
        <p:nvSpPr>
          <p:cNvPr id="3" name="Content Placeholder 2"/>
          <p:cNvSpPr>
            <a:spLocks noGrp="1"/>
          </p:cNvSpPr>
          <p:nvPr>
            <p:ph idx="1"/>
          </p:nvPr>
        </p:nvSpPr>
        <p:spPr>
          <a:xfrm>
            <a:off x="319088" y="1416050"/>
            <a:ext cx="4263670" cy="5119688"/>
          </a:xfrm>
        </p:spPr>
        <p:txBody>
          <a:bodyPr/>
          <a:lstStyle/>
          <a:p>
            <a:pPr>
              <a:buFont typeface="Arial" pitchFamily="34" charset="0"/>
              <a:buChar char="•"/>
            </a:pPr>
            <a:r>
              <a:rPr lang="en-US" dirty="0" smtClean="0"/>
              <a:t>Registry-free method of registering add-ins</a:t>
            </a:r>
          </a:p>
          <a:p>
            <a:pPr>
              <a:buFont typeface="Arial" pitchFamily="34" charset="0"/>
              <a:buChar char="•"/>
            </a:pPr>
            <a:r>
              <a:rPr lang="en-US" dirty="0" smtClean="0"/>
              <a:t>Query and create embeddings in a document</a:t>
            </a:r>
          </a:p>
          <a:p>
            <a:pPr>
              <a:buFont typeface="Arial" pitchFamily="34" charset="0"/>
              <a:buChar char="•"/>
            </a:pPr>
            <a:r>
              <a:rPr lang="en-US" dirty="0" smtClean="0"/>
              <a:t>Link to any external file</a:t>
            </a:r>
          </a:p>
          <a:p>
            <a:pPr>
              <a:buFont typeface="Arial" pitchFamily="34" charset="0"/>
              <a:buChar char="•"/>
            </a:pPr>
            <a:r>
              <a:rPr lang="en-US" dirty="0" smtClean="0"/>
              <a:t>New programming help features; which product, Inventor version, how to access, C# samples</a:t>
            </a:r>
          </a:p>
          <a:p>
            <a:pPr>
              <a:buFont typeface="Arial" pitchFamily="34" charset="0"/>
              <a:buChar char="•"/>
            </a:pPr>
            <a:r>
              <a:rPr lang="en-US" dirty="0" smtClean="0"/>
              <a:t>Support for all new document and application settings</a:t>
            </a:r>
          </a:p>
          <a:p>
            <a:pPr>
              <a:buFont typeface="Arial" pitchFamily="34" charset="0"/>
              <a:buChar char="•"/>
            </a:pPr>
            <a:endParaRPr lang="en-US" dirty="0" smtClean="0"/>
          </a:p>
        </p:txBody>
      </p:sp>
      <p:pic>
        <p:nvPicPr>
          <p:cNvPr id="10242" name="Picture 2"/>
          <p:cNvPicPr>
            <a:picLocks noChangeAspect="1" noChangeArrowheads="1"/>
          </p:cNvPicPr>
          <p:nvPr/>
        </p:nvPicPr>
        <p:blipFill>
          <a:blip r:embed="rId3" cstate="print"/>
          <a:srcRect/>
          <a:stretch>
            <a:fillRect/>
          </a:stretch>
        </p:blipFill>
        <p:spPr bwMode="auto">
          <a:xfrm>
            <a:off x="4684326" y="1326104"/>
            <a:ext cx="4061415" cy="5193030"/>
          </a:xfrm>
          <a:prstGeom prst="rect">
            <a:avLst/>
          </a:prstGeom>
          <a:noFill/>
          <a:ln w="9525">
            <a:noFill/>
            <a:miter lim="800000"/>
            <a:headEnd/>
            <a:tailEnd/>
          </a:ln>
        </p:spPr>
      </p:pic>
      <p:sp>
        <p:nvSpPr>
          <p:cNvPr id="6" name="Oval 5"/>
          <p:cNvSpPr/>
          <p:nvPr/>
        </p:nvSpPr>
        <p:spPr bwMode="auto">
          <a:xfrm>
            <a:off x="6366270" y="2267883"/>
            <a:ext cx="744535" cy="37849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7" name="Oval 6"/>
          <p:cNvSpPr/>
          <p:nvPr/>
        </p:nvSpPr>
        <p:spPr bwMode="auto">
          <a:xfrm>
            <a:off x="7087032" y="2474259"/>
            <a:ext cx="1389994" cy="21515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8" name="Oval 7"/>
          <p:cNvSpPr/>
          <p:nvPr/>
        </p:nvSpPr>
        <p:spPr bwMode="auto">
          <a:xfrm>
            <a:off x="4776396" y="5432612"/>
            <a:ext cx="3098202" cy="55939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42"/>
                                        </p:tgtEl>
                                        <p:attrNameLst>
                                          <p:attrName>style.visibility</p:attrName>
                                        </p:attrNameLst>
                                      </p:cBhvr>
                                      <p:to>
                                        <p:strVal val="visible"/>
                                      </p:to>
                                    </p:set>
                                    <p:animEffect transition="in" filter="fade">
                                      <p:cBhvr>
                                        <p:cTn id="20" dur="500"/>
                                        <p:tgtEl>
                                          <p:spTgt spid="102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Enhancements </a:t>
            </a:r>
            <a:r>
              <a:rPr lang="en-US" sz="2000" dirty="0" smtClean="0"/>
              <a:t>(part 4 of 4)</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Creation of B-Rep geometry based on </a:t>
            </a:r>
            <a:br>
              <a:rPr lang="en-US" dirty="0" smtClean="0"/>
            </a:br>
            <a:r>
              <a:rPr lang="en-US" dirty="0" smtClean="0"/>
              <a:t>geometry and topology definition</a:t>
            </a:r>
          </a:p>
          <a:p>
            <a:pPr>
              <a:buFont typeface="Arial" pitchFamily="34" charset="0"/>
              <a:buChar char="•"/>
            </a:pPr>
            <a:r>
              <a:rPr lang="en-US" dirty="0" smtClean="0"/>
              <a:t>Query for tolerances in a tolerant model.</a:t>
            </a:r>
            <a:br>
              <a:rPr lang="en-US" dirty="0" smtClean="0"/>
            </a:br>
            <a:endParaRPr lang="en-US" dirty="0" smtClean="0"/>
          </a:p>
          <a:p>
            <a:pPr>
              <a:buFont typeface="Arial" pitchFamily="34" charset="0"/>
              <a:buChar char="•"/>
            </a:pPr>
            <a:r>
              <a:rPr lang="en-US" dirty="0" smtClean="0"/>
              <a:t>Support for realistic materials in render styles</a:t>
            </a:r>
          </a:p>
          <a:p>
            <a:pPr>
              <a:buFont typeface="Arial" pitchFamily="34" charset="0"/>
              <a:buChar char="•"/>
            </a:pPr>
            <a:r>
              <a:rPr lang="en-US" dirty="0" smtClean="0"/>
              <a:t>Support for image based lighting</a:t>
            </a:r>
          </a:p>
          <a:p>
            <a:pPr>
              <a:buFont typeface="Arial" pitchFamily="34" charset="0"/>
              <a:buChar char="•"/>
            </a:pPr>
            <a:r>
              <a:rPr lang="en-US" dirty="0" smtClean="0"/>
              <a:t>Support for new display modes </a:t>
            </a:r>
          </a:p>
          <a:p>
            <a:pPr>
              <a:buFont typeface="Arial" pitchFamily="34" charset="0"/>
              <a:buChar char="•"/>
            </a:pPr>
            <a:r>
              <a:rPr lang="en-US" dirty="0" smtClean="0"/>
              <a:t>Ability to turn ground display on/off</a:t>
            </a:r>
            <a:endParaRPr lang="en-US" dirty="0"/>
          </a:p>
        </p:txBody>
      </p:sp>
      <p:pic>
        <p:nvPicPr>
          <p:cNvPr id="4" name="Picture 3" descr="part.png"/>
          <p:cNvPicPr>
            <a:picLocks noChangeAspect="1"/>
          </p:cNvPicPr>
          <p:nvPr/>
        </p:nvPicPr>
        <p:blipFill>
          <a:blip r:embed="rId3" cstate="print"/>
          <a:stretch>
            <a:fillRect/>
          </a:stretch>
        </p:blipFill>
        <p:spPr>
          <a:xfrm>
            <a:off x="5443370" y="3548830"/>
            <a:ext cx="3318534" cy="2877937"/>
          </a:xfrm>
          <a:prstGeom prst="rect">
            <a:avLst/>
          </a:prstGeom>
        </p:spPr>
      </p:pic>
      <p:pic>
        <p:nvPicPr>
          <p:cNvPr id="11266" name="Picture 2"/>
          <p:cNvPicPr>
            <a:picLocks noChangeAspect="1" noChangeArrowheads="1"/>
          </p:cNvPicPr>
          <p:nvPr/>
        </p:nvPicPr>
        <p:blipFill>
          <a:blip r:embed="rId4" cstate="print"/>
          <a:srcRect/>
          <a:stretch>
            <a:fillRect/>
          </a:stretch>
        </p:blipFill>
        <p:spPr bwMode="auto">
          <a:xfrm>
            <a:off x="640976" y="5243232"/>
            <a:ext cx="4419600" cy="1104900"/>
          </a:xfrm>
          <a:prstGeom prst="rect">
            <a:avLst/>
          </a:prstGeom>
          <a:noFill/>
          <a:ln w="9525">
            <a:noFill/>
            <a:miter lim="800000"/>
            <a:headEnd/>
            <a:tailEnd/>
          </a:ln>
        </p:spPr>
      </p:pic>
      <p:pic>
        <p:nvPicPr>
          <p:cNvPr id="11268" name="Picture 4"/>
          <p:cNvPicPr>
            <a:picLocks noChangeAspect="1" noChangeArrowheads="1"/>
          </p:cNvPicPr>
          <p:nvPr/>
        </p:nvPicPr>
        <p:blipFill>
          <a:blip r:embed="rId5" cstate="print"/>
          <a:srcRect/>
          <a:stretch>
            <a:fillRect/>
          </a:stretch>
        </p:blipFill>
        <p:spPr bwMode="auto">
          <a:xfrm>
            <a:off x="6284531" y="1177065"/>
            <a:ext cx="2561699" cy="1716741"/>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266"/>
                                        </p:tgtEl>
                                        <p:attrNameLst>
                                          <p:attrName>style.visibility</p:attrName>
                                        </p:attrNameLst>
                                      </p:cBhvr>
                                      <p:to>
                                        <p:strVal val="visible"/>
                                      </p:to>
                                    </p:set>
                                    <p:animEffect transition="in" filter="fade">
                                      <p:cBhvr>
                                        <p:cTn id="28" dur="500"/>
                                        <p:tgtEl>
                                          <p:spTgt spid="1126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1"/>
          </p:nvPr>
        </p:nvSpPr>
        <p:spPr>
          <a:xfrm>
            <a:off x="1933575" y="2789238"/>
            <a:ext cx="5287963" cy="977900"/>
          </a:xfrm>
        </p:spPr>
        <p:txBody>
          <a:bodyPr/>
          <a:lstStyle/>
          <a:p>
            <a:pPr marL="609600" indent="-609600" eaLnBrk="1" hangingPunct="1"/>
            <a:r>
              <a:rPr lang="en-US" sz="4000" dirty="0" smtClean="0"/>
              <a:t>Questions &amp; Answers</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1357313" y="1485900"/>
            <a:ext cx="6396037" cy="2541588"/>
          </a:xfrm>
        </p:spPr>
        <p:txBody>
          <a:bodyPr/>
          <a:lstStyle/>
          <a:p>
            <a:pPr marL="609600" indent="-609600" eaLnBrk="1" hangingPunct="1"/>
            <a:r>
              <a:rPr lang="en-US" sz="3500" smtClean="0"/>
              <a:t>Today’s presentations…</a:t>
            </a:r>
          </a:p>
          <a:p>
            <a:pPr marL="609600" indent="-609600" eaLnBrk="1" hangingPunct="1"/>
            <a:r>
              <a:rPr lang="en-US" sz="3500" smtClean="0"/>
              <a:t>		ADN Extranet</a:t>
            </a:r>
          </a:p>
          <a:p>
            <a:pPr marL="609600" indent="-609600" eaLnBrk="1" hangingPunct="1"/>
            <a:r>
              <a:rPr lang="en-US" sz="3500" smtClean="0"/>
              <a:t>		http://adn.autodesk.com</a:t>
            </a:r>
          </a:p>
          <a:p>
            <a:pPr marL="609600" indent="-609600" eaLnBrk="1" hangingPunct="1"/>
            <a:r>
              <a:rPr lang="en-US" sz="3500" smtClean="0"/>
              <a:t>		Under “Events”</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6527800"/>
            <a:ext cx="2735263" cy="330200"/>
          </a:xfrm>
          <a:prstGeom prst="rect">
            <a:avLst/>
          </a:prstGeom>
          <a:solidFill>
            <a:schemeClr val="bg1"/>
          </a:solidFill>
          <a:ln w="9525" algn="ctr">
            <a:noFill/>
            <a:round/>
            <a:headEnd/>
            <a:tailEnd/>
          </a:ln>
        </p:spPr>
        <p:txBody>
          <a:bodyPr/>
          <a:lstStyle/>
          <a:p>
            <a:endParaRPr lang="en-US"/>
          </a:p>
        </p:txBody>
      </p:sp>
      <p:sp>
        <p:nvSpPr>
          <p:cNvPr id="5123" name="Title 19"/>
          <p:cNvSpPr>
            <a:spLocks noGrp="1"/>
          </p:cNvSpPr>
          <p:nvPr>
            <p:ph type="title"/>
          </p:nvPr>
        </p:nvSpPr>
        <p:spPr>
          <a:xfrm>
            <a:off x="1" y="0"/>
            <a:ext cx="1820090" cy="6858000"/>
          </a:xfrm>
          <a:solidFill>
            <a:schemeClr val="bg1"/>
          </a:solidFill>
        </p:spPr>
        <p:txBody>
          <a:bodyPr/>
          <a:lstStyle/>
          <a:p>
            <a:pPr algn="ctr" eaLnBrk="1" hangingPunct="1"/>
            <a:r>
              <a:rPr lang="en-US" sz="2400" b="1" i="1" dirty="0" smtClean="0"/>
              <a:t>Choosing</a:t>
            </a:r>
            <a:br>
              <a:rPr lang="en-US" sz="2400" b="1" i="1" dirty="0" smtClean="0"/>
            </a:br>
            <a:r>
              <a:rPr lang="en-US" sz="2400" b="1" i="1" dirty="0" smtClean="0"/>
              <a:t>the </a:t>
            </a:r>
            <a:br>
              <a:rPr lang="en-US" sz="2400" b="1" i="1" dirty="0" smtClean="0"/>
            </a:br>
            <a:r>
              <a:rPr lang="en-US" sz="2400" b="1" i="1" dirty="0" smtClean="0"/>
              <a:t>Right Tool</a:t>
            </a:r>
            <a:br>
              <a:rPr lang="en-US" sz="2400" b="1" i="1" dirty="0" smtClean="0"/>
            </a:br>
            <a:r>
              <a:rPr lang="en-US" sz="2400" b="1" i="1" dirty="0" smtClean="0"/>
              <a:t>for the</a:t>
            </a:r>
            <a:br>
              <a:rPr lang="en-US" sz="2400" b="1" i="1" dirty="0" smtClean="0"/>
            </a:br>
            <a:r>
              <a:rPr lang="en-US" sz="2400" b="1" i="1" dirty="0" smtClean="0"/>
              <a:t>Job</a:t>
            </a:r>
            <a:endParaRPr lang="en-US" sz="2400" i="1" dirty="0" smtClean="0"/>
          </a:p>
        </p:txBody>
      </p:sp>
      <p:pic>
        <p:nvPicPr>
          <p:cNvPr id="1026" name="Picture 1" descr="http://www.charlesandhudson.com/archives/hand-tools-list-important.jpg"/>
          <p:cNvPicPr>
            <a:picLocks noChangeAspect="1" noChangeArrowheads="1"/>
          </p:cNvPicPr>
          <p:nvPr/>
        </p:nvPicPr>
        <p:blipFill>
          <a:blip r:embed="rId4" cstate="print"/>
          <a:srcRect/>
          <a:stretch>
            <a:fillRect/>
          </a:stretch>
        </p:blipFill>
        <p:spPr bwMode="auto">
          <a:xfrm>
            <a:off x="1820091" y="0"/>
            <a:ext cx="6731726" cy="6858000"/>
          </a:xfrm>
          <a:prstGeom prst="rect">
            <a:avLst/>
          </a:prstGeom>
          <a:noFill/>
        </p:spPr>
      </p:pic>
    </p:spTree>
    <p:custDataLst>
      <p:tags r:id="rId1"/>
    </p:custData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19088" y="1416050"/>
            <a:ext cx="8062912" cy="5119688"/>
          </a:xfrm>
          <a:prstGeom prst="rect">
            <a:avLst/>
          </a:prstGeom>
          <a:noFill/>
          <a:ln w="9525">
            <a:noFill/>
            <a:miter lim="800000"/>
            <a:headEnd/>
            <a:tailEnd/>
          </a:ln>
          <a:effectLst/>
        </p:spPr>
        <p:txBody>
          <a:bodyPr lIns="0" tIns="0" rIns="0" bIns="0"/>
          <a:lstStyle/>
          <a:p>
            <a:pPr marL="284163" lvl="1" indent="-169863">
              <a:spcBef>
                <a:spcPct val="15000"/>
              </a:spcBef>
              <a:spcAft>
                <a:spcPct val="15000"/>
              </a:spcAft>
              <a:buClr>
                <a:schemeClr val="accent1"/>
              </a:buClr>
              <a:buSzPct val="80000"/>
              <a:buFont typeface="Wingdings" pitchFamily="2" charset="2"/>
              <a:buChar char="§"/>
              <a:defRPr/>
            </a:pPr>
            <a:r>
              <a:rPr lang="en-US" sz="2800" u="none" kern="0" dirty="0">
                <a:latin typeface="+mn-lt"/>
                <a:cs typeface="+mn-cs"/>
              </a:rPr>
              <a:t>Describe</a:t>
            </a:r>
          </a:p>
        </p:txBody>
      </p:sp>
      <p:sp>
        <p:nvSpPr>
          <p:cNvPr id="7172" name="Title 1"/>
          <p:cNvSpPr>
            <a:spLocks noGrp="1"/>
          </p:cNvSpPr>
          <p:nvPr>
            <p:ph type="title"/>
          </p:nvPr>
        </p:nvSpPr>
        <p:spPr/>
        <p:txBody>
          <a:bodyPr/>
          <a:lstStyle/>
          <a:p>
            <a:pPr eaLnBrk="1" hangingPunct="1"/>
            <a:r>
              <a:rPr lang="en-US" smtClean="0"/>
              <a:t>Bio</a:t>
            </a:r>
          </a:p>
        </p:txBody>
      </p:sp>
      <p:pic>
        <p:nvPicPr>
          <p:cNvPr id="6" name="Picture 5" descr="vendetta2.jpg"/>
          <p:cNvPicPr>
            <a:picLocks noChangeAspect="1"/>
          </p:cNvPicPr>
          <p:nvPr/>
        </p:nvPicPr>
        <p:blipFill>
          <a:blip r:embed="rId3" cstate="print"/>
          <a:stretch>
            <a:fillRect/>
          </a:stretch>
        </p:blipFill>
        <p:spPr>
          <a:xfrm>
            <a:off x="5481726" y="106532"/>
            <a:ext cx="2885714" cy="2761905"/>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Nondisclosure Agreement</a:t>
            </a:r>
            <a:br>
              <a:rPr lang="en-US" smtClean="0"/>
            </a:br>
            <a:endParaRPr lang="en-US" sz="2400" i="1" smtClean="0">
              <a:solidFill>
                <a:srgbClr val="003264"/>
              </a:solidFill>
            </a:endParaRPr>
          </a:p>
        </p:txBody>
      </p:sp>
      <p:sp>
        <p:nvSpPr>
          <p:cNvPr id="8196" name="Rectangle 3"/>
          <p:cNvSpPr>
            <a:spLocks noGrp="1" noChangeArrowheads="1"/>
          </p:cNvSpPr>
          <p:nvPr>
            <p:ph type="body" idx="1"/>
          </p:nvPr>
        </p:nvSpPr>
        <p:spPr/>
        <p:txBody>
          <a:bodyPr/>
          <a:lstStyle/>
          <a:p>
            <a:pPr lvl="1" eaLnBrk="1" hangingPunct="1"/>
            <a:r>
              <a:rPr lang="en-US" sz="2800" dirty="0" smtClean="0"/>
              <a:t>Today’s discussion is covered under your ADN Agreement with Autodesk.</a:t>
            </a:r>
          </a:p>
          <a:p>
            <a:pPr lvl="1" eaLnBrk="1" hangingPunct="1"/>
            <a:r>
              <a:rPr lang="en-US" sz="2800" dirty="0" smtClean="0"/>
              <a:t>The information we will be providing is highly confidential, and is to be shared within your company on  “need to know basis” and to NO ONE outside your company. </a:t>
            </a:r>
          </a:p>
          <a:p>
            <a:pPr lvl="1" eaLnBrk="1" hangingPunct="1"/>
            <a:r>
              <a:rPr lang="en-US" sz="2800" dirty="0" smtClean="0"/>
              <a:t>Autodesk makes no guarantees that anything presented or discussed will actually appear in the future.</a:t>
            </a:r>
          </a:p>
          <a:p>
            <a:pPr lvl="1" eaLnBrk="1" hangingPunct="1"/>
            <a:endParaRPr lang="en-US" sz="2800" dirty="0" smtClean="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Inventor 2011?</a:t>
            </a:r>
            <a:endParaRPr lang="en-US" dirty="0"/>
          </a:p>
        </p:txBody>
      </p:sp>
      <p:sp>
        <p:nvSpPr>
          <p:cNvPr id="4" name="Content Placeholder 2"/>
          <p:cNvSpPr txBox="1">
            <a:spLocks/>
          </p:cNvSpPr>
          <p:nvPr/>
        </p:nvSpPr>
        <p:spPr bwMode="auto">
          <a:xfrm>
            <a:off x="949234" y="1750422"/>
            <a:ext cx="7432765" cy="47853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57 new objects (with 537 new functions)</a:t>
            </a:r>
          </a:p>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21 removed functions</a:t>
            </a:r>
          </a:p>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635 new functions on existing objects</a:t>
            </a:r>
          </a:p>
          <a:p>
            <a:pPr marL="342900" marR="0" lvl="0" indent="-342900" algn="l" defTabSz="914400" rtl="0" eaLnBrk="0" fontAlgn="base" latinLnBrk="0" hangingPunct="0">
              <a:lnSpc>
                <a:spcPct val="100000"/>
              </a:lnSpc>
              <a:spcBef>
                <a:spcPct val="15000"/>
              </a:spcBef>
              <a:spcAft>
                <a:spcPct val="15000"/>
              </a:spcAft>
              <a:buClrTx/>
              <a:buSzTx/>
              <a:buFontTx/>
              <a:buNone/>
              <a:tabLst/>
              <a:defRPr/>
            </a:pPr>
            <a:r>
              <a:rPr kumimoji="0" lang="en-US" sz="2800" b="0" i="0" u="sng" strike="noStrike" kern="0" cap="none" spc="0" normalizeH="0" baseline="0" noProof="0" dirty="0" smtClean="0">
                <a:ln>
                  <a:noFill/>
                </a:ln>
                <a:solidFill>
                  <a:schemeClr val="tx1"/>
                </a:solidFill>
                <a:effectLst/>
                <a:uLnTx/>
                <a:uFillTx/>
                <a:latin typeface="+mn-lt"/>
                <a:ea typeface="+mn-ea"/>
                <a:cs typeface="+mn-cs"/>
              </a:rPr>
              <a:t>53 modified functions</a:t>
            </a:r>
            <a:endParaRPr kumimoji="0" lang="en-US" sz="2800" b="0" i="0" u="sng" strike="noStrike" kern="0" cap="none" spc="0" normalizeH="0" baseline="0" noProof="0" dirty="0">
              <a:ln>
                <a:noFill/>
              </a:ln>
              <a:solidFill>
                <a:schemeClr val="tx1"/>
              </a:solidFill>
              <a:effectLst/>
              <a:uLnTx/>
              <a:uFillTx/>
              <a:latin typeface="+mn-lt"/>
              <a:ea typeface="+mn-ea"/>
              <a:cs typeface="+mn-cs"/>
            </a:endParaRPr>
          </a:p>
        </p:txBody>
      </p:sp>
      <p:sp>
        <p:nvSpPr>
          <p:cNvPr id="6" name="KMA4F595B"/>
          <p:cNvSpPr>
            <a:spLocks noChangeArrowheads="1"/>
          </p:cNvSpPr>
          <p:nvPr>
            <p:custDataLst>
              <p:tags r:id="rId1"/>
            </p:custDataLst>
          </p:nvPr>
        </p:nvSpPr>
        <p:spPr bwMode="auto">
          <a:xfrm>
            <a:off x="4648200" y="4813867"/>
            <a:ext cx="3485860" cy="1441933"/>
          </a:xfrm>
          <a:prstGeom prst="rect">
            <a:avLst/>
          </a:prstGeom>
          <a:noFill/>
          <a:ln w="9525">
            <a:noFill/>
            <a:miter lim="800000"/>
            <a:headEnd/>
            <a:tailEnd/>
          </a:ln>
        </p:spPr>
        <p:txBody>
          <a:bodyPr wrap="square" lIns="0" tIns="0" rIns="0" bIns="0">
            <a:spAutoFit/>
          </a:bodyPr>
          <a:lstStyle/>
          <a:p>
            <a:pPr algn="ctr">
              <a:spcBef>
                <a:spcPct val="15000"/>
              </a:spcBef>
              <a:spcAft>
                <a:spcPct val="15000"/>
              </a:spcAft>
            </a:pPr>
            <a:r>
              <a:rPr lang="en-US" sz="2000" b="1" dirty="0"/>
              <a:t>Inventor </a:t>
            </a:r>
            <a:r>
              <a:rPr lang="en-US" sz="2000" b="1" dirty="0" smtClean="0"/>
              <a:t>2010</a:t>
            </a:r>
            <a:endParaRPr lang="en-US" sz="2000" b="1" dirty="0"/>
          </a:p>
          <a:p>
            <a:pPr>
              <a:spcBef>
                <a:spcPct val="15000"/>
              </a:spcBef>
              <a:spcAft>
                <a:spcPct val="15000"/>
              </a:spcAft>
            </a:pPr>
            <a:r>
              <a:rPr lang="en-US" sz="1400" dirty="0" smtClean="0"/>
              <a:t>137 new objects (with 1925 new functions)</a:t>
            </a:r>
          </a:p>
          <a:p>
            <a:pPr>
              <a:spcBef>
                <a:spcPct val="15000"/>
              </a:spcBef>
              <a:spcAft>
                <a:spcPct val="15000"/>
              </a:spcAft>
            </a:pPr>
            <a:r>
              <a:rPr lang="en-US" sz="1400" dirty="0" smtClean="0"/>
              <a:t>121 Removed functions</a:t>
            </a:r>
          </a:p>
          <a:p>
            <a:pPr>
              <a:spcBef>
                <a:spcPct val="15000"/>
              </a:spcBef>
              <a:spcAft>
                <a:spcPct val="15000"/>
              </a:spcAft>
            </a:pPr>
            <a:r>
              <a:rPr lang="en-US" sz="1400" dirty="0" smtClean="0"/>
              <a:t>900 new functions on existing objects</a:t>
            </a:r>
          </a:p>
          <a:p>
            <a:pPr>
              <a:spcBef>
                <a:spcPct val="15000"/>
              </a:spcBef>
              <a:spcAft>
                <a:spcPct val="15000"/>
              </a:spcAft>
            </a:pPr>
            <a:r>
              <a:rPr lang="en-US" sz="1400" dirty="0" smtClean="0"/>
              <a:t>44 modified functions</a:t>
            </a:r>
            <a:r>
              <a:rPr lang="en-US" altLang="ja-JP" sz="1400" dirty="0" smtClean="0"/>
              <a:t>.</a:t>
            </a:r>
            <a:endParaRPr lang="en-US" sz="1400" dirty="0">
              <a:ea typeface="ＭＳ Ｐゴシック" pitchFamily="34" charset="-128"/>
            </a:endParaRPr>
          </a:p>
        </p:txBody>
      </p:sp>
      <p:sp>
        <p:nvSpPr>
          <p:cNvPr id="8" name="KMA4F595B"/>
          <p:cNvSpPr>
            <a:spLocks noChangeArrowheads="1"/>
          </p:cNvSpPr>
          <p:nvPr>
            <p:custDataLst>
              <p:tags r:id="rId2"/>
            </p:custDataLst>
          </p:nvPr>
        </p:nvSpPr>
        <p:spPr bwMode="auto">
          <a:xfrm>
            <a:off x="393882" y="4802981"/>
            <a:ext cx="3298806" cy="1441933"/>
          </a:xfrm>
          <a:prstGeom prst="rect">
            <a:avLst/>
          </a:prstGeom>
          <a:noFill/>
          <a:ln w="9525">
            <a:noFill/>
            <a:miter lim="800000"/>
            <a:headEnd/>
            <a:tailEnd/>
          </a:ln>
        </p:spPr>
        <p:txBody>
          <a:bodyPr lIns="0" tIns="0" rIns="0" bIns="0">
            <a:spAutoFit/>
          </a:bodyPr>
          <a:lstStyle/>
          <a:p>
            <a:pPr algn="ctr">
              <a:spcBef>
                <a:spcPct val="15000"/>
              </a:spcBef>
              <a:spcAft>
                <a:spcPct val="15000"/>
              </a:spcAft>
            </a:pPr>
            <a:r>
              <a:rPr lang="en-US" sz="2000" b="1" dirty="0"/>
              <a:t>Inventor </a:t>
            </a:r>
            <a:r>
              <a:rPr lang="en-US" sz="2000" b="1" dirty="0" smtClean="0"/>
              <a:t>2009</a:t>
            </a:r>
            <a:endParaRPr lang="en-US" sz="2000" b="1" dirty="0"/>
          </a:p>
          <a:p>
            <a:pPr>
              <a:spcBef>
                <a:spcPct val="15000"/>
              </a:spcBef>
              <a:spcAft>
                <a:spcPct val="15000"/>
              </a:spcAft>
            </a:pPr>
            <a:r>
              <a:rPr lang="en-US" sz="1400" dirty="0" smtClean="0"/>
              <a:t>86 new objects (with 854 new functions)</a:t>
            </a:r>
          </a:p>
          <a:p>
            <a:pPr>
              <a:spcBef>
                <a:spcPct val="15000"/>
              </a:spcBef>
              <a:spcAft>
                <a:spcPct val="15000"/>
              </a:spcAft>
            </a:pPr>
            <a:r>
              <a:rPr lang="en-US" sz="1400" dirty="0" smtClean="0"/>
              <a:t>32 Removed functions</a:t>
            </a:r>
          </a:p>
          <a:p>
            <a:pPr>
              <a:spcBef>
                <a:spcPct val="15000"/>
              </a:spcBef>
              <a:spcAft>
                <a:spcPct val="15000"/>
              </a:spcAft>
            </a:pPr>
            <a:r>
              <a:rPr lang="en-US" sz="1400" dirty="0" smtClean="0"/>
              <a:t>464 new functions on existing objects</a:t>
            </a:r>
          </a:p>
          <a:p>
            <a:pPr>
              <a:spcBef>
                <a:spcPct val="15000"/>
              </a:spcBef>
              <a:spcAft>
                <a:spcPct val="15000"/>
              </a:spcAft>
            </a:pPr>
            <a:r>
              <a:rPr lang="en-US" sz="1400" dirty="0" smtClean="0"/>
              <a:t>21 modified functions</a:t>
            </a:r>
            <a:r>
              <a:rPr lang="en-US" altLang="ja-JP" sz="1400" dirty="0" smtClean="0"/>
              <a:t>.</a:t>
            </a:r>
            <a:endParaRPr lang="en-US" sz="1400" dirty="0">
              <a:ea typeface="ＭＳ Ｐゴシック"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2011 API </a:t>
            </a:r>
            <a:r>
              <a:rPr lang="en-US" dirty="0" err="1" smtClean="0"/>
              <a:t>Wishlist</a:t>
            </a:r>
            <a:r>
              <a:rPr lang="en-US" dirty="0" smtClean="0"/>
              <a:t> Survey</a:t>
            </a:r>
            <a:endParaRPr lang="en-US" dirty="0"/>
          </a:p>
        </p:txBody>
      </p:sp>
      <p:sp>
        <p:nvSpPr>
          <p:cNvPr id="3" name="Content Placeholder 2"/>
          <p:cNvSpPr>
            <a:spLocks noGrp="1"/>
          </p:cNvSpPr>
          <p:nvPr>
            <p:ph idx="1"/>
          </p:nvPr>
        </p:nvSpPr>
        <p:spPr/>
        <p:txBody>
          <a:bodyPr/>
          <a:lstStyle/>
          <a:p>
            <a:pPr marL="457200" indent="-457200"/>
            <a:r>
              <a:rPr lang="en-US" sz="2000" dirty="0" smtClean="0"/>
              <a:t>1. Attributes on Document objects.</a:t>
            </a:r>
          </a:p>
          <a:p>
            <a:pPr marL="457200" indent="-457200"/>
            <a:r>
              <a:rPr lang="en-US" sz="2000" dirty="0" smtClean="0"/>
              <a:t>2. VBA Record and Playback</a:t>
            </a:r>
          </a:p>
          <a:p>
            <a:pPr marL="457200" indent="-457200"/>
            <a:r>
              <a:rPr lang="en-US" sz="2000" dirty="0" smtClean="0"/>
              <a:t>3. Creation of User Coordinate Systems</a:t>
            </a:r>
          </a:p>
          <a:p>
            <a:pPr marL="457200" indent="-457200"/>
            <a:r>
              <a:rPr lang="en-US" sz="2000" dirty="0" smtClean="0"/>
              <a:t>3. Support for </a:t>
            </a:r>
            <a:r>
              <a:rPr lang="en-US" sz="2000" dirty="0" err="1" smtClean="0"/>
              <a:t>dockable</a:t>
            </a:r>
            <a:r>
              <a:rPr lang="en-US" sz="2000" dirty="0" smtClean="0"/>
              <a:t> dialogs</a:t>
            </a:r>
          </a:p>
          <a:p>
            <a:pPr marL="457200" indent="-457200"/>
            <a:r>
              <a:rPr lang="en-US" sz="2000" dirty="0" smtClean="0"/>
              <a:t>3. Placement of Content Center parts</a:t>
            </a:r>
          </a:p>
          <a:p>
            <a:pPr marL="457200" indent="-457200"/>
            <a:r>
              <a:rPr lang="en-US" sz="2000" dirty="0" smtClean="0"/>
              <a:t>6. Support for </a:t>
            </a:r>
            <a:r>
              <a:rPr lang="en-US" sz="2000" dirty="0" err="1" smtClean="0"/>
              <a:t>Shrinkwrap</a:t>
            </a:r>
            <a:r>
              <a:rPr lang="en-US" sz="2000" dirty="0" smtClean="0"/>
              <a:t> functionality</a:t>
            </a:r>
          </a:p>
          <a:p>
            <a:pPr marL="457200" indent="-457200"/>
            <a:r>
              <a:rPr lang="en-US" sz="2000" dirty="0" smtClean="0"/>
              <a:t>7. Insert AutoCAD file into a sketch</a:t>
            </a:r>
          </a:p>
          <a:p>
            <a:pPr marL="457200" indent="-457200"/>
            <a:r>
              <a:rPr lang="en-US" sz="2000" dirty="0" smtClean="0"/>
              <a:t>7. Use of AutoCAD blocks in an Inventor drawing</a:t>
            </a:r>
          </a:p>
          <a:p>
            <a:pPr marL="457200" indent="-457200"/>
            <a:r>
              <a:rPr lang="en-US" sz="2000" dirty="0" smtClean="0"/>
              <a:t>9. Auto balloon in drawings</a:t>
            </a:r>
          </a:p>
          <a:p>
            <a:pPr marL="457200" indent="-457200"/>
            <a:r>
              <a:rPr lang="en-US" sz="2000" dirty="0" smtClean="0"/>
              <a:t>10. 2D Sketch edit enhancements (trim, extend, split, scale, stretch)</a:t>
            </a:r>
          </a:p>
          <a:p>
            <a:pPr marL="457200" indent="-457200"/>
            <a:r>
              <a:rPr lang="en-US" sz="2000" dirty="0" smtClean="0"/>
              <a:t>10. Copy sketch contents into another sketch</a:t>
            </a:r>
          </a:p>
          <a:p>
            <a:pPr marL="457200" indent="-457200"/>
            <a:r>
              <a:rPr lang="en-US" sz="2000" dirty="0" smtClean="0"/>
              <a:t>10. B-Rep Create</a:t>
            </a:r>
          </a:p>
          <a:p>
            <a:pPr marL="457200" indent="-457200"/>
            <a:r>
              <a:rPr lang="en-US" sz="2000" dirty="0" smtClean="0"/>
              <a:t>13. Additional </a:t>
            </a:r>
            <a:r>
              <a:rPr lang="en-US" sz="2000" dirty="0" err="1" smtClean="0"/>
              <a:t>weldment</a:t>
            </a:r>
            <a:r>
              <a:rPr lang="en-US" sz="2000" dirty="0" smtClean="0"/>
              <a:t> support</a:t>
            </a:r>
          </a:p>
          <a:p>
            <a:pPr marL="457200" indent="-457200"/>
            <a:endParaRPr lang="en-US" sz="2000" dirty="0" smtClean="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2011 API </a:t>
            </a:r>
            <a:r>
              <a:rPr lang="en-US" dirty="0" err="1" smtClean="0"/>
              <a:t>Wishlist</a:t>
            </a:r>
            <a:r>
              <a:rPr lang="en-US" dirty="0" smtClean="0"/>
              <a:t> Survey</a:t>
            </a:r>
            <a:endParaRPr lang="en-US" dirty="0"/>
          </a:p>
        </p:txBody>
      </p:sp>
      <p:sp>
        <p:nvSpPr>
          <p:cNvPr id="3" name="Content Placeholder 2"/>
          <p:cNvSpPr>
            <a:spLocks noGrp="1"/>
          </p:cNvSpPr>
          <p:nvPr>
            <p:ph idx="1"/>
          </p:nvPr>
        </p:nvSpPr>
        <p:spPr/>
        <p:txBody>
          <a:bodyPr/>
          <a:lstStyle/>
          <a:p>
            <a:pPr marL="457200" indent="-457200"/>
            <a:r>
              <a:rPr lang="en-US" sz="2000" b="1" dirty="0" smtClean="0">
                <a:solidFill>
                  <a:srgbClr val="FFFF00"/>
                </a:solidFill>
                <a:effectLst>
                  <a:glow rad="228600">
                    <a:schemeClr val="accent4">
                      <a:satMod val="175000"/>
                      <a:alpha val="40000"/>
                    </a:schemeClr>
                  </a:glow>
                </a:effectLst>
              </a:rPr>
              <a:t>1. Attributes on Document objects.</a:t>
            </a:r>
          </a:p>
          <a:p>
            <a:pPr marL="457200" indent="-457200"/>
            <a:r>
              <a:rPr lang="en-US" sz="2000" dirty="0" smtClean="0"/>
              <a:t>2. VBA Record and Playback</a:t>
            </a:r>
          </a:p>
          <a:p>
            <a:pPr marL="457200" indent="-457200"/>
            <a:r>
              <a:rPr lang="en-US" sz="2000" b="1" dirty="0" smtClean="0">
                <a:solidFill>
                  <a:srgbClr val="FFFF00"/>
                </a:solidFill>
                <a:effectLst>
                  <a:glow rad="228600">
                    <a:schemeClr val="accent4">
                      <a:satMod val="175000"/>
                      <a:alpha val="40000"/>
                    </a:schemeClr>
                  </a:glow>
                </a:effectLst>
              </a:rPr>
              <a:t>3. Creation of User Coordinate Systems</a:t>
            </a:r>
          </a:p>
          <a:p>
            <a:pPr marL="457200" indent="-457200"/>
            <a:r>
              <a:rPr lang="en-US" sz="2000" b="1" dirty="0" smtClean="0">
                <a:solidFill>
                  <a:srgbClr val="FFFF00"/>
                </a:solidFill>
                <a:effectLst>
                  <a:glow rad="228600">
                    <a:schemeClr val="accent4">
                      <a:satMod val="175000"/>
                      <a:alpha val="40000"/>
                    </a:schemeClr>
                  </a:glow>
                </a:effectLst>
              </a:rPr>
              <a:t>3. Support for </a:t>
            </a:r>
            <a:r>
              <a:rPr lang="en-US" sz="2000" b="1" dirty="0" err="1" smtClean="0">
                <a:solidFill>
                  <a:srgbClr val="FFFF00"/>
                </a:solidFill>
                <a:effectLst>
                  <a:glow rad="228600">
                    <a:schemeClr val="accent4">
                      <a:satMod val="175000"/>
                      <a:alpha val="40000"/>
                    </a:schemeClr>
                  </a:glow>
                </a:effectLst>
              </a:rPr>
              <a:t>dockable</a:t>
            </a:r>
            <a:r>
              <a:rPr lang="en-US" sz="2000" b="1" dirty="0" smtClean="0">
                <a:solidFill>
                  <a:srgbClr val="FFFF00"/>
                </a:solidFill>
                <a:effectLst>
                  <a:glow rad="228600">
                    <a:schemeClr val="accent4">
                      <a:satMod val="175000"/>
                      <a:alpha val="40000"/>
                    </a:schemeClr>
                  </a:glow>
                </a:effectLst>
              </a:rPr>
              <a:t> dialogs</a:t>
            </a:r>
          </a:p>
          <a:p>
            <a:pPr marL="457200" indent="-457200"/>
            <a:r>
              <a:rPr lang="en-US" sz="2000" b="1" dirty="0" smtClean="0">
                <a:solidFill>
                  <a:srgbClr val="FFFF00"/>
                </a:solidFill>
                <a:effectLst>
                  <a:glow rad="228600">
                    <a:schemeClr val="accent4">
                      <a:satMod val="175000"/>
                      <a:alpha val="40000"/>
                    </a:schemeClr>
                  </a:glow>
                </a:effectLst>
              </a:rPr>
              <a:t>3. Placement of Content Center parts</a:t>
            </a:r>
          </a:p>
          <a:p>
            <a:pPr marL="457200" indent="-457200"/>
            <a:r>
              <a:rPr lang="en-US" sz="2000" b="1" dirty="0" smtClean="0">
                <a:solidFill>
                  <a:srgbClr val="FFFF00"/>
                </a:solidFill>
                <a:effectLst>
                  <a:glow rad="228600">
                    <a:schemeClr val="accent4">
                      <a:satMod val="175000"/>
                      <a:alpha val="40000"/>
                    </a:schemeClr>
                  </a:glow>
                </a:effectLst>
              </a:rPr>
              <a:t>6. Support for </a:t>
            </a:r>
            <a:r>
              <a:rPr lang="en-US" sz="2000" b="1" dirty="0" err="1" smtClean="0">
                <a:solidFill>
                  <a:srgbClr val="FFFF00"/>
                </a:solidFill>
                <a:effectLst>
                  <a:glow rad="228600">
                    <a:schemeClr val="accent4">
                      <a:satMod val="175000"/>
                      <a:alpha val="40000"/>
                    </a:schemeClr>
                  </a:glow>
                </a:effectLst>
              </a:rPr>
              <a:t>Shrinkwrap</a:t>
            </a:r>
            <a:r>
              <a:rPr lang="en-US" sz="2000" b="1" dirty="0" smtClean="0">
                <a:solidFill>
                  <a:srgbClr val="FFFF00"/>
                </a:solidFill>
                <a:effectLst>
                  <a:glow rad="228600">
                    <a:schemeClr val="accent4">
                      <a:satMod val="175000"/>
                      <a:alpha val="40000"/>
                    </a:schemeClr>
                  </a:glow>
                </a:effectLst>
              </a:rPr>
              <a:t> functionality</a:t>
            </a:r>
          </a:p>
          <a:p>
            <a:pPr marL="457200" indent="-457200"/>
            <a:r>
              <a:rPr lang="en-US" sz="2000" dirty="0" smtClean="0"/>
              <a:t>7. Insert AutoCAD file into a sketch</a:t>
            </a:r>
          </a:p>
          <a:p>
            <a:pPr marL="457200" indent="-457200"/>
            <a:r>
              <a:rPr lang="en-US" sz="2000" b="1" dirty="0" smtClean="0">
                <a:solidFill>
                  <a:srgbClr val="FFFF00"/>
                </a:solidFill>
                <a:effectLst>
                  <a:glow rad="228600">
                    <a:schemeClr val="accent4">
                      <a:satMod val="175000"/>
                      <a:alpha val="40000"/>
                    </a:schemeClr>
                  </a:glow>
                </a:effectLst>
              </a:rPr>
              <a:t>7. Use of AutoCAD blocks in an Inventor drawing</a:t>
            </a:r>
          </a:p>
          <a:p>
            <a:pPr marL="457200" indent="-457200"/>
            <a:r>
              <a:rPr lang="en-US" sz="2000" dirty="0" smtClean="0"/>
              <a:t>9. Auto balloon in drawings</a:t>
            </a:r>
          </a:p>
          <a:p>
            <a:pPr marL="457200" indent="-457200"/>
            <a:r>
              <a:rPr lang="en-US" sz="2000" dirty="0" smtClean="0"/>
              <a:t>10. 2D Sketch edit enhancements (trim, extend, split, scale, stretch)</a:t>
            </a:r>
          </a:p>
          <a:p>
            <a:pPr marL="457200" indent="-457200"/>
            <a:r>
              <a:rPr lang="en-US" sz="2000" b="1" dirty="0" smtClean="0">
                <a:solidFill>
                  <a:srgbClr val="FFFF00"/>
                </a:solidFill>
                <a:effectLst>
                  <a:glow rad="228600">
                    <a:schemeClr val="accent4">
                      <a:satMod val="175000"/>
                      <a:alpha val="40000"/>
                    </a:schemeClr>
                  </a:glow>
                </a:effectLst>
              </a:rPr>
              <a:t>10. Copy sketch contents into another sketch</a:t>
            </a:r>
          </a:p>
          <a:p>
            <a:pPr marL="457200" indent="-457200"/>
            <a:r>
              <a:rPr lang="en-US" sz="2000" b="1" dirty="0" smtClean="0">
                <a:solidFill>
                  <a:srgbClr val="FFFF00"/>
                </a:solidFill>
                <a:effectLst>
                  <a:glow rad="228600">
                    <a:schemeClr val="accent4">
                      <a:satMod val="175000"/>
                      <a:alpha val="40000"/>
                    </a:schemeClr>
                  </a:glow>
                </a:effectLst>
              </a:rPr>
              <a:t>10. B-Rep Create</a:t>
            </a:r>
          </a:p>
          <a:p>
            <a:pPr marL="457200" indent="-457200"/>
            <a:r>
              <a:rPr lang="en-US" sz="2000" dirty="0" smtClean="0"/>
              <a:t>13. Additional </a:t>
            </a:r>
            <a:r>
              <a:rPr lang="en-US" sz="2000" dirty="0" err="1" smtClean="0"/>
              <a:t>weldment</a:t>
            </a:r>
            <a:r>
              <a:rPr lang="en-US" sz="2000" dirty="0" smtClean="0"/>
              <a:t> support</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Enhancements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Replace references with no ancestry requirements</a:t>
            </a:r>
          </a:p>
          <a:p>
            <a:pPr>
              <a:buFont typeface="Arial" pitchFamily="34" charset="0"/>
              <a:buChar char="•"/>
            </a:pPr>
            <a:r>
              <a:rPr lang="en-US" dirty="0" smtClean="0"/>
              <a:t>AutoCAD block support; import, place, query, edit</a:t>
            </a:r>
          </a:p>
          <a:p>
            <a:pPr>
              <a:buFont typeface="Arial" pitchFamily="34" charset="0"/>
              <a:buChar char="•"/>
            </a:pPr>
            <a:r>
              <a:rPr lang="en-US" dirty="0" smtClean="0"/>
              <a:t>Change layer of multiple objects in a single call</a:t>
            </a:r>
          </a:p>
          <a:p>
            <a:pPr>
              <a:buFont typeface="Arial" pitchFamily="34" charset="0"/>
              <a:buChar char="•"/>
            </a:pPr>
            <a:r>
              <a:rPr lang="en-US" dirty="0" smtClean="0"/>
              <a:t>Can update individual sheets</a:t>
            </a:r>
          </a:p>
          <a:p>
            <a:pPr>
              <a:buFont typeface="Arial" pitchFamily="34" charset="0"/>
              <a:buChar char="•"/>
            </a:pPr>
            <a:r>
              <a:rPr lang="en-US" dirty="0" smtClean="0"/>
              <a:t>Automatically arrange dimensions</a:t>
            </a:r>
          </a:p>
          <a:p>
            <a:pPr>
              <a:buFont typeface="Arial" pitchFamily="34" charset="0"/>
              <a:buChar char="•"/>
            </a:pPr>
            <a:r>
              <a:rPr lang="en-US" dirty="0" smtClean="0"/>
              <a:t>Support for chain set dimensions</a:t>
            </a:r>
          </a:p>
          <a:p>
            <a:pPr>
              <a:buFont typeface="Arial" pitchFamily="34" charset="0"/>
              <a:buChar char="•"/>
            </a:pPr>
            <a:r>
              <a:rPr lang="en-US" dirty="0" smtClean="0"/>
              <a:t>Edit which geometry a dimension is attached to</a:t>
            </a:r>
          </a:p>
          <a:p>
            <a:pPr>
              <a:buFont typeface="Arial" pitchFamily="34" charset="0"/>
              <a:buChar char="•"/>
            </a:pPr>
            <a:r>
              <a:rPr lang="en-US" dirty="0" smtClean="0"/>
              <a:t>Additional support for dimensions and dimension styles</a:t>
            </a:r>
          </a:p>
          <a:p>
            <a:pPr>
              <a:buFont typeface="Arial" pitchFamily="34" charset="0"/>
              <a:buChar char="•"/>
            </a:pPr>
            <a:r>
              <a:rPr lang="en-US" dirty="0" smtClean="0"/>
              <a:t>Can copy custom tables</a:t>
            </a:r>
          </a:p>
          <a:p>
            <a:pPr>
              <a:buFont typeface="Arial" pitchFamily="34" charset="0"/>
              <a:buChar char="•"/>
            </a:pPr>
            <a:r>
              <a:rPr lang="en-US" dirty="0" smtClean="0"/>
              <a:t>Drawing table style support; parts list, revision, custom, hole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CREATEDBY" val="KMASlideWizard"/>
</p:tagLst>
</file>

<file path=ppt/tags/tag3.xml><?xml version="1.0" encoding="utf-8"?>
<p:tagLst xmlns:a="http://schemas.openxmlformats.org/drawingml/2006/main" xmlns:r="http://schemas.openxmlformats.org/officeDocument/2006/relationships" xmlns:p="http://schemas.openxmlformats.org/presentationml/2006/main">
  <p:tag name="BAINBULLET" val="True"/>
</p:tagLst>
</file>

<file path=ppt/tags/tag4.xml><?xml version="1.0" encoding="utf-8"?>
<p:tagLst xmlns:a="http://schemas.openxmlformats.org/drawingml/2006/main" xmlns:r="http://schemas.openxmlformats.org/officeDocument/2006/relationships" xmlns:p="http://schemas.openxmlformats.org/presentationml/2006/main">
  <p:tag name="BAINBULLET" val="True"/>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9232</TotalTime>
  <Words>2977</Words>
  <Application>Microsoft Office PowerPoint</Application>
  <PresentationFormat>On-screen Show (4:3)</PresentationFormat>
  <Paragraphs>302</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blank</vt:lpstr>
      <vt:lpstr>1_blank</vt:lpstr>
      <vt:lpstr>Choosing the Right Tool for the Job</vt:lpstr>
      <vt:lpstr>Slide 2</vt:lpstr>
      <vt:lpstr>Choosing the  Right Tool for the Job</vt:lpstr>
      <vt:lpstr>Bio</vt:lpstr>
      <vt:lpstr>Nondisclosure Agreement </vt:lpstr>
      <vt:lpstr>What’s New in Inventor 2011?</vt:lpstr>
      <vt:lpstr>Inventor 2011 API Wishlist Survey</vt:lpstr>
      <vt:lpstr>Inventor 2011 API Wishlist Survey</vt:lpstr>
      <vt:lpstr>Drawing Enhancements</vt:lpstr>
      <vt:lpstr>Assembly Enhancements</vt:lpstr>
      <vt:lpstr>Part Enhancements  (1 of 2)</vt:lpstr>
      <vt:lpstr>Part Enhancements  (2 of 2)</vt:lpstr>
      <vt:lpstr>Sheet Metal Enhancements</vt:lpstr>
      <vt:lpstr>Sketch Enhancements</vt:lpstr>
      <vt:lpstr>Event Enhancements</vt:lpstr>
      <vt:lpstr>User Interaction and User Interface Enhancements  (1 of 2)</vt:lpstr>
      <vt:lpstr>User Interaction and User Interface Enhancements  (2 of 2)</vt:lpstr>
      <vt:lpstr>Other Enhancements (part 1 of 4)</vt:lpstr>
      <vt:lpstr>Other Enhancements (part 2 of 4)</vt:lpstr>
      <vt:lpstr>Other Enhancements (part 3 of 4)</vt:lpstr>
      <vt:lpstr>Other Enhancements (part 4 of 4)</vt:lpstr>
      <vt:lpstr>Slide 22</vt:lpstr>
      <vt:lpstr>Slide 23</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ekinsb</cp:lastModifiedBy>
  <cp:revision>374</cp:revision>
  <dcterms:created xsi:type="dcterms:W3CDTF">2005-01-11T23:12:23Z</dcterms:created>
  <dcterms:modified xsi:type="dcterms:W3CDTF">2009-11-19T01:03:37Z</dcterms:modified>
</cp:coreProperties>
</file>