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theme/theme3.xml" ContentType="application/vnd.openxmlformats-officedocument.theme+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tags/tag3.xml" ContentType="application/vnd.openxmlformats-officedocument.presentationml.tags+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62" r:id="rId2"/>
  </p:sldMasterIdLst>
  <p:notesMasterIdLst>
    <p:notesMasterId r:id="rId38"/>
  </p:notesMasterIdLst>
  <p:sldIdLst>
    <p:sldId id="417" r:id="rId3"/>
    <p:sldId id="418" r:id="rId4"/>
    <p:sldId id="432" r:id="rId5"/>
    <p:sldId id="420" r:id="rId6"/>
    <p:sldId id="374" r:id="rId7"/>
    <p:sldId id="451" r:id="rId8"/>
    <p:sldId id="457" r:id="rId9"/>
    <p:sldId id="459" r:id="rId10"/>
    <p:sldId id="460" r:id="rId11"/>
    <p:sldId id="434" r:id="rId12"/>
    <p:sldId id="436" r:id="rId13"/>
    <p:sldId id="438" r:id="rId14"/>
    <p:sldId id="449" r:id="rId15"/>
    <p:sldId id="441" r:id="rId16"/>
    <p:sldId id="461" r:id="rId17"/>
    <p:sldId id="440" r:id="rId18"/>
    <p:sldId id="442" r:id="rId19"/>
    <p:sldId id="443" r:id="rId20"/>
    <p:sldId id="444" r:id="rId21"/>
    <p:sldId id="462" r:id="rId22"/>
    <p:sldId id="437" r:id="rId23"/>
    <p:sldId id="446" r:id="rId24"/>
    <p:sldId id="463" r:id="rId25"/>
    <p:sldId id="455" r:id="rId26"/>
    <p:sldId id="456" r:id="rId27"/>
    <p:sldId id="454" r:id="rId28"/>
    <p:sldId id="464" r:id="rId29"/>
    <p:sldId id="445" r:id="rId30"/>
    <p:sldId id="452" r:id="rId31"/>
    <p:sldId id="465" r:id="rId32"/>
    <p:sldId id="375" r:id="rId33"/>
    <p:sldId id="423" r:id="rId34"/>
    <p:sldId id="415" r:id="rId35"/>
    <p:sldId id="431" r:id="rId36"/>
    <p:sldId id="430" r:id="rId37"/>
  </p:sldIdLst>
  <p:sldSz cx="9144000" cy="6858000" type="screen4x3"/>
  <p:notesSz cx="6858000" cy="9144000"/>
  <p:custDataLst>
    <p:tags r:id="rId39"/>
  </p:custDataLst>
  <p:defaultTextStyle>
    <a:defPPr>
      <a:defRPr lang="en-US"/>
    </a:defPPr>
    <a:lvl1pPr algn="l" rtl="0" fontAlgn="base">
      <a:spcBef>
        <a:spcPct val="0"/>
      </a:spcBef>
      <a:spcAft>
        <a:spcPct val="0"/>
      </a:spcAft>
      <a:defRPr u="sng" kern="1200">
        <a:solidFill>
          <a:schemeClr val="tx1"/>
        </a:solidFill>
        <a:latin typeface="Arial" charset="0"/>
        <a:ea typeface="+mn-ea"/>
        <a:cs typeface="Arial" charset="0"/>
      </a:defRPr>
    </a:lvl1pPr>
    <a:lvl2pPr marL="457200" algn="l" rtl="0" fontAlgn="base">
      <a:spcBef>
        <a:spcPct val="0"/>
      </a:spcBef>
      <a:spcAft>
        <a:spcPct val="0"/>
      </a:spcAft>
      <a:defRPr u="sng" kern="1200">
        <a:solidFill>
          <a:schemeClr val="tx1"/>
        </a:solidFill>
        <a:latin typeface="Arial" charset="0"/>
        <a:ea typeface="+mn-ea"/>
        <a:cs typeface="Arial" charset="0"/>
      </a:defRPr>
    </a:lvl2pPr>
    <a:lvl3pPr marL="914400" algn="l" rtl="0" fontAlgn="base">
      <a:spcBef>
        <a:spcPct val="0"/>
      </a:spcBef>
      <a:spcAft>
        <a:spcPct val="0"/>
      </a:spcAft>
      <a:defRPr u="sng" kern="1200">
        <a:solidFill>
          <a:schemeClr val="tx1"/>
        </a:solidFill>
        <a:latin typeface="Arial" charset="0"/>
        <a:ea typeface="+mn-ea"/>
        <a:cs typeface="Arial" charset="0"/>
      </a:defRPr>
    </a:lvl3pPr>
    <a:lvl4pPr marL="1371600" algn="l" rtl="0" fontAlgn="base">
      <a:spcBef>
        <a:spcPct val="0"/>
      </a:spcBef>
      <a:spcAft>
        <a:spcPct val="0"/>
      </a:spcAft>
      <a:defRPr u="sng" kern="1200">
        <a:solidFill>
          <a:schemeClr val="tx1"/>
        </a:solidFill>
        <a:latin typeface="Arial" charset="0"/>
        <a:ea typeface="+mn-ea"/>
        <a:cs typeface="Arial" charset="0"/>
      </a:defRPr>
    </a:lvl4pPr>
    <a:lvl5pPr marL="1828800" algn="l" rtl="0" fontAlgn="base">
      <a:spcBef>
        <a:spcPct val="0"/>
      </a:spcBef>
      <a:spcAft>
        <a:spcPct val="0"/>
      </a:spcAft>
      <a:defRPr u="sng" kern="1200">
        <a:solidFill>
          <a:schemeClr val="tx1"/>
        </a:solidFill>
        <a:latin typeface="Arial" charset="0"/>
        <a:ea typeface="+mn-ea"/>
        <a:cs typeface="Arial" charset="0"/>
      </a:defRPr>
    </a:lvl5pPr>
    <a:lvl6pPr marL="2286000" algn="l" defTabSz="914400" rtl="0" eaLnBrk="1" latinLnBrk="0" hangingPunct="1">
      <a:defRPr u="sng" kern="1200">
        <a:solidFill>
          <a:schemeClr val="tx1"/>
        </a:solidFill>
        <a:latin typeface="Arial" charset="0"/>
        <a:ea typeface="+mn-ea"/>
        <a:cs typeface="Arial" charset="0"/>
      </a:defRPr>
    </a:lvl6pPr>
    <a:lvl7pPr marL="2743200" algn="l" defTabSz="914400" rtl="0" eaLnBrk="1" latinLnBrk="0" hangingPunct="1">
      <a:defRPr u="sng" kern="1200">
        <a:solidFill>
          <a:schemeClr val="tx1"/>
        </a:solidFill>
        <a:latin typeface="Arial" charset="0"/>
        <a:ea typeface="+mn-ea"/>
        <a:cs typeface="Arial" charset="0"/>
      </a:defRPr>
    </a:lvl7pPr>
    <a:lvl8pPr marL="3200400" algn="l" defTabSz="914400" rtl="0" eaLnBrk="1" latinLnBrk="0" hangingPunct="1">
      <a:defRPr u="sng" kern="1200">
        <a:solidFill>
          <a:schemeClr val="tx1"/>
        </a:solidFill>
        <a:latin typeface="Arial" charset="0"/>
        <a:ea typeface="+mn-ea"/>
        <a:cs typeface="Arial" charset="0"/>
      </a:defRPr>
    </a:lvl8pPr>
    <a:lvl9pPr marL="3657600" algn="l" defTabSz="914400" rtl="0" eaLnBrk="1" latinLnBrk="0" hangingPunct="1">
      <a:defRPr u="sng"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CC00"/>
    <a:srgbClr val="003300"/>
    <a:srgbClr val="CC9900"/>
    <a:srgbClr val="009999"/>
    <a:srgbClr val="008080"/>
    <a:srgbClr val="FFCC00"/>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89" autoAdjust="0"/>
    <p:restoredTop sz="80608" autoAdjust="0"/>
  </p:normalViewPr>
  <p:slideViewPr>
    <p:cSldViewPr snapToGrid="0">
      <p:cViewPr>
        <p:scale>
          <a:sx n="100" d="100"/>
          <a:sy n="100" d="100"/>
        </p:scale>
        <p:origin x="-660" y="-144"/>
      </p:cViewPr>
      <p:guideLst>
        <p:guide orient="horz" pos="2160"/>
        <p:guide pos="2880"/>
      </p:guideLst>
    </p:cSldViewPr>
  </p:slideViewPr>
  <p:outlineViewPr>
    <p:cViewPr>
      <p:scale>
        <a:sx n="33" d="100"/>
        <a:sy n="33" d="100"/>
      </p:scale>
      <p:origin x="0" y="3614"/>
    </p:cViewPr>
  </p:outlineViewPr>
  <p:notesTextViewPr>
    <p:cViewPr>
      <p:scale>
        <a:sx n="100" d="100"/>
        <a:sy n="100" d="100"/>
      </p:scale>
      <p:origin x="0" y="0"/>
    </p:cViewPr>
  </p:notesTextViewPr>
  <p:sorterViewPr>
    <p:cViewPr>
      <p:scale>
        <a:sx n="100" d="100"/>
        <a:sy n="100" d="100"/>
      </p:scale>
      <p:origin x="0" y="309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u="none">
                <a:latin typeface="Arial" charset="0"/>
                <a:cs typeface="+mn-cs"/>
              </a:defRPr>
            </a:lvl1pPr>
          </a:lstStyle>
          <a:p>
            <a:pPr>
              <a:defRPr/>
            </a:pPr>
            <a:endParaRPr lang="en-US"/>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u="none">
                <a:latin typeface="Arial" charset="0"/>
                <a:cs typeface="+mn-cs"/>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u="none">
                <a:latin typeface="Arial" charset="0"/>
                <a:cs typeface="+mn-cs"/>
              </a:defRPr>
            </a:lvl1pPr>
          </a:lstStyle>
          <a:p>
            <a:pPr>
              <a:defRPr/>
            </a:pPr>
            <a:endParaRPr lang="en-US"/>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u="none">
                <a:latin typeface="Arial" charset="0"/>
                <a:cs typeface="+mn-cs"/>
              </a:defRPr>
            </a:lvl1pPr>
          </a:lstStyle>
          <a:p>
            <a:pPr>
              <a:defRPr/>
            </a:pPr>
            <a:fld id="{77DAADD3-4FAF-4817-8CCC-66E9200FC67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p:txBody>
          <a:bodyPr/>
          <a:lstStyle/>
          <a:p>
            <a:pPr>
              <a:defRPr/>
            </a:pPr>
            <a:fld id="{C9F8852D-FDC1-4300-BA35-EF42028D72F2}" type="slidenum">
              <a:rPr lang="en-US" smtClean="0">
                <a:latin typeface="Arial" pitchFamily="34" charset="0"/>
              </a:rPr>
              <a:pPr>
                <a:defRPr/>
              </a:pPr>
              <a:t>1</a:t>
            </a:fld>
            <a:endParaRPr lang="en-US" smtClean="0">
              <a:latin typeface="Arial" pitchFamily="34" charset="0"/>
            </a:endParaRPr>
          </a:p>
        </p:txBody>
      </p:sp>
      <p:sp>
        <p:nvSpPr>
          <p:cNvPr id="17411" name="Rectangle 2"/>
          <p:cNvSpPr>
            <a:spLocks noGrp="1" noRot="1" noChangeAspect="1" noChangeArrowheads="1" noTextEdit="1"/>
          </p:cNvSpPr>
          <p:nvPr>
            <p:ph type="sldImg"/>
          </p:nvPr>
        </p:nvSpPr>
        <p:spPr>
          <a:xfrm>
            <a:off x="1692275" y="685800"/>
            <a:ext cx="3568700" cy="2678113"/>
          </a:xfrm>
          <a:ln/>
        </p:spPr>
      </p:sp>
      <p:sp>
        <p:nvSpPr>
          <p:cNvPr id="17412" name="Rectangle 3"/>
          <p:cNvSpPr>
            <a:spLocks noGrp="1" noChangeArrowheads="1"/>
          </p:cNvSpPr>
          <p:nvPr>
            <p:ph type="body" idx="1"/>
          </p:nvPr>
        </p:nvSpPr>
        <p:spPr>
          <a:noFill/>
          <a:ln/>
        </p:spPr>
        <p:txBody>
          <a:bodyPr/>
          <a:lstStyle/>
          <a:p>
            <a:pPr eaLnBrk="1" hangingPunct="1">
              <a:spcBef>
                <a:spcPct val="0"/>
              </a:spcBef>
            </a:pPr>
            <a:endParaRPr lang="en-US" sz="1800"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baseline="0" dirty="0" smtClean="0"/>
              <a:t>Demo: </a:t>
            </a:r>
            <a:r>
              <a:rPr lang="en-US" b="1" baseline="0" dirty="0" err="1" smtClean="0"/>
              <a:t>modUI.EditRadialMenuForWorkPoint</a:t>
            </a:r>
            <a:endParaRPr lang="en-US" b="1" baseline="0" dirty="0" smtClean="0"/>
          </a:p>
          <a:p>
            <a:endParaRPr lang="en-US" baseline="0" dirty="0" smtClean="0"/>
          </a:p>
          <a:p>
            <a:r>
              <a:rPr lang="en-US" baseline="0" dirty="0" smtClean="0"/>
              <a:t>Creates a default radial marking menu for a </a:t>
            </a:r>
            <a:r>
              <a:rPr lang="en-US" baseline="0" dirty="0" err="1" smtClean="0"/>
              <a:t>workpoint</a:t>
            </a:r>
            <a:r>
              <a:rPr lang="en-US" baseline="0" dirty="0" smtClean="0"/>
              <a:t>.</a:t>
            </a:r>
          </a:p>
          <a:p>
            <a:endParaRPr lang="en-US" baseline="0" dirty="0" smtClean="0"/>
          </a:p>
          <a:p>
            <a:r>
              <a:rPr lang="en-US" b="1" baseline="0" dirty="0" smtClean="0"/>
              <a:t>Demo: </a:t>
            </a:r>
            <a:r>
              <a:rPr lang="en-US" b="1" baseline="0" dirty="0" err="1" smtClean="0"/>
              <a:t>modUI.StartMarkingMenuSample</a:t>
            </a:r>
            <a:r>
              <a:rPr lang="en-US" b="1" baseline="0" dirty="0" smtClean="0"/>
              <a:t>, </a:t>
            </a:r>
            <a:r>
              <a:rPr lang="en-US" b="1" baseline="0" dirty="0" err="1" smtClean="0"/>
              <a:t>modUI.StopMarkingMenuSample</a:t>
            </a:r>
            <a:endParaRPr lang="en-US" b="1" baseline="0" dirty="0" smtClean="0"/>
          </a:p>
          <a:p>
            <a:endParaRPr lang="en-US" baseline="0" dirty="0" smtClean="0"/>
          </a:p>
          <a:p>
            <a:r>
              <a:rPr lang="en-US" baseline="0" dirty="0" smtClean="0"/>
              <a:t>Demonstrates dynamically editing the radial marking menu.  </a:t>
            </a:r>
            <a:r>
              <a:rPr lang="en-US" baseline="0" dirty="0" smtClean="0"/>
              <a:t>While this is running, right-clicking </a:t>
            </a:r>
            <a:r>
              <a:rPr lang="en-US" baseline="0" dirty="0" smtClean="0"/>
              <a:t>on a vertex will now display a new button in the East position that is a pop-up for another radial menu.</a:t>
            </a:r>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Demo: </a:t>
            </a:r>
            <a:r>
              <a:rPr lang="en-US" b="1" dirty="0" err="1" smtClean="0"/>
              <a:t>StartMiniToolbarSample</a:t>
            </a:r>
            <a:r>
              <a:rPr lang="en-US" b="1" dirty="0" smtClean="0"/>
              <a:t>,  </a:t>
            </a:r>
            <a:r>
              <a:rPr lang="en-US" b="1" dirty="0" err="1" smtClean="0"/>
              <a:t>StopMiniToolbarSample</a:t>
            </a:r>
            <a:endParaRPr lang="en-US" b="1" dirty="0" smtClean="0"/>
          </a:p>
          <a:p>
            <a:endParaRPr lang="en-US" dirty="0" smtClean="0"/>
          </a:p>
          <a:p>
            <a:r>
              <a:rPr lang="en-US" dirty="0" smtClean="0"/>
              <a:t>The sample can be run in any context and demonstrates creating</a:t>
            </a:r>
            <a:r>
              <a:rPr lang="en-US" baseline="0" dirty="0" smtClean="0"/>
              <a:t> a generic mini toolbar.</a:t>
            </a:r>
            <a:endParaRPr lang="en-US" dirty="0" smtClean="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Demo:</a:t>
            </a:r>
            <a:r>
              <a:rPr lang="en-US" b="1" baseline="0" dirty="0" smtClean="0"/>
              <a:t> </a:t>
            </a:r>
            <a:r>
              <a:rPr lang="en-US" b="1" baseline="0" dirty="0" err="1" smtClean="0"/>
              <a:t>StartContextMiniToolbarSample</a:t>
            </a:r>
            <a:r>
              <a:rPr lang="en-US" b="1" baseline="0" dirty="0" smtClean="0"/>
              <a:t>, </a:t>
            </a:r>
            <a:r>
              <a:rPr lang="en-US" b="1" baseline="0" dirty="0" err="1" smtClean="0"/>
              <a:t>StopContextMiniToolbarSample</a:t>
            </a:r>
            <a:endParaRPr lang="en-US" b="1" baseline="0" dirty="0" smtClean="0"/>
          </a:p>
          <a:p>
            <a:endParaRPr lang="en-US" baseline="0" dirty="0" smtClean="0"/>
          </a:p>
          <a:p>
            <a:r>
              <a:rPr lang="en-US" dirty="0" smtClean="0"/>
              <a:t>After starting the command and selecting a face, an additional button</a:t>
            </a:r>
            <a:r>
              <a:rPr lang="en-US" baseline="0" dirty="0" smtClean="0"/>
              <a:t> is displayed for the “Delete Face” command.  It will delete the selected face and all faces that are tangentially connected.</a:t>
            </a:r>
            <a:endParaRPr lang="en-US" dirty="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Demo:</a:t>
            </a:r>
            <a:r>
              <a:rPr lang="en-US" b="1" baseline="0" dirty="0" smtClean="0"/>
              <a:t> </a:t>
            </a:r>
            <a:r>
              <a:rPr lang="en-US" b="1" baseline="0" dirty="0" err="1" smtClean="0"/>
              <a:t>StartBalloonTip</a:t>
            </a:r>
            <a:r>
              <a:rPr lang="en-US" b="1" baseline="0" dirty="0" smtClean="0"/>
              <a:t>, </a:t>
            </a:r>
            <a:r>
              <a:rPr lang="en-US" b="1" baseline="0" dirty="0" err="1" smtClean="0"/>
              <a:t>StopBalloonTip</a:t>
            </a:r>
            <a:endParaRPr lang="en-US" b="1" baseline="0" dirty="0" smtClean="0"/>
          </a:p>
          <a:p>
            <a:endParaRPr lang="en-US" baseline="0" dirty="0" smtClean="0"/>
          </a:p>
          <a:p>
            <a:r>
              <a:rPr lang="en-US" baseline="0" dirty="0" smtClean="0"/>
              <a:t>Once started the message will pop up every 10 seconds with a different joke.</a:t>
            </a:r>
          </a:p>
          <a:p>
            <a:endParaRPr lang="en-US" dirty="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Demo:</a:t>
            </a:r>
            <a:r>
              <a:rPr lang="en-US" b="1" baseline="0" dirty="0" smtClean="0"/>
              <a:t> </a:t>
            </a:r>
            <a:r>
              <a:rPr lang="en-US" b="1" baseline="0" dirty="0" err="1" smtClean="0"/>
              <a:t>NonTransactingGraphics</a:t>
            </a:r>
            <a:endParaRPr lang="en-US" b="1" baseline="0" dirty="0" smtClean="0"/>
          </a:p>
          <a:p>
            <a:endParaRPr lang="en-US" baseline="0" dirty="0" smtClean="0"/>
          </a:p>
          <a:p>
            <a:r>
              <a:rPr lang="en-US" baseline="0" dirty="0" smtClean="0"/>
              <a:t>Change the value of the </a:t>
            </a:r>
            <a:r>
              <a:rPr lang="en-US" baseline="0" dirty="0" err="1" smtClean="0"/>
              <a:t>createAsTransacting</a:t>
            </a:r>
            <a:r>
              <a:rPr lang="en-US" baseline="0" dirty="0" smtClean="0"/>
              <a:t> variable to have it create transacting client graphics.</a:t>
            </a:r>
            <a:endParaRPr lang="en-US" dirty="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Demo: </a:t>
            </a:r>
            <a:r>
              <a:rPr lang="en-US" b="1" dirty="0" err="1" smtClean="0"/>
              <a:t>modBIMExchange.DefineComponentAndExport</a:t>
            </a:r>
            <a:endParaRPr lang="en-US" b="1" dirty="0" smtClean="0"/>
          </a:p>
          <a:p>
            <a:endParaRPr lang="en-US" dirty="0" smtClean="0"/>
          </a:p>
          <a:p>
            <a:r>
              <a:rPr lang="en-US" dirty="0" smtClean="0"/>
              <a:t>BIM Exchange (previous AEC Exchange)</a:t>
            </a:r>
            <a:r>
              <a:rPr lang="en-US" baseline="0" dirty="0" smtClean="0"/>
              <a:t> now supports an API.  You have access to all of the same functionality that you have through the user-interface.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26</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 </a:t>
            </a:r>
            <a:r>
              <a:rPr lang="en-US" dirty="0" err="1" smtClean="0"/>
              <a:t>ApprenticeCamera</a:t>
            </a:r>
            <a:r>
              <a:rPr lang="en-US" dirty="0" smtClean="0"/>
              <a:t> </a:t>
            </a:r>
            <a:r>
              <a:rPr lang="en-US" dirty="0" err="1" smtClean="0"/>
              <a:t>VB.Net</a:t>
            </a:r>
            <a:r>
              <a:rPr lang="en-US" dirty="0" smtClean="0"/>
              <a:t> sample</a:t>
            </a:r>
            <a:endParaRPr lang="en-US" dirty="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p:txBody>
          <a:bodyPr/>
          <a:lstStyle/>
          <a:p>
            <a:pPr>
              <a:defRPr/>
            </a:pPr>
            <a:fld id="{96B04223-3DB9-4252-8473-72BC28D7A6D7}" type="slidenum">
              <a:rPr lang="en-US" smtClean="0">
                <a:latin typeface="Arial" pitchFamily="34" charset="0"/>
              </a:rPr>
              <a:pPr>
                <a:defRPr/>
              </a:pPr>
              <a:t>2</a:t>
            </a:fld>
            <a:endParaRPr lang="en-US" smtClean="0">
              <a:latin typeface="Arial" pitchFamily="34" charset="0"/>
            </a:endParaRPr>
          </a:p>
        </p:txBody>
      </p:sp>
      <p:sp>
        <p:nvSpPr>
          <p:cNvPr id="18435" name="Rectangle 2"/>
          <p:cNvSpPr>
            <a:spLocks noGrp="1" noRot="1" noChangeAspect="1" noChangeArrowheads="1" noTextEdit="1"/>
          </p:cNvSpPr>
          <p:nvPr>
            <p:ph type="sldImg"/>
          </p:nvPr>
        </p:nvSpPr>
        <p:spPr>
          <a:xfrm>
            <a:off x="1692275" y="685800"/>
            <a:ext cx="3568700" cy="2678113"/>
          </a:xfrm>
          <a:ln/>
        </p:spPr>
      </p:sp>
      <p:sp>
        <p:nvSpPr>
          <p:cNvPr id="18436" name="Rectangle 3"/>
          <p:cNvSpPr>
            <a:spLocks noGrp="1" noChangeArrowheads="1"/>
          </p:cNvSpPr>
          <p:nvPr>
            <p:ph type="body" idx="1"/>
          </p:nvPr>
        </p:nvSpPr>
        <p:spPr>
          <a:noFill/>
          <a:ln/>
        </p:spPr>
        <p:txBody>
          <a:bodyPr/>
          <a:lstStyle/>
          <a:p>
            <a:pPr eaLnBrk="1" hangingPunct="1">
              <a:spcBef>
                <a:spcPct val="0"/>
              </a:spcBef>
            </a:pPr>
            <a:endParaRPr lang="en-US" sz="180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p:txBody>
          <a:bodyPr/>
          <a:lstStyle/>
          <a:p>
            <a:pPr>
              <a:defRPr/>
            </a:pPr>
            <a:fld id="{0B8E1DA6-1192-4145-ABAC-A5089908CB05}" type="slidenum">
              <a:rPr lang="en-US" smtClean="0">
                <a:latin typeface="Arial" pitchFamily="34" charset="0"/>
              </a:rPr>
              <a:pPr>
                <a:defRPr/>
              </a:pPr>
              <a:t>33</a:t>
            </a:fld>
            <a:endParaRPr lang="en-US" smtClean="0">
              <a:latin typeface="Arial" pitchFamily="34"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lIns="90558" tIns="45279" rIns="90558" bIns="45279"/>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p:txBody>
          <a:bodyPr/>
          <a:lstStyle/>
          <a:p>
            <a:pPr>
              <a:defRPr/>
            </a:pPr>
            <a:fld id="{9F7680C3-964A-4661-9395-6C76FE57DCA2}" type="slidenum">
              <a:rPr lang="en-US" smtClean="0">
                <a:latin typeface="Arial" pitchFamily="34" charset="0"/>
              </a:rPr>
              <a:pPr>
                <a:defRPr/>
              </a:pPr>
              <a:t>34</a:t>
            </a:fld>
            <a:endParaRPr lang="en-US" smtClean="0">
              <a:latin typeface="Arial" pitchFamily="34" charset="0"/>
            </a:endParaRPr>
          </a:p>
        </p:txBody>
      </p:sp>
      <p:sp>
        <p:nvSpPr>
          <p:cNvPr id="19459" name="Rectangle 2"/>
          <p:cNvSpPr>
            <a:spLocks noGrp="1" noRot="1" noChangeAspect="1" noChangeArrowheads="1" noTextEdit="1"/>
          </p:cNvSpPr>
          <p:nvPr>
            <p:ph type="sldImg"/>
          </p:nvPr>
        </p:nvSpPr>
        <p:spPr>
          <a:xfrm>
            <a:off x="1692275" y="685800"/>
            <a:ext cx="3567113" cy="2676525"/>
          </a:xfrm>
          <a:ln/>
        </p:spPr>
      </p:sp>
      <p:sp>
        <p:nvSpPr>
          <p:cNvPr id="1946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p:txBody>
          <a:bodyPr/>
          <a:lstStyle/>
          <a:p>
            <a:pPr>
              <a:defRPr/>
            </a:pPr>
            <a:fld id="{C9F8852D-FDC1-4300-BA35-EF42028D72F2}" type="slidenum">
              <a:rPr lang="en-US" smtClean="0">
                <a:latin typeface="Arial" pitchFamily="34" charset="0"/>
              </a:rPr>
              <a:pPr>
                <a:defRPr/>
              </a:pPr>
              <a:t>35</a:t>
            </a:fld>
            <a:endParaRPr lang="en-US" smtClean="0">
              <a:latin typeface="Arial" pitchFamily="34" charset="0"/>
            </a:endParaRPr>
          </a:p>
        </p:txBody>
      </p:sp>
      <p:sp>
        <p:nvSpPr>
          <p:cNvPr id="17411" name="Rectangle 2"/>
          <p:cNvSpPr>
            <a:spLocks noGrp="1" noRot="1" noChangeAspect="1" noChangeArrowheads="1" noTextEdit="1"/>
          </p:cNvSpPr>
          <p:nvPr>
            <p:ph type="sldImg"/>
          </p:nvPr>
        </p:nvSpPr>
        <p:spPr>
          <a:xfrm>
            <a:off x="1692275" y="685800"/>
            <a:ext cx="3568700" cy="2678113"/>
          </a:xfrm>
          <a:ln/>
        </p:spPr>
      </p:sp>
      <p:sp>
        <p:nvSpPr>
          <p:cNvPr id="17412" name="Rectangle 3"/>
          <p:cNvSpPr>
            <a:spLocks noGrp="1" noChangeArrowheads="1"/>
          </p:cNvSpPr>
          <p:nvPr>
            <p:ph type="body" idx="1"/>
          </p:nvPr>
        </p:nvSpPr>
        <p:spPr>
          <a:noFill/>
          <a:ln/>
        </p:spPr>
        <p:txBody>
          <a:bodyPr/>
          <a:lstStyle/>
          <a:p>
            <a:pPr eaLnBrk="1" hangingPunct="1">
              <a:spcBef>
                <a:spcPct val="0"/>
              </a:spcBef>
            </a:pPr>
            <a:endParaRPr lang="en-US" sz="18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p:txBody>
          <a:bodyPr/>
          <a:lstStyle/>
          <a:p>
            <a:pPr>
              <a:defRPr/>
            </a:pPr>
            <a:fld id="{96B04223-3DB9-4252-8473-72BC28D7A6D7}" type="slidenum">
              <a:rPr lang="en-US" smtClean="0">
                <a:latin typeface="Arial" pitchFamily="34" charset="0"/>
              </a:rPr>
              <a:pPr>
                <a:defRPr/>
              </a:pPr>
              <a:t>3</a:t>
            </a:fld>
            <a:endParaRPr lang="en-US" smtClean="0">
              <a:latin typeface="Arial" pitchFamily="34" charset="0"/>
            </a:endParaRPr>
          </a:p>
        </p:txBody>
      </p:sp>
      <p:sp>
        <p:nvSpPr>
          <p:cNvPr id="18435" name="Rectangle 2"/>
          <p:cNvSpPr>
            <a:spLocks noGrp="1" noRot="1" noChangeAspect="1" noChangeArrowheads="1" noTextEdit="1"/>
          </p:cNvSpPr>
          <p:nvPr>
            <p:ph type="sldImg"/>
          </p:nvPr>
        </p:nvSpPr>
        <p:spPr>
          <a:xfrm>
            <a:off x="1692275" y="685800"/>
            <a:ext cx="3568700" cy="2678113"/>
          </a:xfrm>
          <a:ln/>
        </p:spPr>
      </p:sp>
      <p:sp>
        <p:nvSpPr>
          <p:cNvPr id="18436" name="Rectangle 3"/>
          <p:cNvSpPr>
            <a:spLocks noGrp="1" noChangeArrowheads="1"/>
          </p:cNvSpPr>
          <p:nvPr>
            <p:ph type="body" idx="1"/>
          </p:nvPr>
        </p:nvSpPr>
        <p:spPr>
          <a:noFill/>
          <a:ln/>
        </p:spPr>
        <p:txBody>
          <a:bodyPr/>
          <a:lstStyle/>
          <a:p>
            <a:pPr eaLnBrk="1" hangingPunct="1">
              <a:spcBef>
                <a:spcPct val="0"/>
              </a:spcBef>
            </a:pPr>
            <a:endParaRPr lang="en-US" sz="18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p:txBody>
          <a:bodyPr/>
          <a:lstStyle/>
          <a:p>
            <a:pPr>
              <a:defRPr/>
            </a:pPr>
            <a:fld id="{4BEA9554-93EE-4CA0-8EA3-80B75BFC582D}" type="slidenum">
              <a:rPr lang="en-US" smtClean="0">
                <a:latin typeface="Arial" pitchFamily="34" charset="0"/>
              </a:rPr>
              <a:pPr>
                <a:defRPr/>
              </a:pPr>
              <a:t>5</a:t>
            </a:fld>
            <a:endParaRPr lang="en-US" smtClean="0">
              <a:latin typeface="Arial" pitchFamily="34"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lIns="90558" tIns="45279" rIns="90558" bIns="45279"/>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solidFill>
                  <a:srgbClr val="FF0000"/>
                </a:solidFill>
              </a:rPr>
              <a:t>Demo: </a:t>
            </a:r>
            <a:r>
              <a:rPr lang="en-US" b="1" dirty="0" err="1" smtClean="0">
                <a:solidFill>
                  <a:srgbClr val="FF0000"/>
                </a:solidFill>
              </a:rPr>
              <a:t>modPart.NewExtrude</a:t>
            </a:r>
            <a:endParaRPr lang="en-US" b="1" dirty="0" smtClean="0">
              <a:solidFill>
                <a:srgbClr val="FF0000"/>
              </a:solidFill>
            </a:endParaRPr>
          </a:p>
          <a:p>
            <a:endParaRPr lang="en-US" dirty="0" smtClean="0"/>
          </a:p>
          <a:p>
            <a:r>
              <a:rPr lang="en-US" dirty="0" smtClean="0"/>
              <a:t>The extrude feature has been re-designed</a:t>
            </a:r>
            <a:r>
              <a:rPr lang="en-US" baseline="0" dirty="0" smtClean="0"/>
              <a:t> to use a “definition” as input.  This allows the API to provide support for new settings and to easily handle any enhancement that are made to the feature in the future.  An example of this is the recent ability to have multiple solid bodies in a single part.  When creating an extrusion interactively you can specify which bodies the extrusion should apply to.  This wasn’t supported through the API when you’re creating a feature because the Add methods didn’t have an argument to provide this information.  It would have meant creating new add methods to add this argument, with the possibility go through the process again in the future if the extrude feature is enhanced.</a:t>
            </a:r>
          </a:p>
          <a:p>
            <a:endParaRPr lang="en-US" baseline="0" dirty="0" smtClean="0"/>
          </a:p>
          <a:p>
            <a:r>
              <a:rPr lang="en-US" baseline="0" dirty="0" smtClean="0"/>
              <a:t>With the definition approach, you create an </a:t>
            </a:r>
            <a:r>
              <a:rPr lang="en-US" baseline="0" dirty="0" err="1" smtClean="0"/>
              <a:t>ExtrudeDefinition</a:t>
            </a:r>
            <a:r>
              <a:rPr lang="en-US" baseline="0" dirty="0" smtClean="0"/>
              <a:t> object and use it’s methods and properties to all of the various options of an extrude feature.  The Add method takes the </a:t>
            </a:r>
            <a:r>
              <a:rPr lang="en-US" baseline="0" dirty="0" err="1" smtClean="0"/>
              <a:t>ExtrudeDefinition</a:t>
            </a:r>
            <a:r>
              <a:rPr lang="en-US" baseline="0" dirty="0" smtClean="0"/>
              <a:t> as it’s single input.  Properties and methods can be easily added to the definition object in the future to support new functionality.</a:t>
            </a:r>
          </a:p>
          <a:p>
            <a:endParaRPr lang="en-US" baseline="0" dirty="0" smtClean="0"/>
          </a:p>
          <a:p>
            <a:r>
              <a:rPr lang="en-US" baseline="0" dirty="0" smtClean="0"/>
              <a:t>Features that have more recent API support already use this definition concept.  For example, all of the sheet metal features.  More of the older features will be converted over in future releases.</a:t>
            </a:r>
            <a:endParaRPr lang="en-US" dirty="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Demo: </a:t>
            </a:r>
            <a:r>
              <a:rPr lang="en-US" b="1" dirty="0" err="1" smtClean="0"/>
              <a:t>modPart.CreateSilhouetteCurve</a:t>
            </a:r>
            <a:endParaRPr lang="en-US" b="1" dirty="0" smtClean="0"/>
          </a:p>
          <a:p>
            <a:r>
              <a:rPr lang="en-US" b="1" dirty="0" smtClean="0"/>
              <a:t>Demo: </a:t>
            </a:r>
            <a:r>
              <a:rPr lang="en-US" b="1" dirty="0" err="1" smtClean="0"/>
              <a:t>modPart.CreateRib</a:t>
            </a:r>
            <a:endParaRPr lang="en-US" b="1" dirty="0" smtClean="0"/>
          </a:p>
          <a:p>
            <a:endParaRPr lang="en-US" dirty="0" smtClean="0"/>
          </a:p>
          <a:p>
            <a:r>
              <a:rPr lang="en-US" dirty="0" smtClean="0"/>
              <a:t>Derived part now supports more of the functionality</a:t>
            </a:r>
            <a:r>
              <a:rPr lang="en-US" baseline="0" dirty="0" smtClean="0"/>
              <a:t> available through the user-interface.  The following properties were added.</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DerivedPartDefinition.ActiveDesignViewRepresentation</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DerivedPartDefinition.ReducedMemoryMode</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DerivedPartDefinition.UseColorOverridesFromSource</a:t>
            </a:r>
            <a:endParaRPr lang="en-US"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Demo: </a:t>
            </a:r>
            <a:r>
              <a:rPr lang="en-US" b="1" dirty="0" err="1" smtClean="0"/>
              <a:t>modAssembly.CreateDriveConstraint</a:t>
            </a:r>
            <a:endParaRPr lang="en-US" b="1" dirty="0" smtClean="0"/>
          </a:p>
          <a:p>
            <a:r>
              <a:rPr lang="en-US" b="1" dirty="0" smtClean="0"/>
              <a:t>Demo: </a:t>
            </a:r>
            <a:r>
              <a:rPr lang="en-US" b="1" dirty="0" err="1" smtClean="0"/>
              <a:t>modAssembly.RunDriveConstraint</a:t>
            </a:r>
            <a:endParaRPr lang="en-US" b="1" dirty="0" smtClean="0"/>
          </a:p>
          <a:p>
            <a:endParaRPr lang="en-US" b="1" dirty="0" smtClean="0"/>
          </a:p>
          <a:p>
            <a:r>
              <a:rPr lang="en-US" b="0" dirty="0" smtClean="0"/>
              <a:t>The</a:t>
            </a:r>
            <a:r>
              <a:rPr lang="en-US" b="0" baseline="0" dirty="0" smtClean="0"/>
              <a:t> API now supports the equivalent functionality of the user-interface in the Drive Constraint command.</a:t>
            </a:r>
          </a:p>
          <a:p>
            <a:endParaRPr lang="en-US" b="0" dirty="0" smtClean="0"/>
          </a:p>
          <a:p>
            <a:r>
              <a:rPr lang="en-US" b="1" dirty="0" smtClean="0"/>
              <a:t>Demo: </a:t>
            </a:r>
            <a:r>
              <a:rPr lang="en-US" b="1" dirty="0" err="1" smtClean="0"/>
              <a:t>modAssembly.CreateInterferenceResults</a:t>
            </a:r>
            <a:endParaRPr lang="en-US" b="1" dirty="0" smtClean="0"/>
          </a:p>
          <a:p>
            <a:endParaRPr lang="en-US" b="1" dirty="0" smtClean="0"/>
          </a:p>
          <a:p>
            <a:r>
              <a:rPr lang="en-US" b="0" dirty="0" smtClean="0"/>
              <a:t>Can now get the body(s)</a:t>
            </a:r>
            <a:r>
              <a:rPr lang="en-US" b="0" baseline="0" dirty="0" smtClean="0"/>
              <a:t> that represent the volume of interference between parts in an assembly.</a:t>
            </a:r>
            <a:endParaRPr lang="en-US" b="0" dirty="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Full support for revision tables.  Previous API had basic support but full</a:t>
            </a:r>
            <a:r>
              <a:rPr lang="en-US" baseline="0" dirty="0" smtClean="0"/>
              <a:t> access to the table and its settings is now provided.</a:t>
            </a:r>
          </a:p>
          <a:p>
            <a:endParaRPr lang="en-US" baseline="0" dirty="0" smtClean="0"/>
          </a:p>
          <a:p>
            <a:r>
              <a:rPr lang="en-US" baseline="0" dirty="0" smtClean="0"/>
              <a:t>Some additional API capabilities to provide equivalent functionality to the user-interface.</a:t>
            </a:r>
            <a:endParaRPr lang="en-US" dirty="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With</a:t>
            </a:r>
            <a:r>
              <a:rPr lang="en-US" baseline="0" dirty="0" smtClean="0"/>
              <a:t> Inventor 2011 and 2012 several new user-interface elements have been added.  Then Inventor 2012 API provides access to all of this functionality so that you can incorporate them into your applications.</a:t>
            </a:r>
            <a:endParaRPr lang="en-US" dirty="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 descr="PPT_LOGO_1b"/>
          <p:cNvPicPr>
            <a:picLocks noChangeAspect="1" noChangeArrowheads="1"/>
          </p:cNvPicPr>
          <p:nvPr/>
        </p:nvPicPr>
        <p:blipFill>
          <a:blip r:embed="rId2" cstate="print"/>
          <a:srcRect/>
          <a:stretch>
            <a:fillRect/>
          </a:stretch>
        </p:blipFill>
        <p:spPr bwMode="auto">
          <a:xfrm>
            <a:off x="6172200" y="0"/>
            <a:ext cx="2971800" cy="6859588"/>
          </a:xfrm>
          <a:prstGeom prst="rect">
            <a:avLst/>
          </a:prstGeom>
          <a:noFill/>
          <a:ln w="9525">
            <a:noFill/>
            <a:miter lim="800000"/>
            <a:headEnd/>
            <a:tailEnd/>
          </a:ln>
        </p:spPr>
      </p:pic>
      <p:sp>
        <p:nvSpPr>
          <p:cNvPr id="5" name="Rectangle 5"/>
          <p:cNvSpPr>
            <a:spLocks noChangeArrowheads="1"/>
          </p:cNvSpPr>
          <p:nvPr/>
        </p:nvSpPr>
        <p:spPr bwMode="auto">
          <a:xfrm>
            <a:off x="4572000" y="6672263"/>
            <a:ext cx="304800" cy="136525"/>
          </a:xfrm>
          <a:prstGeom prst="rect">
            <a:avLst/>
          </a:prstGeom>
          <a:noFill/>
          <a:ln w="9525">
            <a:noFill/>
            <a:miter lim="800000"/>
            <a:headEnd/>
            <a:tailEnd/>
          </a:ln>
          <a:effectLst/>
        </p:spPr>
        <p:txBody>
          <a:bodyPr lIns="0" tIns="0" rIns="0" bIns="0" anchor="ctr"/>
          <a:lstStyle/>
          <a:p>
            <a:pPr eaLnBrk="0" hangingPunct="0">
              <a:defRPr/>
            </a:pPr>
            <a:fld id="{33CE95E3-0DBE-4AC7-842F-6F645539BC7E}" type="slidenum">
              <a:rPr lang="en-US" sz="600" u="none">
                <a:solidFill>
                  <a:srgbClr val="969696"/>
                </a:solidFill>
                <a:cs typeface="+mn-cs"/>
              </a:rPr>
              <a:pPr eaLnBrk="0" hangingPunct="0">
                <a:defRPr/>
              </a:pPr>
              <a:t>‹#›</a:t>
            </a:fld>
            <a:endParaRPr lang="en-US" sz="600" u="none">
              <a:solidFill>
                <a:srgbClr val="969696"/>
              </a:solidFill>
              <a:cs typeface="+mn-cs"/>
            </a:endParaRPr>
          </a:p>
        </p:txBody>
      </p:sp>
      <p:sp>
        <p:nvSpPr>
          <p:cNvPr id="6" name="Text Box 7"/>
          <p:cNvSpPr txBox="1">
            <a:spLocks noChangeArrowheads="1"/>
          </p:cNvSpPr>
          <p:nvPr userDrawn="1"/>
        </p:nvSpPr>
        <p:spPr bwMode="auto">
          <a:xfrm>
            <a:off x="319088" y="6672263"/>
            <a:ext cx="3656012" cy="136525"/>
          </a:xfrm>
          <a:prstGeom prst="rect">
            <a:avLst/>
          </a:prstGeom>
          <a:noFill/>
          <a:ln w="9525">
            <a:noFill/>
            <a:miter lim="800000"/>
            <a:headEnd/>
            <a:tailEnd/>
          </a:ln>
          <a:effectLst/>
        </p:spPr>
        <p:txBody>
          <a:bodyPr lIns="0" tIns="0" rIns="0" bIns="0" anchor="ctr"/>
          <a:lstStyle/>
          <a:p>
            <a:pPr eaLnBrk="0" hangingPunct="0">
              <a:defRPr/>
            </a:pPr>
            <a:r>
              <a:rPr lang="en-US" sz="800" u="none" dirty="0">
                <a:solidFill>
                  <a:srgbClr val="969696"/>
                </a:solidFill>
                <a:cs typeface="+mn-cs"/>
              </a:rPr>
              <a:t>Autodesk Confidential Information November </a:t>
            </a:r>
            <a:r>
              <a:rPr lang="en-US" sz="800" u="none" dirty="0" smtClean="0">
                <a:solidFill>
                  <a:srgbClr val="969696"/>
                </a:solidFill>
                <a:cs typeface="+mn-cs"/>
              </a:rPr>
              <a:t>2010</a:t>
            </a:r>
            <a:endParaRPr lang="en-US" sz="800" u="none" dirty="0">
              <a:solidFill>
                <a:srgbClr val="969696"/>
              </a:solidFill>
              <a:cs typeface="+mn-cs"/>
            </a:endParaRPr>
          </a:p>
        </p:txBody>
      </p:sp>
      <p:sp>
        <p:nvSpPr>
          <p:cNvPr id="211970" name="Rectangle 2"/>
          <p:cNvSpPr>
            <a:spLocks noGrp="1" noChangeArrowheads="1"/>
          </p:cNvSpPr>
          <p:nvPr>
            <p:ph type="ctrTitle"/>
          </p:nvPr>
        </p:nvSpPr>
        <p:spPr>
          <a:xfrm>
            <a:off x="319088" y="3016250"/>
            <a:ext cx="4862512" cy="1327150"/>
          </a:xfrm>
        </p:spPr>
        <p:txBody>
          <a:bodyPr anchor="t"/>
          <a:lstStyle>
            <a:lvl1pPr>
              <a:defRPr/>
            </a:lvl1pPr>
          </a:lstStyle>
          <a:p>
            <a:r>
              <a:rPr lang="en-US"/>
              <a:t>Click to edit Master title style</a:t>
            </a:r>
          </a:p>
        </p:txBody>
      </p:sp>
      <p:sp>
        <p:nvSpPr>
          <p:cNvPr id="211971" name="Rectangle 3"/>
          <p:cNvSpPr>
            <a:spLocks noGrp="1" noChangeArrowheads="1"/>
          </p:cNvSpPr>
          <p:nvPr>
            <p:ph type="subTitle" sz="quarter" idx="1"/>
          </p:nvPr>
        </p:nvSpPr>
        <p:spPr>
          <a:xfrm>
            <a:off x="319088" y="4495800"/>
            <a:ext cx="4862512" cy="838200"/>
          </a:xfrm>
        </p:spPr>
        <p:txBody>
          <a:bodyPr/>
          <a:lstStyle>
            <a:lvl1pPr>
              <a:lnSpc>
                <a:spcPct val="95000"/>
              </a:lnSpc>
              <a:defRPr>
                <a:solidFill>
                  <a:schemeClr val="accent1"/>
                </a:solidFill>
              </a:defRPr>
            </a:lvl1pPr>
          </a:lstStyle>
          <a:p>
            <a:r>
              <a:rPr lang="en-US"/>
              <a:t>Click to edit Master subtitle style</a:t>
            </a:r>
          </a:p>
        </p:txBody>
      </p:sp>
    </p:spTree>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b="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3.xml"/><Relationship Id="rId5" Type="http://schemas.openxmlformats.org/officeDocument/2006/relationships/image" Target="../media/image1.jpeg"/><Relationship Id="rId4"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19088" y="1416050"/>
            <a:ext cx="8062912" cy="51196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7" name="Rectangle 3"/>
          <p:cNvSpPr>
            <a:spLocks noGrp="1" noChangeArrowheads="1"/>
          </p:cNvSpPr>
          <p:nvPr>
            <p:ph type="title"/>
          </p:nvPr>
        </p:nvSpPr>
        <p:spPr bwMode="auto">
          <a:xfrm>
            <a:off x="319088" y="136525"/>
            <a:ext cx="8062912" cy="1143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pic>
        <p:nvPicPr>
          <p:cNvPr id="1028" name="Picture 4" descr="PPT_LOGO_4b"/>
          <p:cNvPicPr>
            <a:picLocks noChangeAspect="1" noChangeArrowheads="1"/>
          </p:cNvPicPr>
          <p:nvPr/>
        </p:nvPicPr>
        <p:blipFill>
          <a:blip r:embed="rId4" cstate="print"/>
          <a:srcRect/>
          <a:stretch>
            <a:fillRect/>
          </a:stretch>
        </p:blipFill>
        <p:spPr bwMode="auto">
          <a:xfrm>
            <a:off x="8550275" y="0"/>
            <a:ext cx="593725" cy="6859588"/>
          </a:xfrm>
          <a:prstGeom prst="rect">
            <a:avLst/>
          </a:prstGeom>
          <a:noFill/>
          <a:ln w="9525">
            <a:noFill/>
            <a:miter lim="800000"/>
            <a:headEnd/>
            <a:tailEnd/>
          </a:ln>
        </p:spPr>
      </p:pic>
      <p:sp>
        <p:nvSpPr>
          <p:cNvPr id="210949" name="Rectangle 5"/>
          <p:cNvSpPr>
            <a:spLocks noChangeArrowheads="1"/>
          </p:cNvSpPr>
          <p:nvPr/>
        </p:nvSpPr>
        <p:spPr bwMode="auto">
          <a:xfrm>
            <a:off x="4572000" y="6672263"/>
            <a:ext cx="304800" cy="136525"/>
          </a:xfrm>
          <a:prstGeom prst="rect">
            <a:avLst/>
          </a:prstGeom>
          <a:noFill/>
          <a:ln w="9525">
            <a:noFill/>
            <a:miter lim="800000"/>
            <a:headEnd/>
            <a:tailEnd/>
          </a:ln>
          <a:effectLst/>
        </p:spPr>
        <p:txBody>
          <a:bodyPr lIns="0" tIns="0" rIns="0" bIns="0" anchor="ctr"/>
          <a:lstStyle/>
          <a:p>
            <a:pPr eaLnBrk="0" hangingPunct="0">
              <a:defRPr/>
            </a:pPr>
            <a:fld id="{CDF56E49-41A0-42AD-880E-D5D2B7A1E71E}" type="slidenum">
              <a:rPr lang="en-US" sz="600" u="none">
                <a:solidFill>
                  <a:srgbClr val="969696"/>
                </a:solidFill>
                <a:cs typeface="+mn-cs"/>
              </a:rPr>
              <a:pPr eaLnBrk="0" hangingPunct="0">
                <a:defRPr/>
              </a:pPr>
              <a:t>‹#›</a:t>
            </a:fld>
            <a:endParaRPr lang="en-US" sz="600" u="none">
              <a:solidFill>
                <a:srgbClr val="969696"/>
              </a:solidFill>
              <a:cs typeface="+mn-cs"/>
            </a:endParaRPr>
          </a:p>
        </p:txBody>
      </p:sp>
      <p:sp>
        <p:nvSpPr>
          <p:cNvPr id="7" name="Text Box 7"/>
          <p:cNvSpPr txBox="1">
            <a:spLocks noChangeArrowheads="1"/>
          </p:cNvSpPr>
          <p:nvPr userDrawn="1"/>
        </p:nvSpPr>
        <p:spPr bwMode="auto">
          <a:xfrm>
            <a:off x="319088" y="6672263"/>
            <a:ext cx="3656012" cy="136525"/>
          </a:xfrm>
          <a:prstGeom prst="rect">
            <a:avLst/>
          </a:prstGeom>
          <a:noFill/>
          <a:ln w="9525">
            <a:noFill/>
            <a:miter lim="800000"/>
            <a:headEnd/>
            <a:tailEnd/>
          </a:ln>
          <a:effectLst/>
        </p:spPr>
        <p:txBody>
          <a:bodyPr lIns="0" tIns="0" rIns="0" bIns="0" anchor="ctr"/>
          <a:lstStyle/>
          <a:p>
            <a:pPr eaLnBrk="0" hangingPunct="0">
              <a:defRPr/>
            </a:pPr>
            <a:r>
              <a:rPr lang="en-US" sz="800" u="none" dirty="0">
                <a:solidFill>
                  <a:srgbClr val="969696"/>
                </a:solidFill>
                <a:cs typeface="+mn-cs"/>
              </a:rPr>
              <a:t>Autodesk Confidential Information November </a:t>
            </a:r>
            <a:r>
              <a:rPr lang="en-US" sz="800" u="none" dirty="0" smtClean="0">
                <a:solidFill>
                  <a:srgbClr val="969696"/>
                </a:solidFill>
                <a:cs typeface="+mn-cs"/>
              </a:rPr>
              <a:t>2010</a:t>
            </a:r>
            <a:endParaRPr lang="en-US" sz="800" u="none" dirty="0">
              <a:solidFill>
                <a:srgbClr val="969696"/>
              </a:solidFill>
              <a:cs typeface="+mn-cs"/>
            </a:endParaRPr>
          </a:p>
        </p:txBody>
      </p:sp>
      <p:pic>
        <p:nvPicPr>
          <p:cNvPr id="14" name="Picture 13" descr="Cloud.png"/>
          <p:cNvPicPr>
            <a:picLocks noChangeAspect="1"/>
          </p:cNvPicPr>
          <p:nvPr userDrawn="1"/>
        </p:nvPicPr>
        <p:blipFill>
          <a:blip r:embed="rId5" cstate="print"/>
          <a:stretch>
            <a:fillRect/>
          </a:stretch>
        </p:blipFill>
        <p:spPr>
          <a:xfrm>
            <a:off x="1094519" y="27713"/>
            <a:ext cx="6954962" cy="6802574"/>
          </a:xfrm>
          <a:prstGeom prst="rect">
            <a:avLst/>
          </a:prstGeom>
        </p:spPr>
      </p:pic>
    </p:spTree>
  </p:cSld>
  <p:clrMap bg1="dk2" tx1="lt1" bg2="dk1" tx2="lt2" accent1="accent1" accent2="accent2" accent3="accent3" accent4="accent4" accent5="accent5" accent6="accent6" hlink="hlink" folHlink="folHlink"/>
  <p:sldLayoutIdLst>
    <p:sldLayoutId id="2147483661" r:id="rId1"/>
    <p:sldLayoutId id="2147483660" r:id="rId2"/>
  </p:sldLayoutIdLst>
  <p:transition spd="med">
    <p:fade/>
  </p:transition>
  <p:timing>
    <p:tnLst>
      <p:par>
        <p:cTn id="1" dur="indefinite" restart="never" nodeType="tmRoot"/>
      </p:par>
    </p:tnLst>
  </p:timing>
  <p:txStyles>
    <p:titleStyle>
      <a:lvl1pPr algn="l" rtl="0" eaLnBrk="0" fontAlgn="base" hangingPunct="0">
        <a:lnSpc>
          <a:spcPct val="90000"/>
        </a:lnSpc>
        <a:spcBef>
          <a:spcPct val="0"/>
        </a:spcBef>
        <a:spcAft>
          <a:spcPct val="0"/>
        </a:spcAft>
        <a:defRPr sz="3600">
          <a:solidFill>
            <a:schemeClr val="tx1"/>
          </a:solidFill>
          <a:latin typeface="+mj-lt"/>
          <a:ea typeface="+mj-ea"/>
          <a:cs typeface="+mj-cs"/>
        </a:defRPr>
      </a:lvl1pPr>
      <a:lvl2pPr algn="l" rtl="0" eaLnBrk="0" fontAlgn="base" hangingPunct="0">
        <a:lnSpc>
          <a:spcPct val="90000"/>
        </a:lnSpc>
        <a:spcBef>
          <a:spcPct val="0"/>
        </a:spcBef>
        <a:spcAft>
          <a:spcPct val="0"/>
        </a:spcAft>
        <a:defRPr sz="3600">
          <a:solidFill>
            <a:schemeClr val="tx1"/>
          </a:solidFill>
          <a:latin typeface="Arial" charset="0"/>
        </a:defRPr>
      </a:lvl2pPr>
      <a:lvl3pPr algn="l" rtl="0" eaLnBrk="0" fontAlgn="base" hangingPunct="0">
        <a:lnSpc>
          <a:spcPct val="90000"/>
        </a:lnSpc>
        <a:spcBef>
          <a:spcPct val="0"/>
        </a:spcBef>
        <a:spcAft>
          <a:spcPct val="0"/>
        </a:spcAft>
        <a:defRPr sz="3600">
          <a:solidFill>
            <a:schemeClr val="tx1"/>
          </a:solidFill>
          <a:latin typeface="Arial" charset="0"/>
        </a:defRPr>
      </a:lvl3pPr>
      <a:lvl4pPr algn="l" rtl="0" eaLnBrk="0" fontAlgn="base" hangingPunct="0">
        <a:lnSpc>
          <a:spcPct val="90000"/>
        </a:lnSpc>
        <a:spcBef>
          <a:spcPct val="0"/>
        </a:spcBef>
        <a:spcAft>
          <a:spcPct val="0"/>
        </a:spcAft>
        <a:defRPr sz="3600">
          <a:solidFill>
            <a:schemeClr val="tx1"/>
          </a:solidFill>
          <a:latin typeface="Arial" charset="0"/>
        </a:defRPr>
      </a:lvl4pPr>
      <a:lvl5pPr algn="l" rtl="0" eaLnBrk="0" fontAlgn="base" hangingPunct="0">
        <a:lnSpc>
          <a:spcPct val="90000"/>
        </a:lnSpc>
        <a:spcBef>
          <a:spcPct val="0"/>
        </a:spcBef>
        <a:spcAft>
          <a:spcPct val="0"/>
        </a:spcAft>
        <a:defRPr sz="3600">
          <a:solidFill>
            <a:schemeClr val="tx1"/>
          </a:solidFill>
          <a:latin typeface="Arial" charset="0"/>
        </a:defRPr>
      </a:lvl5pPr>
      <a:lvl6pPr marL="457200" algn="l" rtl="0" fontAlgn="base">
        <a:lnSpc>
          <a:spcPct val="90000"/>
        </a:lnSpc>
        <a:spcBef>
          <a:spcPct val="0"/>
        </a:spcBef>
        <a:spcAft>
          <a:spcPct val="0"/>
        </a:spcAft>
        <a:defRPr sz="3600">
          <a:solidFill>
            <a:schemeClr val="tx1"/>
          </a:solidFill>
          <a:latin typeface="Arial" charset="0"/>
        </a:defRPr>
      </a:lvl6pPr>
      <a:lvl7pPr marL="914400" algn="l" rtl="0" fontAlgn="base">
        <a:lnSpc>
          <a:spcPct val="90000"/>
        </a:lnSpc>
        <a:spcBef>
          <a:spcPct val="0"/>
        </a:spcBef>
        <a:spcAft>
          <a:spcPct val="0"/>
        </a:spcAft>
        <a:defRPr sz="3600">
          <a:solidFill>
            <a:schemeClr val="tx1"/>
          </a:solidFill>
          <a:latin typeface="Arial" charset="0"/>
        </a:defRPr>
      </a:lvl7pPr>
      <a:lvl8pPr marL="1371600" algn="l" rtl="0" fontAlgn="base">
        <a:lnSpc>
          <a:spcPct val="90000"/>
        </a:lnSpc>
        <a:spcBef>
          <a:spcPct val="0"/>
        </a:spcBef>
        <a:spcAft>
          <a:spcPct val="0"/>
        </a:spcAft>
        <a:defRPr sz="3600">
          <a:solidFill>
            <a:schemeClr val="tx1"/>
          </a:solidFill>
          <a:latin typeface="Arial" charset="0"/>
        </a:defRPr>
      </a:lvl8pPr>
      <a:lvl9pPr marL="1828800" algn="l" rtl="0" fontAlgn="base">
        <a:lnSpc>
          <a:spcPct val="90000"/>
        </a:lnSpc>
        <a:spcBef>
          <a:spcPct val="0"/>
        </a:spcBef>
        <a:spcAft>
          <a:spcPct val="0"/>
        </a:spcAft>
        <a:defRPr sz="3600">
          <a:solidFill>
            <a:schemeClr val="tx1"/>
          </a:solidFill>
          <a:latin typeface="Arial" charset="0"/>
        </a:defRPr>
      </a:lvl9pPr>
    </p:titleStyle>
    <p:bodyStyle>
      <a:lvl1pPr marL="342900" indent="-342900" algn="l" rtl="0" eaLnBrk="0" fontAlgn="base" hangingPunct="0">
        <a:spcBef>
          <a:spcPct val="15000"/>
        </a:spcBef>
        <a:spcAft>
          <a:spcPct val="15000"/>
        </a:spcAft>
        <a:defRPr sz="2400">
          <a:solidFill>
            <a:schemeClr val="tx1"/>
          </a:solidFill>
          <a:latin typeface="+mn-lt"/>
          <a:ea typeface="+mn-ea"/>
          <a:cs typeface="+mn-cs"/>
        </a:defRPr>
      </a:lvl1pPr>
      <a:lvl2pPr marL="284163" indent="-169863" algn="l" rtl="0" eaLnBrk="0" fontAlgn="base" hangingPunct="0">
        <a:spcBef>
          <a:spcPct val="15000"/>
        </a:spcBef>
        <a:spcAft>
          <a:spcPct val="15000"/>
        </a:spcAft>
        <a:buClr>
          <a:schemeClr val="accent1"/>
        </a:buClr>
        <a:buSzPct val="80000"/>
        <a:buFont typeface="Wingdings" pitchFamily="2" charset="2"/>
        <a:buChar char="§"/>
        <a:defRPr sz="2000">
          <a:solidFill>
            <a:schemeClr val="tx1"/>
          </a:solidFill>
          <a:latin typeface="+mn-lt"/>
        </a:defRPr>
      </a:lvl2pPr>
      <a:lvl3pPr marL="568325" indent="-169863" algn="l" rtl="0" eaLnBrk="0" fontAlgn="base" hangingPunct="0">
        <a:spcBef>
          <a:spcPct val="15000"/>
        </a:spcBef>
        <a:spcAft>
          <a:spcPct val="15000"/>
        </a:spcAft>
        <a:buClr>
          <a:schemeClr val="accent1"/>
        </a:buClr>
        <a:buSzPct val="80000"/>
        <a:buFont typeface="Wingdings" pitchFamily="2" charset="2"/>
        <a:buChar char="§"/>
        <a:defRPr sz="2000">
          <a:solidFill>
            <a:schemeClr val="tx1"/>
          </a:solidFill>
          <a:latin typeface="+mn-lt"/>
        </a:defRPr>
      </a:lvl3pPr>
      <a:lvl4pPr marL="977900" indent="-173038" algn="l" rtl="0" eaLnBrk="0" fontAlgn="base" hangingPunct="0">
        <a:spcBef>
          <a:spcPct val="0"/>
        </a:spcBef>
        <a:spcAft>
          <a:spcPct val="5000"/>
        </a:spcAft>
        <a:buClr>
          <a:schemeClr val="bg1"/>
        </a:buClr>
        <a:buSzPct val="80000"/>
        <a:buFont typeface="Wingdings" pitchFamily="2" charset="2"/>
        <a:defRPr>
          <a:solidFill>
            <a:schemeClr val="tx1"/>
          </a:solidFill>
          <a:latin typeface="+mn-lt"/>
        </a:defRPr>
      </a:lvl4pPr>
      <a:lvl5pPr marL="1714500" indent="-228600" algn="l" rtl="0" eaLnBrk="0" fontAlgn="base" hangingPunct="0">
        <a:spcBef>
          <a:spcPct val="10000"/>
        </a:spcBef>
        <a:spcAft>
          <a:spcPct val="10000"/>
        </a:spcAft>
        <a:buClr>
          <a:schemeClr val="bg1"/>
        </a:buClr>
        <a:buSzPct val="80000"/>
        <a:buFont typeface="Wingdings" pitchFamily="2" charset="2"/>
        <a:defRPr sz="2000">
          <a:solidFill>
            <a:schemeClr val="tx1"/>
          </a:solidFill>
          <a:latin typeface="+mn-lt"/>
        </a:defRPr>
      </a:lvl5pPr>
      <a:lvl6pPr marL="21717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6pPr>
      <a:lvl7pPr marL="26289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7pPr>
      <a:lvl8pPr marL="30861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8pPr>
      <a:lvl9pPr marL="35433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Rectangle 11"/>
          <p:cNvSpPr/>
          <p:nvPr userDrawn="1"/>
        </p:nvSpPr>
        <p:spPr bwMode="auto">
          <a:xfrm>
            <a:off x="0" y="0"/>
            <a:ext cx="9144000" cy="6858000"/>
          </a:xfrm>
          <a:prstGeom prst="rect">
            <a:avLst/>
          </a:prstGeom>
          <a:solidFill>
            <a:schemeClr val="tx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grpSp>
        <p:nvGrpSpPr>
          <p:cNvPr id="9" name="Group 8"/>
          <p:cNvGrpSpPr/>
          <p:nvPr userDrawn="1"/>
        </p:nvGrpSpPr>
        <p:grpSpPr>
          <a:xfrm>
            <a:off x="1352253" y="99883"/>
            <a:ext cx="6791985" cy="6791985"/>
            <a:chOff x="1693332" y="99883"/>
            <a:chExt cx="6791985" cy="6791985"/>
          </a:xfrm>
        </p:grpSpPr>
        <p:pic>
          <p:nvPicPr>
            <p:cNvPr id="10" name="Picture 3" descr="MC900431597[1]"/>
            <p:cNvPicPr>
              <a:picLocks noChangeAspect="1" noChangeArrowheads="1"/>
            </p:cNvPicPr>
            <p:nvPr/>
          </p:nvPicPr>
          <p:blipFill>
            <a:blip r:embed="rId3" cstate="print">
              <a:lum bright="63000" contrast="-85000"/>
            </a:blip>
            <a:srcRect/>
            <a:stretch>
              <a:fillRect/>
            </a:stretch>
          </p:blipFill>
          <p:spPr bwMode="auto">
            <a:xfrm>
              <a:off x="1693332" y="99883"/>
              <a:ext cx="6791985" cy="6791985"/>
            </a:xfrm>
            <a:prstGeom prst="rect">
              <a:avLst/>
            </a:prstGeom>
            <a:noFill/>
          </p:spPr>
        </p:pic>
        <p:pic>
          <p:nvPicPr>
            <p:cNvPr id="11" name="Picture 1" descr="http://www.charlesandhudson.com/archives/hand-tools-list-important.jpg"/>
            <p:cNvPicPr>
              <a:picLocks noChangeAspect="1" noChangeArrowheads="1"/>
            </p:cNvPicPr>
            <p:nvPr/>
          </p:nvPicPr>
          <p:blipFill>
            <a:blip r:embed="rId4" cstate="print">
              <a:lum bright="63000" contrast="-85000"/>
            </a:blip>
            <a:srcRect/>
            <a:stretch>
              <a:fillRect/>
            </a:stretch>
          </p:blipFill>
          <p:spPr bwMode="auto">
            <a:xfrm>
              <a:off x="3919347" y="1192521"/>
              <a:ext cx="2078948" cy="2117945"/>
            </a:xfrm>
            <a:prstGeom prst="rect">
              <a:avLst/>
            </a:prstGeom>
            <a:noFill/>
          </p:spPr>
        </p:pic>
      </p:grpSp>
      <p:sp>
        <p:nvSpPr>
          <p:cNvPr id="1026" name="Rectangle 2"/>
          <p:cNvSpPr>
            <a:spLocks noGrp="1" noChangeArrowheads="1"/>
          </p:cNvSpPr>
          <p:nvPr>
            <p:ph type="body" idx="1"/>
          </p:nvPr>
        </p:nvSpPr>
        <p:spPr bwMode="auto">
          <a:xfrm>
            <a:off x="319088" y="1416050"/>
            <a:ext cx="8062912" cy="51196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7" name="Rectangle 3"/>
          <p:cNvSpPr>
            <a:spLocks noGrp="1" noChangeArrowheads="1"/>
          </p:cNvSpPr>
          <p:nvPr>
            <p:ph type="title"/>
          </p:nvPr>
        </p:nvSpPr>
        <p:spPr bwMode="auto">
          <a:xfrm>
            <a:off x="319088" y="136525"/>
            <a:ext cx="8062912" cy="1143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dirty="0" smtClean="0"/>
              <a:t>Click to edit Master title style</a:t>
            </a:r>
          </a:p>
        </p:txBody>
      </p:sp>
      <p:pic>
        <p:nvPicPr>
          <p:cNvPr id="1028" name="Picture 4" descr="PPT_LOGO_4b"/>
          <p:cNvPicPr>
            <a:picLocks noChangeAspect="1" noChangeArrowheads="1"/>
          </p:cNvPicPr>
          <p:nvPr/>
        </p:nvPicPr>
        <p:blipFill>
          <a:blip r:embed="rId5" cstate="print"/>
          <a:srcRect/>
          <a:stretch>
            <a:fillRect/>
          </a:stretch>
        </p:blipFill>
        <p:spPr bwMode="auto">
          <a:xfrm>
            <a:off x="8550275" y="0"/>
            <a:ext cx="593725" cy="6859588"/>
          </a:xfrm>
          <a:prstGeom prst="rect">
            <a:avLst/>
          </a:prstGeom>
          <a:noFill/>
          <a:ln w="9525">
            <a:noFill/>
            <a:miter lim="800000"/>
            <a:headEnd/>
            <a:tailEnd/>
          </a:ln>
        </p:spPr>
      </p:pic>
      <p:sp>
        <p:nvSpPr>
          <p:cNvPr id="210949" name="Rectangle 5"/>
          <p:cNvSpPr>
            <a:spLocks noChangeArrowheads="1"/>
          </p:cNvSpPr>
          <p:nvPr/>
        </p:nvSpPr>
        <p:spPr bwMode="auto">
          <a:xfrm>
            <a:off x="4572000" y="6672263"/>
            <a:ext cx="304800" cy="136525"/>
          </a:xfrm>
          <a:prstGeom prst="rect">
            <a:avLst/>
          </a:prstGeom>
          <a:noFill/>
          <a:ln w="9525">
            <a:noFill/>
            <a:miter lim="800000"/>
            <a:headEnd/>
            <a:tailEnd/>
          </a:ln>
          <a:effectLst/>
        </p:spPr>
        <p:txBody>
          <a:bodyPr lIns="0" tIns="0" rIns="0" bIns="0" anchor="ctr"/>
          <a:lstStyle/>
          <a:p>
            <a:pPr eaLnBrk="0" hangingPunct="0">
              <a:defRPr/>
            </a:pPr>
            <a:fld id="{CDF56E49-41A0-42AD-880E-D5D2B7A1E71E}" type="slidenum">
              <a:rPr lang="en-US" sz="600" u="none">
                <a:solidFill>
                  <a:schemeClr val="bg1"/>
                </a:solidFill>
                <a:cs typeface="+mn-cs"/>
              </a:rPr>
              <a:pPr eaLnBrk="0" hangingPunct="0">
                <a:defRPr/>
              </a:pPr>
              <a:t>‹#›</a:t>
            </a:fld>
            <a:endParaRPr lang="en-US" sz="600" u="none" dirty="0">
              <a:solidFill>
                <a:schemeClr val="bg1"/>
              </a:solidFill>
              <a:cs typeface="+mn-cs"/>
            </a:endParaRPr>
          </a:p>
        </p:txBody>
      </p:sp>
      <p:sp>
        <p:nvSpPr>
          <p:cNvPr id="7" name="Text Box 7"/>
          <p:cNvSpPr txBox="1">
            <a:spLocks noChangeArrowheads="1"/>
          </p:cNvSpPr>
          <p:nvPr userDrawn="1"/>
        </p:nvSpPr>
        <p:spPr bwMode="auto">
          <a:xfrm>
            <a:off x="319088" y="6672263"/>
            <a:ext cx="3656012" cy="136525"/>
          </a:xfrm>
          <a:prstGeom prst="rect">
            <a:avLst/>
          </a:prstGeom>
          <a:noFill/>
          <a:ln w="9525">
            <a:noFill/>
            <a:miter lim="800000"/>
            <a:headEnd/>
            <a:tailEnd/>
          </a:ln>
          <a:effectLst/>
        </p:spPr>
        <p:txBody>
          <a:bodyPr lIns="0" tIns="0" rIns="0" bIns="0" anchor="ctr"/>
          <a:lstStyle/>
          <a:p>
            <a:pPr eaLnBrk="0" hangingPunct="0">
              <a:defRPr/>
            </a:pPr>
            <a:r>
              <a:rPr lang="en-US" sz="800" u="none" dirty="0">
                <a:solidFill>
                  <a:schemeClr val="bg1"/>
                </a:solidFill>
                <a:cs typeface="+mn-cs"/>
              </a:rPr>
              <a:t>Autodesk Confidential Information November </a:t>
            </a:r>
            <a:r>
              <a:rPr lang="en-US" sz="800" u="none" dirty="0" smtClean="0">
                <a:solidFill>
                  <a:schemeClr val="bg1"/>
                </a:solidFill>
                <a:cs typeface="+mn-cs"/>
              </a:rPr>
              <a:t>2010</a:t>
            </a:r>
            <a:endParaRPr lang="en-US" sz="800" u="none" dirty="0">
              <a:solidFill>
                <a:schemeClr val="bg1"/>
              </a:solidFill>
              <a:cs typeface="+mn-cs"/>
            </a:endParaRPr>
          </a:p>
        </p:txBody>
      </p:sp>
    </p:spTree>
  </p:cSld>
  <p:clrMap bg1="dk2" tx1="lt1" bg2="dk1" tx2="lt2" accent1="accent1" accent2="accent2" accent3="accent3" accent4="accent4" accent5="accent5" accent6="accent6" hlink="hlink" folHlink="folHlink"/>
  <p:sldLayoutIdLst>
    <p:sldLayoutId id="2147483664" r:id="rId1"/>
  </p:sldLayoutIdLst>
  <p:transition spd="med">
    <p:fade/>
  </p:transition>
  <p:timing>
    <p:tnLst>
      <p:par>
        <p:cTn id="1" dur="indefinite" restart="never" nodeType="tmRoot"/>
      </p:par>
    </p:tnLst>
  </p:timing>
  <p:txStyles>
    <p:titleStyle>
      <a:lvl1pPr algn="l" rtl="0" eaLnBrk="0" fontAlgn="base" hangingPunct="0">
        <a:lnSpc>
          <a:spcPct val="90000"/>
        </a:lnSpc>
        <a:spcBef>
          <a:spcPct val="0"/>
        </a:spcBef>
        <a:spcAft>
          <a:spcPct val="0"/>
        </a:spcAft>
        <a:defRPr sz="3600">
          <a:solidFill>
            <a:schemeClr val="bg1"/>
          </a:solidFill>
          <a:latin typeface="+mj-lt"/>
          <a:ea typeface="+mj-ea"/>
          <a:cs typeface="+mj-cs"/>
        </a:defRPr>
      </a:lvl1pPr>
      <a:lvl2pPr algn="l" rtl="0" eaLnBrk="0" fontAlgn="base" hangingPunct="0">
        <a:lnSpc>
          <a:spcPct val="90000"/>
        </a:lnSpc>
        <a:spcBef>
          <a:spcPct val="0"/>
        </a:spcBef>
        <a:spcAft>
          <a:spcPct val="0"/>
        </a:spcAft>
        <a:defRPr sz="3600">
          <a:solidFill>
            <a:schemeClr val="tx1"/>
          </a:solidFill>
          <a:latin typeface="Arial" charset="0"/>
        </a:defRPr>
      </a:lvl2pPr>
      <a:lvl3pPr algn="l" rtl="0" eaLnBrk="0" fontAlgn="base" hangingPunct="0">
        <a:lnSpc>
          <a:spcPct val="90000"/>
        </a:lnSpc>
        <a:spcBef>
          <a:spcPct val="0"/>
        </a:spcBef>
        <a:spcAft>
          <a:spcPct val="0"/>
        </a:spcAft>
        <a:defRPr sz="3600">
          <a:solidFill>
            <a:schemeClr val="tx1"/>
          </a:solidFill>
          <a:latin typeface="Arial" charset="0"/>
        </a:defRPr>
      </a:lvl3pPr>
      <a:lvl4pPr algn="l" rtl="0" eaLnBrk="0" fontAlgn="base" hangingPunct="0">
        <a:lnSpc>
          <a:spcPct val="90000"/>
        </a:lnSpc>
        <a:spcBef>
          <a:spcPct val="0"/>
        </a:spcBef>
        <a:spcAft>
          <a:spcPct val="0"/>
        </a:spcAft>
        <a:defRPr sz="3600">
          <a:solidFill>
            <a:schemeClr val="tx1"/>
          </a:solidFill>
          <a:latin typeface="Arial" charset="0"/>
        </a:defRPr>
      </a:lvl4pPr>
      <a:lvl5pPr algn="l" rtl="0" eaLnBrk="0" fontAlgn="base" hangingPunct="0">
        <a:lnSpc>
          <a:spcPct val="90000"/>
        </a:lnSpc>
        <a:spcBef>
          <a:spcPct val="0"/>
        </a:spcBef>
        <a:spcAft>
          <a:spcPct val="0"/>
        </a:spcAft>
        <a:defRPr sz="3600">
          <a:solidFill>
            <a:schemeClr val="tx1"/>
          </a:solidFill>
          <a:latin typeface="Arial" charset="0"/>
        </a:defRPr>
      </a:lvl5pPr>
      <a:lvl6pPr marL="457200" algn="l" rtl="0" fontAlgn="base">
        <a:lnSpc>
          <a:spcPct val="90000"/>
        </a:lnSpc>
        <a:spcBef>
          <a:spcPct val="0"/>
        </a:spcBef>
        <a:spcAft>
          <a:spcPct val="0"/>
        </a:spcAft>
        <a:defRPr sz="3600">
          <a:solidFill>
            <a:schemeClr val="tx1"/>
          </a:solidFill>
          <a:latin typeface="Arial" charset="0"/>
        </a:defRPr>
      </a:lvl6pPr>
      <a:lvl7pPr marL="914400" algn="l" rtl="0" fontAlgn="base">
        <a:lnSpc>
          <a:spcPct val="90000"/>
        </a:lnSpc>
        <a:spcBef>
          <a:spcPct val="0"/>
        </a:spcBef>
        <a:spcAft>
          <a:spcPct val="0"/>
        </a:spcAft>
        <a:defRPr sz="3600">
          <a:solidFill>
            <a:schemeClr val="tx1"/>
          </a:solidFill>
          <a:latin typeface="Arial" charset="0"/>
        </a:defRPr>
      </a:lvl7pPr>
      <a:lvl8pPr marL="1371600" algn="l" rtl="0" fontAlgn="base">
        <a:lnSpc>
          <a:spcPct val="90000"/>
        </a:lnSpc>
        <a:spcBef>
          <a:spcPct val="0"/>
        </a:spcBef>
        <a:spcAft>
          <a:spcPct val="0"/>
        </a:spcAft>
        <a:defRPr sz="3600">
          <a:solidFill>
            <a:schemeClr val="tx1"/>
          </a:solidFill>
          <a:latin typeface="Arial" charset="0"/>
        </a:defRPr>
      </a:lvl8pPr>
      <a:lvl9pPr marL="1828800" algn="l" rtl="0" fontAlgn="base">
        <a:lnSpc>
          <a:spcPct val="90000"/>
        </a:lnSpc>
        <a:spcBef>
          <a:spcPct val="0"/>
        </a:spcBef>
        <a:spcAft>
          <a:spcPct val="0"/>
        </a:spcAft>
        <a:defRPr sz="3600">
          <a:solidFill>
            <a:schemeClr val="tx1"/>
          </a:solidFill>
          <a:latin typeface="Arial" charset="0"/>
        </a:defRPr>
      </a:lvl9pPr>
    </p:titleStyle>
    <p:bodyStyle>
      <a:lvl1pPr marL="342900" indent="-342900" algn="l" rtl="0" eaLnBrk="0" fontAlgn="base" hangingPunct="0">
        <a:spcBef>
          <a:spcPct val="15000"/>
        </a:spcBef>
        <a:spcAft>
          <a:spcPct val="15000"/>
        </a:spcAft>
        <a:defRPr sz="2400">
          <a:solidFill>
            <a:schemeClr val="bg1"/>
          </a:solidFill>
          <a:latin typeface="+mn-lt"/>
          <a:ea typeface="+mn-ea"/>
          <a:cs typeface="+mn-cs"/>
        </a:defRPr>
      </a:lvl1pPr>
      <a:lvl2pPr marL="284163" indent="-169863" algn="l" rtl="0" eaLnBrk="0" fontAlgn="base" hangingPunct="0">
        <a:spcBef>
          <a:spcPct val="15000"/>
        </a:spcBef>
        <a:spcAft>
          <a:spcPct val="15000"/>
        </a:spcAft>
        <a:buClr>
          <a:schemeClr val="accent1"/>
        </a:buClr>
        <a:buSzPct val="80000"/>
        <a:buFont typeface="Wingdings" pitchFamily="2" charset="2"/>
        <a:buChar char="§"/>
        <a:defRPr sz="2000">
          <a:solidFill>
            <a:schemeClr val="bg1"/>
          </a:solidFill>
          <a:latin typeface="+mn-lt"/>
        </a:defRPr>
      </a:lvl2pPr>
      <a:lvl3pPr marL="568325" indent="-169863" algn="l" rtl="0" eaLnBrk="0" fontAlgn="base" hangingPunct="0">
        <a:spcBef>
          <a:spcPct val="15000"/>
        </a:spcBef>
        <a:spcAft>
          <a:spcPct val="15000"/>
        </a:spcAft>
        <a:buClr>
          <a:schemeClr val="accent1"/>
        </a:buClr>
        <a:buSzPct val="80000"/>
        <a:buFont typeface="Wingdings" pitchFamily="2" charset="2"/>
        <a:buChar char="§"/>
        <a:defRPr sz="2000">
          <a:solidFill>
            <a:schemeClr val="bg1"/>
          </a:solidFill>
          <a:latin typeface="+mn-lt"/>
        </a:defRPr>
      </a:lvl3pPr>
      <a:lvl4pPr marL="977900" indent="-173038" algn="l" rtl="0" eaLnBrk="0" fontAlgn="base" hangingPunct="0">
        <a:spcBef>
          <a:spcPct val="0"/>
        </a:spcBef>
        <a:spcAft>
          <a:spcPct val="5000"/>
        </a:spcAft>
        <a:buClr>
          <a:schemeClr val="bg1"/>
        </a:buClr>
        <a:buSzPct val="80000"/>
        <a:buFont typeface="Wingdings" pitchFamily="2" charset="2"/>
        <a:defRPr>
          <a:solidFill>
            <a:schemeClr val="bg1"/>
          </a:solidFill>
          <a:latin typeface="+mn-lt"/>
        </a:defRPr>
      </a:lvl4pPr>
      <a:lvl5pPr marL="1714500" indent="-228600" algn="l" rtl="0" eaLnBrk="0" fontAlgn="base" hangingPunct="0">
        <a:spcBef>
          <a:spcPct val="10000"/>
        </a:spcBef>
        <a:spcAft>
          <a:spcPct val="10000"/>
        </a:spcAft>
        <a:buClr>
          <a:schemeClr val="bg1"/>
        </a:buClr>
        <a:buSzPct val="80000"/>
        <a:buFont typeface="Wingdings" pitchFamily="2" charset="2"/>
        <a:defRPr sz="2000">
          <a:solidFill>
            <a:schemeClr val="bg1"/>
          </a:solidFill>
          <a:latin typeface="+mn-lt"/>
        </a:defRPr>
      </a:lvl5pPr>
      <a:lvl6pPr marL="21717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6pPr>
      <a:lvl7pPr marL="26289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7pPr>
      <a:lvl8pPr marL="30861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8pPr>
      <a:lvl9pPr marL="35433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6.png"/><Relationship Id="rId7"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5.jpe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evDay2009 Background.jpg"/>
          <p:cNvPicPr>
            <a:picLocks noChangeAspect="1"/>
          </p:cNvPicPr>
          <p:nvPr/>
        </p:nvPicPr>
        <p:blipFill>
          <a:blip r:embed="rId3" cstate="print"/>
          <a:stretch>
            <a:fillRect/>
          </a:stretch>
        </p:blipFill>
        <p:spPr>
          <a:xfrm>
            <a:off x="0" y="7671"/>
            <a:ext cx="9144000" cy="6842658"/>
          </a:xfrm>
          <a:prstGeom prst="rect">
            <a:avLst/>
          </a:prstGeom>
        </p:spPr>
      </p:pic>
      <p:sp>
        <p:nvSpPr>
          <p:cNvPr id="3075" name="Rectangle 3"/>
          <p:cNvSpPr>
            <a:spLocks noGrp="1" noChangeArrowheads="1"/>
          </p:cNvSpPr>
          <p:nvPr/>
        </p:nvSpPr>
        <p:spPr bwMode="auto">
          <a:xfrm>
            <a:off x="319088" y="2649538"/>
            <a:ext cx="8443912" cy="952500"/>
          </a:xfrm>
          <a:prstGeom prst="rect">
            <a:avLst/>
          </a:prstGeom>
          <a:noFill/>
          <a:ln w="9525">
            <a:noFill/>
            <a:miter lim="800000"/>
            <a:headEnd/>
            <a:tailEnd/>
          </a:ln>
        </p:spPr>
        <p:txBody>
          <a:bodyPr lIns="0" tIns="0" rIns="0" bIns="0"/>
          <a:lstStyle/>
          <a:p>
            <a:pPr eaLnBrk="0" hangingPunct="0">
              <a:spcBef>
                <a:spcPct val="5000"/>
              </a:spcBef>
              <a:spcAft>
                <a:spcPct val="5000"/>
              </a:spcAft>
            </a:pPr>
            <a:endParaRPr lang="en-US">
              <a:solidFill>
                <a:schemeClr val="bg1"/>
              </a:solidFill>
            </a:endParaRPr>
          </a:p>
        </p:txBody>
      </p:sp>
      <p:sp>
        <p:nvSpPr>
          <p:cNvPr id="3076" name="Rectangle 3"/>
          <p:cNvSpPr>
            <a:spLocks noGrp="1" noChangeArrowheads="1"/>
          </p:cNvSpPr>
          <p:nvPr/>
        </p:nvSpPr>
        <p:spPr bwMode="auto">
          <a:xfrm>
            <a:off x="346075" y="2195869"/>
            <a:ext cx="8416925" cy="1198562"/>
          </a:xfrm>
          <a:prstGeom prst="rect">
            <a:avLst/>
          </a:prstGeom>
          <a:noFill/>
          <a:ln w="9525">
            <a:noFill/>
            <a:miter lim="800000"/>
            <a:headEnd/>
            <a:tailEnd/>
          </a:ln>
        </p:spPr>
        <p:txBody>
          <a:bodyPr lIns="0" tIns="0" rIns="0" bIns="0"/>
          <a:lstStyle/>
          <a:p>
            <a:endParaRPr lang="en-US" u="none" dirty="0"/>
          </a:p>
          <a:p>
            <a:pPr algn="ctr"/>
            <a:r>
              <a:rPr lang="en-US" sz="4400" u="none" dirty="0"/>
              <a:t>Developer Days </a:t>
            </a:r>
            <a:r>
              <a:rPr lang="en-US" sz="4400" u="none" dirty="0" smtClean="0"/>
              <a:t>2010</a:t>
            </a:r>
            <a:endParaRPr lang="en-US" sz="4400" u="none" dirty="0"/>
          </a:p>
        </p:txBody>
      </p:sp>
      <p:sp>
        <p:nvSpPr>
          <p:cNvPr id="3077" name="Title 19"/>
          <p:cNvSpPr>
            <a:spLocks noGrp="1"/>
          </p:cNvSpPr>
          <p:nvPr>
            <p:ph type="title"/>
          </p:nvPr>
        </p:nvSpPr>
        <p:spPr>
          <a:xfrm>
            <a:off x="512214" y="3051472"/>
            <a:ext cx="8062912" cy="1143000"/>
          </a:xfrm>
        </p:spPr>
        <p:txBody>
          <a:bodyPr/>
          <a:lstStyle/>
          <a:p>
            <a:pPr algn="ctr" eaLnBrk="1" hangingPunct="1"/>
            <a:r>
              <a:rPr lang="en-US" sz="3200" i="1" dirty="0" smtClean="0"/>
              <a:t>Choosing the Right Tool for the Job</a:t>
            </a:r>
            <a:br>
              <a:rPr lang="en-US" sz="3200" i="1" dirty="0" smtClean="0"/>
            </a:br>
            <a:r>
              <a:rPr lang="en-US" sz="3200" i="1" dirty="0" smtClean="0"/>
              <a:t>Up in the Cloud</a:t>
            </a: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Extrude Feature Re-Design</a:t>
            </a:r>
            <a:endParaRPr lang="en-US" dirty="0"/>
          </a:p>
        </p:txBody>
      </p:sp>
      <p:sp>
        <p:nvSpPr>
          <p:cNvPr id="3" name="Content Placeholder 2"/>
          <p:cNvSpPr>
            <a:spLocks noGrp="1"/>
          </p:cNvSpPr>
          <p:nvPr>
            <p:ph idx="1"/>
          </p:nvPr>
        </p:nvSpPr>
        <p:spPr/>
        <p:txBody>
          <a:bodyPr/>
          <a:lstStyle/>
          <a:p>
            <a:pPr lvl="1"/>
            <a:r>
              <a:rPr lang="en-US" sz="2400" dirty="0" smtClean="0"/>
              <a:t>Now uses the “Definition” concept.</a:t>
            </a:r>
          </a:p>
          <a:p>
            <a:pPr lvl="1"/>
            <a:r>
              <a:rPr lang="en-US" sz="2400" dirty="0" smtClean="0"/>
              <a:t>Provides full support for all functionality.</a:t>
            </a:r>
          </a:p>
          <a:p>
            <a:pPr lvl="1"/>
            <a:r>
              <a:rPr lang="en-US" sz="2400" dirty="0" smtClean="0"/>
              <a:t>Old API still supported for backward compatibility.</a:t>
            </a:r>
          </a:p>
          <a:p>
            <a:pPr lvl="2">
              <a:buNone/>
            </a:pPr>
            <a:endParaRPr lang="en-US" sz="1400" dirty="0" smtClean="0">
              <a:latin typeface="Tahoma" pitchFamily="34" charset="0"/>
              <a:cs typeface="Tahoma" pitchFamily="34" charset="0"/>
            </a:endParaRPr>
          </a:p>
          <a:p>
            <a:pPr lvl="2">
              <a:buNone/>
            </a:pPr>
            <a:r>
              <a:rPr lang="en-US" sz="1400" dirty="0" smtClean="0">
                <a:solidFill>
                  <a:srgbClr val="FFFF00"/>
                </a:solidFill>
                <a:latin typeface="Tahoma" pitchFamily="34" charset="0"/>
                <a:cs typeface="Tahoma" pitchFamily="34" charset="0"/>
              </a:rPr>
              <a:t>' Create an extrude definition.</a:t>
            </a:r>
          </a:p>
          <a:p>
            <a:pPr lvl="2">
              <a:buNone/>
            </a:pPr>
            <a:r>
              <a:rPr lang="en-US" sz="1400" dirty="0" smtClean="0">
                <a:latin typeface="Tahoma" pitchFamily="34" charset="0"/>
                <a:cs typeface="Tahoma" pitchFamily="34" charset="0"/>
              </a:rPr>
              <a:t>Dim </a:t>
            </a:r>
            <a:r>
              <a:rPr lang="en-US" sz="1400" dirty="0" err="1" smtClean="0">
                <a:latin typeface="Tahoma" pitchFamily="34" charset="0"/>
                <a:cs typeface="Tahoma" pitchFamily="34" charset="0"/>
              </a:rPr>
              <a:t>extrudeDef</a:t>
            </a:r>
            <a:r>
              <a:rPr lang="en-US" sz="1400" dirty="0" smtClean="0">
                <a:latin typeface="Tahoma" pitchFamily="34" charset="0"/>
                <a:cs typeface="Tahoma" pitchFamily="34" charset="0"/>
              </a:rPr>
              <a:t> As </a:t>
            </a:r>
            <a:r>
              <a:rPr lang="en-US" sz="1400" dirty="0" err="1" smtClean="0">
                <a:latin typeface="Tahoma" pitchFamily="34" charset="0"/>
                <a:cs typeface="Tahoma" pitchFamily="34" charset="0"/>
              </a:rPr>
              <a:t>ExtrudeDefinition</a:t>
            </a:r>
            <a:endParaRPr lang="en-US" sz="1400" dirty="0" smtClean="0">
              <a:latin typeface="Tahoma" pitchFamily="34" charset="0"/>
              <a:cs typeface="Tahoma" pitchFamily="34" charset="0"/>
            </a:endParaRPr>
          </a:p>
          <a:p>
            <a:pPr lvl="2">
              <a:buNone/>
            </a:pPr>
            <a:r>
              <a:rPr lang="en-US" sz="1400" dirty="0" smtClean="0">
                <a:latin typeface="Tahoma" pitchFamily="34" charset="0"/>
                <a:cs typeface="Tahoma" pitchFamily="34" charset="0"/>
              </a:rPr>
              <a:t>Set </a:t>
            </a:r>
            <a:r>
              <a:rPr lang="en-US" sz="1400" dirty="0" err="1" smtClean="0">
                <a:latin typeface="Tahoma" pitchFamily="34" charset="0"/>
                <a:cs typeface="Tahoma" pitchFamily="34" charset="0"/>
              </a:rPr>
              <a:t>extrudeDef</a:t>
            </a:r>
            <a:r>
              <a:rPr lang="en-US" sz="1400" dirty="0" smtClean="0">
                <a:latin typeface="Tahoma" pitchFamily="34" charset="0"/>
                <a:cs typeface="Tahoma" pitchFamily="34" charset="0"/>
              </a:rPr>
              <a:t> = </a:t>
            </a:r>
            <a:r>
              <a:rPr lang="en-US" sz="1400" dirty="0" err="1" smtClean="0">
                <a:latin typeface="Tahoma" pitchFamily="34" charset="0"/>
                <a:cs typeface="Tahoma" pitchFamily="34" charset="0"/>
              </a:rPr>
              <a:t>extrudes.CreateExtrudeDefinition</a:t>
            </a:r>
            <a:r>
              <a:rPr lang="en-US" sz="1400" dirty="0" smtClean="0">
                <a:latin typeface="Tahoma" pitchFamily="34" charset="0"/>
                <a:cs typeface="Tahoma" pitchFamily="34" charset="0"/>
              </a:rPr>
              <a:t>(</a:t>
            </a:r>
            <a:r>
              <a:rPr lang="en-US" sz="1400" dirty="0" err="1" smtClean="0">
                <a:latin typeface="Tahoma" pitchFamily="34" charset="0"/>
                <a:cs typeface="Tahoma" pitchFamily="34" charset="0"/>
              </a:rPr>
              <a:t>rectProfile</a:t>
            </a:r>
            <a:r>
              <a:rPr lang="en-US" sz="1400" dirty="0" smtClean="0">
                <a:latin typeface="Tahoma" pitchFamily="34" charset="0"/>
                <a:cs typeface="Tahoma" pitchFamily="34" charset="0"/>
              </a:rPr>
              <a:t>, </a:t>
            </a:r>
            <a:r>
              <a:rPr lang="en-US" sz="1400" dirty="0" err="1" smtClean="0">
                <a:latin typeface="Tahoma" pitchFamily="34" charset="0"/>
                <a:cs typeface="Tahoma" pitchFamily="34" charset="0"/>
              </a:rPr>
              <a:t>kNewBodyOperation</a:t>
            </a:r>
            <a:r>
              <a:rPr lang="en-US" sz="1400" dirty="0" smtClean="0">
                <a:latin typeface="Tahoma" pitchFamily="34" charset="0"/>
                <a:cs typeface="Tahoma" pitchFamily="34" charset="0"/>
              </a:rPr>
              <a:t>)</a:t>
            </a:r>
          </a:p>
          <a:p>
            <a:pPr lvl="2">
              <a:buNone/>
            </a:pPr>
            <a:r>
              <a:rPr lang="en-US" sz="500" dirty="0" smtClean="0">
                <a:latin typeface="Tahoma" pitchFamily="34" charset="0"/>
                <a:cs typeface="Tahoma" pitchFamily="34" charset="0"/>
              </a:rPr>
              <a:t>    </a:t>
            </a:r>
            <a:endParaRPr lang="en-US" sz="100" dirty="0" smtClean="0">
              <a:latin typeface="Tahoma" pitchFamily="34" charset="0"/>
              <a:cs typeface="Tahoma" pitchFamily="34" charset="0"/>
            </a:endParaRPr>
          </a:p>
          <a:p>
            <a:pPr lvl="2">
              <a:buNone/>
            </a:pPr>
            <a:r>
              <a:rPr lang="en-US" sz="1400" dirty="0" smtClean="0">
                <a:solidFill>
                  <a:srgbClr val="FFFF00"/>
                </a:solidFill>
                <a:latin typeface="Tahoma" pitchFamily="34" charset="0"/>
                <a:cs typeface="Tahoma" pitchFamily="34" charset="0"/>
              </a:rPr>
              <a:t>' Modify the extent and taper angles.</a:t>
            </a:r>
          </a:p>
          <a:p>
            <a:pPr lvl="2">
              <a:buNone/>
            </a:pPr>
            <a:r>
              <a:rPr lang="en-US" sz="1400" dirty="0" smtClean="0">
                <a:latin typeface="Tahoma" pitchFamily="34" charset="0"/>
                <a:cs typeface="Tahoma" pitchFamily="34" charset="0"/>
              </a:rPr>
              <a:t>Call </a:t>
            </a:r>
            <a:r>
              <a:rPr lang="en-US" sz="1400" dirty="0" err="1" smtClean="0">
                <a:latin typeface="Tahoma" pitchFamily="34" charset="0"/>
                <a:cs typeface="Tahoma" pitchFamily="34" charset="0"/>
              </a:rPr>
              <a:t>extrudeDef.SetDistanceExtent</a:t>
            </a:r>
            <a:r>
              <a:rPr lang="en-US" sz="1400" dirty="0" smtClean="0">
                <a:latin typeface="Tahoma" pitchFamily="34" charset="0"/>
                <a:cs typeface="Tahoma" pitchFamily="34" charset="0"/>
              </a:rPr>
              <a:t>(8, </a:t>
            </a:r>
            <a:r>
              <a:rPr lang="en-US" sz="1400" dirty="0" err="1" smtClean="0">
                <a:latin typeface="Tahoma" pitchFamily="34" charset="0"/>
                <a:cs typeface="Tahoma" pitchFamily="34" charset="0"/>
              </a:rPr>
              <a:t>kNegativeExtentDirection</a:t>
            </a:r>
            <a:r>
              <a:rPr lang="en-US" sz="1400" dirty="0" smtClean="0">
                <a:latin typeface="Tahoma" pitchFamily="34" charset="0"/>
                <a:cs typeface="Tahoma" pitchFamily="34" charset="0"/>
              </a:rPr>
              <a:t>)</a:t>
            </a:r>
          </a:p>
          <a:p>
            <a:pPr lvl="2">
              <a:buNone/>
            </a:pPr>
            <a:r>
              <a:rPr lang="en-US" sz="1400" dirty="0" smtClean="0">
                <a:latin typeface="Tahoma" pitchFamily="34" charset="0"/>
                <a:cs typeface="Tahoma" pitchFamily="34" charset="0"/>
              </a:rPr>
              <a:t>Call </a:t>
            </a:r>
            <a:r>
              <a:rPr lang="en-US" sz="1400" dirty="0" err="1" smtClean="0">
                <a:latin typeface="Tahoma" pitchFamily="34" charset="0"/>
                <a:cs typeface="Tahoma" pitchFamily="34" charset="0"/>
              </a:rPr>
              <a:t>extrudeDef.SetDistanceExtentTwo</a:t>
            </a:r>
            <a:r>
              <a:rPr lang="en-US" sz="1400" dirty="0" smtClean="0">
                <a:latin typeface="Tahoma" pitchFamily="34" charset="0"/>
                <a:cs typeface="Tahoma" pitchFamily="34" charset="0"/>
              </a:rPr>
              <a:t>(20)</a:t>
            </a:r>
          </a:p>
          <a:p>
            <a:pPr lvl="2">
              <a:buNone/>
            </a:pPr>
            <a:r>
              <a:rPr lang="en-US" sz="1400" dirty="0" err="1" smtClean="0">
                <a:latin typeface="Tahoma" pitchFamily="34" charset="0"/>
                <a:cs typeface="Tahoma" pitchFamily="34" charset="0"/>
              </a:rPr>
              <a:t>extrudeDef.TaperAngle</a:t>
            </a:r>
            <a:r>
              <a:rPr lang="en-US" sz="1400" dirty="0" smtClean="0">
                <a:latin typeface="Tahoma" pitchFamily="34" charset="0"/>
                <a:cs typeface="Tahoma" pitchFamily="34" charset="0"/>
              </a:rPr>
              <a:t> = "-2 deg“</a:t>
            </a:r>
          </a:p>
          <a:p>
            <a:pPr lvl="2">
              <a:buNone/>
            </a:pPr>
            <a:r>
              <a:rPr lang="en-US" sz="1400" dirty="0" err="1" smtClean="0">
                <a:latin typeface="Tahoma" pitchFamily="34" charset="0"/>
                <a:cs typeface="Tahoma" pitchFamily="34" charset="0"/>
              </a:rPr>
              <a:t>extrudeDef.TaperAngleTwo</a:t>
            </a:r>
            <a:r>
              <a:rPr lang="en-US" sz="1400" dirty="0" smtClean="0">
                <a:latin typeface="Tahoma" pitchFamily="34" charset="0"/>
                <a:cs typeface="Tahoma" pitchFamily="34" charset="0"/>
              </a:rPr>
              <a:t> = "-10 deg"</a:t>
            </a:r>
          </a:p>
          <a:p>
            <a:pPr lvl="2">
              <a:buNone/>
            </a:pPr>
            <a:r>
              <a:rPr lang="en-US" sz="500" dirty="0" smtClean="0">
                <a:latin typeface="Tahoma" pitchFamily="34" charset="0"/>
                <a:cs typeface="Tahoma" pitchFamily="34" charset="0"/>
              </a:rPr>
              <a:t>    </a:t>
            </a:r>
          </a:p>
          <a:p>
            <a:pPr lvl="2">
              <a:buNone/>
            </a:pPr>
            <a:r>
              <a:rPr lang="en-US" sz="1400" dirty="0" smtClean="0">
                <a:solidFill>
                  <a:srgbClr val="FFFF00"/>
                </a:solidFill>
                <a:latin typeface="Tahoma" pitchFamily="34" charset="0"/>
                <a:cs typeface="Tahoma" pitchFamily="34" charset="0"/>
              </a:rPr>
              <a:t>' Create the extrusion.</a:t>
            </a:r>
          </a:p>
          <a:p>
            <a:pPr lvl="2">
              <a:buNone/>
            </a:pPr>
            <a:r>
              <a:rPr lang="en-US" sz="1400" dirty="0" smtClean="0">
                <a:latin typeface="Tahoma" pitchFamily="34" charset="0"/>
                <a:cs typeface="Tahoma" pitchFamily="34" charset="0"/>
              </a:rPr>
              <a:t>Dim extrude As </a:t>
            </a:r>
            <a:r>
              <a:rPr lang="en-US" sz="1400" dirty="0" err="1" smtClean="0">
                <a:latin typeface="Tahoma" pitchFamily="34" charset="0"/>
                <a:cs typeface="Tahoma" pitchFamily="34" charset="0"/>
              </a:rPr>
              <a:t>ExtrudeFeature</a:t>
            </a:r>
            <a:endParaRPr lang="en-US" sz="1400" dirty="0" smtClean="0">
              <a:latin typeface="Tahoma" pitchFamily="34" charset="0"/>
              <a:cs typeface="Tahoma" pitchFamily="34" charset="0"/>
            </a:endParaRPr>
          </a:p>
          <a:p>
            <a:pPr lvl="2">
              <a:buNone/>
            </a:pPr>
            <a:r>
              <a:rPr lang="en-US" sz="1400" dirty="0" smtClean="0">
                <a:latin typeface="Tahoma" pitchFamily="34" charset="0"/>
                <a:cs typeface="Tahoma" pitchFamily="34" charset="0"/>
              </a:rPr>
              <a:t>Set extrude = </a:t>
            </a:r>
            <a:r>
              <a:rPr lang="en-US" sz="1400" dirty="0" err="1" smtClean="0">
                <a:latin typeface="Tahoma" pitchFamily="34" charset="0"/>
                <a:cs typeface="Tahoma" pitchFamily="34" charset="0"/>
              </a:rPr>
              <a:t>extrudes.Add</a:t>
            </a:r>
            <a:r>
              <a:rPr lang="en-US" sz="1400" dirty="0" smtClean="0">
                <a:latin typeface="Tahoma" pitchFamily="34" charset="0"/>
                <a:cs typeface="Tahoma" pitchFamily="34" charset="0"/>
              </a:rPr>
              <a:t>(</a:t>
            </a:r>
            <a:r>
              <a:rPr lang="en-US" sz="1400" dirty="0" err="1" smtClean="0">
                <a:latin typeface="Tahoma" pitchFamily="34" charset="0"/>
                <a:cs typeface="Tahoma" pitchFamily="34" charset="0"/>
              </a:rPr>
              <a:t>extrudeDef</a:t>
            </a:r>
            <a:r>
              <a:rPr lang="en-US" sz="1400" dirty="0" smtClean="0">
                <a:latin typeface="Tahoma" pitchFamily="34" charset="0"/>
                <a:cs typeface="Tahoma" pitchFamily="34" charset="0"/>
              </a:rPr>
              <a:t>)</a:t>
            </a:r>
          </a:p>
          <a:p>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Part Enhancements</a:t>
            </a:r>
            <a:endParaRPr lang="en-US" dirty="0"/>
          </a:p>
        </p:txBody>
      </p:sp>
      <p:sp>
        <p:nvSpPr>
          <p:cNvPr id="3" name="Content Placeholder 2"/>
          <p:cNvSpPr>
            <a:spLocks noGrp="1"/>
          </p:cNvSpPr>
          <p:nvPr>
            <p:ph idx="1"/>
          </p:nvPr>
        </p:nvSpPr>
        <p:spPr/>
        <p:txBody>
          <a:bodyPr/>
          <a:lstStyle/>
          <a:p>
            <a:pPr lvl="1"/>
            <a:r>
              <a:rPr lang="en-US" sz="2400" dirty="0" smtClean="0"/>
              <a:t>Additional options of derived part supported.</a:t>
            </a:r>
          </a:p>
          <a:p>
            <a:pPr lvl="1"/>
            <a:r>
              <a:rPr lang="en-US" sz="2400" dirty="0" smtClean="0"/>
              <a:t>Support for creation of silhouette curves in 3D sketch.</a:t>
            </a:r>
          </a:p>
          <a:p>
            <a:pPr lvl="1"/>
            <a:r>
              <a:rPr lang="en-US" sz="2400" dirty="0" smtClean="0"/>
              <a:t>Support for creation and edit of rib features.</a:t>
            </a:r>
          </a:p>
          <a:p>
            <a:pPr lvl="1"/>
            <a:r>
              <a:rPr lang="en-US" sz="2400" dirty="0" smtClean="0"/>
              <a:t>Can get anchor points of dimension constraints and feature dimensions</a:t>
            </a:r>
          </a:p>
          <a:p>
            <a:pPr lvl="1"/>
            <a:r>
              <a:rPr lang="en-US" sz="2400" dirty="0" err="1" smtClean="0"/>
              <a:t>PartFeature.ExtendedName</a:t>
            </a:r>
            <a:endParaRPr lang="en-US" sz="2400" dirty="0" smtClean="0"/>
          </a:p>
          <a:p>
            <a:pPr lvl="1"/>
            <a:endParaRPr lang="en-US" sz="2400" dirty="0" smtClean="0"/>
          </a:p>
          <a:p>
            <a:pPr lvl="1"/>
            <a:endParaRPr lang="en-US" sz="2400" dirty="0" smtClean="0"/>
          </a:p>
        </p:txBody>
      </p:sp>
      <p:pic>
        <p:nvPicPr>
          <p:cNvPr id="4" name="Picture 2"/>
          <p:cNvPicPr>
            <a:picLocks noChangeAspect="1" noChangeArrowheads="1"/>
          </p:cNvPicPr>
          <p:nvPr/>
        </p:nvPicPr>
        <p:blipFill>
          <a:blip r:embed="rId3" cstate="print"/>
          <a:srcRect b="60092"/>
          <a:stretch>
            <a:fillRect/>
          </a:stretch>
        </p:blipFill>
        <p:spPr bwMode="auto">
          <a:xfrm>
            <a:off x="1246824" y="4206512"/>
            <a:ext cx="4282916" cy="2345743"/>
          </a:xfrm>
          <a:prstGeom prst="rect">
            <a:avLst/>
          </a:prstGeom>
          <a:noFill/>
          <a:ln w="9525">
            <a:noFill/>
            <a:miter lim="800000"/>
            <a:headEnd/>
            <a:tailEnd/>
          </a:ln>
        </p:spPr>
      </p:pic>
      <p:pic>
        <p:nvPicPr>
          <p:cNvPr id="5" name="Picture 3"/>
          <p:cNvPicPr>
            <a:picLocks noChangeAspect="1" noChangeArrowheads="1"/>
          </p:cNvPicPr>
          <p:nvPr/>
        </p:nvPicPr>
        <p:blipFill>
          <a:blip r:embed="rId4" cstate="print"/>
          <a:srcRect/>
          <a:stretch>
            <a:fillRect/>
          </a:stretch>
        </p:blipFill>
        <p:spPr bwMode="auto">
          <a:xfrm>
            <a:off x="4872342" y="4008846"/>
            <a:ext cx="2963228" cy="2080736"/>
          </a:xfrm>
          <a:prstGeom prst="rect">
            <a:avLst/>
          </a:prstGeom>
          <a:noFill/>
          <a:ln w="9525">
            <a:noFill/>
            <a:miter lim="800000"/>
            <a:headEnd/>
            <a:tailEnd/>
          </a:ln>
        </p:spPr>
      </p:pic>
      <p:sp>
        <p:nvSpPr>
          <p:cNvPr id="6" name="Rounded Rectangle 5"/>
          <p:cNvSpPr/>
          <p:nvPr/>
        </p:nvSpPr>
        <p:spPr bwMode="auto">
          <a:xfrm>
            <a:off x="1352550" y="6296025"/>
            <a:ext cx="2828925" cy="1905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cxnSp>
        <p:nvCxnSpPr>
          <p:cNvPr id="10" name="Straight Connector 9"/>
          <p:cNvCxnSpPr/>
          <p:nvPr/>
        </p:nvCxnSpPr>
        <p:spPr bwMode="auto">
          <a:xfrm>
            <a:off x="5715000" y="5305425"/>
            <a:ext cx="1314450" cy="1"/>
          </a:xfrm>
          <a:prstGeom prst="line">
            <a:avLst/>
          </a:prstGeom>
          <a:noFill/>
          <a:ln w="28575" cap="flat" cmpd="sng" algn="ctr">
            <a:solidFill>
              <a:srgbClr val="FF0000"/>
            </a:solidFill>
            <a:prstDash val="solid"/>
            <a:round/>
            <a:headEnd type="none" w="med" len="med"/>
            <a:tailEnd type="none" w="med" len="med"/>
          </a:ln>
          <a:effectLst/>
        </p:spPr>
      </p:cxnSp>
      <p:cxnSp>
        <p:nvCxnSpPr>
          <p:cNvPr id="13" name="Straight Connector 12"/>
          <p:cNvCxnSpPr/>
          <p:nvPr/>
        </p:nvCxnSpPr>
        <p:spPr bwMode="auto">
          <a:xfrm>
            <a:off x="5514975" y="5457825"/>
            <a:ext cx="1123950" cy="0"/>
          </a:xfrm>
          <a:prstGeom prst="line">
            <a:avLst/>
          </a:prstGeom>
          <a:noFill/>
          <a:ln w="28575" cap="flat" cmpd="sng" algn="ctr">
            <a:solidFill>
              <a:srgbClr val="FF0000"/>
            </a:solidFill>
            <a:prstDash val="solid"/>
            <a:round/>
            <a:headEnd type="none" w="med" len="med"/>
            <a:tailEnd type="none" w="med" len="med"/>
          </a:ln>
          <a:effectLst/>
        </p:spPr>
      </p:cxnSp>
      <p:cxnSp>
        <p:nvCxnSpPr>
          <p:cNvPr id="14" name="Straight Connector 13"/>
          <p:cNvCxnSpPr/>
          <p:nvPr/>
        </p:nvCxnSpPr>
        <p:spPr bwMode="auto">
          <a:xfrm>
            <a:off x="5514975" y="5600700"/>
            <a:ext cx="2152650" cy="9525"/>
          </a:xfrm>
          <a:prstGeom prst="line">
            <a:avLst/>
          </a:prstGeom>
          <a:noFill/>
          <a:ln w="28575" cap="flat" cmpd="sng" algn="ctr">
            <a:solidFill>
              <a:srgbClr val="FF0000"/>
            </a:solidFill>
            <a:prstDash val="solid"/>
            <a:round/>
            <a:headEnd type="none" w="med" len="med"/>
            <a:tailEnd type="none" w="med" len="med"/>
          </a:ln>
          <a:effectLst/>
        </p:spPr>
      </p:cxnSp>
      <p:cxnSp>
        <p:nvCxnSpPr>
          <p:cNvPr id="15" name="Straight Connector 14"/>
          <p:cNvCxnSpPr/>
          <p:nvPr/>
        </p:nvCxnSpPr>
        <p:spPr bwMode="auto">
          <a:xfrm>
            <a:off x="6124575" y="5734050"/>
            <a:ext cx="1209675" cy="0"/>
          </a:xfrm>
          <a:prstGeom prst="line">
            <a:avLst/>
          </a:prstGeom>
          <a:noFill/>
          <a:ln w="28575" cap="flat" cmpd="sng" algn="ctr">
            <a:solidFill>
              <a:srgbClr val="FF0000"/>
            </a:solidFill>
            <a:prstDash val="solid"/>
            <a:round/>
            <a:headEnd type="none" w="med" len="med"/>
            <a:tailEnd type="none" w="med" len="med"/>
          </a:ln>
          <a:effectLst/>
        </p:spPr>
      </p:cxn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par>
                                <p:cTn id="31" presetID="10"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par>
                                <p:cTn id="39" presetID="10"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Enhancements</a:t>
            </a:r>
            <a:endParaRPr lang="en-US" dirty="0"/>
          </a:p>
        </p:txBody>
      </p:sp>
      <p:sp>
        <p:nvSpPr>
          <p:cNvPr id="3" name="Content Placeholder 2"/>
          <p:cNvSpPr>
            <a:spLocks noGrp="1"/>
          </p:cNvSpPr>
          <p:nvPr>
            <p:ph idx="1"/>
          </p:nvPr>
        </p:nvSpPr>
        <p:spPr/>
        <p:txBody>
          <a:bodyPr/>
          <a:lstStyle/>
          <a:p>
            <a:pPr lvl="1"/>
            <a:r>
              <a:rPr lang="en-US" sz="2400" dirty="0" smtClean="0"/>
              <a:t>Full support for drive constraint.</a:t>
            </a:r>
          </a:p>
          <a:p>
            <a:pPr lvl="2"/>
            <a:r>
              <a:rPr lang="en-US" sz="2400" dirty="0" smtClean="0"/>
              <a:t>Can fully define the settings.</a:t>
            </a:r>
          </a:p>
          <a:p>
            <a:pPr lvl="2"/>
            <a:r>
              <a:rPr lang="en-US" sz="2400" dirty="0" smtClean="0"/>
              <a:t>Can drive the animation.</a:t>
            </a:r>
          </a:p>
          <a:p>
            <a:pPr lvl="2"/>
            <a:r>
              <a:rPr lang="en-US" sz="2400" dirty="0" smtClean="0"/>
              <a:t>Can create an animation file.</a:t>
            </a:r>
          </a:p>
          <a:p>
            <a:pPr lvl="1"/>
            <a:r>
              <a:rPr lang="en-US" sz="2400" dirty="0" smtClean="0"/>
              <a:t>Interference calculation now </a:t>
            </a:r>
            <a:br>
              <a:rPr lang="en-US" sz="2400" dirty="0" smtClean="0"/>
            </a:br>
            <a:r>
              <a:rPr lang="en-US" sz="2400" dirty="0" smtClean="0"/>
              <a:t>returns the body(s) of interference.</a:t>
            </a:r>
          </a:p>
        </p:txBody>
      </p:sp>
      <p:pic>
        <p:nvPicPr>
          <p:cNvPr id="32769" name="Picture 1"/>
          <p:cNvPicPr>
            <a:picLocks noChangeAspect="1" noChangeArrowheads="1"/>
          </p:cNvPicPr>
          <p:nvPr/>
        </p:nvPicPr>
        <p:blipFill>
          <a:blip r:embed="rId3" cstate="print"/>
          <a:srcRect/>
          <a:stretch>
            <a:fillRect/>
          </a:stretch>
        </p:blipFill>
        <p:spPr bwMode="auto">
          <a:xfrm>
            <a:off x="5548897" y="1620535"/>
            <a:ext cx="2909175" cy="3404545"/>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left)">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Enhancements</a:t>
            </a:r>
            <a:endParaRPr lang="en-US" dirty="0"/>
          </a:p>
        </p:txBody>
      </p:sp>
      <p:sp>
        <p:nvSpPr>
          <p:cNvPr id="3" name="Content Placeholder 2"/>
          <p:cNvSpPr>
            <a:spLocks noGrp="1"/>
          </p:cNvSpPr>
          <p:nvPr>
            <p:ph idx="1"/>
          </p:nvPr>
        </p:nvSpPr>
        <p:spPr/>
        <p:txBody>
          <a:bodyPr/>
          <a:lstStyle/>
          <a:p>
            <a:pPr lvl="1"/>
            <a:r>
              <a:rPr lang="en-US" sz="2400" dirty="0" smtClean="0"/>
              <a:t>Full support for revision tables.</a:t>
            </a:r>
          </a:p>
          <a:p>
            <a:pPr lvl="1"/>
            <a:r>
              <a:rPr lang="en-US" sz="2400" dirty="0" err="1" smtClean="0"/>
              <a:t>DrawingView.InsertInModelSpace</a:t>
            </a:r>
            <a:endParaRPr lang="en-US" sz="2400" dirty="0" smtClean="0"/>
          </a:p>
          <a:p>
            <a:pPr lvl="1"/>
            <a:r>
              <a:rPr lang="en-US" sz="2400" dirty="0" err="1" smtClean="0"/>
              <a:t>DrawingView.ViewOrientationFromBase</a:t>
            </a:r>
            <a:endParaRPr lang="en-US" sz="2400" dirty="0" smtClean="0"/>
          </a:p>
          <a:p>
            <a:pPr lvl="1"/>
            <a:endParaRPr lang="en-US" sz="2400" dirty="0" smtClean="0"/>
          </a:p>
          <a:p>
            <a:pPr lvl="1"/>
            <a:endParaRPr lang="en-US" sz="2400" dirty="0" smtClean="0"/>
          </a:p>
          <a:p>
            <a:pPr lvl="1"/>
            <a:endParaRPr lang="en-US" sz="2400" dirty="0" smtClean="0"/>
          </a:p>
          <a:p>
            <a:pPr lvl="1"/>
            <a:r>
              <a:rPr lang="en-US" sz="2300" dirty="0" err="1" smtClean="0"/>
              <a:t>DimensionStyle.OrdinateDimensionOriginArrowheadType</a:t>
            </a:r>
            <a:endParaRPr lang="en-US" sz="2300" dirty="0" smtClean="0"/>
          </a:p>
          <a:p>
            <a:pPr lvl="1"/>
            <a:r>
              <a:rPr lang="en-US" sz="2400" dirty="0" err="1" smtClean="0"/>
              <a:t>OrdinateDimensionSet.OriginArrowheadType</a:t>
            </a:r>
            <a:endParaRPr lang="en-US" sz="2300" dirty="0" smtClean="0"/>
          </a:p>
          <a:p>
            <a:endParaRPr lang="en-US" dirty="0"/>
          </a:p>
        </p:txBody>
      </p:sp>
      <p:pic>
        <p:nvPicPr>
          <p:cNvPr id="25602" name="Picture 2"/>
          <p:cNvPicPr>
            <a:picLocks noChangeAspect="1" noChangeArrowheads="1"/>
          </p:cNvPicPr>
          <p:nvPr/>
        </p:nvPicPr>
        <p:blipFill>
          <a:blip r:embed="rId3" cstate="print"/>
          <a:srcRect/>
          <a:stretch>
            <a:fillRect/>
          </a:stretch>
        </p:blipFill>
        <p:spPr bwMode="auto">
          <a:xfrm>
            <a:off x="6667500" y="5262563"/>
            <a:ext cx="1728572" cy="1207143"/>
          </a:xfrm>
          <a:prstGeom prst="rect">
            <a:avLst/>
          </a:prstGeom>
          <a:noFill/>
          <a:ln w="9525">
            <a:noFill/>
            <a:miter lim="800000"/>
            <a:headEnd/>
            <a:tailEnd/>
          </a:ln>
        </p:spPr>
      </p:pic>
      <p:pic>
        <p:nvPicPr>
          <p:cNvPr id="25603" name="Picture 3"/>
          <p:cNvPicPr>
            <a:picLocks noChangeAspect="1" noChangeArrowheads="1"/>
          </p:cNvPicPr>
          <p:nvPr/>
        </p:nvPicPr>
        <p:blipFill>
          <a:blip r:embed="rId4" cstate="print"/>
          <a:srcRect r="45000" b="57723"/>
          <a:stretch>
            <a:fillRect/>
          </a:stretch>
        </p:blipFill>
        <p:spPr bwMode="auto">
          <a:xfrm>
            <a:off x="2233613" y="2867410"/>
            <a:ext cx="2871787" cy="1304540"/>
          </a:xfrm>
          <a:prstGeom prst="rect">
            <a:avLst/>
          </a:prstGeom>
          <a:noFill/>
          <a:ln w="9525">
            <a:noFill/>
            <a:miter lim="800000"/>
            <a:headEnd/>
            <a:tailEnd/>
          </a:ln>
        </p:spPr>
      </p:pic>
      <p:pic>
        <p:nvPicPr>
          <p:cNvPr id="25604" name="Picture 4"/>
          <p:cNvPicPr>
            <a:picLocks noChangeAspect="1" noChangeArrowheads="1"/>
          </p:cNvPicPr>
          <p:nvPr/>
        </p:nvPicPr>
        <p:blipFill>
          <a:blip r:embed="rId5" cstate="print"/>
          <a:srcRect/>
          <a:stretch>
            <a:fillRect/>
          </a:stretch>
        </p:blipFill>
        <p:spPr bwMode="auto">
          <a:xfrm>
            <a:off x="6281925" y="1023938"/>
            <a:ext cx="1500000" cy="3092858"/>
          </a:xfrm>
          <a:prstGeom prst="rect">
            <a:avLst/>
          </a:prstGeom>
          <a:noFill/>
          <a:ln w="9525">
            <a:noFill/>
            <a:miter lim="800000"/>
            <a:headEnd/>
            <a:tailEnd/>
          </a:ln>
        </p:spPr>
      </p:pic>
      <p:sp>
        <p:nvSpPr>
          <p:cNvPr id="8" name="Rounded Rectangle 7"/>
          <p:cNvSpPr/>
          <p:nvPr/>
        </p:nvSpPr>
        <p:spPr bwMode="auto">
          <a:xfrm>
            <a:off x="6410324" y="3152776"/>
            <a:ext cx="1314451" cy="180974"/>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sp>
        <p:nvSpPr>
          <p:cNvPr id="9" name="Rounded Rectangle 8"/>
          <p:cNvSpPr/>
          <p:nvPr/>
        </p:nvSpPr>
        <p:spPr bwMode="auto">
          <a:xfrm>
            <a:off x="3981449" y="3895726"/>
            <a:ext cx="1047751" cy="180974"/>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sp>
        <p:nvSpPr>
          <p:cNvPr id="10" name="Rounded Rectangle 9"/>
          <p:cNvSpPr/>
          <p:nvPr/>
        </p:nvSpPr>
        <p:spPr bwMode="auto">
          <a:xfrm>
            <a:off x="6657974" y="6057900"/>
            <a:ext cx="1466851" cy="400049"/>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25604"/>
                                        </p:tgtEl>
                                        <p:attrNameLst>
                                          <p:attrName>style.visibility</p:attrName>
                                        </p:attrNameLst>
                                      </p:cBhvr>
                                      <p:to>
                                        <p:strVal val="visible"/>
                                      </p:to>
                                    </p:set>
                                    <p:animEffect transition="in" filter="fade">
                                      <p:cBhvr>
                                        <p:cTn id="13" dur="500"/>
                                        <p:tgtEl>
                                          <p:spTgt spid="2560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left)">
                                      <p:cBhvr>
                                        <p:cTn id="18" dur="5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childTnLst>
                                </p:cTn>
                              </p:par>
                              <p:par>
                                <p:cTn id="22" presetID="10" presetClass="entr" presetSubtype="0" fill="hold" nodeType="withEffect">
                                  <p:stCondLst>
                                    <p:cond delay="0"/>
                                  </p:stCondLst>
                                  <p:childTnLst>
                                    <p:set>
                                      <p:cBhvr>
                                        <p:cTn id="23" dur="1" fill="hold">
                                          <p:stCondLst>
                                            <p:cond delay="0"/>
                                          </p:stCondLst>
                                        </p:cTn>
                                        <p:tgtEl>
                                          <p:spTgt spid="25603"/>
                                        </p:tgtEl>
                                        <p:attrNameLst>
                                          <p:attrName>style.visibility</p:attrName>
                                        </p:attrNameLst>
                                      </p:cBhvr>
                                      <p:to>
                                        <p:strVal val="visible"/>
                                      </p:to>
                                    </p:set>
                                    <p:animEffect transition="in" filter="fade">
                                      <p:cBhvr>
                                        <p:cTn id="24" dur="500"/>
                                        <p:tgtEl>
                                          <p:spTgt spid="2560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500"/>
                                        <p:tgtEl>
                                          <p:spTgt spid="3">
                                            <p:txEl>
                                              <p:pRg st="6" end="6"/>
                                            </p:tx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left)">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childTnLst>
                                </p:cTn>
                              </p:par>
                              <p:par>
                                <p:cTn id="36" presetID="10" presetClass="entr" presetSubtype="0" fill="hold" nodeType="withEffect">
                                  <p:stCondLst>
                                    <p:cond delay="0"/>
                                  </p:stCondLst>
                                  <p:childTnLst>
                                    <p:set>
                                      <p:cBhvr>
                                        <p:cTn id="37" dur="1" fill="hold">
                                          <p:stCondLst>
                                            <p:cond delay="0"/>
                                          </p:stCondLst>
                                        </p:cTn>
                                        <p:tgtEl>
                                          <p:spTgt spid="25602"/>
                                        </p:tgtEl>
                                        <p:attrNameLst>
                                          <p:attrName>style.visibility</p:attrName>
                                        </p:attrNameLst>
                                      </p:cBhvr>
                                      <p:to>
                                        <p:strVal val="visible"/>
                                      </p:to>
                                    </p:set>
                                    <p:animEffect transition="in" filter="fade">
                                      <p:cBhvr>
                                        <p:cTn id="38" dur="500"/>
                                        <p:tgtEl>
                                          <p:spTgt spid="25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User-Interface</a:t>
            </a:r>
            <a:endParaRPr lang="en-US" dirty="0"/>
          </a:p>
        </p:txBody>
      </p:sp>
      <p:sp>
        <p:nvSpPr>
          <p:cNvPr id="3" name="Content Placeholder 2"/>
          <p:cNvSpPr>
            <a:spLocks noGrp="1"/>
          </p:cNvSpPr>
          <p:nvPr>
            <p:ph idx="1"/>
          </p:nvPr>
        </p:nvSpPr>
        <p:spPr/>
        <p:txBody>
          <a:bodyPr/>
          <a:lstStyle/>
          <a:p>
            <a:pPr lvl="1"/>
            <a:r>
              <a:rPr lang="en-US" sz="2400" dirty="0" smtClean="0"/>
              <a:t>Marking Menu</a:t>
            </a:r>
          </a:p>
          <a:p>
            <a:pPr lvl="1"/>
            <a:r>
              <a:rPr lang="en-US" sz="2400" dirty="0" smtClean="0"/>
              <a:t>Mini toolbar</a:t>
            </a:r>
          </a:p>
          <a:p>
            <a:pPr lvl="1"/>
            <a:r>
              <a:rPr lang="en-US" sz="2400" dirty="0" smtClean="0"/>
              <a:t>Contextual mini toolbar</a:t>
            </a:r>
          </a:p>
          <a:p>
            <a:pPr lvl="1"/>
            <a:r>
              <a:rPr lang="en-US" sz="2400" dirty="0" smtClean="0"/>
              <a:t>Balloon Tips</a:t>
            </a:r>
          </a:p>
          <a:p>
            <a:endParaRPr lang="en-US" dirty="0"/>
          </a:p>
        </p:txBody>
      </p:sp>
      <p:pic>
        <p:nvPicPr>
          <p:cNvPr id="8" name="Picture 2"/>
          <p:cNvPicPr>
            <a:picLocks noChangeAspect="1" noChangeArrowheads="1"/>
          </p:cNvPicPr>
          <p:nvPr/>
        </p:nvPicPr>
        <p:blipFill>
          <a:blip r:embed="rId3" cstate="print"/>
          <a:srcRect/>
          <a:stretch>
            <a:fillRect/>
          </a:stretch>
        </p:blipFill>
        <p:spPr bwMode="auto">
          <a:xfrm>
            <a:off x="4531836" y="1184547"/>
            <a:ext cx="2988027" cy="3203103"/>
          </a:xfrm>
          <a:prstGeom prst="rect">
            <a:avLst/>
          </a:prstGeom>
          <a:noFill/>
          <a:ln w="9525">
            <a:noFill/>
            <a:miter lim="800000"/>
            <a:headEnd/>
            <a:tailEnd/>
          </a:ln>
        </p:spPr>
      </p:pic>
      <p:pic>
        <p:nvPicPr>
          <p:cNvPr id="20484" name="Picture 4"/>
          <p:cNvPicPr>
            <a:picLocks noChangeAspect="1" noChangeArrowheads="1"/>
          </p:cNvPicPr>
          <p:nvPr/>
        </p:nvPicPr>
        <p:blipFill>
          <a:blip r:embed="rId4" cstate="print"/>
          <a:srcRect/>
          <a:stretch>
            <a:fillRect/>
          </a:stretch>
        </p:blipFill>
        <p:spPr bwMode="auto">
          <a:xfrm>
            <a:off x="3545880" y="4704685"/>
            <a:ext cx="1836000" cy="1573714"/>
          </a:xfrm>
          <a:prstGeom prst="rect">
            <a:avLst/>
          </a:prstGeom>
          <a:noFill/>
          <a:ln w="9525">
            <a:noFill/>
            <a:miter lim="800000"/>
            <a:headEnd/>
            <a:tailEnd/>
          </a:ln>
        </p:spPr>
      </p:pic>
      <p:pic>
        <p:nvPicPr>
          <p:cNvPr id="20486" name="Picture 6"/>
          <p:cNvPicPr>
            <a:picLocks noChangeAspect="1" noChangeArrowheads="1"/>
          </p:cNvPicPr>
          <p:nvPr/>
        </p:nvPicPr>
        <p:blipFill>
          <a:blip r:embed="rId5" cstate="print"/>
          <a:srcRect/>
          <a:stretch>
            <a:fillRect/>
          </a:stretch>
        </p:blipFill>
        <p:spPr bwMode="auto">
          <a:xfrm>
            <a:off x="5809997" y="4870748"/>
            <a:ext cx="2422286" cy="1134000"/>
          </a:xfrm>
          <a:prstGeom prst="rect">
            <a:avLst/>
          </a:prstGeom>
          <a:noFill/>
          <a:ln w="9525">
            <a:noFill/>
            <a:miter lim="800000"/>
            <a:headEnd/>
            <a:tailEnd/>
          </a:ln>
        </p:spPr>
      </p:pic>
      <p:pic>
        <p:nvPicPr>
          <p:cNvPr id="21505" name="Picture 1"/>
          <p:cNvPicPr>
            <a:picLocks noChangeAspect="1" noChangeArrowheads="1"/>
          </p:cNvPicPr>
          <p:nvPr/>
        </p:nvPicPr>
        <p:blipFill>
          <a:blip r:embed="rId6" cstate="print"/>
          <a:srcRect/>
          <a:stretch>
            <a:fillRect/>
          </a:stretch>
        </p:blipFill>
        <p:spPr bwMode="auto">
          <a:xfrm>
            <a:off x="435190" y="3716368"/>
            <a:ext cx="2738914" cy="139646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Marking Menus</a:t>
            </a:r>
            <a:endParaRPr lang="en-US" dirty="0"/>
          </a:p>
        </p:txBody>
      </p:sp>
      <p:sp>
        <p:nvSpPr>
          <p:cNvPr id="3" name="Content Placeholder 2"/>
          <p:cNvSpPr>
            <a:spLocks noGrp="1"/>
          </p:cNvSpPr>
          <p:nvPr>
            <p:ph idx="1"/>
          </p:nvPr>
        </p:nvSpPr>
        <p:spPr/>
        <p:txBody>
          <a:bodyPr/>
          <a:lstStyle/>
          <a:p>
            <a:pPr lvl="1"/>
            <a:r>
              <a:rPr lang="en-US" sz="2400" dirty="0" smtClean="0"/>
              <a:t>Marking menu</a:t>
            </a:r>
          </a:p>
          <a:p>
            <a:pPr lvl="2"/>
            <a:r>
              <a:rPr lang="en-US" sz="2400" dirty="0" smtClean="0"/>
              <a:t>Radial marking menu</a:t>
            </a:r>
          </a:p>
          <a:p>
            <a:pPr lvl="2"/>
            <a:r>
              <a:rPr lang="en-US" sz="2400" dirty="0" smtClean="0"/>
              <a:t>Linear marking menu</a:t>
            </a:r>
          </a:p>
          <a:p>
            <a:pPr lvl="1"/>
            <a:r>
              <a:rPr lang="en-US" sz="2400" dirty="0" smtClean="0"/>
              <a:t>Replaces Context Menu</a:t>
            </a:r>
          </a:p>
          <a:p>
            <a:pPr lvl="1"/>
            <a:r>
              <a:rPr lang="en-US" sz="2400" dirty="0" smtClean="0"/>
              <a:t>Radial marking menu is </a:t>
            </a:r>
            <a:br>
              <a:rPr lang="en-US" sz="2400" dirty="0" smtClean="0"/>
            </a:br>
            <a:r>
              <a:rPr lang="en-US" sz="2400" dirty="0" smtClean="0"/>
              <a:t>customizable by the user.</a:t>
            </a:r>
          </a:p>
          <a:p>
            <a:pPr lvl="1"/>
            <a:r>
              <a:rPr lang="en-US" sz="2400" dirty="0" smtClean="0"/>
              <a:t>You need to update any </a:t>
            </a:r>
            <a:br>
              <a:rPr lang="en-US" sz="2400" dirty="0" smtClean="0"/>
            </a:br>
            <a:r>
              <a:rPr lang="en-US" sz="2400" dirty="0" smtClean="0"/>
              <a:t>existing programs that use </a:t>
            </a:r>
            <a:br>
              <a:rPr lang="en-US" sz="2400" dirty="0" smtClean="0"/>
            </a:br>
            <a:r>
              <a:rPr lang="en-US" sz="2400" dirty="0" smtClean="0"/>
              <a:t>the </a:t>
            </a:r>
            <a:r>
              <a:rPr lang="en-US" sz="2400" dirty="0" err="1" smtClean="0"/>
              <a:t>OnContextMenu</a:t>
            </a:r>
            <a:r>
              <a:rPr lang="en-US" sz="2400" dirty="0" smtClean="0"/>
              <a:t> event.</a:t>
            </a:r>
          </a:p>
          <a:p>
            <a:pPr lvl="1"/>
            <a:endParaRPr lang="en-US" sz="2400" dirty="0" smtClean="0"/>
          </a:p>
          <a:p>
            <a:endParaRPr lang="en-US" dirty="0"/>
          </a:p>
        </p:txBody>
      </p:sp>
      <p:pic>
        <p:nvPicPr>
          <p:cNvPr id="20482" name="Picture 2"/>
          <p:cNvPicPr>
            <a:picLocks noChangeAspect="1" noChangeArrowheads="1"/>
          </p:cNvPicPr>
          <p:nvPr/>
        </p:nvPicPr>
        <p:blipFill>
          <a:blip r:embed="rId3" cstate="print"/>
          <a:srcRect/>
          <a:stretch>
            <a:fillRect/>
          </a:stretch>
        </p:blipFill>
        <p:spPr bwMode="auto">
          <a:xfrm>
            <a:off x="5255736" y="965472"/>
            <a:ext cx="2988027" cy="3203103"/>
          </a:xfrm>
          <a:prstGeom prst="rect">
            <a:avLst/>
          </a:prstGeom>
          <a:noFill/>
          <a:ln w="9525">
            <a:noFill/>
            <a:miter lim="800000"/>
            <a:headEnd/>
            <a:tailEnd/>
          </a:ln>
        </p:spPr>
      </p:pic>
      <p:sp>
        <p:nvSpPr>
          <p:cNvPr id="6" name="Rectangle 5"/>
          <p:cNvSpPr/>
          <p:nvPr/>
        </p:nvSpPr>
        <p:spPr bwMode="auto">
          <a:xfrm>
            <a:off x="5277876" y="979014"/>
            <a:ext cx="2940908" cy="1235676"/>
          </a:xfrm>
          <a:prstGeom prst="rect">
            <a:avLst/>
          </a:prstGeom>
          <a:solidFill>
            <a:schemeClr val="tx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sp>
        <p:nvSpPr>
          <p:cNvPr id="7" name="Rectangle 6"/>
          <p:cNvSpPr/>
          <p:nvPr/>
        </p:nvSpPr>
        <p:spPr bwMode="auto">
          <a:xfrm>
            <a:off x="5279167" y="2250475"/>
            <a:ext cx="2940908" cy="1845275"/>
          </a:xfrm>
          <a:prstGeom prst="rect">
            <a:avLst/>
          </a:prstGeom>
          <a:solidFill>
            <a:schemeClr val="tx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pic>
        <p:nvPicPr>
          <p:cNvPr id="8" name="Picture 2"/>
          <p:cNvPicPr>
            <a:picLocks noChangeAspect="1" noChangeArrowheads="1"/>
          </p:cNvPicPr>
          <p:nvPr/>
        </p:nvPicPr>
        <p:blipFill>
          <a:blip r:embed="rId3" cstate="print"/>
          <a:srcRect/>
          <a:stretch>
            <a:fillRect/>
          </a:stretch>
        </p:blipFill>
        <p:spPr bwMode="auto">
          <a:xfrm>
            <a:off x="5257800" y="969264"/>
            <a:ext cx="2988027" cy="3203103"/>
          </a:xfrm>
          <a:prstGeom prst="rect">
            <a:avLst/>
          </a:prstGeom>
          <a:noFill/>
          <a:ln w="9525">
            <a:noFill/>
            <a:miter lim="800000"/>
            <a:headEnd/>
            <a:tailEnd/>
          </a:ln>
        </p:spPr>
      </p:pic>
      <p:pic>
        <p:nvPicPr>
          <p:cNvPr id="11" name="Picture 8" descr="C:\DOCUME~1\ekinsb\LOCALS~1\Temp\SNAGHTML1c7a497.PNG"/>
          <p:cNvPicPr>
            <a:picLocks noChangeAspect="1" noChangeArrowheads="1"/>
          </p:cNvPicPr>
          <p:nvPr/>
        </p:nvPicPr>
        <p:blipFill>
          <a:blip r:embed="rId4" cstate="print"/>
          <a:srcRect/>
          <a:stretch>
            <a:fillRect/>
          </a:stretch>
        </p:blipFill>
        <p:spPr bwMode="auto">
          <a:xfrm>
            <a:off x="4531069" y="3487629"/>
            <a:ext cx="3822442" cy="3072737"/>
          </a:xfrm>
          <a:prstGeom prst="rect">
            <a:avLst/>
          </a:prstGeom>
          <a:noFill/>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left)">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left)">
                                      <p:cBhvr>
                                        <p:cTn id="21" dur="500"/>
                                        <p:tgtEl>
                                          <p:spTgt spid="3">
                                            <p:txEl>
                                              <p:pRg st="2" end="2"/>
                                            </p:txEl>
                                          </p:spTgt>
                                        </p:tgtEl>
                                      </p:cBhvr>
                                    </p:animEffect>
                                  </p:childTnLst>
                                </p:cTn>
                              </p:par>
                              <p:par>
                                <p:cTn id="22" presetID="10" presetClass="exit" presetSubtype="0" fill="hold" grpId="1" nodeType="withEffect">
                                  <p:stCondLst>
                                    <p:cond delay="0"/>
                                  </p:stCondLst>
                                  <p:childTnLst>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par>
                                <p:cTn id="25" presetID="10" presetClass="entr" presetSubtype="0" fill="hold" grpId="1"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left)">
                                      <p:cBhvr>
                                        <p:cTn id="32" dur="500"/>
                                        <p:tgtEl>
                                          <p:spTgt spid="3">
                                            <p:txEl>
                                              <p:pRg st="3" end="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wipe(left)">
                                      <p:cBhvr>
                                        <p:cTn id="40" dur="500"/>
                                        <p:tgtEl>
                                          <p:spTgt spid="3">
                                            <p:txEl>
                                              <p:pRg st="4" end="4"/>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20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Effect transition="in" filter="wipe(left)">
                                      <p:cBhvr>
                                        <p:cTn id="4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4" cstate="print"/>
          <a:srcRect/>
          <a:stretch>
            <a:fillRect/>
          </a:stretch>
        </p:blipFill>
        <p:spPr bwMode="auto">
          <a:xfrm>
            <a:off x="6146341" y="181068"/>
            <a:ext cx="2720537" cy="2916359"/>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Radial Marking Menu</a:t>
            </a:r>
            <a:endParaRPr lang="en-US" dirty="0"/>
          </a:p>
        </p:txBody>
      </p:sp>
      <p:sp>
        <p:nvSpPr>
          <p:cNvPr id="3" name="Content Placeholder 2"/>
          <p:cNvSpPr>
            <a:spLocks noGrp="1"/>
          </p:cNvSpPr>
          <p:nvPr>
            <p:ph idx="1"/>
          </p:nvPr>
        </p:nvSpPr>
        <p:spPr/>
        <p:txBody>
          <a:bodyPr/>
          <a:lstStyle/>
          <a:p>
            <a:pPr lvl="1"/>
            <a:r>
              <a:rPr lang="en-US" sz="2400" dirty="0" err="1" smtClean="0">
                <a:latin typeface="Arial Narrow" pitchFamily="34" charset="0"/>
              </a:rPr>
              <a:t>Environment.GetRadialMarkingMenu</a:t>
            </a:r>
            <a:r>
              <a:rPr lang="en-US" sz="2400" dirty="0" smtClean="0"/>
              <a:t> returns </a:t>
            </a:r>
            <a:br>
              <a:rPr lang="en-US" sz="2400" dirty="0" smtClean="0"/>
            </a:br>
            <a:r>
              <a:rPr lang="en-US" sz="2400" dirty="0" smtClean="0"/>
              <a:t>the default marking menu for a specified </a:t>
            </a:r>
            <a:br>
              <a:rPr lang="en-US" sz="2400" dirty="0" smtClean="0"/>
            </a:br>
            <a:r>
              <a:rPr lang="en-US" sz="2400" dirty="0" smtClean="0"/>
              <a:t>object type.</a:t>
            </a:r>
          </a:p>
          <a:p>
            <a:pPr lvl="2"/>
            <a:r>
              <a:rPr lang="en-US" dirty="0" smtClean="0"/>
              <a:t>Can edit to modify the default contents. </a:t>
            </a:r>
          </a:p>
          <a:p>
            <a:pPr lvl="2"/>
            <a:r>
              <a:rPr lang="en-US" dirty="0" smtClean="0"/>
              <a:t>Object types for Inventor defaults</a:t>
            </a:r>
          </a:p>
          <a:p>
            <a:pPr lvl="3">
              <a:buClr>
                <a:schemeClr val="accent1"/>
              </a:buClr>
              <a:buFont typeface="Wingdings" pitchFamily="2" charset="2"/>
              <a:buChar char="§"/>
            </a:pPr>
            <a:r>
              <a:rPr lang="en-US" dirty="0" smtClean="0"/>
              <a:t>2D sketch, 3D sketch, Edge, Face and Surface,</a:t>
            </a:r>
            <a:br>
              <a:rPr lang="en-US" dirty="0" smtClean="0"/>
            </a:br>
            <a:r>
              <a:rPr lang="en-US" dirty="0" smtClean="0"/>
              <a:t>Placed features, Sketched features, </a:t>
            </a:r>
            <a:br>
              <a:rPr lang="en-US" dirty="0" smtClean="0"/>
            </a:br>
            <a:r>
              <a:rPr lang="en-US" dirty="0" smtClean="0"/>
              <a:t>Standard Component, Work Feature</a:t>
            </a:r>
          </a:p>
          <a:p>
            <a:pPr lvl="2"/>
            <a:r>
              <a:rPr lang="en-US" dirty="0" smtClean="0"/>
              <a:t>You can also create a default definition for </a:t>
            </a:r>
            <a:br>
              <a:rPr lang="en-US" dirty="0" smtClean="0"/>
            </a:br>
            <a:r>
              <a:rPr lang="en-US" dirty="0" smtClean="0"/>
              <a:t>any object type.</a:t>
            </a:r>
          </a:p>
          <a:p>
            <a:pPr lvl="1"/>
            <a:r>
              <a:rPr lang="en-US" sz="2400" dirty="0" smtClean="0"/>
              <a:t>Limited to a set of 8 commands but you </a:t>
            </a:r>
            <a:br>
              <a:rPr lang="en-US" sz="2400" dirty="0" smtClean="0"/>
            </a:br>
            <a:r>
              <a:rPr lang="en-US" sz="2400" dirty="0" smtClean="0"/>
              <a:t>can have sub-menus.</a:t>
            </a:r>
          </a:p>
          <a:p>
            <a:pPr lvl="1"/>
            <a:r>
              <a:rPr lang="en-US" sz="2400" dirty="0" smtClean="0"/>
              <a:t>Can listen to </a:t>
            </a:r>
            <a:r>
              <a:rPr lang="en-US" sz="2400" dirty="0" err="1" smtClean="0">
                <a:latin typeface="Arial Narrow" pitchFamily="34" charset="0"/>
              </a:rPr>
              <a:t>UserInputEvents.OnRadialMarkingMenu</a:t>
            </a:r>
            <a:r>
              <a:rPr lang="en-US" sz="2400" dirty="0" smtClean="0">
                <a:latin typeface="Arial Narrow" pitchFamily="34" charset="0"/>
              </a:rPr>
              <a:t> </a:t>
            </a:r>
            <a:r>
              <a:rPr lang="en-US" sz="2400" dirty="0" smtClean="0"/>
              <a:t> event </a:t>
            </a:r>
            <a:br>
              <a:rPr lang="en-US" sz="2400" dirty="0" smtClean="0"/>
            </a:br>
            <a:r>
              <a:rPr lang="en-US" sz="2400" dirty="0" smtClean="0"/>
              <a:t>to dynamically modify the contents.</a:t>
            </a:r>
          </a:p>
          <a:p>
            <a:endParaRPr lang="en-US" dirty="0"/>
          </a:p>
        </p:txBody>
      </p:sp>
      <p:graphicFrame>
        <p:nvGraphicFramePr>
          <p:cNvPr id="22533" name="Object 5"/>
          <p:cNvGraphicFramePr>
            <a:graphicFrameLocks noChangeAspect="1"/>
          </p:cNvGraphicFramePr>
          <p:nvPr/>
        </p:nvGraphicFramePr>
        <p:xfrm>
          <a:off x="6273433" y="3387598"/>
          <a:ext cx="2442199" cy="1958759"/>
        </p:xfrm>
        <a:graphic>
          <a:graphicData uri="http://schemas.openxmlformats.org/presentationml/2006/ole">
            <p:oleObj spid="_x0000_s22533" name="Visio" r:id="rId5" imgW="1395499" imgH="1119101" progId="Visio.Drawing.11">
              <p:embed/>
            </p:oleObj>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Marking Menu</a:t>
            </a:r>
            <a:endParaRPr lang="en-US" dirty="0"/>
          </a:p>
        </p:txBody>
      </p:sp>
      <p:sp>
        <p:nvSpPr>
          <p:cNvPr id="3" name="Content Placeholder 2"/>
          <p:cNvSpPr>
            <a:spLocks noGrp="1"/>
          </p:cNvSpPr>
          <p:nvPr>
            <p:ph idx="1"/>
          </p:nvPr>
        </p:nvSpPr>
        <p:spPr/>
        <p:txBody>
          <a:bodyPr/>
          <a:lstStyle/>
          <a:p>
            <a:pPr lvl="1"/>
            <a:r>
              <a:rPr lang="en-US" sz="2400" dirty="0" smtClean="0"/>
              <a:t>Can listen to </a:t>
            </a:r>
            <a:r>
              <a:rPr lang="en-US" sz="2400" dirty="0" err="1" smtClean="0">
                <a:latin typeface="Arial Narrow" pitchFamily="34" charset="0"/>
              </a:rPr>
              <a:t>UserInputEvents.OnLinearMarkingMenu</a:t>
            </a:r>
            <a:r>
              <a:rPr lang="en-US" sz="2400" dirty="0" smtClean="0">
                <a:latin typeface="Arial Narrow" pitchFamily="34" charset="0"/>
              </a:rPr>
              <a:t/>
            </a:r>
            <a:br>
              <a:rPr lang="en-US" sz="2400" dirty="0" smtClean="0">
                <a:latin typeface="Arial Narrow" pitchFamily="34" charset="0"/>
              </a:rPr>
            </a:br>
            <a:r>
              <a:rPr lang="en-US" sz="2400" dirty="0" smtClean="0"/>
              <a:t>event to dynamically modify the contents.</a:t>
            </a:r>
          </a:p>
          <a:p>
            <a:pPr lvl="1"/>
            <a:r>
              <a:rPr lang="en-US" sz="2400" dirty="0" smtClean="0"/>
              <a:t>Looks and works very much like the previous </a:t>
            </a:r>
            <a:br>
              <a:rPr lang="en-US" sz="2400" dirty="0" smtClean="0"/>
            </a:br>
            <a:r>
              <a:rPr lang="en-US" sz="2400" dirty="0" smtClean="0"/>
              <a:t>context menu.</a:t>
            </a:r>
          </a:p>
          <a:p>
            <a:pPr lvl="1"/>
            <a:r>
              <a:rPr lang="en-US" sz="2400" dirty="0" smtClean="0"/>
              <a:t>If option “Use Classic </a:t>
            </a:r>
            <a:br>
              <a:rPr lang="en-US" sz="2400" dirty="0" smtClean="0"/>
            </a:br>
            <a:r>
              <a:rPr lang="en-US" sz="2400" dirty="0" smtClean="0"/>
              <a:t>Context Menu” is set</a:t>
            </a:r>
            <a:br>
              <a:rPr lang="en-US" sz="2400" dirty="0" smtClean="0"/>
            </a:br>
            <a:r>
              <a:rPr lang="en-US" sz="2400" dirty="0" smtClean="0"/>
              <a:t>then only linear marking </a:t>
            </a:r>
            <a:br>
              <a:rPr lang="en-US" sz="2400" dirty="0" smtClean="0"/>
            </a:br>
            <a:r>
              <a:rPr lang="en-US" sz="2400" dirty="0" smtClean="0"/>
              <a:t>menus will be shown.</a:t>
            </a:r>
          </a:p>
          <a:p>
            <a:pPr lvl="1"/>
            <a:endParaRPr lang="en-US" sz="2400" dirty="0" smtClean="0"/>
          </a:p>
          <a:p>
            <a:endParaRPr lang="en-US" dirty="0"/>
          </a:p>
        </p:txBody>
      </p:sp>
      <p:pic>
        <p:nvPicPr>
          <p:cNvPr id="4" name="Picture 2"/>
          <p:cNvPicPr>
            <a:picLocks noChangeAspect="1" noChangeArrowheads="1"/>
          </p:cNvPicPr>
          <p:nvPr/>
        </p:nvPicPr>
        <p:blipFill>
          <a:blip r:embed="rId3" cstate="print"/>
          <a:srcRect l="33458" t="38583" r="22155" b="2522"/>
          <a:stretch>
            <a:fillRect/>
          </a:stretch>
        </p:blipFill>
        <p:spPr bwMode="auto">
          <a:xfrm>
            <a:off x="7051590" y="1276865"/>
            <a:ext cx="1326292" cy="1886465"/>
          </a:xfrm>
          <a:prstGeom prst="rect">
            <a:avLst/>
          </a:prstGeom>
          <a:noFill/>
          <a:ln w="9525">
            <a:noFill/>
            <a:miter lim="800000"/>
            <a:headEnd/>
            <a:tailEnd/>
          </a:ln>
        </p:spPr>
      </p:pic>
      <p:pic>
        <p:nvPicPr>
          <p:cNvPr id="5" name="Picture 8" descr="C:\DOCUME~1\ekinsb\LOCALS~1\Temp\SNAGHTML1c7a497.PNG"/>
          <p:cNvPicPr>
            <a:picLocks noChangeAspect="1" noChangeArrowheads="1"/>
          </p:cNvPicPr>
          <p:nvPr/>
        </p:nvPicPr>
        <p:blipFill>
          <a:blip r:embed="rId4" cstate="print"/>
          <a:srcRect/>
          <a:stretch>
            <a:fillRect/>
          </a:stretch>
        </p:blipFill>
        <p:spPr bwMode="auto">
          <a:xfrm>
            <a:off x="4264369" y="3249504"/>
            <a:ext cx="3822442" cy="3072737"/>
          </a:xfrm>
          <a:prstGeom prst="rect">
            <a:avLst/>
          </a:prstGeom>
          <a:noFill/>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 Toolbar</a:t>
            </a:r>
            <a:endParaRPr lang="en-US" dirty="0"/>
          </a:p>
        </p:txBody>
      </p:sp>
      <p:sp>
        <p:nvSpPr>
          <p:cNvPr id="3" name="Content Placeholder 2"/>
          <p:cNvSpPr>
            <a:spLocks noGrp="1"/>
          </p:cNvSpPr>
          <p:nvPr>
            <p:ph idx="1"/>
          </p:nvPr>
        </p:nvSpPr>
        <p:spPr/>
        <p:txBody>
          <a:bodyPr/>
          <a:lstStyle/>
          <a:p>
            <a:pPr lvl="1"/>
            <a:r>
              <a:rPr lang="en-US" sz="2400" dirty="0" smtClean="0"/>
              <a:t>Ability to create floating, transparent replacements to</a:t>
            </a:r>
            <a:br>
              <a:rPr lang="en-US" sz="2400" dirty="0" smtClean="0"/>
            </a:br>
            <a:r>
              <a:rPr lang="en-US" sz="2400" dirty="0" smtClean="0"/>
              <a:t>dialog interfaces.</a:t>
            </a:r>
          </a:p>
          <a:p>
            <a:pPr lvl="1"/>
            <a:r>
              <a:rPr lang="en-US" sz="2400" dirty="0" smtClean="0"/>
              <a:t>Supports:</a:t>
            </a:r>
          </a:p>
          <a:p>
            <a:pPr lvl="2"/>
            <a:r>
              <a:rPr lang="en-US" dirty="0" smtClean="0"/>
              <a:t>Apply, OK, Cancel buttons</a:t>
            </a:r>
          </a:p>
          <a:p>
            <a:pPr lvl="2"/>
            <a:r>
              <a:rPr lang="en-US" dirty="0" smtClean="0"/>
              <a:t>New lines and separators</a:t>
            </a:r>
          </a:p>
          <a:p>
            <a:pPr lvl="2"/>
            <a:r>
              <a:rPr lang="en-US" dirty="0" smtClean="0"/>
              <a:t>Button</a:t>
            </a:r>
          </a:p>
          <a:p>
            <a:pPr lvl="2"/>
            <a:r>
              <a:rPr lang="en-US" dirty="0" smtClean="0"/>
              <a:t>Check box</a:t>
            </a:r>
          </a:p>
          <a:p>
            <a:pPr lvl="2"/>
            <a:r>
              <a:rPr lang="en-US" dirty="0" smtClean="0"/>
              <a:t>Combo box</a:t>
            </a:r>
          </a:p>
          <a:p>
            <a:pPr lvl="2"/>
            <a:r>
              <a:rPr lang="en-US" dirty="0" smtClean="0"/>
              <a:t>Drop-down</a:t>
            </a:r>
          </a:p>
          <a:p>
            <a:pPr lvl="2"/>
            <a:r>
              <a:rPr lang="en-US" dirty="0" smtClean="0"/>
              <a:t>Value editor</a:t>
            </a:r>
          </a:p>
          <a:p>
            <a:pPr lvl="1"/>
            <a:r>
              <a:rPr lang="en-US" sz="2400" dirty="0" smtClean="0"/>
              <a:t>Supported within an command (InteractionEvents) and at Application level (</a:t>
            </a:r>
            <a:r>
              <a:rPr lang="en-US" sz="2400" dirty="0" err="1" smtClean="0"/>
              <a:t>CommandManager</a:t>
            </a:r>
            <a:r>
              <a:rPr lang="en-US" sz="2400" dirty="0" smtClean="0"/>
              <a:t>).</a:t>
            </a:r>
          </a:p>
        </p:txBody>
      </p:sp>
      <p:pic>
        <p:nvPicPr>
          <p:cNvPr id="4" name="Picture 6"/>
          <p:cNvPicPr>
            <a:picLocks noChangeAspect="1" noChangeArrowheads="1"/>
          </p:cNvPicPr>
          <p:nvPr/>
        </p:nvPicPr>
        <p:blipFill>
          <a:blip r:embed="rId3" cstate="print"/>
          <a:srcRect/>
          <a:stretch>
            <a:fillRect/>
          </a:stretch>
        </p:blipFill>
        <p:spPr bwMode="auto">
          <a:xfrm>
            <a:off x="5226655" y="1987504"/>
            <a:ext cx="2422286" cy="1134000"/>
          </a:xfrm>
          <a:prstGeom prst="rect">
            <a:avLst/>
          </a:prstGeom>
          <a:noFill/>
          <a:ln w="9525">
            <a:noFill/>
            <a:miter lim="800000"/>
            <a:headEnd/>
            <a:tailEnd/>
          </a:ln>
        </p:spPr>
      </p:pic>
      <p:pic>
        <p:nvPicPr>
          <p:cNvPr id="5" name="Picture 4"/>
          <p:cNvPicPr/>
          <p:nvPr/>
        </p:nvPicPr>
        <p:blipFill>
          <a:blip r:embed="rId4" cstate="print"/>
          <a:srcRect/>
          <a:stretch>
            <a:fillRect/>
          </a:stretch>
        </p:blipFill>
        <p:spPr bwMode="auto">
          <a:xfrm>
            <a:off x="2117124" y="3498636"/>
            <a:ext cx="737689" cy="323722"/>
          </a:xfrm>
          <a:prstGeom prst="rect">
            <a:avLst/>
          </a:prstGeom>
          <a:noFill/>
          <a:ln w="9525">
            <a:noFill/>
            <a:miter lim="800000"/>
            <a:headEnd/>
            <a:tailEnd/>
          </a:ln>
        </p:spPr>
      </p:pic>
      <p:pic>
        <p:nvPicPr>
          <p:cNvPr id="6" name="Picture 5"/>
          <p:cNvPicPr/>
          <p:nvPr/>
        </p:nvPicPr>
        <p:blipFill>
          <a:blip r:embed="rId5" cstate="print"/>
          <a:srcRect/>
          <a:stretch>
            <a:fillRect/>
          </a:stretch>
        </p:blipFill>
        <p:spPr bwMode="auto">
          <a:xfrm>
            <a:off x="2495678" y="3899544"/>
            <a:ext cx="1895475" cy="360489"/>
          </a:xfrm>
          <a:prstGeom prst="rect">
            <a:avLst/>
          </a:prstGeom>
          <a:noFill/>
          <a:ln w="9525">
            <a:noFill/>
            <a:miter lim="800000"/>
            <a:headEnd/>
            <a:tailEnd/>
          </a:ln>
        </p:spPr>
      </p:pic>
      <p:pic>
        <p:nvPicPr>
          <p:cNvPr id="7" name="Picture 6"/>
          <p:cNvPicPr/>
          <p:nvPr/>
        </p:nvPicPr>
        <p:blipFill>
          <a:blip r:embed="rId6" cstate="print"/>
          <a:srcRect/>
          <a:stretch>
            <a:fillRect/>
          </a:stretch>
        </p:blipFill>
        <p:spPr bwMode="auto">
          <a:xfrm>
            <a:off x="4794552" y="3334394"/>
            <a:ext cx="1857375" cy="1114425"/>
          </a:xfrm>
          <a:prstGeom prst="rect">
            <a:avLst/>
          </a:prstGeom>
          <a:noFill/>
          <a:ln w="9525">
            <a:noFill/>
            <a:miter lim="800000"/>
            <a:headEnd/>
            <a:tailEnd/>
          </a:ln>
        </p:spPr>
      </p:pic>
      <p:pic>
        <p:nvPicPr>
          <p:cNvPr id="8" name="Picture 7"/>
          <p:cNvPicPr/>
          <p:nvPr/>
        </p:nvPicPr>
        <p:blipFill>
          <a:blip r:embed="rId7" cstate="print"/>
          <a:srcRect l="42665" b="5619"/>
          <a:stretch>
            <a:fillRect/>
          </a:stretch>
        </p:blipFill>
        <p:spPr bwMode="auto">
          <a:xfrm>
            <a:off x="2786706" y="4467868"/>
            <a:ext cx="1545495" cy="854033"/>
          </a:xfrm>
          <a:prstGeom prst="rect">
            <a:avLst/>
          </a:prstGeom>
          <a:noFill/>
          <a:ln w="9525">
            <a:noFill/>
            <a:miter lim="800000"/>
            <a:headEnd/>
            <a:tailEnd/>
          </a:ln>
        </p:spPr>
      </p:pic>
      <p:pic>
        <p:nvPicPr>
          <p:cNvPr id="9" name="Picture 8"/>
          <p:cNvPicPr/>
          <p:nvPr/>
        </p:nvPicPr>
        <p:blipFill>
          <a:blip r:embed="rId8" cstate="print"/>
          <a:srcRect/>
          <a:stretch>
            <a:fillRect/>
          </a:stretch>
        </p:blipFill>
        <p:spPr bwMode="auto">
          <a:xfrm>
            <a:off x="4719253" y="4591178"/>
            <a:ext cx="2533650" cy="866775"/>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left)">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wipe(left)">
                                      <p:cBhvr>
                                        <p:cTn id="36" dur="500"/>
                                        <p:tgtEl>
                                          <p:spTgt spid="3">
                                            <p:txEl>
                                              <p:pRg st="6" end="6"/>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wipe(left)">
                                      <p:cBhvr>
                                        <p:cTn id="44" dur="500"/>
                                        <p:tgtEl>
                                          <p:spTgt spid="3">
                                            <p:txEl>
                                              <p:pRg st="7" end="7"/>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wipe(left)">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wipe(left)">
                                      <p:cBhvr>
                                        <p:cTn id="57" dur="500"/>
                                        <p:tgtEl>
                                          <p:spTgt spid="3">
                                            <p:txEl>
                                              <p:pRg st="9" end="9"/>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Contextual Mini Toolbar</a:t>
            </a:r>
            <a:endParaRPr lang="en-US" dirty="0"/>
          </a:p>
        </p:txBody>
      </p:sp>
      <p:sp>
        <p:nvSpPr>
          <p:cNvPr id="3" name="Content Placeholder 2"/>
          <p:cNvSpPr>
            <a:spLocks noGrp="1"/>
          </p:cNvSpPr>
          <p:nvPr>
            <p:ph idx="1"/>
          </p:nvPr>
        </p:nvSpPr>
        <p:spPr/>
        <p:txBody>
          <a:bodyPr/>
          <a:lstStyle/>
          <a:p>
            <a:pPr lvl="1"/>
            <a:r>
              <a:rPr lang="en-US" sz="2400" dirty="0" smtClean="0"/>
              <a:t>Displayed when the user selects an object.</a:t>
            </a:r>
          </a:p>
          <a:p>
            <a:pPr lvl="1"/>
            <a:r>
              <a:rPr lang="en-US" sz="2400" dirty="0" smtClean="0"/>
              <a:t>Quick access to commands commonly used for selected entity.</a:t>
            </a:r>
          </a:p>
          <a:p>
            <a:pPr lvl="1"/>
            <a:r>
              <a:rPr lang="en-US" sz="2400" dirty="0" smtClean="0"/>
              <a:t>Respond to </a:t>
            </a:r>
            <a:r>
              <a:rPr lang="en-US" sz="2400" dirty="0" err="1" smtClean="0">
                <a:latin typeface="Arial Narrow" pitchFamily="34" charset="0"/>
              </a:rPr>
              <a:t>UserInputEvents.OnContextualMiniToolbar</a:t>
            </a:r>
            <a:r>
              <a:rPr lang="en-US" sz="2400" dirty="0" smtClean="0">
                <a:latin typeface="Arial Narrow" pitchFamily="34" charset="0"/>
              </a:rPr>
              <a:t> </a:t>
            </a:r>
            <a:r>
              <a:rPr lang="en-US" sz="2400" dirty="0" smtClean="0"/>
              <a:t>to edit the contents of the mini toolbar.</a:t>
            </a:r>
          </a:p>
          <a:p>
            <a:pPr lvl="1"/>
            <a:r>
              <a:rPr lang="en-US" sz="2400" dirty="0" smtClean="0"/>
              <a:t>Each button shown consists of a command and an associated list of entities to highlight.</a:t>
            </a:r>
          </a:p>
          <a:p>
            <a:pPr lvl="1"/>
            <a:endParaRPr lang="en-US" sz="2400" dirty="0" smtClean="0"/>
          </a:p>
          <a:p>
            <a:endParaRPr lang="en-US" dirty="0"/>
          </a:p>
        </p:txBody>
      </p:sp>
      <p:pic>
        <p:nvPicPr>
          <p:cNvPr id="4" name="Picture 2"/>
          <p:cNvPicPr>
            <a:picLocks noChangeAspect="1" noChangeArrowheads="1"/>
          </p:cNvPicPr>
          <p:nvPr/>
        </p:nvPicPr>
        <p:blipFill>
          <a:blip r:embed="rId3" cstate="print">
            <a:clrChange>
              <a:clrFrom>
                <a:srgbClr val="A4A4A4"/>
              </a:clrFrom>
              <a:clrTo>
                <a:srgbClr val="A4A4A4">
                  <a:alpha val="0"/>
                </a:srgbClr>
              </a:clrTo>
            </a:clrChange>
          </a:blip>
          <a:srcRect l="5280" t="4135" r="6275" b="4879"/>
          <a:stretch>
            <a:fillRect/>
          </a:stretch>
        </p:blipFill>
        <p:spPr bwMode="auto">
          <a:xfrm>
            <a:off x="5898291" y="3962401"/>
            <a:ext cx="2561968" cy="274373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evDay2009 Background.jpg"/>
          <p:cNvPicPr>
            <a:picLocks noChangeAspect="1"/>
          </p:cNvPicPr>
          <p:nvPr/>
        </p:nvPicPr>
        <p:blipFill>
          <a:blip r:embed="rId3" cstate="print"/>
          <a:stretch>
            <a:fillRect/>
          </a:stretch>
        </p:blipFill>
        <p:spPr>
          <a:xfrm>
            <a:off x="0" y="7671"/>
            <a:ext cx="9144000" cy="6842658"/>
          </a:xfrm>
          <a:prstGeom prst="rect">
            <a:avLst/>
          </a:prstGeom>
        </p:spPr>
      </p:pic>
      <p:sp>
        <p:nvSpPr>
          <p:cNvPr id="4099" name="Rectangle 3"/>
          <p:cNvSpPr>
            <a:spLocks noGrp="1" noChangeArrowheads="1"/>
          </p:cNvSpPr>
          <p:nvPr/>
        </p:nvSpPr>
        <p:spPr bwMode="auto">
          <a:xfrm>
            <a:off x="319088" y="2649538"/>
            <a:ext cx="8443912" cy="952500"/>
          </a:xfrm>
          <a:prstGeom prst="rect">
            <a:avLst/>
          </a:prstGeom>
          <a:noFill/>
          <a:ln w="9525">
            <a:noFill/>
            <a:miter lim="800000"/>
            <a:headEnd/>
            <a:tailEnd/>
          </a:ln>
        </p:spPr>
        <p:txBody>
          <a:bodyPr lIns="0" tIns="0" rIns="0" bIns="0"/>
          <a:lstStyle/>
          <a:p>
            <a:pPr eaLnBrk="0" hangingPunct="0">
              <a:spcBef>
                <a:spcPct val="5000"/>
              </a:spcBef>
              <a:spcAft>
                <a:spcPct val="5000"/>
              </a:spcAft>
            </a:pPr>
            <a:endParaRPr lang="en-US">
              <a:solidFill>
                <a:schemeClr val="bg1"/>
              </a:solidFill>
            </a:endParaRPr>
          </a:p>
        </p:txBody>
      </p:sp>
      <p:sp>
        <p:nvSpPr>
          <p:cNvPr id="6" name="Rectangle 3"/>
          <p:cNvSpPr>
            <a:spLocks noGrp="1" noChangeArrowheads="1"/>
          </p:cNvSpPr>
          <p:nvPr/>
        </p:nvSpPr>
        <p:spPr bwMode="auto">
          <a:xfrm>
            <a:off x="463550" y="2246313"/>
            <a:ext cx="6804025" cy="1196975"/>
          </a:xfrm>
          <a:prstGeom prst="rect">
            <a:avLst/>
          </a:prstGeom>
          <a:noFill/>
          <a:ln w="9525">
            <a:noFill/>
            <a:miter lim="800000"/>
            <a:headEnd/>
            <a:tailEnd/>
          </a:ln>
          <a:effectLst/>
        </p:spPr>
        <p:txBody>
          <a:bodyPr lIns="0" tIns="0" rIns="0" bIns="0"/>
          <a:lstStyle/>
          <a:p>
            <a:pPr>
              <a:defRPr/>
            </a:pPr>
            <a:endParaRPr lang="en-US" sz="1400" u="none" dirty="0">
              <a:cs typeface="+mn-cs"/>
            </a:endParaRPr>
          </a:p>
          <a:p>
            <a:pPr>
              <a:defRPr/>
            </a:pPr>
            <a:r>
              <a:rPr lang="en-US" sz="3600" u="none" dirty="0" smtClean="0">
                <a:cs typeface="+mn-cs"/>
              </a:rPr>
              <a:t>Inventor 2012 API</a:t>
            </a:r>
            <a:endParaRPr lang="en-US" sz="3600" u="none" dirty="0">
              <a:cs typeface="+mn-cs"/>
            </a:endParaRPr>
          </a:p>
          <a:p>
            <a:pPr>
              <a:defRPr/>
            </a:pPr>
            <a:endParaRPr lang="en-US" sz="1050" i="1" u="none" dirty="0">
              <a:cs typeface="+mn-cs"/>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Balloon Tips</a:t>
            </a:r>
            <a:endParaRPr lang="en-US" dirty="0"/>
          </a:p>
        </p:txBody>
      </p:sp>
      <p:sp>
        <p:nvSpPr>
          <p:cNvPr id="3" name="Content Placeholder 2"/>
          <p:cNvSpPr>
            <a:spLocks noGrp="1"/>
          </p:cNvSpPr>
          <p:nvPr>
            <p:ph idx="1"/>
          </p:nvPr>
        </p:nvSpPr>
        <p:spPr/>
        <p:txBody>
          <a:bodyPr/>
          <a:lstStyle/>
          <a:p>
            <a:pPr lvl="1"/>
            <a:r>
              <a:rPr lang="en-US" sz="2400" dirty="0" smtClean="0"/>
              <a:t>Display message in communication center balloon.</a:t>
            </a:r>
          </a:p>
          <a:p>
            <a:pPr lvl="1"/>
            <a:r>
              <a:rPr lang="en-US" sz="2400" dirty="0" smtClean="0"/>
              <a:t>Can use as timed message by specifying the time between pop ups.</a:t>
            </a:r>
          </a:p>
          <a:p>
            <a:pPr lvl="1"/>
            <a:r>
              <a:rPr lang="en-US" sz="2400" dirty="0" smtClean="0"/>
              <a:t>Can have links within the message.</a:t>
            </a:r>
          </a:p>
          <a:p>
            <a:endParaRPr lang="en-US" dirty="0"/>
          </a:p>
        </p:txBody>
      </p:sp>
      <p:pic>
        <p:nvPicPr>
          <p:cNvPr id="63489" name="Picture 1"/>
          <p:cNvPicPr>
            <a:picLocks noChangeAspect="1" noChangeArrowheads="1"/>
          </p:cNvPicPr>
          <p:nvPr/>
        </p:nvPicPr>
        <p:blipFill>
          <a:blip r:embed="rId3" cstate="print"/>
          <a:srcRect/>
          <a:stretch>
            <a:fillRect/>
          </a:stretch>
        </p:blipFill>
        <p:spPr bwMode="auto">
          <a:xfrm>
            <a:off x="3157538" y="3695700"/>
            <a:ext cx="3000375" cy="196215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Non-Transacting Client Graphics</a:t>
            </a:r>
            <a:endParaRPr lang="en-US" dirty="0"/>
          </a:p>
        </p:txBody>
      </p:sp>
      <p:sp>
        <p:nvSpPr>
          <p:cNvPr id="3" name="Content Placeholder 2"/>
          <p:cNvSpPr>
            <a:spLocks noGrp="1"/>
          </p:cNvSpPr>
          <p:nvPr>
            <p:ph idx="1"/>
          </p:nvPr>
        </p:nvSpPr>
        <p:spPr/>
        <p:txBody>
          <a:bodyPr/>
          <a:lstStyle/>
          <a:p>
            <a:pPr lvl="1"/>
            <a:r>
              <a:rPr lang="en-US" sz="2400" dirty="0" smtClean="0"/>
              <a:t>Support for non-transacting client graphics.</a:t>
            </a:r>
          </a:p>
          <a:p>
            <a:pPr lvl="2"/>
            <a:r>
              <a:rPr lang="en-US" sz="2400" dirty="0" smtClean="0"/>
              <a:t>No undo support.</a:t>
            </a:r>
          </a:p>
          <a:p>
            <a:pPr lvl="2"/>
            <a:r>
              <a:rPr lang="en-US" sz="2400" dirty="0" smtClean="0"/>
              <a:t>Significantly faster than transacting client graphics.</a:t>
            </a:r>
          </a:p>
          <a:p>
            <a:pPr lvl="1"/>
            <a:r>
              <a:rPr lang="en-US" sz="2400" dirty="0" smtClean="0"/>
              <a:t>Sample creates 1000 unique</a:t>
            </a:r>
            <a:br>
              <a:rPr lang="en-US" sz="2400" dirty="0" smtClean="0"/>
            </a:br>
            <a:r>
              <a:rPr lang="en-US" sz="2400" dirty="0" smtClean="0"/>
              <a:t>triangles with accompanying</a:t>
            </a:r>
            <a:br>
              <a:rPr lang="en-US" sz="2400" dirty="0" smtClean="0"/>
            </a:br>
            <a:r>
              <a:rPr lang="en-US" sz="2400" dirty="0" smtClean="0"/>
              <a:t>coordinates, </a:t>
            </a:r>
            <a:r>
              <a:rPr lang="en-US" sz="2400" dirty="0" err="1" smtClean="0"/>
              <a:t>normals</a:t>
            </a:r>
            <a:r>
              <a:rPr lang="en-US" sz="2400" dirty="0" smtClean="0"/>
              <a:t>, etc.</a:t>
            </a:r>
          </a:p>
          <a:p>
            <a:pPr lvl="2"/>
            <a:r>
              <a:rPr lang="en-US" sz="2400" dirty="0" smtClean="0"/>
              <a:t>Transacting: 17.52 sec.</a:t>
            </a:r>
          </a:p>
          <a:p>
            <a:pPr lvl="2"/>
            <a:r>
              <a:rPr lang="en-US" sz="2400" dirty="0" smtClean="0"/>
              <a:t>Non-transacting: 0.159 sec.</a:t>
            </a:r>
          </a:p>
          <a:p>
            <a:pPr lvl="2"/>
            <a:endParaRPr lang="en-US" sz="2400" dirty="0" smtClean="0"/>
          </a:p>
          <a:p>
            <a:pPr lvl="2"/>
            <a:r>
              <a:rPr lang="en-US" sz="2400" dirty="0" smtClean="0"/>
              <a:t>Over 100 times faster.</a:t>
            </a:r>
          </a:p>
          <a:p>
            <a:endParaRPr lang="en-US" dirty="0"/>
          </a:p>
        </p:txBody>
      </p:sp>
      <p:pic>
        <p:nvPicPr>
          <p:cNvPr id="29698" name="Picture 2"/>
          <p:cNvPicPr>
            <a:picLocks noChangeAspect="1" noChangeArrowheads="1"/>
          </p:cNvPicPr>
          <p:nvPr/>
        </p:nvPicPr>
        <p:blipFill>
          <a:blip r:embed="rId3" cstate="print">
            <a:clrChange>
              <a:clrFrom>
                <a:srgbClr val="A4A4A4"/>
              </a:clrFrom>
              <a:clrTo>
                <a:srgbClr val="A4A4A4">
                  <a:alpha val="0"/>
                </a:srgbClr>
              </a:clrTo>
            </a:clrChange>
          </a:blip>
          <a:srcRect/>
          <a:stretch>
            <a:fillRect/>
          </a:stretch>
        </p:blipFill>
        <p:spPr bwMode="auto">
          <a:xfrm>
            <a:off x="4794421" y="2710671"/>
            <a:ext cx="3754890" cy="4011405"/>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9698"/>
                                        </p:tgtEl>
                                        <p:attrNameLst>
                                          <p:attrName>style.visibility</p:attrName>
                                        </p:attrNameLst>
                                      </p:cBhvr>
                                      <p:to>
                                        <p:strVal val="visible"/>
                                      </p:to>
                                    </p:set>
                                    <p:animEffect transition="in" filter="fade">
                                      <p:cBhvr>
                                        <p:cTn id="20" dur="500"/>
                                        <p:tgtEl>
                                          <p:spTgt spid="2969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left)">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left)">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Registry-Free Add-Ins</a:t>
            </a:r>
            <a:endParaRPr lang="en-US" dirty="0"/>
          </a:p>
        </p:txBody>
      </p:sp>
      <p:sp>
        <p:nvSpPr>
          <p:cNvPr id="3" name="Content Placeholder 2"/>
          <p:cNvSpPr>
            <a:spLocks noGrp="1"/>
          </p:cNvSpPr>
          <p:nvPr>
            <p:ph idx="1"/>
          </p:nvPr>
        </p:nvSpPr>
        <p:spPr/>
        <p:txBody>
          <a:bodyPr/>
          <a:lstStyle/>
          <a:p>
            <a:pPr lvl="1"/>
            <a:r>
              <a:rPr lang="en-US" sz="2400" dirty="0" smtClean="0"/>
              <a:t>Registering of add-ins is no longer needed and is not recommended.</a:t>
            </a:r>
          </a:p>
          <a:p>
            <a:pPr lvl="1"/>
            <a:r>
              <a:rPr lang="en-US" sz="2400" dirty="0" smtClean="0"/>
              <a:t>Add-in needs to support registry-free COM.</a:t>
            </a:r>
          </a:p>
          <a:p>
            <a:pPr lvl="2"/>
            <a:r>
              <a:rPr lang="en-US" dirty="0" smtClean="0"/>
              <a:t>The add-in wizard will create a registry free add-in.</a:t>
            </a:r>
          </a:p>
          <a:p>
            <a:pPr lvl="2"/>
            <a:r>
              <a:rPr lang="en-US" dirty="0" smtClean="0"/>
              <a:t>Documentation is provided to show how to convert existing add-ins (VB, C#, and C++) to be registry-free.</a:t>
            </a:r>
          </a:p>
          <a:p>
            <a:pPr lvl="1"/>
            <a:r>
              <a:rPr lang="en-US" sz="2400" dirty="0" smtClean="0"/>
              <a:t>.</a:t>
            </a:r>
            <a:r>
              <a:rPr lang="en-US" sz="2400" dirty="0" err="1" smtClean="0"/>
              <a:t>addin</a:t>
            </a:r>
            <a:r>
              <a:rPr lang="en-US" sz="2400" dirty="0" smtClean="0"/>
              <a:t> file defines the various settings that used to be defined in registry.</a:t>
            </a:r>
          </a:p>
          <a:p>
            <a:pPr lvl="1"/>
            <a:r>
              <a:rPr lang="en-US" sz="2400" dirty="0" smtClean="0"/>
              <a:t>Add-in </a:t>
            </a:r>
            <a:r>
              <a:rPr lang="en-US" sz="2400" dirty="0" err="1" smtClean="0"/>
              <a:t>dll</a:t>
            </a:r>
            <a:r>
              <a:rPr lang="en-US" sz="2400" dirty="0" smtClean="0"/>
              <a:t> can be placed anywhere</a:t>
            </a:r>
          </a:p>
          <a:p>
            <a:pPr lvl="1"/>
            <a:r>
              <a:rPr lang="en-US" sz="2400" dirty="0" smtClean="0"/>
              <a:t>.</a:t>
            </a:r>
            <a:r>
              <a:rPr lang="en-US" sz="2400" dirty="0" err="1" smtClean="0"/>
              <a:t>addin</a:t>
            </a:r>
            <a:r>
              <a:rPr lang="en-US" sz="2400" dirty="0" smtClean="0"/>
              <a:t> file needs to be placed in the correct directory and specify where add-in </a:t>
            </a:r>
            <a:r>
              <a:rPr lang="en-US" sz="2400" dirty="0" err="1" smtClean="0"/>
              <a:t>dll</a:t>
            </a:r>
            <a:r>
              <a:rPr lang="en-US" sz="2400" dirty="0" smtClean="0"/>
              <a:t> is located.</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addin</a:t>
            </a:r>
            <a:r>
              <a:rPr lang="en-US" dirty="0" smtClean="0"/>
              <a:t> File Locations</a:t>
            </a:r>
            <a:endParaRPr lang="en-US" dirty="0"/>
          </a:p>
        </p:txBody>
      </p:sp>
      <p:sp>
        <p:nvSpPr>
          <p:cNvPr id="3" name="Content Placeholder 2"/>
          <p:cNvSpPr>
            <a:spLocks noGrp="1"/>
          </p:cNvSpPr>
          <p:nvPr>
            <p:ph idx="1"/>
          </p:nvPr>
        </p:nvSpPr>
        <p:spPr/>
        <p:txBody>
          <a:bodyPr/>
          <a:lstStyle/>
          <a:p>
            <a:pPr>
              <a:spcBef>
                <a:spcPts val="0"/>
              </a:spcBef>
              <a:spcAft>
                <a:spcPts val="0"/>
              </a:spcAft>
            </a:pPr>
            <a:r>
              <a:rPr lang="en-US" sz="1800" b="1" dirty="0" smtClean="0"/>
              <a:t>Version Independent</a:t>
            </a:r>
          </a:p>
          <a:p>
            <a:pPr marL="640080">
              <a:spcBef>
                <a:spcPts val="0"/>
              </a:spcBef>
              <a:spcAft>
                <a:spcPts val="0"/>
              </a:spcAft>
            </a:pPr>
            <a:r>
              <a:rPr lang="en-US" sz="1800" i="1" dirty="0" smtClean="0"/>
              <a:t>Windows XP</a:t>
            </a:r>
            <a:r>
              <a:rPr lang="en-US" sz="1800" dirty="0" smtClean="0"/>
              <a:t>:</a:t>
            </a:r>
          </a:p>
          <a:p>
            <a:pPr marL="640080">
              <a:spcBef>
                <a:spcPts val="0"/>
              </a:spcBef>
              <a:spcAft>
                <a:spcPts val="0"/>
              </a:spcAft>
            </a:pPr>
            <a:r>
              <a:rPr lang="en-US" sz="1800" dirty="0" smtClean="0">
                <a:latin typeface="Arial Narrow" pitchFamily="34" charset="0"/>
              </a:rPr>
              <a:t>C:\Documents and Settings\All Users\Application Data\Autodesk\Inventor </a:t>
            </a:r>
            <a:r>
              <a:rPr lang="en-US" sz="1800" dirty="0" err="1" smtClean="0">
                <a:latin typeface="Arial Narrow" pitchFamily="34" charset="0"/>
              </a:rPr>
              <a:t>Addins</a:t>
            </a:r>
            <a:r>
              <a:rPr lang="en-US" sz="1800" dirty="0" smtClean="0">
                <a:latin typeface="Arial Narrow" pitchFamily="34" charset="0"/>
              </a:rPr>
              <a:t>\</a:t>
            </a:r>
          </a:p>
          <a:p>
            <a:pPr marL="640080">
              <a:spcBef>
                <a:spcPts val="600"/>
              </a:spcBef>
              <a:spcAft>
                <a:spcPts val="0"/>
              </a:spcAft>
            </a:pPr>
            <a:r>
              <a:rPr lang="en-US" sz="1800" i="1" dirty="0" smtClean="0"/>
              <a:t>Windows7/Vista</a:t>
            </a:r>
            <a:r>
              <a:rPr lang="en-US" sz="1800" dirty="0" smtClean="0"/>
              <a:t>:</a:t>
            </a:r>
          </a:p>
          <a:p>
            <a:pPr marL="640080">
              <a:spcBef>
                <a:spcPts val="0"/>
              </a:spcBef>
              <a:spcAft>
                <a:spcPts val="0"/>
              </a:spcAft>
            </a:pPr>
            <a:r>
              <a:rPr lang="en-US" sz="1800" dirty="0" smtClean="0">
                <a:latin typeface="Arial Narrow" pitchFamily="34" charset="0"/>
              </a:rPr>
              <a:t>C:\ProgramData\Autodesk\Inventor </a:t>
            </a:r>
            <a:r>
              <a:rPr lang="en-US" sz="1800" dirty="0" err="1" smtClean="0">
                <a:latin typeface="Arial Narrow" pitchFamily="34" charset="0"/>
              </a:rPr>
              <a:t>Addins</a:t>
            </a:r>
            <a:r>
              <a:rPr lang="en-US" sz="1800" dirty="0" smtClean="0">
                <a:latin typeface="Arial Narrow" pitchFamily="34" charset="0"/>
              </a:rPr>
              <a:t>\</a:t>
            </a:r>
          </a:p>
          <a:p>
            <a:pPr>
              <a:spcBef>
                <a:spcPts val="0"/>
              </a:spcBef>
              <a:spcAft>
                <a:spcPts val="0"/>
              </a:spcAft>
            </a:pPr>
            <a:endParaRPr lang="en-US" sz="1800" dirty="0" smtClean="0"/>
          </a:p>
          <a:p>
            <a:pPr>
              <a:spcBef>
                <a:spcPts val="0"/>
              </a:spcBef>
              <a:spcAft>
                <a:spcPts val="0"/>
              </a:spcAft>
            </a:pPr>
            <a:r>
              <a:rPr lang="en-US" sz="1800" b="1" dirty="0" smtClean="0"/>
              <a:t>Version Dependent</a:t>
            </a:r>
          </a:p>
          <a:p>
            <a:pPr marL="640080">
              <a:spcBef>
                <a:spcPts val="0"/>
              </a:spcBef>
              <a:spcAft>
                <a:spcPts val="0"/>
              </a:spcAft>
            </a:pPr>
            <a:r>
              <a:rPr lang="en-US" sz="1800" i="1" dirty="0" smtClean="0"/>
              <a:t>Windows XP:</a:t>
            </a:r>
          </a:p>
          <a:p>
            <a:pPr marL="640080">
              <a:spcBef>
                <a:spcPts val="0"/>
              </a:spcBef>
              <a:spcAft>
                <a:spcPts val="0"/>
              </a:spcAft>
            </a:pPr>
            <a:r>
              <a:rPr lang="en-US" sz="1800" dirty="0" smtClean="0">
                <a:latin typeface="Arial Narrow" pitchFamily="34" charset="0"/>
              </a:rPr>
              <a:t>C:\Documents and Settings\All Users\Application Data\Autodesk\Inventor 2011\</a:t>
            </a:r>
            <a:r>
              <a:rPr lang="en-US" sz="1800" dirty="0" err="1" smtClean="0">
                <a:latin typeface="Arial Narrow" pitchFamily="34" charset="0"/>
              </a:rPr>
              <a:t>Addins</a:t>
            </a:r>
            <a:r>
              <a:rPr lang="en-US" sz="1800" dirty="0" smtClean="0">
                <a:latin typeface="Arial Narrow" pitchFamily="34" charset="0"/>
              </a:rPr>
              <a:t>\</a:t>
            </a:r>
          </a:p>
          <a:p>
            <a:pPr marL="640080">
              <a:spcBef>
                <a:spcPts val="600"/>
              </a:spcBef>
              <a:spcAft>
                <a:spcPts val="0"/>
              </a:spcAft>
            </a:pPr>
            <a:r>
              <a:rPr lang="en-US" sz="1800" i="1" dirty="0" smtClean="0"/>
              <a:t>Windows7/Vista:</a:t>
            </a:r>
          </a:p>
          <a:p>
            <a:pPr marL="640080">
              <a:spcBef>
                <a:spcPts val="0"/>
              </a:spcBef>
              <a:spcAft>
                <a:spcPts val="0"/>
              </a:spcAft>
            </a:pPr>
            <a:r>
              <a:rPr lang="en-US" sz="1800" dirty="0" smtClean="0">
                <a:latin typeface="Arial Narrow" pitchFamily="34" charset="0"/>
              </a:rPr>
              <a:t>C:\ProgramData\Autodesk\Inventor 2011\</a:t>
            </a:r>
            <a:r>
              <a:rPr lang="en-US" sz="1800" dirty="0" err="1" smtClean="0">
                <a:latin typeface="Arial Narrow" pitchFamily="34" charset="0"/>
              </a:rPr>
              <a:t>Addins</a:t>
            </a:r>
            <a:r>
              <a:rPr lang="en-US" sz="1800" dirty="0" smtClean="0">
                <a:latin typeface="Arial Narrow" pitchFamily="34" charset="0"/>
              </a:rPr>
              <a:t>\</a:t>
            </a:r>
          </a:p>
          <a:p>
            <a:pPr>
              <a:spcBef>
                <a:spcPts val="0"/>
              </a:spcBef>
              <a:spcAft>
                <a:spcPts val="0"/>
              </a:spcAft>
            </a:pPr>
            <a:endParaRPr lang="en-US" sz="1800" dirty="0" smtClean="0"/>
          </a:p>
          <a:p>
            <a:pPr>
              <a:spcBef>
                <a:spcPts val="0"/>
              </a:spcBef>
              <a:spcAft>
                <a:spcPts val="0"/>
              </a:spcAft>
            </a:pPr>
            <a:r>
              <a:rPr lang="en-US" sz="1800" b="1" dirty="0" smtClean="0"/>
              <a:t>Per User Override</a:t>
            </a:r>
          </a:p>
          <a:p>
            <a:pPr marL="640080">
              <a:spcBef>
                <a:spcPts val="0"/>
              </a:spcBef>
              <a:spcAft>
                <a:spcPts val="0"/>
              </a:spcAft>
            </a:pPr>
            <a:r>
              <a:rPr lang="en-US" sz="1800" i="1" dirty="0" smtClean="0"/>
              <a:t>Windows XP:</a:t>
            </a:r>
          </a:p>
          <a:p>
            <a:pPr marL="640080">
              <a:spcBef>
                <a:spcPts val="0"/>
              </a:spcBef>
              <a:spcAft>
                <a:spcPts val="0"/>
              </a:spcAft>
            </a:pPr>
            <a:r>
              <a:rPr lang="en-US" sz="1800" dirty="0" smtClean="0">
                <a:latin typeface="Arial Narrow" pitchFamily="34" charset="0"/>
              </a:rPr>
              <a:t>C:\Documents and Settings\&lt;user&gt;\Application Data\Autodesk\Inventor 2011\</a:t>
            </a:r>
            <a:r>
              <a:rPr lang="en-US" sz="1800" dirty="0" err="1" smtClean="0">
                <a:latin typeface="Arial Narrow" pitchFamily="34" charset="0"/>
              </a:rPr>
              <a:t>Addins</a:t>
            </a:r>
            <a:r>
              <a:rPr lang="en-US" sz="1800" dirty="0" smtClean="0">
                <a:latin typeface="Arial Narrow" pitchFamily="34" charset="0"/>
              </a:rPr>
              <a:t>\</a:t>
            </a:r>
          </a:p>
          <a:p>
            <a:pPr marL="640080">
              <a:spcBef>
                <a:spcPts val="600"/>
              </a:spcBef>
              <a:spcAft>
                <a:spcPts val="0"/>
              </a:spcAft>
            </a:pPr>
            <a:r>
              <a:rPr lang="en-US" sz="1800" i="1" dirty="0" smtClean="0"/>
              <a:t>Windows7/Vista:</a:t>
            </a:r>
          </a:p>
          <a:p>
            <a:pPr marL="640080">
              <a:spcBef>
                <a:spcPts val="0"/>
              </a:spcBef>
              <a:spcAft>
                <a:spcPts val="0"/>
              </a:spcAft>
            </a:pPr>
            <a:r>
              <a:rPr lang="en-US" sz="1800" dirty="0" smtClean="0">
                <a:latin typeface="Arial Narrow" pitchFamily="34" charset="0"/>
              </a:rPr>
              <a:t>C:\Users\&lt;user&gt;\</a:t>
            </a:r>
            <a:r>
              <a:rPr lang="en-US" sz="1800" dirty="0" err="1" smtClean="0">
                <a:latin typeface="Arial Narrow" pitchFamily="34" charset="0"/>
              </a:rPr>
              <a:t>AppData</a:t>
            </a:r>
            <a:r>
              <a:rPr lang="en-US" sz="1800" dirty="0" smtClean="0">
                <a:latin typeface="Arial Narrow" pitchFamily="34" charset="0"/>
              </a:rPr>
              <a:t>\Roaming\Autodesk\Inventor 2011\</a:t>
            </a:r>
            <a:r>
              <a:rPr lang="en-US" sz="1800" dirty="0" err="1" smtClean="0">
                <a:latin typeface="Arial Narrow" pitchFamily="34" charset="0"/>
              </a:rPr>
              <a:t>Addins</a:t>
            </a:r>
            <a:r>
              <a:rPr lang="en-US" sz="1800" dirty="0" smtClean="0">
                <a:latin typeface="Arial Narrow" pitchFamily="34" charset="0"/>
              </a:rPr>
              <a:t>\</a:t>
            </a:r>
          </a:p>
          <a:p>
            <a:pPr>
              <a:spcBef>
                <a:spcPts val="0"/>
              </a:spcBef>
              <a:spcAft>
                <a:spcPts val="0"/>
              </a:spcAft>
            </a:pPr>
            <a:endParaRPr lang="en-US" sz="1800" dirty="0"/>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Add-In Loading Mechanism</a:t>
            </a:r>
            <a:endParaRPr lang="en-US" dirty="0"/>
          </a:p>
        </p:txBody>
      </p:sp>
      <p:sp>
        <p:nvSpPr>
          <p:cNvPr id="3" name="Content Placeholder 2"/>
          <p:cNvSpPr>
            <a:spLocks noGrp="1"/>
          </p:cNvSpPr>
          <p:nvPr>
            <p:ph idx="1"/>
          </p:nvPr>
        </p:nvSpPr>
        <p:spPr/>
        <p:txBody>
          <a:bodyPr/>
          <a:lstStyle/>
          <a:p>
            <a:pPr lvl="1"/>
            <a:r>
              <a:rPr lang="en-US" sz="2400" dirty="0" smtClean="0">
                <a:solidFill>
                  <a:srgbClr val="FFFF00"/>
                </a:solidFill>
              </a:rPr>
              <a:t>Problem: </a:t>
            </a:r>
            <a:r>
              <a:rPr lang="en-US" sz="2400" dirty="0" smtClean="0"/>
              <a:t>Add-In loading is a significant part of Inventor start-up time.</a:t>
            </a:r>
          </a:p>
          <a:p>
            <a:pPr lvl="1"/>
            <a:r>
              <a:rPr lang="en-US" sz="2400" dirty="0" smtClean="0">
                <a:solidFill>
                  <a:srgbClr val="FFFF00"/>
                </a:solidFill>
              </a:rPr>
              <a:t>Solution: </a:t>
            </a:r>
            <a:r>
              <a:rPr lang="en-US" sz="2400" dirty="0" smtClean="0"/>
              <a:t>Add-in loading is delayed until it is needed.</a:t>
            </a:r>
          </a:p>
          <a:p>
            <a:pPr lvl="1"/>
            <a:r>
              <a:rPr lang="en-US" sz="2400" dirty="0" smtClean="0"/>
              <a:t>Default behavior is to load add-ins on Inventor startup.</a:t>
            </a:r>
          </a:p>
          <a:p>
            <a:pPr lvl="1"/>
            <a:r>
              <a:rPr lang="en-US" sz="2400" dirty="0" smtClean="0"/>
              <a:t>Recommended behavior is to delay load so the user doesn’t pay performance/memory penalty until the add-in functionality is used.</a:t>
            </a:r>
          </a:p>
          <a:p>
            <a:pPr lvl="1"/>
            <a:r>
              <a:rPr lang="en-US" sz="2400" dirty="0" smtClean="0"/>
              <a:t>This requires add-ins to use the new registry-free add-in loading mechanism.</a:t>
            </a:r>
          </a:p>
          <a:p>
            <a:pPr lvl="1"/>
            <a:r>
              <a:rPr lang="en-US" sz="2400" dirty="0" smtClean="0"/>
              <a:t>Certain add-ins (such as PDM applications) may still need to load on startup.</a:t>
            </a:r>
          </a:p>
          <a:p>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 Load Behavior</a:t>
            </a:r>
            <a:endParaRPr lang="en-US" dirty="0"/>
          </a:p>
        </p:txBody>
      </p:sp>
      <p:sp>
        <p:nvSpPr>
          <p:cNvPr id="3" name="Content Placeholder 2"/>
          <p:cNvSpPr>
            <a:spLocks noGrp="1"/>
          </p:cNvSpPr>
          <p:nvPr>
            <p:ph idx="1"/>
          </p:nvPr>
        </p:nvSpPr>
        <p:spPr>
          <a:xfrm>
            <a:off x="319088" y="1416050"/>
            <a:ext cx="5057584" cy="5119688"/>
          </a:xfrm>
        </p:spPr>
        <p:txBody>
          <a:bodyPr/>
          <a:lstStyle/>
          <a:p>
            <a:pPr lvl="1"/>
            <a:r>
              <a:rPr lang="en-US" sz="2400" dirty="0" smtClean="0"/>
              <a:t>Immediately  	</a:t>
            </a:r>
          </a:p>
          <a:p>
            <a:pPr lvl="2"/>
            <a:r>
              <a:rPr lang="en-US" dirty="0" smtClean="0"/>
              <a:t>Loads on start up (not recommended)</a:t>
            </a:r>
          </a:p>
          <a:p>
            <a:pPr lvl="1"/>
            <a:r>
              <a:rPr lang="en-US" sz="2400" dirty="0" smtClean="0"/>
              <a:t>Parts</a:t>
            </a:r>
          </a:p>
          <a:p>
            <a:pPr marL="457200" lvl="1">
              <a:buNone/>
            </a:pPr>
            <a:r>
              <a:rPr lang="en-US" sz="2400" dirty="0" smtClean="0"/>
              <a:t>Assemblies</a:t>
            </a:r>
          </a:p>
          <a:p>
            <a:pPr marL="457200" lvl="1">
              <a:buNone/>
            </a:pPr>
            <a:r>
              <a:rPr lang="en-US" sz="2400" dirty="0" smtClean="0"/>
              <a:t>Presentations</a:t>
            </a:r>
          </a:p>
          <a:p>
            <a:pPr marL="457200" lvl="1">
              <a:buNone/>
            </a:pPr>
            <a:r>
              <a:rPr lang="en-US" sz="2400" dirty="0" smtClean="0"/>
              <a:t>Drawings</a:t>
            </a:r>
          </a:p>
          <a:p>
            <a:pPr lvl="1"/>
            <a:r>
              <a:rPr lang="en-US" sz="2400" dirty="0" smtClean="0"/>
              <a:t>Loads when first part document of that type is opened.</a:t>
            </a:r>
          </a:p>
          <a:p>
            <a:pPr lvl="1"/>
            <a:r>
              <a:rPr lang="en-US" sz="2400" dirty="0" smtClean="0"/>
              <a:t>Specified in the .</a:t>
            </a:r>
            <a:r>
              <a:rPr lang="en-US" sz="2400" dirty="0" err="1" smtClean="0"/>
              <a:t>addin</a:t>
            </a:r>
            <a:r>
              <a:rPr lang="en-US" sz="2400" dirty="0" smtClean="0"/>
              <a:t> file. 	</a:t>
            </a:r>
          </a:p>
          <a:p>
            <a:pPr lvl="2"/>
            <a:endParaRPr lang="en-US" dirty="0" smtClean="0"/>
          </a:p>
        </p:txBody>
      </p:sp>
      <p:pic>
        <p:nvPicPr>
          <p:cNvPr id="33794" name="Picture 2"/>
          <p:cNvPicPr>
            <a:picLocks noChangeAspect="1" noChangeArrowheads="1"/>
          </p:cNvPicPr>
          <p:nvPr/>
        </p:nvPicPr>
        <p:blipFill>
          <a:blip r:embed="rId2" cstate="print"/>
          <a:srcRect/>
          <a:stretch>
            <a:fillRect/>
          </a:stretch>
        </p:blipFill>
        <p:spPr bwMode="auto">
          <a:xfrm>
            <a:off x="5413248" y="1344167"/>
            <a:ext cx="3254883" cy="4844477"/>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down)">
                                      <p:cBhvr>
                                        <p:cTn id="10" dur="500"/>
                                        <p:tgtEl>
                                          <p:spTgt spid="3">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down)">
                                      <p:cBhvr>
                                        <p:cTn id="13" dur="500"/>
                                        <p:tgtEl>
                                          <p:spTgt spid="3">
                                            <p:txEl>
                                              <p:pRg st="4" end="4"/>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wipe(down)">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wipe(down)">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wipe(down)">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BIM Exchange API</a:t>
            </a:r>
            <a:endParaRPr lang="en-US" dirty="0"/>
          </a:p>
        </p:txBody>
      </p:sp>
      <p:sp>
        <p:nvSpPr>
          <p:cNvPr id="3" name="Content Placeholder 2"/>
          <p:cNvSpPr>
            <a:spLocks noGrp="1"/>
          </p:cNvSpPr>
          <p:nvPr>
            <p:ph idx="1"/>
          </p:nvPr>
        </p:nvSpPr>
        <p:spPr/>
        <p:txBody>
          <a:bodyPr/>
          <a:lstStyle/>
          <a:p>
            <a:r>
              <a:rPr lang="en-US" dirty="0" smtClean="0"/>
              <a:t>API provides access to the same</a:t>
            </a:r>
            <a:br>
              <a:rPr lang="en-US" dirty="0" smtClean="0"/>
            </a:br>
            <a:r>
              <a:rPr lang="en-US" dirty="0" smtClean="0"/>
              <a:t>functionality as through the</a:t>
            </a:r>
            <a:br>
              <a:rPr lang="en-US" dirty="0" smtClean="0"/>
            </a:br>
            <a:r>
              <a:rPr lang="en-US" dirty="0" smtClean="0"/>
              <a:t>user-interface.</a:t>
            </a:r>
            <a:endParaRPr lang="en-US" dirty="0"/>
          </a:p>
        </p:txBody>
      </p: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073" name="Object 1"/>
          <p:cNvGraphicFramePr>
            <a:graphicFrameLocks noChangeAspect="1"/>
          </p:cNvGraphicFramePr>
          <p:nvPr/>
        </p:nvGraphicFramePr>
        <p:xfrm>
          <a:off x="5165126" y="1202724"/>
          <a:ext cx="3274798" cy="4824387"/>
        </p:xfrm>
        <a:graphic>
          <a:graphicData uri="http://schemas.openxmlformats.org/presentationml/2006/ole">
            <p:oleObj spid="_x0000_s32770" name="Visio" r:id="rId4" imgW="2488623" imgH="3661064" progId="Visio.Drawing.11">
              <p:embed/>
            </p:oleObj>
          </a:graphicData>
        </a:graphic>
      </p:graphicFrame>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Transient Camera</a:t>
            </a:r>
            <a:endParaRPr lang="en-US" dirty="0"/>
          </a:p>
        </p:txBody>
      </p:sp>
      <p:sp>
        <p:nvSpPr>
          <p:cNvPr id="3" name="Content Placeholder 2"/>
          <p:cNvSpPr>
            <a:spLocks noGrp="1"/>
          </p:cNvSpPr>
          <p:nvPr>
            <p:ph idx="1"/>
          </p:nvPr>
        </p:nvSpPr>
        <p:spPr/>
        <p:txBody>
          <a:bodyPr/>
          <a:lstStyle/>
          <a:p>
            <a:pPr lvl="1"/>
            <a:r>
              <a:rPr lang="en-US" sz="2400" dirty="0" smtClean="0"/>
              <a:t>Previously, the only way to get a camera is from a View.</a:t>
            </a:r>
          </a:p>
          <a:p>
            <a:pPr lvl="1"/>
            <a:r>
              <a:rPr lang="en-US" sz="2400" dirty="0" smtClean="0"/>
              <a:t>Create images without a view.  Useful in Apprentice.</a:t>
            </a:r>
          </a:p>
          <a:p>
            <a:pPr marL="548640">
              <a:lnSpc>
                <a:spcPts val="1000"/>
              </a:lnSpc>
              <a:spcBef>
                <a:spcPts val="1200"/>
              </a:spcBef>
            </a:pPr>
            <a:r>
              <a:rPr lang="en-US" sz="1100" dirty="0" smtClean="0">
                <a:latin typeface="Arial Narrow" pitchFamily="34" charset="0"/>
              </a:rPr>
              <a:t>Private Function </a:t>
            </a:r>
            <a:r>
              <a:rPr lang="en-US" sz="1100" dirty="0" err="1" smtClean="0">
                <a:latin typeface="Arial Narrow" pitchFamily="34" charset="0"/>
              </a:rPr>
              <a:t>GetImage</a:t>
            </a:r>
            <a:r>
              <a:rPr lang="en-US" sz="1100" dirty="0" smtClean="0">
                <a:latin typeface="Arial Narrow" pitchFamily="34" charset="0"/>
              </a:rPr>
              <a:t>(</a:t>
            </a:r>
            <a:r>
              <a:rPr lang="en-US" sz="1100" dirty="0" err="1" smtClean="0">
                <a:latin typeface="Arial Narrow" pitchFamily="34" charset="0"/>
              </a:rPr>
              <a:t>ByVal</a:t>
            </a:r>
            <a:r>
              <a:rPr lang="en-US" sz="1100" dirty="0" smtClean="0">
                <a:latin typeface="Arial Narrow" pitchFamily="34" charset="0"/>
              </a:rPr>
              <a:t> Filename As String) As Image</a:t>
            </a:r>
          </a:p>
          <a:p>
            <a:pPr marL="548640">
              <a:lnSpc>
                <a:spcPts val="1000"/>
              </a:lnSpc>
            </a:pPr>
            <a:r>
              <a:rPr lang="en-US" sz="1100" dirty="0" smtClean="0">
                <a:solidFill>
                  <a:srgbClr val="00B0F0"/>
                </a:solidFill>
                <a:latin typeface="Arial Narrow" pitchFamily="34" charset="0"/>
              </a:rPr>
              <a:t>        ' Create an instance of Apprentice.</a:t>
            </a:r>
          </a:p>
          <a:p>
            <a:pPr marL="548640">
              <a:lnSpc>
                <a:spcPts val="1000"/>
              </a:lnSpc>
            </a:pPr>
            <a:r>
              <a:rPr lang="en-US" sz="1100" dirty="0" smtClean="0">
                <a:latin typeface="Arial Narrow" pitchFamily="34" charset="0"/>
              </a:rPr>
              <a:t>        Dim apprentice As New </a:t>
            </a:r>
            <a:r>
              <a:rPr lang="en-US" sz="1100" dirty="0" err="1" smtClean="0">
                <a:latin typeface="Arial Narrow" pitchFamily="34" charset="0"/>
              </a:rPr>
              <a:t>Inventor.ApprenticeServerComponent</a:t>
            </a:r>
            <a:endParaRPr lang="en-US" sz="1100" dirty="0" smtClean="0">
              <a:latin typeface="Arial Narrow" pitchFamily="34" charset="0"/>
            </a:endParaRPr>
          </a:p>
          <a:p>
            <a:pPr marL="548640">
              <a:lnSpc>
                <a:spcPts val="1000"/>
              </a:lnSpc>
              <a:spcBef>
                <a:spcPts val="1200"/>
              </a:spcBef>
            </a:pPr>
            <a:r>
              <a:rPr lang="en-US" sz="1100" dirty="0" smtClean="0">
                <a:latin typeface="Arial Narrow" pitchFamily="34" charset="0"/>
              </a:rPr>
              <a:t> </a:t>
            </a:r>
            <a:r>
              <a:rPr lang="en-US" sz="1100" dirty="0" smtClean="0">
                <a:solidFill>
                  <a:srgbClr val="00B0F0"/>
                </a:solidFill>
                <a:latin typeface="Arial Narrow" pitchFamily="34" charset="0"/>
              </a:rPr>
              <a:t>      ' Open the specified file.</a:t>
            </a:r>
          </a:p>
          <a:p>
            <a:pPr marL="548640">
              <a:lnSpc>
                <a:spcPts val="1000"/>
              </a:lnSpc>
            </a:pPr>
            <a:r>
              <a:rPr lang="en-US" sz="1100" dirty="0" smtClean="0">
                <a:latin typeface="Arial Narrow" pitchFamily="34" charset="0"/>
              </a:rPr>
              <a:t>        Dim </a:t>
            </a:r>
            <a:r>
              <a:rPr lang="en-US" sz="1100" dirty="0" err="1" smtClean="0">
                <a:latin typeface="Arial Narrow" pitchFamily="34" charset="0"/>
              </a:rPr>
              <a:t>appDoc</a:t>
            </a:r>
            <a:r>
              <a:rPr lang="en-US" sz="1100" dirty="0" smtClean="0">
                <a:latin typeface="Arial Narrow" pitchFamily="34" charset="0"/>
              </a:rPr>
              <a:t> As </a:t>
            </a:r>
            <a:r>
              <a:rPr lang="en-US" sz="1100" dirty="0" err="1" smtClean="0">
                <a:latin typeface="Arial Narrow" pitchFamily="34" charset="0"/>
              </a:rPr>
              <a:t>Inventor.ApprenticeServerDocument</a:t>
            </a:r>
            <a:r>
              <a:rPr lang="en-US" sz="1100" dirty="0" smtClean="0">
                <a:latin typeface="Arial Narrow" pitchFamily="34" charset="0"/>
              </a:rPr>
              <a:t> = </a:t>
            </a:r>
            <a:r>
              <a:rPr lang="en-US" sz="1100" dirty="0" err="1" smtClean="0">
                <a:latin typeface="Arial Narrow" pitchFamily="34" charset="0"/>
              </a:rPr>
              <a:t>apprentice.Open</a:t>
            </a:r>
            <a:r>
              <a:rPr lang="en-US" sz="1100" dirty="0" smtClean="0">
                <a:latin typeface="Arial Narrow" pitchFamily="34" charset="0"/>
              </a:rPr>
              <a:t>(Filename)</a:t>
            </a:r>
          </a:p>
          <a:p>
            <a:pPr marL="548640">
              <a:lnSpc>
                <a:spcPts val="1000"/>
              </a:lnSpc>
              <a:spcBef>
                <a:spcPts val="1200"/>
              </a:spcBef>
            </a:pPr>
            <a:r>
              <a:rPr lang="en-US" sz="1100" dirty="0" smtClean="0">
                <a:solidFill>
                  <a:srgbClr val="00B0F0"/>
                </a:solidFill>
                <a:latin typeface="Arial Narrow" pitchFamily="34" charset="0"/>
              </a:rPr>
              <a:t>        ' Create a camera.</a:t>
            </a:r>
          </a:p>
          <a:p>
            <a:pPr marL="548640">
              <a:lnSpc>
                <a:spcPts val="1000"/>
              </a:lnSpc>
            </a:pPr>
            <a:r>
              <a:rPr lang="en-US" sz="1100" dirty="0" smtClean="0">
                <a:latin typeface="Arial Narrow" pitchFamily="34" charset="0"/>
              </a:rPr>
              <a:t>        Dim cam As </a:t>
            </a:r>
            <a:r>
              <a:rPr lang="en-US" sz="1100" dirty="0" err="1" smtClean="0">
                <a:latin typeface="Arial Narrow" pitchFamily="34" charset="0"/>
              </a:rPr>
              <a:t>Inventor.Camera</a:t>
            </a:r>
            <a:r>
              <a:rPr lang="en-US" sz="1100" dirty="0" smtClean="0">
                <a:latin typeface="Arial Narrow" pitchFamily="34" charset="0"/>
              </a:rPr>
              <a:t> = </a:t>
            </a:r>
            <a:r>
              <a:rPr lang="en-US" sz="1100" dirty="0" err="1" smtClean="0">
                <a:latin typeface="Arial Narrow" pitchFamily="34" charset="0"/>
              </a:rPr>
              <a:t>apprentice.TransientObjects.</a:t>
            </a:r>
            <a:r>
              <a:rPr lang="en-US" sz="1100" b="1" dirty="0" err="1" smtClean="0">
                <a:solidFill>
                  <a:srgbClr val="FF0000"/>
                </a:solidFill>
                <a:latin typeface="Arial Narrow" pitchFamily="34" charset="0"/>
              </a:rPr>
              <a:t>CreateCamera</a:t>
            </a:r>
            <a:endParaRPr lang="en-US" sz="1100" b="1" dirty="0" smtClean="0">
              <a:solidFill>
                <a:srgbClr val="FF0000"/>
              </a:solidFill>
              <a:latin typeface="Arial Narrow" pitchFamily="34" charset="0"/>
            </a:endParaRPr>
          </a:p>
          <a:p>
            <a:pPr marL="548640">
              <a:lnSpc>
                <a:spcPts val="1000"/>
              </a:lnSpc>
              <a:spcBef>
                <a:spcPts val="1200"/>
              </a:spcBef>
            </a:pPr>
            <a:r>
              <a:rPr lang="en-US" sz="1100" dirty="0" smtClean="0">
                <a:latin typeface="Arial Narrow" pitchFamily="34" charset="0"/>
              </a:rPr>
              <a:t>  </a:t>
            </a:r>
            <a:r>
              <a:rPr lang="en-US" sz="1100" dirty="0" smtClean="0">
                <a:solidFill>
                  <a:srgbClr val="00B0F0"/>
                </a:solidFill>
                <a:latin typeface="Arial Narrow" pitchFamily="34" charset="0"/>
              </a:rPr>
              <a:t>      ' Associate the camera with the part's component definition.</a:t>
            </a:r>
          </a:p>
          <a:p>
            <a:pPr marL="548640">
              <a:lnSpc>
                <a:spcPts val="1000"/>
              </a:lnSpc>
            </a:pPr>
            <a:r>
              <a:rPr lang="en-US" sz="1100" dirty="0" smtClean="0">
                <a:latin typeface="Arial Narrow" pitchFamily="34" charset="0"/>
              </a:rPr>
              <a:t>        </a:t>
            </a:r>
            <a:r>
              <a:rPr lang="en-US" sz="1100" dirty="0" err="1" smtClean="0">
                <a:latin typeface="Arial Narrow" pitchFamily="34" charset="0"/>
              </a:rPr>
              <a:t>cam.</a:t>
            </a:r>
            <a:r>
              <a:rPr lang="en-US" sz="1100" b="1" dirty="0" err="1" smtClean="0">
                <a:solidFill>
                  <a:srgbClr val="FF0000"/>
                </a:solidFill>
                <a:latin typeface="Arial Narrow" pitchFamily="34" charset="0"/>
              </a:rPr>
              <a:t>SceneObject</a:t>
            </a:r>
            <a:r>
              <a:rPr lang="en-US" sz="1100" b="1" dirty="0" smtClean="0">
                <a:solidFill>
                  <a:srgbClr val="FF0000"/>
                </a:solidFill>
                <a:latin typeface="Arial Narrow" pitchFamily="34" charset="0"/>
              </a:rPr>
              <a:t> </a:t>
            </a:r>
            <a:r>
              <a:rPr lang="en-US" sz="1100" dirty="0" smtClean="0">
                <a:latin typeface="Arial Narrow" pitchFamily="34" charset="0"/>
              </a:rPr>
              <a:t>= </a:t>
            </a:r>
            <a:r>
              <a:rPr lang="en-US" sz="1100" dirty="0" err="1" smtClean="0">
                <a:latin typeface="Arial Narrow" pitchFamily="34" charset="0"/>
              </a:rPr>
              <a:t>appDoc.ComponentDefinition</a:t>
            </a:r>
            <a:endParaRPr lang="en-US" sz="1100" dirty="0" smtClean="0">
              <a:latin typeface="Arial Narrow" pitchFamily="34" charset="0"/>
            </a:endParaRPr>
          </a:p>
          <a:p>
            <a:pPr marL="548640">
              <a:lnSpc>
                <a:spcPts val="1000"/>
              </a:lnSpc>
              <a:spcBef>
                <a:spcPts val="1200"/>
              </a:spcBef>
            </a:pPr>
            <a:r>
              <a:rPr lang="en-US" sz="1100" dirty="0" smtClean="0">
                <a:solidFill>
                  <a:srgbClr val="00B0F0"/>
                </a:solidFill>
                <a:latin typeface="Arial Narrow" pitchFamily="34" charset="0"/>
              </a:rPr>
              <a:t>        ' Set the camera to the desired orientation and position.</a:t>
            </a:r>
          </a:p>
          <a:p>
            <a:pPr marL="548640">
              <a:lnSpc>
                <a:spcPts val="1000"/>
              </a:lnSpc>
            </a:pPr>
            <a:r>
              <a:rPr lang="en-US" sz="1100" dirty="0" smtClean="0">
                <a:latin typeface="Arial Narrow" pitchFamily="34" charset="0"/>
              </a:rPr>
              <a:t>        </a:t>
            </a:r>
            <a:r>
              <a:rPr lang="en-US" sz="1100" dirty="0" err="1" smtClean="0">
                <a:latin typeface="Arial Narrow" pitchFamily="34" charset="0"/>
              </a:rPr>
              <a:t>cam.ViewOrientationType</a:t>
            </a:r>
            <a:r>
              <a:rPr lang="en-US" sz="1100" dirty="0" smtClean="0">
                <a:latin typeface="Arial Narrow" pitchFamily="34" charset="0"/>
              </a:rPr>
              <a:t> = </a:t>
            </a:r>
            <a:r>
              <a:rPr lang="en-US" sz="1100" dirty="0" err="1" smtClean="0">
                <a:latin typeface="Arial Narrow" pitchFamily="34" charset="0"/>
              </a:rPr>
              <a:t>Inventor.ViewOrientationTypeEnum.kIsoTopRightViewOrientation</a:t>
            </a:r>
            <a:endParaRPr lang="en-US" sz="1100" dirty="0" smtClean="0">
              <a:latin typeface="Arial Narrow" pitchFamily="34" charset="0"/>
            </a:endParaRPr>
          </a:p>
          <a:p>
            <a:pPr marL="548640">
              <a:lnSpc>
                <a:spcPts val="1000"/>
              </a:lnSpc>
            </a:pPr>
            <a:r>
              <a:rPr lang="en-US" sz="1100" dirty="0" smtClean="0">
                <a:latin typeface="Arial Narrow" pitchFamily="34" charset="0"/>
              </a:rPr>
              <a:t>        </a:t>
            </a:r>
            <a:r>
              <a:rPr lang="en-US" sz="1100" dirty="0" err="1" smtClean="0">
                <a:latin typeface="Arial Narrow" pitchFamily="34" charset="0"/>
              </a:rPr>
              <a:t>cam.Fit</a:t>
            </a:r>
            <a:r>
              <a:rPr lang="en-US" sz="1100" dirty="0" smtClean="0">
                <a:latin typeface="Arial Narrow" pitchFamily="34" charset="0"/>
              </a:rPr>
              <a:t>()</a:t>
            </a:r>
          </a:p>
          <a:p>
            <a:pPr marL="548640">
              <a:lnSpc>
                <a:spcPts val="1000"/>
              </a:lnSpc>
            </a:pPr>
            <a:r>
              <a:rPr lang="en-US" sz="1100" dirty="0" smtClean="0">
                <a:latin typeface="Arial Narrow" pitchFamily="34" charset="0"/>
              </a:rPr>
              <a:t>        </a:t>
            </a:r>
            <a:r>
              <a:rPr lang="en-US" sz="1100" dirty="0" err="1" smtClean="0">
                <a:latin typeface="Arial Narrow" pitchFamily="34" charset="0"/>
              </a:rPr>
              <a:t>cam.ApplyWithoutTransition</a:t>
            </a:r>
            <a:r>
              <a:rPr lang="en-US" sz="1100" dirty="0" smtClean="0">
                <a:latin typeface="Arial Narrow" pitchFamily="34" charset="0"/>
              </a:rPr>
              <a:t>()</a:t>
            </a:r>
          </a:p>
          <a:p>
            <a:pPr marL="548640">
              <a:lnSpc>
                <a:spcPts val="1000"/>
              </a:lnSpc>
              <a:spcBef>
                <a:spcPts val="1200"/>
              </a:spcBef>
            </a:pPr>
            <a:r>
              <a:rPr lang="en-US" sz="1100" dirty="0" smtClean="0">
                <a:solidFill>
                  <a:srgbClr val="00B0F0"/>
                </a:solidFill>
                <a:latin typeface="Arial Narrow" pitchFamily="34" charset="0"/>
              </a:rPr>
              <a:t>        ' Create an image.  Can also use </a:t>
            </a:r>
            <a:r>
              <a:rPr lang="en-US" sz="1100" dirty="0" err="1" smtClean="0">
                <a:solidFill>
                  <a:srgbClr val="00B0F0"/>
                </a:solidFill>
                <a:latin typeface="Arial Narrow" pitchFamily="34" charset="0"/>
              </a:rPr>
              <a:t>SaveAsBitmap</a:t>
            </a:r>
            <a:r>
              <a:rPr lang="en-US" sz="1100" dirty="0" smtClean="0">
                <a:solidFill>
                  <a:srgbClr val="00B0F0"/>
                </a:solidFill>
                <a:latin typeface="Arial Narrow" pitchFamily="34" charset="0"/>
              </a:rPr>
              <a:t> to save the image directly to a file in one of several formats.</a:t>
            </a:r>
          </a:p>
          <a:p>
            <a:pPr marL="548640">
              <a:lnSpc>
                <a:spcPts val="1000"/>
              </a:lnSpc>
            </a:pPr>
            <a:r>
              <a:rPr lang="en-US" sz="1100" dirty="0" smtClean="0">
                <a:latin typeface="Arial Narrow" pitchFamily="34" charset="0"/>
              </a:rPr>
              <a:t>        Dim </a:t>
            </a:r>
            <a:r>
              <a:rPr lang="en-US" sz="1100" dirty="0" err="1" smtClean="0">
                <a:latin typeface="Arial Narrow" pitchFamily="34" charset="0"/>
              </a:rPr>
              <a:t>picDisp</a:t>
            </a:r>
            <a:r>
              <a:rPr lang="en-US" sz="1100" dirty="0" smtClean="0">
                <a:latin typeface="Arial Narrow" pitchFamily="34" charset="0"/>
              </a:rPr>
              <a:t> As </a:t>
            </a:r>
            <a:r>
              <a:rPr lang="en-US" sz="1100" dirty="0" err="1" smtClean="0">
                <a:latin typeface="Arial Narrow" pitchFamily="34" charset="0"/>
              </a:rPr>
              <a:t>stdole.IPictureDisp</a:t>
            </a:r>
            <a:endParaRPr lang="en-US" sz="1100" dirty="0" smtClean="0">
              <a:latin typeface="Arial Narrow" pitchFamily="34" charset="0"/>
            </a:endParaRPr>
          </a:p>
          <a:p>
            <a:pPr marL="548640">
              <a:lnSpc>
                <a:spcPts val="1000"/>
              </a:lnSpc>
            </a:pPr>
            <a:r>
              <a:rPr lang="en-US" sz="1100" dirty="0" smtClean="0">
                <a:latin typeface="Arial Narrow" pitchFamily="34" charset="0"/>
              </a:rPr>
              <a:t>        </a:t>
            </a:r>
            <a:r>
              <a:rPr lang="en-US" sz="1100" dirty="0" err="1" smtClean="0">
                <a:latin typeface="Arial Narrow" pitchFamily="34" charset="0"/>
              </a:rPr>
              <a:t>picDisp</a:t>
            </a:r>
            <a:r>
              <a:rPr lang="en-US" sz="1100" dirty="0" smtClean="0">
                <a:latin typeface="Arial Narrow" pitchFamily="34" charset="0"/>
              </a:rPr>
              <a:t> = </a:t>
            </a:r>
            <a:r>
              <a:rPr lang="en-US" sz="1100" dirty="0" err="1" smtClean="0">
                <a:latin typeface="Arial Narrow" pitchFamily="34" charset="0"/>
              </a:rPr>
              <a:t>cam.</a:t>
            </a:r>
            <a:r>
              <a:rPr lang="en-US" sz="1100" b="1" dirty="0" err="1" smtClean="0">
                <a:solidFill>
                  <a:srgbClr val="FF0000"/>
                </a:solidFill>
                <a:latin typeface="Arial Narrow" pitchFamily="34" charset="0"/>
              </a:rPr>
              <a:t>CreateImage</a:t>
            </a:r>
            <a:r>
              <a:rPr lang="en-US" sz="1100" dirty="0" smtClean="0">
                <a:latin typeface="Arial Narrow" pitchFamily="34" charset="0"/>
              </a:rPr>
              <a:t>(1000, 1000)</a:t>
            </a:r>
          </a:p>
          <a:p>
            <a:pPr marL="548640">
              <a:lnSpc>
                <a:spcPts val="1000"/>
              </a:lnSpc>
              <a:spcBef>
                <a:spcPts val="1200"/>
              </a:spcBef>
            </a:pPr>
            <a:r>
              <a:rPr lang="en-US" sz="1100" dirty="0" smtClean="0">
                <a:solidFill>
                  <a:srgbClr val="00B0F0"/>
                </a:solidFill>
                <a:latin typeface="Arial Narrow" pitchFamily="34" charset="0"/>
              </a:rPr>
              <a:t>        ' Return the image.</a:t>
            </a:r>
          </a:p>
          <a:p>
            <a:pPr marL="548640">
              <a:lnSpc>
                <a:spcPts val="1000"/>
              </a:lnSpc>
            </a:pPr>
            <a:r>
              <a:rPr lang="en-US" sz="1100" dirty="0" smtClean="0">
                <a:latin typeface="Arial Narrow" pitchFamily="34" charset="0"/>
              </a:rPr>
              <a:t>        Return Microsoft.VisualBasic.Compatibility.VB6.IPictureDispToImage(</a:t>
            </a:r>
            <a:r>
              <a:rPr lang="en-US" sz="1100" dirty="0" err="1" smtClean="0">
                <a:latin typeface="Arial Narrow" pitchFamily="34" charset="0"/>
              </a:rPr>
              <a:t>picDisp</a:t>
            </a:r>
            <a:r>
              <a:rPr lang="en-US" sz="1100" dirty="0" smtClean="0">
                <a:latin typeface="Arial Narrow" pitchFamily="34" charset="0"/>
              </a:rPr>
              <a:t>)</a:t>
            </a:r>
          </a:p>
          <a:p>
            <a:pPr marL="548640">
              <a:lnSpc>
                <a:spcPts val="1000"/>
              </a:lnSpc>
            </a:pPr>
            <a:r>
              <a:rPr lang="en-US" sz="1100" dirty="0" smtClean="0">
                <a:latin typeface="Arial Narrow" pitchFamily="34" charset="0"/>
              </a:rPr>
              <a:t> End Function</a:t>
            </a:r>
          </a:p>
          <a:p>
            <a:endParaRPr lang="en-US" dirty="0"/>
          </a:p>
        </p:txBody>
      </p:sp>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Dockable</a:t>
            </a:r>
            <a:r>
              <a:rPr lang="en-US" dirty="0" smtClean="0"/>
              <a:t> Window Enhancements</a:t>
            </a:r>
            <a:endParaRPr lang="en-US" dirty="0"/>
          </a:p>
        </p:txBody>
      </p:sp>
      <p:sp>
        <p:nvSpPr>
          <p:cNvPr id="3" name="Content Placeholder 2"/>
          <p:cNvSpPr>
            <a:spLocks noGrp="1"/>
          </p:cNvSpPr>
          <p:nvPr>
            <p:ph idx="1"/>
          </p:nvPr>
        </p:nvSpPr>
        <p:spPr/>
        <p:txBody>
          <a:bodyPr/>
          <a:lstStyle/>
          <a:p>
            <a:pPr lvl="1"/>
            <a:r>
              <a:rPr lang="en-US" sz="2400" dirty="0" smtClean="0"/>
              <a:t>Control the caption of the window.</a:t>
            </a:r>
          </a:p>
          <a:p>
            <a:pPr lvl="1"/>
            <a:r>
              <a:rPr lang="en-US" sz="2400" dirty="0" smtClean="0"/>
              <a:t>Specify whether the title bar should be shown or not.</a:t>
            </a:r>
          </a:p>
          <a:p>
            <a:pPr lvl="1"/>
            <a:r>
              <a:rPr lang="en-US" sz="2400" dirty="0" smtClean="0"/>
              <a:t>Event notification for:</a:t>
            </a:r>
          </a:p>
          <a:p>
            <a:pPr lvl="2"/>
            <a:r>
              <a:rPr lang="en-US" dirty="0" err="1" smtClean="0"/>
              <a:t>OnHelp</a:t>
            </a:r>
            <a:r>
              <a:rPr lang="en-US" dirty="0" smtClean="0"/>
              <a:t> to display your own help.</a:t>
            </a:r>
          </a:p>
          <a:p>
            <a:pPr lvl="2"/>
            <a:r>
              <a:rPr lang="en-US" dirty="0" err="1" smtClean="0"/>
              <a:t>OnShow</a:t>
            </a:r>
            <a:r>
              <a:rPr lang="en-US" dirty="0" smtClean="0"/>
              <a:t> when a </a:t>
            </a:r>
            <a:r>
              <a:rPr lang="en-US" dirty="0" err="1" smtClean="0"/>
              <a:t>dockable</a:t>
            </a:r>
            <a:r>
              <a:rPr lang="en-US" dirty="0" smtClean="0"/>
              <a:t> window is displayed.</a:t>
            </a:r>
          </a:p>
          <a:p>
            <a:pPr lvl="2"/>
            <a:r>
              <a:rPr lang="en-US" dirty="0" err="1" smtClean="0"/>
              <a:t>OnHide</a:t>
            </a:r>
            <a:r>
              <a:rPr lang="en-US" dirty="0" smtClean="0"/>
              <a:t> when a </a:t>
            </a:r>
            <a:r>
              <a:rPr lang="en-US" dirty="0" err="1" smtClean="0"/>
              <a:t>dockable</a:t>
            </a:r>
            <a:r>
              <a:rPr lang="en-US" dirty="0" smtClean="0"/>
              <a:t> window is closed.</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latin typeface="+mj-lt"/>
                <a:ea typeface="+mj-ea"/>
                <a:cs typeface="+mj-cs"/>
              </a:rPr>
              <a:t>Transient Geometry Enhancements</a:t>
            </a:r>
          </a:p>
        </p:txBody>
      </p:sp>
      <p:sp>
        <p:nvSpPr>
          <p:cNvPr id="3" name="Content Placeholder 2"/>
          <p:cNvSpPr>
            <a:spLocks noGrp="1"/>
          </p:cNvSpPr>
          <p:nvPr>
            <p:ph idx="1"/>
          </p:nvPr>
        </p:nvSpPr>
        <p:spPr/>
        <p:txBody>
          <a:bodyPr/>
          <a:lstStyle/>
          <a:p>
            <a:pPr lvl="1"/>
            <a:r>
              <a:rPr lang="en-US" sz="2400" dirty="0" err="1" smtClean="0"/>
              <a:t>Plane.IntersectWithSurface</a:t>
            </a:r>
            <a:endParaRPr lang="en-US" sz="2400" dirty="0" smtClean="0"/>
          </a:p>
          <a:p>
            <a:pPr lvl="1"/>
            <a:r>
              <a:rPr lang="en-US" sz="2400" dirty="0" err="1" smtClean="0"/>
              <a:t>TransientGeometry.CurveCurveIntersection</a:t>
            </a:r>
            <a:endParaRPr lang="en-US" sz="2400" dirty="0" smtClean="0"/>
          </a:p>
          <a:p>
            <a:pPr lvl="1"/>
            <a:r>
              <a:rPr lang="en-US" sz="2400" dirty="0" err="1" smtClean="0"/>
              <a:t>TransientGeometry.CurveSurfaceIntersection</a:t>
            </a:r>
            <a:endParaRPr lang="en-US" sz="2400" dirty="0" smtClean="0"/>
          </a:p>
          <a:p>
            <a:pPr lvl="1"/>
            <a:r>
              <a:rPr lang="en-US" sz="2400" dirty="0" err="1" smtClean="0"/>
              <a:t>TransientGeometry.SurfaceSurfaceIntersection</a:t>
            </a:r>
            <a:endParaRPr lang="en-US" sz="2400" dirty="0" smtClean="0"/>
          </a:p>
          <a:p>
            <a:pPr lvl="1"/>
            <a:endParaRPr lang="en-US" sz="2400" dirty="0" smtClean="0"/>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evDay2009 Background.jpg"/>
          <p:cNvPicPr>
            <a:picLocks noChangeAspect="1"/>
          </p:cNvPicPr>
          <p:nvPr/>
        </p:nvPicPr>
        <p:blipFill>
          <a:blip r:embed="rId3" cstate="print"/>
          <a:stretch>
            <a:fillRect/>
          </a:stretch>
        </p:blipFill>
        <p:spPr>
          <a:xfrm>
            <a:off x="0" y="7671"/>
            <a:ext cx="9144000" cy="6842658"/>
          </a:xfrm>
          <a:prstGeom prst="rect">
            <a:avLst/>
          </a:prstGeom>
        </p:spPr>
      </p:pic>
      <p:sp>
        <p:nvSpPr>
          <p:cNvPr id="4099" name="Rectangle 3"/>
          <p:cNvSpPr>
            <a:spLocks noGrp="1" noChangeArrowheads="1"/>
          </p:cNvSpPr>
          <p:nvPr/>
        </p:nvSpPr>
        <p:spPr bwMode="auto">
          <a:xfrm>
            <a:off x="319088" y="2649538"/>
            <a:ext cx="8443912" cy="952500"/>
          </a:xfrm>
          <a:prstGeom prst="rect">
            <a:avLst/>
          </a:prstGeom>
          <a:noFill/>
          <a:ln w="9525">
            <a:noFill/>
            <a:miter lim="800000"/>
            <a:headEnd/>
            <a:tailEnd/>
          </a:ln>
        </p:spPr>
        <p:txBody>
          <a:bodyPr lIns="0" tIns="0" rIns="0" bIns="0"/>
          <a:lstStyle/>
          <a:p>
            <a:pPr eaLnBrk="0" hangingPunct="0">
              <a:spcBef>
                <a:spcPct val="5000"/>
              </a:spcBef>
              <a:spcAft>
                <a:spcPct val="5000"/>
              </a:spcAft>
            </a:pPr>
            <a:endParaRPr lang="en-US">
              <a:solidFill>
                <a:schemeClr val="bg1"/>
              </a:solidFill>
            </a:endParaRPr>
          </a:p>
        </p:txBody>
      </p:sp>
      <p:sp>
        <p:nvSpPr>
          <p:cNvPr id="6" name="Rectangle 3"/>
          <p:cNvSpPr>
            <a:spLocks noGrp="1" noChangeArrowheads="1"/>
          </p:cNvSpPr>
          <p:nvPr/>
        </p:nvSpPr>
        <p:spPr bwMode="auto">
          <a:xfrm>
            <a:off x="463550" y="2246313"/>
            <a:ext cx="6804025" cy="1196975"/>
          </a:xfrm>
          <a:prstGeom prst="rect">
            <a:avLst/>
          </a:prstGeom>
          <a:noFill/>
          <a:ln w="9525">
            <a:noFill/>
            <a:miter lim="800000"/>
            <a:headEnd/>
            <a:tailEnd/>
          </a:ln>
          <a:effectLst/>
        </p:spPr>
        <p:txBody>
          <a:bodyPr lIns="0" tIns="0" rIns="0" bIns="0"/>
          <a:lstStyle/>
          <a:p>
            <a:pPr>
              <a:defRPr/>
            </a:pPr>
            <a:endParaRPr lang="en-US" sz="1400" u="none" dirty="0">
              <a:cs typeface="+mn-cs"/>
            </a:endParaRPr>
          </a:p>
          <a:p>
            <a:pPr>
              <a:defRPr/>
            </a:pPr>
            <a:r>
              <a:rPr lang="en-US" sz="3600" u="none" dirty="0" smtClean="0">
                <a:cs typeface="+mn-cs"/>
              </a:rPr>
              <a:t>Name</a:t>
            </a:r>
            <a:endParaRPr lang="en-US" sz="3600" u="none" dirty="0">
              <a:cs typeface="+mn-cs"/>
            </a:endParaRPr>
          </a:p>
          <a:p>
            <a:pPr>
              <a:defRPr/>
            </a:pPr>
            <a:r>
              <a:rPr lang="en-US" sz="2800" i="1" u="none" dirty="0">
                <a:cs typeface="+mn-cs"/>
              </a:rPr>
              <a:t>Title</a:t>
            </a:r>
            <a:endParaRPr lang="en-US" sz="1050" i="1" u="none" dirty="0">
              <a:cs typeface="+mn-cs"/>
            </a:endParaRPr>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Miscellaneous</a:t>
            </a:r>
            <a:endParaRPr lang="en-US" dirty="0"/>
          </a:p>
        </p:txBody>
      </p:sp>
      <p:sp>
        <p:nvSpPr>
          <p:cNvPr id="3" name="Content Placeholder 2"/>
          <p:cNvSpPr>
            <a:spLocks noGrp="1"/>
          </p:cNvSpPr>
          <p:nvPr>
            <p:ph idx="1"/>
          </p:nvPr>
        </p:nvSpPr>
        <p:spPr/>
        <p:txBody>
          <a:bodyPr/>
          <a:lstStyle/>
          <a:p>
            <a:pPr lvl="1"/>
            <a:r>
              <a:rPr lang="en-US" sz="2400" dirty="0" err="1" smtClean="0"/>
              <a:t>View.RayTracing</a:t>
            </a:r>
            <a:endParaRPr lang="en-US" sz="2400" dirty="0" smtClean="0"/>
          </a:p>
          <a:p>
            <a:pPr lvl="1"/>
            <a:r>
              <a:rPr lang="en-US" sz="2400" dirty="0" err="1" smtClean="0"/>
              <a:t>DisplayOptions.UseRayTracingForRealisticDisplay</a:t>
            </a:r>
            <a:endParaRPr lang="en-US" sz="2400" dirty="0" smtClean="0"/>
          </a:p>
          <a:p>
            <a:pPr lvl="1"/>
            <a:r>
              <a:rPr lang="en-US" sz="2400" dirty="0" err="1" smtClean="0"/>
              <a:t>DisplaySettings.UseRayTracingForRealisticDisplay</a:t>
            </a:r>
            <a:endParaRPr lang="en-US" sz="2400" dirty="0" smtClean="0"/>
          </a:p>
          <a:p>
            <a:pPr lvl="1"/>
            <a:r>
              <a:rPr lang="en-US" sz="2400" dirty="0" err="1" smtClean="0"/>
              <a:t>GroundPlaneSettings.FrontDirection</a:t>
            </a:r>
            <a:endParaRPr lang="en-US" sz="2400" dirty="0" smtClean="0"/>
          </a:p>
          <a:p>
            <a:pPr lvl="1"/>
            <a:r>
              <a:rPr lang="en-US" sz="2400" dirty="0" err="1" smtClean="0"/>
              <a:t>GroundPlaneSettings.UpDirection</a:t>
            </a:r>
            <a:endParaRPr lang="en-US" sz="2400" dirty="0" smtClean="0"/>
          </a:p>
          <a:p>
            <a:pPr lvl="1"/>
            <a:endParaRPr lang="en-US" sz="2400" dirty="0" smtClean="0"/>
          </a:p>
          <a:p>
            <a:pPr lvl="1"/>
            <a:r>
              <a:rPr lang="en-US" sz="2400" dirty="0" err="1" smtClean="0"/>
              <a:t>RepresentationEvents.OnActivateDesignView</a:t>
            </a:r>
            <a:endParaRPr lang="en-US" sz="2400" dirty="0" smtClean="0"/>
          </a:p>
          <a:p>
            <a:pPr lvl="1"/>
            <a:r>
              <a:rPr lang="en-US" sz="2400" dirty="0" err="1" smtClean="0"/>
              <a:t>RepresentationEvents.OnNewDesignView</a:t>
            </a:r>
            <a:endParaRPr lang="en-US" sz="2400" dirty="0" smtClean="0"/>
          </a:p>
          <a:p>
            <a:pPr lvl="1"/>
            <a:endParaRPr lang="en-US" sz="2400" dirty="0" smtClean="0"/>
          </a:p>
          <a:p>
            <a:pPr lvl="1"/>
            <a:r>
              <a:rPr lang="en-US" sz="2400" dirty="0" err="1" smtClean="0"/>
              <a:t>MassProperties.RotationToPrincipal</a:t>
            </a:r>
            <a:endParaRPr lang="en-US" sz="2400" dirty="0" smtClean="0"/>
          </a:p>
        </p:txBody>
      </p:sp>
    </p:spTree>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body" idx="1"/>
          </p:nvPr>
        </p:nvSpPr>
        <p:spPr>
          <a:xfrm>
            <a:off x="1933575" y="2789238"/>
            <a:ext cx="5287963" cy="977900"/>
          </a:xfrm>
        </p:spPr>
        <p:txBody>
          <a:bodyPr/>
          <a:lstStyle/>
          <a:p>
            <a:pPr marL="609600" indent="-609600" eaLnBrk="1" hangingPunct="1"/>
            <a:r>
              <a:rPr lang="en-US" sz="4000" dirty="0" smtClean="0"/>
              <a:t>Questions &amp; Answers</a:t>
            </a:r>
          </a:p>
        </p:txBody>
      </p:sp>
    </p:spTree>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body" idx="1"/>
          </p:nvPr>
        </p:nvSpPr>
        <p:spPr>
          <a:xfrm>
            <a:off x="1357313" y="1485900"/>
            <a:ext cx="6396037" cy="2541588"/>
          </a:xfrm>
        </p:spPr>
        <p:txBody>
          <a:bodyPr/>
          <a:lstStyle/>
          <a:p>
            <a:pPr marL="609600" indent="-609600" eaLnBrk="1" hangingPunct="1"/>
            <a:r>
              <a:rPr lang="en-US" sz="3500" smtClean="0"/>
              <a:t>Today’s presentations…</a:t>
            </a:r>
          </a:p>
          <a:p>
            <a:pPr marL="609600" indent="-609600" eaLnBrk="1" hangingPunct="1"/>
            <a:r>
              <a:rPr lang="en-US" sz="3500" smtClean="0"/>
              <a:t>		ADN Extranet</a:t>
            </a:r>
          </a:p>
          <a:p>
            <a:pPr marL="609600" indent="-609600" eaLnBrk="1" hangingPunct="1"/>
            <a:r>
              <a:rPr lang="en-US" sz="3500" smtClean="0"/>
              <a:t>		http://adn.autodesk.com</a:t>
            </a:r>
          </a:p>
          <a:p>
            <a:pPr marL="609600" indent="-609600" eaLnBrk="1" hangingPunct="1"/>
            <a:r>
              <a:rPr lang="en-US" sz="3500" smtClean="0"/>
              <a:t>		Under “Events”</a:t>
            </a:r>
          </a:p>
        </p:txBody>
      </p:sp>
    </p:spTree>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smtClean="0"/>
              <a:t>Nondisclosure Agreement</a:t>
            </a:r>
            <a:br>
              <a:rPr lang="en-US" smtClean="0"/>
            </a:br>
            <a:endParaRPr lang="en-US" sz="2400" i="1" smtClean="0">
              <a:solidFill>
                <a:srgbClr val="003264"/>
              </a:solidFill>
            </a:endParaRPr>
          </a:p>
        </p:txBody>
      </p:sp>
      <p:sp>
        <p:nvSpPr>
          <p:cNvPr id="13316" name="Rectangle 3"/>
          <p:cNvSpPr>
            <a:spLocks noGrp="1" noChangeArrowheads="1"/>
          </p:cNvSpPr>
          <p:nvPr>
            <p:ph type="body" idx="1"/>
          </p:nvPr>
        </p:nvSpPr>
        <p:spPr/>
        <p:txBody>
          <a:bodyPr/>
          <a:lstStyle/>
          <a:p>
            <a:pPr lvl="1" eaLnBrk="1" hangingPunct="1"/>
            <a:r>
              <a:rPr lang="en-US" sz="2800" smtClean="0"/>
              <a:t>Today’s discussion is covered under your ADN Agreement with Autodesk.</a:t>
            </a:r>
          </a:p>
          <a:p>
            <a:pPr lvl="1" eaLnBrk="1" hangingPunct="1"/>
            <a:r>
              <a:rPr lang="en-US" sz="2800" smtClean="0"/>
              <a:t>The information we will be providing is highly confidential, and is to be shared within your company on  “need to know basis” and to NO ONE outside your company. </a:t>
            </a:r>
          </a:p>
          <a:p>
            <a:pPr lvl="1" eaLnBrk="1" hangingPunct="1"/>
            <a:r>
              <a:rPr lang="en-US" sz="2800" smtClean="0"/>
              <a:t>Autodesk makes no guarantees that anything presented or discussed will actually appear in the future.</a:t>
            </a:r>
          </a:p>
          <a:p>
            <a:pPr lvl="1" eaLnBrk="1" hangingPunct="1"/>
            <a:endParaRPr lang="en-US" sz="2800" smtClean="0"/>
          </a:p>
        </p:txBody>
      </p:sp>
    </p:spTree>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811867" y="0"/>
            <a:ext cx="6612466" cy="6858000"/>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sp>
        <p:nvSpPr>
          <p:cNvPr id="5122" name="Rectangle 4"/>
          <p:cNvSpPr>
            <a:spLocks noChangeArrowheads="1"/>
          </p:cNvSpPr>
          <p:nvPr/>
        </p:nvSpPr>
        <p:spPr bwMode="auto">
          <a:xfrm>
            <a:off x="0" y="6527800"/>
            <a:ext cx="1811867" cy="330200"/>
          </a:xfrm>
          <a:prstGeom prst="rect">
            <a:avLst/>
          </a:prstGeom>
          <a:solidFill>
            <a:schemeClr val="bg1"/>
          </a:solidFill>
          <a:ln w="9525" algn="ctr">
            <a:noFill/>
            <a:round/>
            <a:headEnd/>
            <a:tailEnd/>
          </a:ln>
        </p:spPr>
        <p:txBody>
          <a:bodyPr/>
          <a:lstStyle/>
          <a:p>
            <a:endParaRPr lang="en-US"/>
          </a:p>
        </p:txBody>
      </p:sp>
      <p:sp>
        <p:nvSpPr>
          <p:cNvPr id="5123" name="Title 19"/>
          <p:cNvSpPr>
            <a:spLocks noGrp="1"/>
          </p:cNvSpPr>
          <p:nvPr>
            <p:ph type="title"/>
          </p:nvPr>
        </p:nvSpPr>
        <p:spPr>
          <a:xfrm>
            <a:off x="1" y="0"/>
            <a:ext cx="1820090" cy="6858000"/>
          </a:xfrm>
          <a:solidFill>
            <a:schemeClr val="bg1"/>
          </a:solidFill>
        </p:spPr>
        <p:txBody>
          <a:bodyPr/>
          <a:lstStyle/>
          <a:p>
            <a:pPr algn="ctr" eaLnBrk="1" hangingPunct="1"/>
            <a:r>
              <a:rPr lang="en-US" sz="2400" b="1" i="1" dirty="0" smtClean="0"/>
              <a:t>Choosing</a:t>
            </a:r>
            <a:br>
              <a:rPr lang="en-US" sz="2400" b="1" i="1" dirty="0" smtClean="0"/>
            </a:br>
            <a:r>
              <a:rPr lang="en-US" sz="2400" b="1" i="1" dirty="0" smtClean="0"/>
              <a:t>the </a:t>
            </a:r>
            <a:br>
              <a:rPr lang="en-US" sz="2400" b="1" i="1" dirty="0" smtClean="0"/>
            </a:br>
            <a:r>
              <a:rPr lang="en-US" sz="2400" b="1" i="1" dirty="0" smtClean="0"/>
              <a:t>Right Tool</a:t>
            </a:r>
            <a:br>
              <a:rPr lang="en-US" sz="2400" b="1" i="1" dirty="0" smtClean="0"/>
            </a:br>
            <a:r>
              <a:rPr lang="en-US" sz="2400" b="1" i="1" dirty="0" smtClean="0"/>
              <a:t>for the</a:t>
            </a:r>
            <a:br>
              <a:rPr lang="en-US" sz="2400" b="1" i="1" dirty="0" smtClean="0"/>
            </a:br>
            <a:r>
              <a:rPr lang="en-US" sz="2400" b="1" i="1" dirty="0" smtClean="0"/>
              <a:t>Job</a:t>
            </a:r>
            <a:br>
              <a:rPr lang="en-US" sz="2400" b="1" i="1" dirty="0" smtClean="0"/>
            </a:br>
            <a:r>
              <a:rPr lang="en-US" sz="2400" b="1" i="1" dirty="0" smtClean="0"/>
              <a:t/>
            </a:r>
            <a:br>
              <a:rPr lang="en-US" sz="2400" b="1" i="1" dirty="0" smtClean="0"/>
            </a:br>
            <a:r>
              <a:rPr lang="en-US" sz="2400" b="1" i="1" dirty="0" smtClean="0"/>
              <a:t>Up in the Cloud</a:t>
            </a:r>
            <a:endParaRPr lang="en-US" sz="2400" i="1" dirty="0" smtClean="0"/>
          </a:p>
        </p:txBody>
      </p:sp>
      <p:grpSp>
        <p:nvGrpSpPr>
          <p:cNvPr id="3" name="Group 6"/>
          <p:cNvGrpSpPr/>
          <p:nvPr/>
        </p:nvGrpSpPr>
        <p:grpSpPr>
          <a:xfrm>
            <a:off x="1693332" y="99883"/>
            <a:ext cx="6791985" cy="6791985"/>
            <a:chOff x="1693332" y="99883"/>
            <a:chExt cx="6791985" cy="6791985"/>
          </a:xfrm>
        </p:grpSpPr>
        <p:pic>
          <p:nvPicPr>
            <p:cNvPr id="2" name="Picture 3" descr="MC900431597[1]"/>
            <p:cNvPicPr>
              <a:picLocks noChangeAspect="1" noChangeArrowheads="1"/>
            </p:cNvPicPr>
            <p:nvPr/>
          </p:nvPicPr>
          <p:blipFill>
            <a:blip r:embed="rId4" cstate="print"/>
            <a:srcRect/>
            <a:stretch>
              <a:fillRect/>
            </a:stretch>
          </p:blipFill>
          <p:spPr bwMode="auto">
            <a:xfrm>
              <a:off x="1693332" y="99883"/>
              <a:ext cx="6791985" cy="6791985"/>
            </a:xfrm>
            <a:prstGeom prst="rect">
              <a:avLst/>
            </a:prstGeom>
            <a:noFill/>
          </p:spPr>
        </p:pic>
        <p:pic>
          <p:nvPicPr>
            <p:cNvPr id="1026" name="Picture 1" descr="http://www.charlesandhudson.com/archives/hand-tools-list-important.jpg"/>
            <p:cNvPicPr>
              <a:picLocks noChangeAspect="1" noChangeArrowheads="1"/>
            </p:cNvPicPr>
            <p:nvPr/>
          </p:nvPicPr>
          <p:blipFill>
            <a:blip r:embed="rId5" cstate="print"/>
            <a:srcRect/>
            <a:stretch>
              <a:fillRect/>
            </a:stretch>
          </p:blipFill>
          <p:spPr bwMode="auto">
            <a:xfrm>
              <a:off x="3919347" y="1192521"/>
              <a:ext cx="2078948" cy="2117945"/>
            </a:xfrm>
            <a:prstGeom prst="rect">
              <a:avLst/>
            </a:prstGeom>
            <a:noFill/>
          </p:spPr>
        </p:pic>
      </p:grpSp>
    </p:spTree>
    <p:custDataLst>
      <p:tags r:id="rId1"/>
    </p:custData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evDay2009 Background.jpg"/>
          <p:cNvPicPr>
            <a:picLocks noChangeAspect="1"/>
          </p:cNvPicPr>
          <p:nvPr/>
        </p:nvPicPr>
        <p:blipFill>
          <a:blip r:embed="rId3" cstate="print"/>
          <a:stretch>
            <a:fillRect/>
          </a:stretch>
        </p:blipFill>
        <p:spPr>
          <a:xfrm>
            <a:off x="0" y="7671"/>
            <a:ext cx="9144000" cy="6842658"/>
          </a:xfrm>
          <a:prstGeom prst="rect">
            <a:avLst/>
          </a:prstGeom>
        </p:spPr>
      </p:pic>
      <p:sp>
        <p:nvSpPr>
          <p:cNvPr id="3075" name="Rectangle 3"/>
          <p:cNvSpPr>
            <a:spLocks noGrp="1" noChangeArrowheads="1"/>
          </p:cNvSpPr>
          <p:nvPr/>
        </p:nvSpPr>
        <p:spPr bwMode="auto">
          <a:xfrm>
            <a:off x="319088" y="2649538"/>
            <a:ext cx="8443912" cy="952500"/>
          </a:xfrm>
          <a:prstGeom prst="rect">
            <a:avLst/>
          </a:prstGeom>
          <a:noFill/>
          <a:ln w="9525">
            <a:noFill/>
            <a:miter lim="800000"/>
            <a:headEnd/>
            <a:tailEnd/>
          </a:ln>
        </p:spPr>
        <p:txBody>
          <a:bodyPr lIns="0" tIns="0" rIns="0" bIns="0"/>
          <a:lstStyle/>
          <a:p>
            <a:pPr eaLnBrk="0" hangingPunct="0">
              <a:spcBef>
                <a:spcPct val="5000"/>
              </a:spcBef>
              <a:spcAft>
                <a:spcPct val="5000"/>
              </a:spcAft>
            </a:pPr>
            <a:endParaRPr lang="en-US">
              <a:solidFill>
                <a:schemeClr val="bg1"/>
              </a:solidFill>
            </a:endParaRPr>
          </a:p>
        </p:txBody>
      </p:sp>
      <p:sp>
        <p:nvSpPr>
          <p:cNvPr id="3076" name="Rectangle 3"/>
          <p:cNvSpPr>
            <a:spLocks noGrp="1" noChangeArrowheads="1"/>
          </p:cNvSpPr>
          <p:nvPr/>
        </p:nvSpPr>
        <p:spPr bwMode="auto">
          <a:xfrm>
            <a:off x="346075" y="2195869"/>
            <a:ext cx="8416925" cy="1198562"/>
          </a:xfrm>
          <a:prstGeom prst="rect">
            <a:avLst/>
          </a:prstGeom>
          <a:noFill/>
          <a:ln w="9525">
            <a:noFill/>
            <a:miter lim="800000"/>
            <a:headEnd/>
            <a:tailEnd/>
          </a:ln>
        </p:spPr>
        <p:txBody>
          <a:bodyPr lIns="0" tIns="0" rIns="0" bIns="0"/>
          <a:lstStyle/>
          <a:p>
            <a:endParaRPr lang="en-US" u="none" dirty="0"/>
          </a:p>
          <a:p>
            <a:pPr algn="ctr"/>
            <a:r>
              <a:rPr lang="en-US" sz="4400" u="none" dirty="0"/>
              <a:t>Developer Days </a:t>
            </a:r>
            <a:r>
              <a:rPr lang="en-US" sz="4400" u="none" dirty="0" smtClean="0"/>
              <a:t>2010</a:t>
            </a:r>
            <a:endParaRPr lang="en-US" sz="4400" u="none" dirty="0"/>
          </a:p>
        </p:txBody>
      </p:sp>
      <p:sp>
        <p:nvSpPr>
          <p:cNvPr id="3077" name="Title 19"/>
          <p:cNvSpPr>
            <a:spLocks noGrp="1"/>
          </p:cNvSpPr>
          <p:nvPr>
            <p:ph type="title"/>
          </p:nvPr>
        </p:nvSpPr>
        <p:spPr>
          <a:xfrm>
            <a:off x="512214" y="3051472"/>
            <a:ext cx="8062912" cy="1143000"/>
          </a:xfrm>
        </p:spPr>
        <p:txBody>
          <a:bodyPr/>
          <a:lstStyle/>
          <a:p>
            <a:pPr algn="ctr" eaLnBrk="1" hangingPunct="1"/>
            <a:r>
              <a:rPr lang="en-US" sz="3200" i="1" dirty="0" smtClean="0"/>
              <a:t>Choosing the Right Tool for the Job</a:t>
            </a:r>
            <a:br>
              <a:rPr lang="en-US" sz="3200" i="1" dirty="0" smtClean="0"/>
            </a:br>
            <a:r>
              <a:rPr lang="en-US" sz="3200" i="1" dirty="0" smtClean="0"/>
              <a:t>Up in the Cloud</a:t>
            </a: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319088" y="1416050"/>
            <a:ext cx="8062912" cy="5119688"/>
          </a:xfrm>
          <a:prstGeom prst="rect">
            <a:avLst/>
          </a:prstGeom>
          <a:noFill/>
          <a:ln w="9525">
            <a:noFill/>
            <a:miter lim="800000"/>
            <a:headEnd/>
            <a:tailEnd/>
          </a:ln>
          <a:effectLst/>
        </p:spPr>
        <p:txBody>
          <a:bodyPr lIns="0" tIns="0" rIns="0" bIns="0"/>
          <a:lstStyle/>
          <a:p>
            <a:pPr marL="284163" lvl="1" indent="-169863">
              <a:spcBef>
                <a:spcPct val="15000"/>
              </a:spcBef>
              <a:spcAft>
                <a:spcPct val="15000"/>
              </a:spcAft>
              <a:buClr>
                <a:schemeClr val="accent1"/>
              </a:buClr>
              <a:buSzPct val="80000"/>
              <a:buFont typeface="Wingdings" pitchFamily="2" charset="2"/>
              <a:buChar char="§"/>
              <a:defRPr/>
            </a:pPr>
            <a:r>
              <a:rPr lang="en-US" sz="2800" u="none" kern="0" dirty="0">
                <a:latin typeface="+mn-lt"/>
                <a:cs typeface="+mn-cs"/>
              </a:rPr>
              <a:t>Describe</a:t>
            </a:r>
          </a:p>
        </p:txBody>
      </p:sp>
      <p:sp>
        <p:nvSpPr>
          <p:cNvPr id="7172" name="Title 1"/>
          <p:cNvSpPr>
            <a:spLocks noGrp="1"/>
          </p:cNvSpPr>
          <p:nvPr>
            <p:ph type="title"/>
          </p:nvPr>
        </p:nvSpPr>
        <p:spPr/>
        <p:txBody>
          <a:bodyPr/>
          <a:lstStyle/>
          <a:p>
            <a:pPr eaLnBrk="1" hangingPunct="1"/>
            <a:r>
              <a:rPr lang="en-US" smtClean="0"/>
              <a:t>Bio</a:t>
            </a:r>
          </a:p>
        </p:txBody>
      </p:sp>
      <p:pic>
        <p:nvPicPr>
          <p:cNvPr id="6" name="Picture 5" descr="vendetta2.jpg"/>
          <p:cNvPicPr>
            <a:picLocks noChangeAspect="1"/>
          </p:cNvPicPr>
          <p:nvPr/>
        </p:nvPicPr>
        <p:blipFill>
          <a:blip r:embed="rId2" cstate="print"/>
          <a:stretch>
            <a:fillRect/>
          </a:stretch>
        </p:blipFill>
        <p:spPr>
          <a:xfrm>
            <a:off x="5481726" y="106532"/>
            <a:ext cx="2885714" cy="2761905"/>
          </a:xfrm>
          <a:prstGeom prst="rect">
            <a:avLst/>
          </a:prstGeom>
        </p:spPr>
      </p:pic>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smtClean="0"/>
              <a:t>Nondisclosure Agreement</a:t>
            </a:r>
            <a:br>
              <a:rPr lang="en-US" smtClean="0"/>
            </a:br>
            <a:endParaRPr lang="en-US" sz="2400" i="1" smtClean="0">
              <a:solidFill>
                <a:srgbClr val="003264"/>
              </a:solidFill>
            </a:endParaRPr>
          </a:p>
        </p:txBody>
      </p:sp>
      <p:sp>
        <p:nvSpPr>
          <p:cNvPr id="8196" name="Rectangle 3"/>
          <p:cNvSpPr>
            <a:spLocks noGrp="1" noChangeArrowheads="1"/>
          </p:cNvSpPr>
          <p:nvPr>
            <p:ph type="body" idx="1"/>
          </p:nvPr>
        </p:nvSpPr>
        <p:spPr/>
        <p:txBody>
          <a:bodyPr/>
          <a:lstStyle/>
          <a:p>
            <a:pPr lvl="1" eaLnBrk="1" hangingPunct="1"/>
            <a:r>
              <a:rPr lang="en-US" sz="2800" dirty="0" smtClean="0"/>
              <a:t>Today’s discussion is covered under your ADN Agreement with Autodesk.</a:t>
            </a:r>
          </a:p>
          <a:p>
            <a:pPr lvl="1" eaLnBrk="1" hangingPunct="1"/>
            <a:r>
              <a:rPr lang="en-US" sz="2800" dirty="0" smtClean="0"/>
              <a:t>The information we will be providing is highly confidential, and is to be shared within your company on  “need to know basis” and to NO ONE outside your company. </a:t>
            </a:r>
          </a:p>
          <a:p>
            <a:pPr lvl="1" eaLnBrk="1" hangingPunct="1"/>
            <a:r>
              <a:rPr lang="en-US" sz="2800" dirty="0" smtClean="0"/>
              <a:t>Autodesk makes no guarantees that anything presented or discussed will actually appear in the future.</a:t>
            </a:r>
          </a:p>
          <a:p>
            <a:pPr lvl="1" eaLnBrk="1" hangingPunct="1"/>
            <a:endParaRPr lang="en-US" sz="2800" dirty="0" smtClean="0"/>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What’s New in Inventor 2012?</a:t>
            </a:r>
            <a:endParaRPr lang="en-US" dirty="0"/>
          </a:p>
        </p:txBody>
      </p:sp>
      <p:sp>
        <p:nvSpPr>
          <p:cNvPr id="4" name="Content Placeholder 2"/>
          <p:cNvSpPr txBox="1">
            <a:spLocks/>
          </p:cNvSpPr>
          <p:nvPr/>
        </p:nvSpPr>
        <p:spPr bwMode="auto">
          <a:xfrm>
            <a:off x="949234" y="1750422"/>
            <a:ext cx="7432765" cy="478531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42900" marR="0" lvl="0" indent="-342900" algn="l" defTabSz="914400" rtl="0" eaLnBrk="0" fontAlgn="base" latinLnBrk="0" hangingPunct="0">
              <a:lnSpc>
                <a:spcPct val="100000"/>
              </a:lnSpc>
              <a:spcBef>
                <a:spcPct val="15000"/>
              </a:spcBef>
              <a:spcAft>
                <a:spcPct val="15000"/>
              </a:spcAft>
              <a:buClrTx/>
              <a:buSzTx/>
              <a:buFontTx/>
              <a:buNone/>
              <a:tabLst/>
              <a:defRPr/>
            </a:pPr>
            <a:r>
              <a:rPr kumimoji="0" lang="en-US" sz="2800" b="0" i="0" u="sng" strike="noStrike" kern="0" cap="none" spc="0" normalizeH="0" baseline="0" noProof="0" dirty="0" smtClean="0">
                <a:ln>
                  <a:noFill/>
                </a:ln>
                <a:solidFill>
                  <a:schemeClr val="tx1"/>
                </a:solidFill>
                <a:effectLst/>
                <a:uLnTx/>
                <a:uFillTx/>
                <a:latin typeface="+mn-lt"/>
                <a:ea typeface="+mn-ea"/>
                <a:cs typeface="+mn-cs"/>
              </a:rPr>
              <a:t>48 new objects (with 619 new functions)</a:t>
            </a:r>
          </a:p>
          <a:p>
            <a:pPr marL="342900" marR="0" lvl="0" indent="-342900" algn="l" defTabSz="914400" rtl="0" eaLnBrk="0" fontAlgn="base" latinLnBrk="0" hangingPunct="0">
              <a:lnSpc>
                <a:spcPct val="100000"/>
              </a:lnSpc>
              <a:spcBef>
                <a:spcPct val="15000"/>
              </a:spcBef>
              <a:spcAft>
                <a:spcPct val="15000"/>
              </a:spcAft>
              <a:buClrTx/>
              <a:buSzTx/>
              <a:buFontTx/>
              <a:buNone/>
              <a:tabLst/>
              <a:defRPr/>
            </a:pPr>
            <a:r>
              <a:rPr kumimoji="0" lang="en-US" sz="2800" b="0" i="0" u="sng" strike="noStrike" kern="0" cap="none" spc="0" normalizeH="0" baseline="0" noProof="0" dirty="0" smtClean="0">
                <a:ln>
                  <a:noFill/>
                </a:ln>
                <a:solidFill>
                  <a:schemeClr val="tx1"/>
                </a:solidFill>
                <a:effectLst/>
                <a:uLnTx/>
                <a:uFillTx/>
                <a:latin typeface="+mn-lt"/>
                <a:ea typeface="+mn-ea"/>
                <a:cs typeface="+mn-cs"/>
              </a:rPr>
              <a:t>41 removed functions</a:t>
            </a:r>
          </a:p>
          <a:p>
            <a:pPr marL="342900" marR="0" lvl="0" indent="-342900" algn="l" defTabSz="914400" rtl="0" eaLnBrk="0" fontAlgn="base" latinLnBrk="0" hangingPunct="0">
              <a:lnSpc>
                <a:spcPct val="100000"/>
              </a:lnSpc>
              <a:spcBef>
                <a:spcPct val="15000"/>
              </a:spcBef>
              <a:spcAft>
                <a:spcPct val="15000"/>
              </a:spcAft>
              <a:buClrTx/>
              <a:buSzTx/>
              <a:buFontTx/>
              <a:buNone/>
              <a:tabLst/>
              <a:defRPr/>
            </a:pPr>
            <a:r>
              <a:rPr kumimoji="0" lang="en-US" sz="2800" b="0" i="0" u="sng" strike="noStrike" kern="0" cap="none" spc="0" normalizeH="0" baseline="0" noProof="0" dirty="0" smtClean="0">
                <a:ln>
                  <a:noFill/>
                </a:ln>
                <a:solidFill>
                  <a:schemeClr val="tx1"/>
                </a:solidFill>
                <a:effectLst/>
                <a:uLnTx/>
                <a:uFillTx/>
                <a:latin typeface="+mn-lt"/>
                <a:ea typeface="+mn-ea"/>
                <a:cs typeface="+mn-cs"/>
              </a:rPr>
              <a:t>303 new functions on existing objects</a:t>
            </a:r>
          </a:p>
          <a:p>
            <a:pPr marL="342900" marR="0" lvl="0" indent="-342900" algn="l" defTabSz="914400" rtl="0" eaLnBrk="0" fontAlgn="base" latinLnBrk="0" hangingPunct="0">
              <a:lnSpc>
                <a:spcPct val="100000"/>
              </a:lnSpc>
              <a:spcBef>
                <a:spcPct val="15000"/>
              </a:spcBef>
              <a:spcAft>
                <a:spcPct val="15000"/>
              </a:spcAft>
              <a:buClrTx/>
              <a:buSzTx/>
              <a:buFontTx/>
              <a:buNone/>
              <a:tabLst/>
              <a:defRPr/>
            </a:pPr>
            <a:r>
              <a:rPr kumimoji="0" lang="en-US" sz="2800" b="0" i="0" u="sng" strike="noStrike" kern="0" cap="none" spc="0" normalizeH="0" baseline="0" noProof="0" dirty="0" smtClean="0">
                <a:ln>
                  <a:noFill/>
                </a:ln>
                <a:solidFill>
                  <a:schemeClr val="tx1"/>
                </a:solidFill>
                <a:effectLst/>
                <a:uLnTx/>
                <a:uFillTx/>
                <a:latin typeface="+mn-lt"/>
                <a:ea typeface="+mn-ea"/>
                <a:cs typeface="+mn-cs"/>
              </a:rPr>
              <a:t>5 modified functions</a:t>
            </a:r>
            <a:endParaRPr kumimoji="0" lang="en-US" sz="2800" b="0" i="0" u="sng" strike="noStrike" kern="0" cap="none" spc="0" normalizeH="0" baseline="0" noProof="0" dirty="0">
              <a:ln>
                <a:noFill/>
              </a:ln>
              <a:solidFill>
                <a:schemeClr val="tx1"/>
              </a:solidFill>
              <a:effectLst/>
              <a:uLnTx/>
              <a:uFillTx/>
              <a:latin typeface="+mn-lt"/>
              <a:ea typeface="+mn-ea"/>
              <a:cs typeface="+mn-cs"/>
            </a:endParaRPr>
          </a:p>
        </p:txBody>
      </p:sp>
      <p:sp>
        <p:nvSpPr>
          <p:cNvPr id="5" name="KMA4F595B"/>
          <p:cNvSpPr>
            <a:spLocks noChangeArrowheads="1"/>
          </p:cNvSpPr>
          <p:nvPr>
            <p:custDataLst>
              <p:tags r:id="rId1"/>
            </p:custDataLst>
          </p:nvPr>
        </p:nvSpPr>
        <p:spPr bwMode="auto">
          <a:xfrm>
            <a:off x="875271" y="4855056"/>
            <a:ext cx="3485860" cy="1441933"/>
          </a:xfrm>
          <a:prstGeom prst="rect">
            <a:avLst/>
          </a:prstGeom>
          <a:noFill/>
          <a:ln w="9525">
            <a:noFill/>
            <a:miter lim="800000"/>
            <a:headEnd/>
            <a:tailEnd/>
          </a:ln>
        </p:spPr>
        <p:txBody>
          <a:bodyPr wrap="square" lIns="0" tIns="0" rIns="0" bIns="0">
            <a:spAutoFit/>
          </a:bodyPr>
          <a:lstStyle/>
          <a:p>
            <a:pPr algn="ctr">
              <a:spcBef>
                <a:spcPct val="15000"/>
              </a:spcBef>
              <a:spcAft>
                <a:spcPct val="15000"/>
              </a:spcAft>
            </a:pPr>
            <a:r>
              <a:rPr lang="en-US" sz="2000" b="1" dirty="0"/>
              <a:t>Inventor </a:t>
            </a:r>
            <a:r>
              <a:rPr lang="en-US" sz="2000" b="1" dirty="0" smtClean="0"/>
              <a:t>2010</a:t>
            </a:r>
            <a:endParaRPr lang="en-US" sz="2000" b="1" dirty="0"/>
          </a:p>
          <a:p>
            <a:pPr>
              <a:spcBef>
                <a:spcPct val="15000"/>
              </a:spcBef>
              <a:spcAft>
                <a:spcPct val="15000"/>
              </a:spcAft>
            </a:pPr>
            <a:r>
              <a:rPr lang="en-US" sz="1400" dirty="0" smtClean="0"/>
              <a:t>137 new objects (with 1925 new functions)</a:t>
            </a:r>
          </a:p>
          <a:p>
            <a:pPr>
              <a:spcBef>
                <a:spcPct val="15000"/>
              </a:spcBef>
              <a:spcAft>
                <a:spcPct val="15000"/>
              </a:spcAft>
            </a:pPr>
            <a:r>
              <a:rPr lang="en-US" sz="1400" dirty="0" smtClean="0"/>
              <a:t>121 Removed functions</a:t>
            </a:r>
          </a:p>
          <a:p>
            <a:pPr>
              <a:spcBef>
                <a:spcPct val="15000"/>
              </a:spcBef>
              <a:spcAft>
                <a:spcPct val="15000"/>
              </a:spcAft>
            </a:pPr>
            <a:r>
              <a:rPr lang="en-US" sz="1400" dirty="0" smtClean="0"/>
              <a:t>900 new functions on existing objects</a:t>
            </a:r>
          </a:p>
          <a:p>
            <a:pPr>
              <a:spcBef>
                <a:spcPct val="15000"/>
              </a:spcBef>
              <a:spcAft>
                <a:spcPct val="15000"/>
              </a:spcAft>
            </a:pPr>
            <a:r>
              <a:rPr lang="en-US" sz="1400" dirty="0" smtClean="0"/>
              <a:t>44 modified functions</a:t>
            </a:r>
            <a:r>
              <a:rPr lang="en-US" altLang="ja-JP" sz="1400" dirty="0" smtClean="0"/>
              <a:t>.</a:t>
            </a:r>
            <a:endParaRPr lang="en-US" sz="1400" dirty="0">
              <a:ea typeface="ＭＳ Ｐゴシック" pitchFamily="34" charset="-128"/>
            </a:endParaRPr>
          </a:p>
        </p:txBody>
      </p:sp>
      <p:sp>
        <p:nvSpPr>
          <p:cNvPr id="6" name="KMA4F595B"/>
          <p:cNvSpPr>
            <a:spLocks noChangeArrowheads="1"/>
          </p:cNvSpPr>
          <p:nvPr>
            <p:custDataLst>
              <p:tags r:id="rId2"/>
            </p:custDataLst>
          </p:nvPr>
        </p:nvSpPr>
        <p:spPr bwMode="auto">
          <a:xfrm>
            <a:off x="5023246" y="4860645"/>
            <a:ext cx="3298806" cy="1441933"/>
          </a:xfrm>
          <a:prstGeom prst="rect">
            <a:avLst/>
          </a:prstGeom>
          <a:noFill/>
          <a:ln w="9525">
            <a:noFill/>
            <a:miter lim="800000"/>
            <a:headEnd/>
            <a:tailEnd/>
          </a:ln>
        </p:spPr>
        <p:txBody>
          <a:bodyPr lIns="0" tIns="0" rIns="0" bIns="0">
            <a:spAutoFit/>
          </a:bodyPr>
          <a:lstStyle/>
          <a:p>
            <a:pPr algn="ctr">
              <a:spcBef>
                <a:spcPct val="15000"/>
              </a:spcBef>
              <a:spcAft>
                <a:spcPct val="15000"/>
              </a:spcAft>
            </a:pPr>
            <a:r>
              <a:rPr lang="en-US" sz="2000" b="1" dirty="0"/>
              <a:t>Inventor </a:t>
            </a:r>
            <a:r>
              <a:rPr lang="en-US" sz="2000" b="1" dirty="0" smtClean="0"/>
              <a:t>2011</a:t>
            </a:r>
            <a:endParaRPr lang="en-US" sz="2000" b="1" dirty="0"/>
          </a:p>
          <a:p>
            <a:pPr marL="342900" lvl="0" indent="-342900" eaLnBrk="0" hangingPunct="0">
              <a:spcBef>
                <a:spcPct val="15000"/>
              </a:spcBef>
              <a:spcAft>
                <a:spcPct val="15000"/>
              </a:spcAft>
              <a:defRPr/>
            </a:pPr>
            <a:r>
              <a:rPr lang="en-US" sz="1400" kern="0" dirty="0" smtClean="0"/>
              <a:t>57 new objects (with 537 new functions)</a:t>
            </a:r>
          </a:p>
          <a:p>
            <a:pPr marL="342900" lvl="0" indent="-342900" eaLnBrk="0" hangingPunct="0">
              <a:spcBef>
                <a:spcPct val="15000"/>
              </a:spcBef>
              <a:spcAft>
                <a:spcPct val="15000"/>
              </a:spcAft>
              <a:defRPr/>
            </a:pPr>
            <a:r>
              <a:rPr lang="en-US" sz="1400" kern="0" dirty="0" smtClean="0"/>
              <a:t>21 removed functions</a:t>
            </a:r>
          </a:p>
          <a:p>
            <a:pPr marL="342900" lvl="0" indent="-342900" eaLnBrk="0" hangingPunct="0">
              <a:spcBef>
                <a:spcPct val="15000"/>
              </a:spcBef>
              <a:spcAft>
                <a:spcPct val="15000"/>
              </a:spcAft>
              <a:defRPr/>
            </a:pPr>
            <a:r>
              <a:rPr lang="en-US" sz="1400" kern="0" dirty="0" smtClean="0"/>
              <a:t>635 new functions on existing objects</a:t>
            </a:r>
          </a:p>
          <a:p>
            <a:pPr marL="342900" lvl="0" indent="-342900" eaLnBrk="0" hangingPunct="0">
              <a:spcBef>
                <a:spcPct val="15000"/>
              </a:spcBef>
              <a:spcAft>
                <a:spcPct val="15000"/>
              </a:spcAft>
              <a:defRPr/>
            </a:pPr>
            <a:r>
              <a:rPr lang="en-US" sz="1400" kern="0" dirty="0" smtClean="0"/>
              <a:t>53 modified functions</a:t>
            </a:r>
            <a:endParaRPr lang="en-US" sz="1400" kern="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5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Inventor API Survey Results</a:t>
            </a:r>
            <a:endParaRPr lang="en-US" dirty="0"/>
          </a:p>
        </p:txBody>
      </p:sp>
      <p:sp>
        <p:nvSpPr>
          <p:cNvPr id="6" name="Content Placeholder 5"/>
          <p:cNvSpPr>
            <a:spLocks noGrp="1"/>
          </p:cNvSpPr>
          <p:nvPr>
            <p:ph idx="1"/>
          </p:nvPr>
        </p:nvSpPr>
        <p:spPr/>
        <p:txBody>
          <a:bodyPr/>
          <a:lstStyle/>
          <a:p>
            <a:pPr lvl="1"/>
            <a:r>
              <a:rPr lang="en-US" sz="2400" dirty="0" smtClean="0"/>
              <a:t>76 responses</a:t>
            </a:r>
          </a:p>
          <a:p>
            <a:pPr lvl="1"/>
            <a:r>
              <a:rPr lang="en-US" sz="2400" dirty="0" smtClean="0"/>
              <a:t>Preferred Development Tools</a:t>
            </a:r>
          </a:p>
          <a:p>
            <a:pPr lvl="1"/>
            <a:endParaRPr lang="en-US" sz="2400" dirty="0" smtClean="0"/>
          </a:p>
          <a:p>
            <a:pPr lvl="1"/>
            <a:endParaRPr lang="en-US" sz="2400" dirty="0" smtClean="0"/>
          </a:p>
          <a:p>
            <a:pPr lvl="1"/>
            <a:endParaRPr lang="en-US" sz="2400" dirty="0" smtClean="0"/>
          </a:p>
          <a:p>
            <a:pPr lvl="1"/>
            <a:endParaRPr lang="en-US" sz="2400" dirty="0" smtClean="0"/>
          </a:p>
          <a:p>
            <a:pPr lvl="1"/>
            <a:endParaRPr lang="en-US" sz="2400" dirty="0" smtClean="0"/>
          </a:p>
          <a:p>
            <a:pPr lvl="1"/>
            <a:r>
              <a:rPr lang="en-US" sz="2400" dirty="0" smtClean="0"/>
              <a:t>Version of Inventor used</a:t>
            </a:r>
          </a:p>
        </p:txBody>
      </p:sp>
      <p:graphicFrame>
        <p:nvGraphicFramePr>
          <p:cNvPr id="7" name="Content Placeholder 4"/>
          <p:cNvGraphicFramePr>
            <a:graphicFrameLocks/>
          </p:cNvGraphicFramePr>
          <p:nvPr/>
        </p:nvGraphicFramePr>
        <p:xfrm>
          <a:off x="1057274" y="2390773"/>
          <a:ext cx="6972301" cy="2280285"/>
        </p:xfrm>
        <a:graphic>
          <a:graphicData uri="http://schemas.openxmlformats.org/drawingml/2006/table">
            <a:tbl>
              <a:tblPr/>
              <a:tblGrid>
                <a:gridCol w="2924176"/>
                <a:gridCol w="809625"/>
                <a:gridCol w="952500"/>
                <a:gridCol w="1066800"/>
                <a:gridCol w="1219200"/>
              </a:tblGrid>
              <a:tr h="225443">
                <a:tc>
                  <a:txBody>
                    <a:bodyPr/>
                    <a:lstStyle/>
                    <a:p>
                      <a:pPr algn="ctr" fontAlgn="b"/>
                      <a:r>
                        <a:rPr lang="en-US" sz="1600" b="1" i="0" u="none" strike="noStrike" dirty="0" smtClean="0">
                          <a:solidFill>
                            <a:schemeClr val="tx1"/>
                          </a:solidFill>
                          <a:latin typeface="Arial"/>
                        </a:rPr>
                        <a:t>Language</a:t>
                      </a:r>
                      <a:endParaRPr lang="en-US" sz="1600" b="1" i="0" u="none" strike="noStrike" dirty="0">
                        <a:solidFill>
                          <a:schemeClr val="tx1"/>
                        </a:solidFill>
                        <a:latin typeface="Arial"/>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600" b="1" i="0" u="none" strike="noStrike" dirty="0" smtClean="0">
                          <a:solidFill>
                            <a:schemeClr val="tx1"/>
                          </a:solidFill>
                          <a:latin typeface="Arial"/>
                        </a:rPr>
                        <a:t>Votes</a:t>
                      </a:r>
                      <a:endParaRPr lang="en-US" sz="1600" b="1" i="0" u="none" strike="noStrike" dirty="0">
                        <a:solidFill>
                          <a:schemeClr val="tx1"/>
                        </a:solidFill>
                        <a:latin typeface="Arial"/>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600" b="1" i="0" u="none" strike="noStrike" dirty="0" smtClean="0">
                          <a:solidFill>
                            <a:schemeClr val="tx1"/>
                          </a:solidFill>
                          <a:latin typeface="Arial"/>
                        </a:rPr>
                        <a:t>Percent</a:t>
                      </a:r>
                      <a:endParaRPr lang="en-US" sz="1600" b="1" i="0" u="none" strike="noStrike" dirty="0">
                        <a:solidFill>
                          <a:schemeClr val="tx1"/>
                        </a:solidFill>
                        <a:latin typeface="Arial"/>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600" b="1" i="0" u="none" strike="noStrike" dirty="0" smtClean="0">
                          <a:solidFill>
                            <a:schemeClr val="tx1"/>
                          </a:solidFill>
                          <a:latin typeface="Arial"/>
                        </a:rPr>
                        <a:t>Pro Votes</a:t>
                      </a:r>
                      <a:endParaRPr lang="en-US" sz="1600" b="1" i="0" u="none" strike="noStrike" dirty="0">
                        <a:solidFill>
                          <a:schemeClr val="tx1"/>
                        </a:solidFill>
                        <a:latin typeface="Arial"/>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600" b="1" i="0" u="none" strike="noStrike" dirty="0" smtClean="0">
                          <a:solidFill>
                            <a:schemeClr val="tx1"/>
                          </a:solidFill>
                          <a:latin typeface="Arial"/>
                        </a:rPr>
                        <a:t>Pro</a:t>
                      </a:r>
                      <a:r>
                        <a:rPr lang="en-US" sz="1600" b="1" i="0" u="none" strike="noStrike" baseline="0" dirty="0" smtClean="0">
                          <a:solidFill>
                            <a:schemeClr val="tx1"/>
                          </a:solidFill>
                          <a:latin typeface="Arial"/>
                        </a:rPr>
                        <a:t> Percent</a:t>
                      </a:r>
                      <a:endParaRPr lang="en-US" sz="1600" b="1" i="0" u="none" strike="noStrike" dirty="0">
                        <a:solidFill>
                          <a:schemeClr val="tx1"/>
                        </a:solidFill>
                        <a:latin typeface="Arial"/>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r>
              <a:tr h="225443">
                <a:tc>
                  <a:txBody>
                    <a:bodyPr/>
                    <a:lstStyle/>
                    <a:p>
                      <a:pPr algn="l" fontAlgn="b"/>
                      <a:r>
                        <a:rPr lang="en-US" sz="1600" b="0" i="0" u="none" strike="noStrike" dirty="0">
                          <a:solidFill>
                            <a:schemeClr val="tx1"/>
                          </a:solidFill>
                          <a:latin typeface="Arial"/>
                        </a:rPr>
                        <a:t>C++</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600" b="0" i="0" u="none" strike="noStrike" dirty="0">
                          <a:solidFill>
                            <a:schemeClr val="tx1"/>
                          </a:solidFill>
                          <a:latin typeface="Arial"/>
                        </a:rPr>
                        <a:t>12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600" b="0" i="0" u="none" strike="noStrike" dirty="0">
                          <a:solidFill>
                            <a:schemeClr val="tx1"/>
                          </a:solidFill>
                          <a:latin typeface="Arial"/>
                        </a:rPr>
                        <a:t>16%</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600" b="0" i="0" u="none" strike="noStrike" dirty="0" smtClean="0">
                          <a:solidFill>
                            <a:schemeClr val="tx1"/>
                          </a:solidFill>
                          <a:latin typeface="Arial"/>
                        </a:rPr>
                        <a:t>9</a:t>
                      </a:r>
                      <a:endParaRPr lang="en-US" sz="1600" b="0" i="0" u="none" strike="noStrike" dirty="0">
                        <a:solidFill>
                          <a:schemeClr val="tx1"/>
                        </a:solidFill>
                        <a:latin typeface="Arial"/>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600" b="0" i="0" u="none" strike="noStrike" dirty="0" smtClean="0">
                          <a:solidFill>
                            <a:schemeClr val="tx1"/>
                          </a:solidFill>
                          <a:latin typeface="Arial"/>
                        </a:rPr>
                        <a:t>53%</a:t>
                      </a:r>
                      <a:endParaRPr lang="en-US" sz="1600" b="0" i="0" u="none" strike="noStrike" dirty="0">
                        <a:solidFill>
                          <a:schemeClr val="tx1"/>
                        </a:solidFill>
                        <a:latin typeface="Arial"/>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r>
              <a:tr h="225443">
                <a:tc>
                  <a:txBody>
                    <a:bodyPr/>
                    <a:lstStyle/>
                    <a:p>
                      <a:pPr algn="l" fontAlgn="b"/>
                      <a:r>
                        <a:rPr lang="en-US" sz="1600" b="0" i="0" u="none" strike="noStrike" dirty="0">
                          <a:solidFill>
                            <a:schemeClr val="tx1"/>
                          </a:solidFill>
                          <a:latin typeface="Arial"/>
                        </a:rPr>
                        <a:t>VBA</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600" b="0" i="0" u="none" strike="noStrike">
                          <a:solidFill>
                            <a:schemeClr val="tx1"/>
                          </a:solidFill>
                          <a:latin typeface="Arial"/>
                        </a:rPr>
                        <a:t>22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600" b="0" i="0" u="none" strike="noStrike">
                          <a:solidFill>
                            <a:schemeClr val="tx1"/>
                          </a:solidFill>
                          <a:latin typeface="Arial"/>
                        </a:rPr>
                        <a:t>29%</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600" b="0" i="0" u="none" strike="noStrike" dirty="0" smtClean="0">
                          <a:solidFill>
                            <a:schemeClr val="tx1"/>
                          </a:solidFill>
                          <a:latin typeface="Arial"/>
                        </a:rPr>
                        <a:t>3</a:t>
                      </a:r>
                      <a:endParaRPr lang="en-US" sz="1600" b="0" i="0" u="none" strike="noStrike" dirty="0">
                        <a:solidFill>
                          <a:schemeClr val="tx1"/>
                        </a:solidFill>
                        <a:latin typeface="Arial"/>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600" b="0" i="0" u="none" strike="noStrike" dirty="0" smtClean="0">
                          <a:solidFill>
                            <a:schemeClr val="tx1"/>
                          </a:solidFill>
                          <a:latin typeface="Arial"/>
                        </a:rPr>
                        <a:t>18%</a:t>
                      </a:r>
                      <a:endParaRPr lang="en-US" sz="1600" b="0" i="0" u="none" strike="noStrike" dirty="0">
                        <a:solidFill>
                          <a:schemeClr val="tx1"/>
                        </a:solidFill>
                        <a:latin typeface="Arial"/>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r>
              <a:tr h="225443">
                <a:tc>
                  <a:txBody>
                    <a:bodyPr/>
                    <a:lstStyle/>
                    <a:p>
                      <a:pPr algn="l" fontAlgn="b"/>
                      <a:r>
                        <a:rPr lang="en-US" sz="1600" b="0" i="0" u="none" strike="noStrike" dirty="0">
                          <a:solidFill>
                            <a:schemeClr val="tx1"/>
                          </a:solidFill>
                          <a:latin typeface="Arial"/>
                        </a:rPr>
                        <a:t>Visual Basic 6</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600" b="0" i="0" u="none" strike="noStrike">
                          <a:solidFill>
                            <a:schemeClr val="tx1"/>
                          </a:solidFill>
                          <a:latin typeface="Arial"/>
                        </a:rPr>
                        <a:t>7</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600" b="0" i="0" u="none" strike="noStrike">
                          <a:solidFill>
                            <a:schemeClr val="tx1"/>
                          </a:solidFill>
                          <a:latin typeface="Arial"/>
                        </a:rPr>
                        <a:t>9%</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600" b="0" i="0" u="none" strike="noStrike" dirty="0" smtClean="0">
                          <a:solidFill>
                            <a:schemeClr val="tx1"/>
                          </a:solidFill>
                          <a:latin typeface="Arial"/>
                        </a:rPr>
                        <a:t>0</a:t>
                      </a:r>
                      <a:endParaRPr lang="en-US" sz="1600" b="0" i="0" u="none" strike="noStrike" dirty="0">
                        <a:solidFill>
                          <a:schemeClr val="tx1"/>
                        </a:solidFill>
                        <a:latin typeface="Arial"/>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600" b="0" i="0" u="none" strike="noStrike" dirty="0" smtClean="0">
                          <a:solidFill>
                            <a:schemeClr val="tx1"/>
                          </a:solidFill>
                          <a:latin typeface="Arial"/>
                        </a:rPr>
                        <a:t>0%</a:t>
                      </a:r>
                      <a:endParaRPr lang="en-US" sz="1600" b="0" i="0" u="none" strike="noStrike" dirty="0">
                        <a:solidFill>
                          <a:schemeClr val="tx1"/>
                        </a:solidFill>
                        <a:latin typeface="Arial"/>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r>
              <a:tr h="225443">
                <a:tc>
                  <a:txBody>
                    <a:bodyPr/>
                    <a:lstStyle/>
                    <a:p>
                      <a:pPr algn="l" fontAlgn="b"/>
                      <a:r>
                        <a:rPr lang="en-US" sz="1600" b="0" i="0" u="none" strike="noStrike" dirty="0">
                          <a:solidFill>
                            <a:schemeClr val="tx1"/>
                          </a:solidFill>
                          <a:latin typeface="Arial"/>
                        </a:rPr>
                        <a:t>VB.NET – Visual Studio</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600" b="0" i="0" u="none" strike="noStrike">
                          <a:solidFill>
                            <a:schemeClr val="tx1"/>
                          </a:solidFill>
                          <a:latin typeface="Arial"/>
                        </a:rPr>
                        <a:t>25</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600" b="0" i="0" u="none" strike="noStrike">
                          <a:solidFill>
                            <a:schemeClr val="tx1"/>
                          </a:solidFill>
                          <a:latin typeface="Arial"/>
                        </a:rPr>
                        <a:t>33%</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600" b="0" i="0" u="none" strike="noStrike" dirty="0" smtClean="0">
                          <a:solidFill>
                            <a:schemeClr val="tx1"/>
                          </a:solidFill>
                          <a:latin typeface="Arial"/>
                        </a:rPr>
                        <a:t>5</a:t>
                      </a:r>
                      <a:endParaRPr lang="en-US" sz="1600" b="0" i="0" u="none" strike="noStrike" dirty="0">
                        <a:solidFill>
                          <a:schemeClr val="tx1"/>
                        </a:solidFill>
                        <a:latin typeface="Arial"/>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600" b="0" i="0" u="none" strike="noStrike" dirty="0" smtClean="0">
                          <a:solidFill>
                            <a:schemeClr val="tx1"/>
                          </a:solidFill>
                          <a:latin typeface="Arial"/>
                        </a:rPr>
                        <a:t>30%</a:t>
                      </a:r>
                      <a:endParaRPr lang="en-US" sz="1600" b="0" i="0" u="none" strike="noStrike" dirty="0">
                        <a:solidFill>
                          <a:schemeClr val="tx1"/>
                        </a:solidFill>
                        <a:latin typeface="Arial"/>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r>
              <a:tr h="225443">
                <a:tc>
                  <a:txBody>
                    <a:bodyPr/>
                    <a:lstStyle/>
                    <a:p>
                      <a:pPr algn="l" fontAlgn="b"/>
                      <a:r>
                        <a:rPr lang="en-US" sz="1600" b="0" i="0" u="none" strike="noStrike" dirty="0">
                          <a:solidFill>
                            <a:schemeClr val="tx1"/>
                          </a:solidFill>
                          <a:latin typeface="Arial"/>
                        </a:rPr>
                        <a:t>VB.NET – Visual Basic Express</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600" b="0" i="0" u="none" strike="noStrike">
                          <a:solidFill>
                            <a:schemeClr val="tx1"/>
                          </a:solidFill>
                          <a:latin typeface="Arial"/>
                        </a:rPr>
                        <a:t>20</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600" b="0" i="0" u="none" strike="noStrike">
                          <a:solidFill>
                            <a:schemeClr val="tx1"/>
                          </a:solidFill>
                          <a:latin typeface="Arial"/>
                        </a:rPr>
                        <a:t>26%</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600" b="0" i="0" u="none" strike="noStrike" dirty="0" smtClean="0">
                          <a:solidFill>
                            <a:schemeClr val="tx1"/>
                          </a:solidFill>
                          <a:latin typeface="Arial"/>
                        </a:rPr>
                        <a:t>2</a:t>
                      </a:r>
                      <a:endParaRPr lang="en-US" sz="1600" b="0" i="0" u="none" strike="noStrike" dirty="0">
                        <a:solidFill>
                          <a:schemeClr val="tx1"/>
                        </a:solidFill>
                        <a:latin typeface="Arial"/>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600" b="0" i="0" u="none" strike="noStrike" dirty="0" smtClean="0">
                          <a:solidFill>
                            <a:schemeClr val="tx1"/>
                          </a:solidFill>
                          <a:latin typeface="Arial"/>
                        </a:rPr>
                        <a:t>12%</a:t>
                      </a:r>
                      <a:endParaRPr lang="en-US" sz="1600" b="0" i="0" u="none" strike="noStrike" dirty="0">
                        <a:solidFill>
                          <a:schemeClr val="tx1"/>
                        </a:solidFill>
                        <a:latin typeface="Arial"/>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r>
              <a:tr h="225443">
                <a:tc>
                  <a:txBody>
                    <a:bodyPr/>
                    <a:lstStyle/>
                    <a:p>
                      <a:pPr algn="l" fontAlgn="b"/>
                      <a:r>
                        <a:rPr lang="en-US" sz="1600" b="0" i="0" u="none" strike="noStrike">
                          <a:solidFill>
                            <a:schemeClr val="tx1"/>
                          </a:solidFill>
                          <a:latin typeface="Arial"/>
                        </a:rPr>
                        <a:t>C# – Visual Studio</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600" b="0" i="0" u="none" strike="noStrike">
                          <a:solidFill>
                            <a:schemeClr val="tx1"/>
                          </a:solidFill>
                          <a:latin typeface="Arial"/>
                        </a:rPr>
                        <a:t>25</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600" b="0" i="0" u="none" strike="noStrike">
                          <a:solidFill>
                            <a:schemeClr val="tx1"/>
                          </a:solidFill>
                          <a:latin typeface="Arial"/>
                        </a:rPr>
                        <a:t>33%</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600" b="0" i="0" u="none" strike="noStrike" dirty="0" smtClean="0">
                          <a:solidFill>
                            <a:schemeClr val="tx1"/>
                          </a:solidFill>
                          <a:latin typeface="Arial"/>
                        </a:rPr>
                        <a:t>4</a:t>
                      </a:r>
                      <a:endParaRPr lang="en-US" sz="1600" b="0" i="0" u="none" strike="noStrike" dirty="0">
                        <a:solidFill>
                          <a:schemeClr val="tx1"/>
                        </a:solidFill>
                        <a:latin typeface="Arial"/>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600" b="0" i="0" u="none" strike="noStrike" dirty="0" smtClean="0">
                          <a:solidFill>
                            <a:schemeClr val="tx1"/>
                          </a:solidFill>
                          <a:latin typeface="Arial"/>
                        </a:rPr>
                        <a:t>24%</a:t>
                      </a:r>
                      <a:endParaRPr lang="en-US" sz="1600" b="0" i="0" u="none" strike="noStrike" dirty="0">
                        <a:solidFill>
                          <a:schemeClr val="tx1"/>
                        </a:solidFill>
                        <a:latin typeface="Arial"/>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r>
              <a:tr h="225443">
                <a:tc>
                  <a:txBody>
                    <a:bodyPr/>
                    <a:lstStyle/>
                    <a:p>
                      <a:pPr algn="l" fontAlgn="b"/>
                      <a:r>
                        <a:rPr lang="en-US" sz="1600" b="0" i="0" u="none" strike="noStrike">
                          <a:solidFill>
                            <a:schemeClr val="tx1"/>
                          </a:solidFill>
                          <a:latin typeface="Arial"/>
                        </a:rPr>
                        <a:t>C# – Visual C# Express</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600" b="0" i="0" u="none" strike="noStrike">
                          <a:solidFill>
                            <a:schemeClr val="tx1"/>
                          </a:solidFill>
                          <a:latin typeface="Arial"/>
                        </a:rPr>
                        <a:t>5</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600" b="0" i="0" u="none" strike="noStrike">
                          <a:solidFill>
                            <a:schemeClr val="tx1"/>
                          </a:solidFill>
                          <a:latin typeface="Arial"/>
                        </a:rPr>
                        <a:t>7%</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600" b="0" i="0" u="none" strike="noStrike" dirty="0" smtClean="0">
                          <a:solidFill>
                            <a:schemeClr val="tx1"/>
                          </a:solidFill>
                          <a:latin typeface="Arial"/>
                        </a:rPr>
                        <a:t>0</a:t>
                      </a:r>
                      <a:endParaRPr lang="en-US" sz="1600" b="0" i="0" u="none" strike="noStrike" dirty="0">
                        <a:solidFill>
                          <a:schemeClr val="tx1"/>
                        </a:solidFill>
                        <a:latin typeface="Arial"/>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600" b="0" i="0" u="none" strike="noStrike" dirty="0" smtClean="0">
                          <a:solidFill>
                            <a:schemeClr val="tx1"/>
                          </a:solidFill>
                          <a:latin typeface="Arial"/>
                        </a:rPr>
                        <a:t>0%</a:t>
                      </a:r>
                      <a:endParaRPr lang="en-US" sz="1600" b="0" i="0" u="none" strike="noStrike" dirty="0">
                        <a:solidFill>
                          <a:schemeClr val="tx1"/>
                        </a:solidFill>
                        <a:latin typeface="Arial"/>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r>
              <a:tr h="225443">
                <a:tc>
                  <a:txBody>
                    <a:bodyPr/>
                    <a:lstStyle/>
                    <a:p>
                      <a:pPr algn="l" fontAlgn="b"/>
                      <a:r>
                        <a:rPr lang="en-US" sz="1600" b="0" i="0" u="none" strike="noStrike" dirty="0" smtClean="0">
                          <a:solidFill>
                            <a:schemeClr val="tx1"/>
                          </a:solidFill>
                          <a:latin typeface="Arial"/>
                        </a:rPr>
                        <a:t>Other</a:t>
                      </a:r>
                      <a:endParaRPr lang="en-US" sz="1600" b="0" i="0" u="none" strike="noStrike" dirty="0">
                        <a:solidFill>
                          <a:schemeClr val="tx1"/>
                        </a:solidFill>
                        <a:latin typeface="Arial"/>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600" b="0" i="0" u="none" strike="noStrike" dirty="0">
                          <a:solidFill>
                            <a:schemeClr val="tx1"/>
                          </a:solidFill>
                          <a:latin typeface="Arial"/>
                        </a:rPr>
                        <a:t>5</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600" b="0" i="0" u="none" strike="noStrike" dirty="0">
                          <a:solidFill>
                            <a:schemeClr val="tx1"/>
                          </a:solidFill>
                          <a:latin typeface="Arial"/>
                        </a:rPr>
                        <a:t>7%</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600" b="0" i="0" u="none" strike="noStrike" dirty="0" smtClean="0">
                          <a:solidFill>
                            <a:schemeClr val="tx1"/>
                          </a:solidFill>
                          <a:latin typeface="Arial"/>
                        </a:rPr>
                        <a:t>2</a:t>
                      </a:r>
                      <a:endParaRPr lang="en-US" sz="1600" b="0" i="0" u="none" strike="noStrike" dirty="0">
                        <a:solidFill>
                          <a:schemeClr val="tx1"/>
                        </a:solidFill>
                        <a:latin typeface="Arial"/>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600" b="0" i="0" u="none" strike="noStrike" dirty="0" smtClean="0">
                          <a:solidFill>
                            <a:schemeClr val="tx1"/>
                          </a:solidFill>
                          <a:latin typeface="Arial"/>
                        </a:rPr>
                        <a:t>12%</a:t>
                      </a:r>
                      <a:endParaRPr lang="en-US" sz="1600" b="0" i="0" u="none" strike="noStrike" dirty="0">
                        <a:solidFill>
                          <a:schemeClr val="tx1"/>
                        </a:solidFill>
                        <a:latin typeface="Arial"/>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nvGraphicFramePr>
        <p:xfrm>
          <a:off x="2028825" y="5191125"/>
          <a:ext cx="5372100" cy="1266825"/>
        </p:xfrm>
        <a:graphic>
          <a:graphicData uri="http://schemas.openxmlformats.org/drawingml/2006/table">
            <a:tbl>
              <a:tblPr/>
              <a:tblGrid>
                <a:gridCol w="2162175"/>
                <a:gridCol w="2147099"/>
                <a:gridCol w="1062826"/>
              </a:tblGrid>
              <a:tr h="190500">
                <a:tc>
                  <a:txBody>
                    <a:bodyPr/>
                    <a:lstStyle/>
                    <a:p>
                      <a:pPr algn="ctr" fontAlgn="b"/>
                      <a:r>
                        <a:rPr lang="en-US" sz="1600" b="1" i="0" u="none" strike="noStrike" dirty="0" smtClean="0">
                          <a:solidFill>
                            <a:schemeClr val="tx1"/>
                          </a:solidFill>
                          <a:latin typeface="Arial"/>
                        </a:rPr>
                        <a:t>Version</a:t>
                      </a:r>
                      <a:endParaRPr lang="en-US" sz="1600" b="1" i="0" u="none" strike="noStrike" dirty="0">
                        <a:solidFill>
                          <a:schemeClr val="tx1"/>
                        </a:solidFill>
                        <a:latin typeface="Arial"/>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600" b="1" i="0" u="none" strike="noStrike" dirty="0" smtClean="0">
                          <a:solidFill>
                            <a:schemeClr val="tx1"/>
                          </a:solidFill>
                          <a:latin typeface="Arial"/>
                        </a:rPr>
                        <a:t>Votes</a:t>
                      </a:r>
                      <a:endParaRPr lang="en-US" sz="1600" b="1" i="0" u="none" strike="noStrike" dirty="0">
                        <a:solidFill>
                          <a:schemeClr val="tx1"/>
                        </a:solidFill>
                        <a:latin typeface="Arial"/>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600" b="1" i="0" u="none" strike="noStrike" dirty="0" smtClean="0">
                          <a:solidFill>
                            <a:schemeClr val="tx1"/>
                          </a:solidFill>
                          <a:latin typeface="Arial"/>
                        </a:rPr>
                        <a:t>Percent</a:t>
                      </a:r>
                      <a:endParaRPr lang="en-US" sz="1600" b="1" i="0" u="none" strike="noStrike" dirty="0">
                        <a:solidFill>
                          <a:schemeClr val="tx1"/>
                        </a:solidFill>
                        <a:latin typeface="Arial"/>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r>
              <a:tr h="190500">
                <a:tc>
                  <a:txBody>
                    <a:bodyPr/>
                    <a:lstStyle/>
                    <a:p>
                      <a:pPr algn="l" fontAlgn="b"/>
                      <a:r>
                        <a:rPr lang="en-US" sz="1600" b="0" i="0" u="none" strike="noStrike" dirty="0">
                          <a:solidFill>
                            <a:schemeClr val="tx1"/>
                          </a:solidFill>
                          <a:latin typeface="Arial"/>
                        </a:rPr>
                        <a:t>Inventor 2008</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600" b="0" i="0" u="none" strike="noStrike" dirty="0">
                          <a:solidFill>
                            <a:schemeClr val="tx1"/>
                          </a:solidFill>
                          <a:latin typeface="Arial"/>
                        </a:rPr>
                        <a:t>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600" b="0" i="0" u="none" strike="noStrike">
                          <a:solidFill>
                            <a:schemeClr val="tx1"/>
                          </a:solidFill>
                          <a:latin typeface="Arial"/>
                        </a:rPr>
                        <a:t>3%</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r>
              <a:tr h="190500">
                <a:tc>
                  <a:txBody>
                    <a:bodyPr/>
                    <a:lstStyle/>
                    <a:p>
                      <a:pPr algn="l" fontAlgn="b"/>
                      <a:r>
                        <a:rPr lang="en-US" sz="1600" b="0" i="0" u="none" strike="noStrike">
                          <a:solidFill>
                            <a:schemeClr val="tx1"/>
                          </a:solidFill>
                          <a:latin typeface="Arial"/>
                        </a:rPr>
                        <a:t>Inventor 2009</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600" b="0" i="0" u="none" strike="noStrike">
                          <a:solidFill>
                            <a:schemeClr val="tx1"/>
                          </a:solidFill>
                          <a:latin typeface="Arial"/>
                        </a:rPr>
                        <a:t>3</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600" b="0" i="0" u="none" strike="noStrike">
                          <a:solidFill>
                            <a:schemeClr val="tx1"/>
                          </a:solidFill>
                          <a:latin typeface="Arial"/>
                        </a:rPr>
                        <a:t>4%</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r>
              <a:tr h="190500">
                <a:tc>
                  <a:txBody>
                    <a:bodyPr/>
                    <a:lstStyle/>
                    <a:p>
                      <a:pPr algn="l" fontAlgn="b"/>
                      <a:r>
                        <a:rPr lang="en-US" sz="1600" b="0" i="0" u="none" strike="noStrike">
                          <a:solidFill>
                            <a:schemeClr val="tx1"/>
                          </a:solidFill>
                          <a:latin typeface="Arial"/>
                        </a:rPr>
                        <a:t>Inventor 2010</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600" b="0" i="0" u="none" strike="noStrike">
                          <a:solidFill>
                            <a:schemeClr val="tx1"/>
                          </a:solidFill>
                          <a:latin typeface="Arial"/>
                        </a:rPr>
                        <a:t>29</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600" b="0" i="0" u="none" strike="noStrike">
                          <a:solidFill>
                            <a:schemeClr val="tx1"/>
                          </a:solidFill>
                          <a:latin typeface="Arial"/>
                        </a:rPr>
                        <a:t>38%</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r>
              <a:tr h="190500">
                <a:tc>
                  <a:txBody>
                    <a:bodyPr/>
                    <a:lstStyle/>
                    <a:p>
                      <a:pPr algn="l" fontAlgn="b"/>
                      <a:r>
                        <a:rPr lang="en-US" sz="1600" b="0" i="0" u="none" strike="noStrike">
                          <a:solidFill>
                            <a:schemeClr val="tx1"/>
                          </a:solidFill>
                          <a:latin typeface="Arial"/>
                        </a:rPr>
                        <a:t>Inventor 2011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600" b="0" i="0" u="none" strike="noStrike">
                          <a:solidFill>
                            <a:schemeClr val="tx1"/>
                          </a:solidFill>
                          <a:latin typeface="Arial"/>
                        </a:rPr>
                        <a:t>42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600" b="0" i="0" u="none" strike="noStrike" dirty="0">
                          <a:solidFill>
                            <a:schemeClr val="tx1"/>
                          </a:solidFill>
                          <a:latin typeface="Arial"/>
                        </a:rPr>
                        <a:t>55%</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r>
            </a:tbl>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
                                            <p:txEl>
                                              <p:pRg st="7" end="7"/>
                                            </p:txEl>
                                          </p:spTgt>
                                        </p:tgtEl>
                                        <p:attrNameLst>
                                          <p:attrName>style.visibility</p:attrName>
                                        </p:attrNameLst>
                                      </p:cBhvr>
                                      <p:to>
                                        <p:strVal val="visible"/>
                                      </p:to>
                                    </p:set>
                                    <p:animEffect transition="in" filter="wipe(left)">
                                      <p:cBhvr>
                                        <p:cTn id="20" dur="500"/>
                                        <p:tgtEl>
                                          <p:spTgt spid="6">
                                            <p:txEl>
                                              <p:pRg st="7" end="7"/>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Inventor API Survey Results</a:t>
            </a:r>
            <a:endParaRPr lang="en-US" dirty="0"/>
          </a:p>
        </p:txBody>
      </p:sp>
      <p:sp>
        <p:nvSpPr>
          <p:cNvPr id="3" name="Content Placeholder 2"/>
          <p:cNvSpPr>
            <a:spLocks noGrp="1"/>
          </p:cNvSpPr>
          <p:nvPr>
            <p:ph idx="1"/>
          </p:nvPr>
        </p:nvSpPr>
        <p:spPr/>
        <p:txBody>
          <a:bodyPr/>
          <a:lstStyle/>
          <a:p>
            <a:pPr lvl="1"/>
            <a:r>
              <a:rPr lang="en-US" sz="2400" dirty="0" smtClean="0"/>
              <a:t>Areas to focus development</a:t>
            </a:r>
          </a:p>
          <a:p>
            <a:pPr lvl="1"/>
            <a:endParaRPr lang="en-US" sz="2400" dirty="0" smtClean="0"/>
          </a:p>
          <a:p>
            <a:pPr lvl="1"/>
            <a:endParaRPr lang="en-US" sz="2400" dirty="0" smtClean="0"/>
          </a:p>
          <a:p>
            <a:pPr lvl="1"/>
            <a:endParaRPr lang="en-US" sz="2400" dirty="0" smtClean="0"/>
          </a:p>
          <a:p>
            <a:pPr lvl="1"/>
            <a:endParaRPr lang="en-US" sz="2400" dirty="0" smtClean="0"/>
          </a:p>
          <a:p>
            <a:pPr lvl="1"/>
            <a:endParaRPr lang="en-US" sz="2400" dirty="0" smtClean="0"/>
          </a:p>
          <a:p>
            <a:pPr lvl="1"/>
            <a:endParaRPr lang="en-US" sz="2400" dirty="0" smtClean="0"/>
          </a:p>
          <a:p>
            <a:pPr lvl="1"/>
            <a:endParaRPr lang="en-US" sz="2400" dirty="0" smtClean="0"/>
          </a:p>
          <a:p>
            <a:pPr lvl="1"/>
            <a:r>
              <a:rPr lang="en-US" sz="2400" dirty="0" smtClean="0"/>
              <a:t>Other: Vault, event enhancements, Cable &amp; Harness, Add-In loading</a:t>
            </a:r>
          </a:p>
        </p:txBody>
      </p:sp>
      <p:graphicFrame>
        <p:nvGraphicFramePr>
          <p:cNvPr id="5" name="Content Placeholder 3"/>
          <p:cNvGraphicFramePr>
            <a:graphicFrameLocks/>
          </p:cNvGraphicFramePr>
          <p:nvPr/>
        </p:nvGraphicFramePr>
        <p:xfrm>
          <a:off x="1969294" y="1985169"/>
          <a:ext cx="5079206" cy="2838450"/>
        </p:xfrm>
        <a:graphic>
          <a:graphicData uri="http://schemas.openxmlformats.org/drawingml/2006/table">
            <a:tbl>
              <a:tblPr/>
              <a:tblGrid>
                <a:gridCol w="3507941"/>
                <a:gridCol w="566386"/>
                <a:gridCol w="1004879"/>
              </a:tblGrid>
              <a:tr h="190500">
                <a:tc>
                  <a:txBody>
                    <a:bodyPr/>
                    <a:lstStyle/>
                    <a:p>
                      <a:pPr algn="l" fontAlgn="b"/>
                      <a:r>
                        <a:rPr lang="en-US" sz="1800" b="0" i="0" u="none" strike="noStrike" dirty="0">
                          <a:solidFill>
                            <a:schemeClr val="tx1"/>
                          </a:solidFill>
                          <a:latin typeface="Arial"/>
                        </a:rPr>
                        <a:t>Drawings</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800" b="0" i="0" u="none" strike="noStrike">
                          <a:solidFill>
                            <a:schemeClr val="tx1"/>
                          </a:solidFill>
                          <a:latin typeface="Arial"/>
                        </a:rPr>
                        <a:t>47</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800" b="0" i="0" u="none" strike="noStrike">
                          <a:solidFill>
                            <a:schemeClr val="tx1"/>
                          </a:solidFill>
                          <a:latin typeface="Arial"/>
                        </a:rPr>
                        <a:t>62%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r>
              <a:tr h="190500">
                <a:tc>
                  <a:txBody>
                    <a:bodyPr/>
                    <a:lstStyle/>
                    <a:p>
                      <a:pPr algn="l" fontAlgn="b"/>
                      <a:r>
                        <a:rPr lang="en-US" sz="1800" b="0" i="0" u="none" strike="noStrike">
                          <a:solidFill>
                            <a:schemeClr val="tx1"/>
                          </a:solidFill>
                          <a:latin typeface="Arial"/>
                        </a:rPr>
                        <a:t>User Interaction</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800" b="0" i="0" u="none" strike="noStrike">
                          <a:solidFill>
                            <a:schemeClr val="tx1"/>
                          </a:solidFill>
                          <a:latin typeface="Arial"/>
                        </a:rPr>
                        <a:t>39</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800" b="0" i="0" u="none" strike="noStrike">
                          <a:solidFill>
                            <a:schemeClr val="tx1"/>
                          </a:solidFill>
                          <a:latin typeface="Arial"/>
                        </a:rPr>
                        <a:t>51%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r>
              <a:tr h="190500">
                <a:tc>
                  <a:txBody>
                    <a:bodyPr/>
                    <a:lstStyle/>
                    <a:p>
                      <a:pPr algn="l" fontAlgn="b"/>
                      <a:r>
                        <a:rPr lang="en-US" sz="1800" b="0" i="0" u="none" strike="noStrike">
                          <a:solidFill>
                            <a:schemeClr val="tx1"/>
                          </a:solidFill>
                          <a:latin typeface="Arial"/>
                        </a:rPr>
                        <a:t>Other, Please Specify</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800" b="0" i="0" u="none" strike="noStrike">
                          <a:solidFill>
                            <a:schemeClr val="tx1"/>
                          </a:solidFill>
                          <a:latin typeface="Arial"/>
                        </a:rPr>
                        <a:t>24</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800" b="0" i="0" u="none" strike="noStrike">
                          <a:solidFill>
                            <a:schemeClr val="tx1"/>
                          </a:solidFill>
                          <a:latin typeface="Arial"/>
                        </a:rPr>
                        <a:t>32%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r>
              <a:tr h="190500">
                <a:tc>
                  <a:txBody>
                    <a:bodyPr/>
                    <a:lstStyle/>
                    <a:p>
                      <a:pPr algn="l" fontAlgn="b"/>
                      <a:r>
                        <a:rPr lang="en-US" sz="1800" b="0" i="0" u="none" strike="noStrike">
                          <a:solidFill>
                            <a:schemeClr val="tx1"/>
                          </a:solidFill>
                          <a:latin typeface="Arial"/>
                        </a:rPr>
                        <a:t>Assemblies</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800" b="0" i="0" u="none" strike="noStrike">
                          <a:solidFill>
                            <a:schemeClr val="tx1"/>
                          </a:solidFill>
                          <a:latin typeface="Arial"/>
                        </a:rPr>
                        <a:t>21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800" b="0" i="0" u="none" strike="noStrike">
                          <a:solidFill>
                            <a:schemeClr val="tx1"/>
                          </a:solidFill>
                          <a:latin typeface="Arial"/>
                        </a:rPr>
                        <a:t>28%</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r>
              <a:tr h="190500">
                <a:tc>
                  <a:txBody>
                    <a:bodyPr/>
                    <a:lstStyle/>
                    <a:p>
                      <a:pPr algn="l" fontAlgn="b"/>
                      <a:r>
                        <a:rPr lang="en-US" sz="1800" b="0" i="0" u="none" strike="noStrike">
                          <a:solidFill>
                            <a:schemeClr val="tx1"/>
                          </a:solidFill>
                          <a:latin typeface="Arial"/>
                        </a:rPr>
                        <a:t>User Interface</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800" b="0" i="0" u="none" strike="noStrike">
                          <a:solidFill>
                            <a:schemeClr val="tx1"/>
                          </a:solidFill>
                          <a:latin typeface="Arial"/>
                        </a:rPr>
                        <a:t>21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800" b="0" i="0" u="none" strike="noStrike">
                          <a:solidFill>
                            <a:schemeClr val="tx1"/>
                          </a:solidFill>
                          <a:latin typeface="Arial"/>
                        </a:rPr>
                        <a:t>28%</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r>
              <a:tr h="190500">
                <a:tc>
                  <a:txBody>
                    <a:bodyPr/>
                    <a:lstStyle/>
                    <a:p>
                      <a:pPr algn="l" fontAlgn="b"/>
                      <a:r>
                        <a:rPr lang="en-US" sz="1800" b="0" i="0" u="none" strike="noStrike" dirty="0">
                          <a:solidFill>
                            <a:schemeClr val="tx1"/>
                          </a:solidFill>
                          <a:latin typeface="Arial"/>
                        </a:rPr>
                        <a:t>Part Features</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800" b="0" i="0" u="none" strike="noStrike">
                          <a:solidFill>
                            <a:schemeClr val="tx1"/>
                          </a:solidFill>
                          <a:latin typeface="Arial"/>
                        </a:rPr>
                        <a:t>18</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800" b="0" i="0" u="none" strike="noStrike">
                          <a:solidFill>
                            <a:schemeClr val="tx1"/>
                          </a:solidFill>
                          <a:latin typeface="Arial"/>
                        </a:rPr>
                        <a:t>24%</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r>
              <a:tr h="190500">
                <a:tc>
                  <a:txBody>
                    <a:bodyPr/>
                    <a:lstStyle/>
                    <a:p>
                      <a:pPr algn="l" fontAlgn="b"/>
                      <a:r>
                        <a:rPr lang="en-US" sz="1800" b="0" i="0" u="none" strike="noStrike" dirty="0">
                          <a:solidFill>
                            <a:schemeClr val="tx1"/>
                          </a:solidFill>
                          <a:latin typeface="Arial"/>
                        </a:rPr>
                        <a:t>Client Graphics</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800" b="0" i="0" u="none" strike="noStrike">
                          <a:solidFill>
                            <a:schemeClr val="tx1"/>
                          </a:solidFill>
                          <a:latin typeface="Arial"/>
                        </a:rPr>
                        <a:t>11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800" b="0" i="0" u="none" strike="noStrike">
                          <a:solidFill>
                            <a:schemeClr val="tx1"/>
                          </a:solidFill>
                          <a:latin typeface="Arial"/>
                        </a:rPr>
                        <a:t>14%</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r>
              <a:tr h="190500">
                <a:tc>
                  <a:txBody>
                    <a:bodyPr/>
                    <a:lstStyle/>
                    <a:p>
                      <a:pPr algn="l" fontAlgn="b"/>
                      <a:r>
                        <a:rPr lang="en-US" sz="1800" b="0" i="0" u="none" strike="noStrike" dirty="0">
                          <a:solidFill>
                            <a:schemeClr val="tx1"/>
                          </a:solidFill>
                          <a:latin typeface="Arial"/>
                        </a:rPr>
                        <a:t>2D Sketches</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800" b="0" i="0" u="none" strike="noStrike">
                          <a:solidFill>
                            <a:schemeClr val="tx1"/>
                          </a:solidFill>
                          <a:latin typeface="Arial"/>
                        </a:rPr>
                        <a:t>9</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800" b="0" i="0" u="none" strike="noStrike">
                          <a:solidFill>
                            <a:schemeClr val="tx1"/>
                          </a:solidFill>
                          <a:latin typeface="Arial"/>
                        </a:rPr>
                        <a:t>12%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r>
              <a:tr h="190500">
                <a:tc>
                  <a:txBody>
                    <a:bodyPr/>
                    <a:lstStyle/>
                    <a:p>
                      <a:pPr algn="l" fontAlgn="b"/>
                      <a:r>
                        <a:rPr lang="en-US" sz="1800" b="0" i="0" u="none" strike="noStrike" dirty="0" smtClean="0">
                          <a:solidFill>
                            <a:schemeClr val="tx1"/>
                          </a:solidFill>
                          <a:latin typeface="Arial"/>
                        </a:rPr>
                        <a:t>B-Rep </a:t>
                      </a:r>
                      <a:r>
                        <a:rPr lang="en-US" sz="1800" b="0" i="0" u="none" strike="noStrike" dirty="0">
                          <a:solidFill>
                            <a:schemeClr val="tx1"/>
                          </a:solidFill>
                          <a:latin typeface="Arial"/>
                        </a:rPr>
                        <a:t>query and creation</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800" b="0" i="0" u="none" strike="noStrike">
                          <a:solidFill>
                            <a:schemeClr val="tx1"/>
                          </a:solidFill>
                          <a:latin typeface="Arial"/>
                        </a:rPr>
                        <a:t>9</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800" b="0" i="0" u="none" strike="noStrike">
                          <a:solidFill>
                            <a:schemeClr val="tx1"/>
                          </a:solidFill>
                          <a:latin typeface="Arial"/>
                        </a:rPr>
                        <a:t>12%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r>
              <a:tr h="190500">
                <a:tc>
                  <a:txBody>
                    <a:bodyPr/>
                    <a:lstStyle/>
                    <a:p>
                      <a:pPr algn="l" fontAlgn="b"/>
                      <a:r>
                        <a:rPr lang="en-US" sz="1800" b="0" i="0" u="none" strike="noStrike" dirty="0">
                          <a:solidFill>
                            <a:schemeClr val="tx1"/>
                          </a:solidFill>
                          <a:latin typeface="Arial"/>
                        </a:rPr>
                        <a:t>3D Sketches</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800" b="0" i="0" u="none" strike="noStrike">
                          <a:solidFill>
                            <a:schemeClr val="tx1"/>
                          </a:solidFill>
                          <a:latin typeface="Arial"/>
                        </a:rPr>
                        <a:t>6</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c>
                  <a:txBody>
                    <a:bodyPr/>
                    <a:lstStyle/>
                    <a:p>
                      <a:pPr algn="ctr" fontAlgn="b"/>
                      <a:r>
                        <a:rPr lang="en-US" sz="1800" b="0" i="0" u="none" strike="noStrike" dirty="0">
                          <a:solidFill>
                            <a:schemeClr val="tx1"/>
                          </a:solidFill>
                          <a:latin typeface="Arial"/>
                        </a:rPr>
                        <a:t>8%</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tcPr>
                </a:tc>
              </a:tr>
            </a:tbl>
          </a:graphicData>
        </a:graphic>
      </p:graphicFrame>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Enhancements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ransition spd="med">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USESECONDARYMONITOR" val="True"/>
  <p:tag name="BULLETTYPE" val="3"/>
  <p:tag name="RESPCOUNTERSTYLE" val="-1"/>
  <p:tag name="INPUTSOURCE" val="3"/>
  <p:tag name="BACKUPSESSIONS" val="True"/>
  <p:tag name="REVIEWONLY" val="False"/>
  <p:tag name="PARTICIPANTSINLEADERBOARD" val="8"/>
  <p:tag name="BUBBLESIZEVISIBLE" val="True"/>
  <p:tag name="CUSTOMGRIDBACKCOLOR" val="-32640"/>
  <p:tag name="CUSTOMCELLBACKCOLOR3" val="-16728064"/>
  <p:tag name="DISPLAYDEVICENUMBER" val="True"/>
  <p:tag name="AUTOSIZEGRID" val="True"/>
  <p:tag name="CHARTCOLORS" val="0"/>
  <p:tag name="MULTIRESPDIVISOR" val="1"/>
  <p:tag name="CORRECTPOINTVALUE" val="100"/>
  <p:tag name="ZEROBASED" val="False"/>
  <p:tag name="SHOWBARVISIBLE" val="True"/>
  <p:tag name="REQUIREPASSWORD" val="False"/>
  <p:tag name="RESPCOUNTERFORMAT" val="0"/>
  <p:tag name="NUMRESPONSES" val="10"/>
  <p:tag name="AUTOADVANCE" val="True"/>
  <p:tag name="TEAMSINLEADERBOARD" val="8"/>
  <p:tag name="BUBBLEGROUPING" val="3"/>
  <p:tag name="CUSTOMCELLBACKCOLOR2" val="-16711681"/>
  <p:tag name="DISPLAYDEVICEID" val="True"/>
  <p:tag name="GRIDPOSITION" val="1"/>
  <p:tag name="INCLUDENONRESPONDERS" val="True"/>
  <p:tag name="INCORRECTPOINTVALUE" val="0"/>
  <p:tag name="CHARTSCALE" val="True"/>
  <p:tag name="DEFAULTPORT" val="1001"/>
  <p:tag name="RESPTABLESTYLE" val="0"/>
  <p:tag name="BACKUPMAINTENANCE" val="7"/>
  <p:tag name="STDCHART" val="1"/>
  <p:tag name="DEFAULTNUMTEAMS" val="8"/>
  <p:tag name="USESCHEMECOLORS" val="True"/>
  <p:tag name="GRIDSIZE" val="{Width=800, Height=600}"/>
  <p:tag name="PARTLISTDEFAULT" val="0"/>
  <p:tag name="ADDINALWAYSLOADED" val="True"/>
  <p:tag name="ENABLEPRESENTERVPAD" val="False"/>
  <p:tag name="COUNTDOWNSECONDS" val="5"/>
  <p:tag name="ROTATIONINTERVAL" val="2"/>
  <p:tag name="BUBBLEVALUEFORMAT" val="0.0"/>
  <p:tag name="DISPLAYNAME" val="True"/>
  <p:tag name="CHARTLABELS" val="1"/>
  <p:tag name="REALTIMEBACKUP" val="False"/>
  <p:tag name="ANSWERNOWSTYLE" val="-1"/>
  <p:tag name="ALLOWDUPLICATES" val="False"/>
  <p:tag name="BUBBLENAMEVISIBLE" val="True"/>
  <p:tag name="GRIDOPACITY" val="100"/>
  <p:tag name="INCLUDEPPT" val="True"/>
  <p:tag name="EXPANDSHOWBAR" val="False"/>
  <p:tag name="CHARTVALUEFORMAT" val="0%"/>
  <p:tag name="CUSTOMCELLBACKCOLOR1" val="-256"/>
  <p:tag name="RESETCHARTS" val="True"/>
  <p:tag name="ANSWERNOWTEXT" val="Answer Now"/>
  <p:tag name="MAXRESPONDERS" val="8"/>
  <p:tag name="POLLINGCYCLE" val="2"/>
  <p:tag name="COUNTDOWNSTYLE" val="2"/>
  <p:tag name="CUSTOMCELLBACKCOLOR4" val="-65536"/>
  <p:tag name="TPVERSION" val="2006"/>
  <p:tag name="GRIDROTATIONINTERVAL" val="2"/>
  <p:tag name="AUTOUPDATEALIASES" val="True"/>
  <p:tag name="USEENTERPRISEMANAGER" val="False"/>
  <p:tag name="CUSTOMCELLFORECOLOR" val="-4144960"/>
  <p:tag name="AUTOADJUSTPARTRANGE" val="True"/>
  <p:tag name="ALLOWUSERFEEDBACK" val="True"/>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BAINBULLET" val="True"/>
</p:tagLst>
</file>

<file path=ppt/tags/tag3.xml><?xml version="1.0" encoding="utf-8"?>
<p:tagLst xmlns:a="http://schemas.openxmlformats.org/drawingml/2006/main" xmlns:r="http://schemas.openxmlformats.org/officeDocument/2006/relationships" xmlns:p="http://schemas.openxmlformats.org/presentationml/2006/main">
  <p:tag name="BAINBULLET" val="True"/>
</p:tagLst>
</file>

<file path=ppt/tags/tag4.xml><?xml version="1.0" encoding="utf-8"?>
<p:tagLst xmlns:a="http://schemas.openxmlformats.org/drawingml/2006/main" xmlns:r="http://schemas.openxmlformats.org/officeDocument/2006/relationships" xmlns:p="http://schemas.openxmlformats.org/presentationml/2006/main">
  <p:tag name="CREATEDBY" val="KMASlideWizard"/>
</p:tagLst>
</file>

<file path=ppt/theme/theme1.xml><?xml version="1.0" encoding="utf-8"?>
<a:theme xmlns:a="http://schemas.openxmlformats.org/drawingml/2006/main" name="blank">
  <a:themeElements>
    <a:clrScheme name="blank 1">
      <a:dk1>
        <a:srgbClr val="CCCCCC"/>
      </a:dk1>
      <a:lt1>
        <a:srgbClr val="FFFFFF"/>
      </a:lt1>
      <a:dk2>
        <a:srgbClr val="000000"/>
      </a:dk2>
      <a:lt2>
        <a:srgbClr val="FFFFFF"/>
      </a:lt2>
      <a:accent1>
        <a:srgbClr val="00B4FF"/>
      </a:accent1>
      <a:accent2>
        <a:srgbClr val="EE5500"/>
      </a:accent2>
      <a:accent3>
        <a:srgbClr val="AAAAAA"/>
      </a:accent3>
      <a:accent4>
        <a:srgbClr val="DADADA"/>
      </a:accent4>
      <a:accent5>
        <a:srgbClr val="AAD6FF"/>
      </a:accent5>
      <a:accent6>
        <a:srgbClr val="D84C00"/>
      </a:accent6>
      <a:hlink>
        <a:srgbClr val="77BB11"/>
      </a:hlink>
      <a:folHlink>
        <a:srgbClr val="FFAA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charset="0"/>
          </a:defRPr>
        </a:defPPr>
      </a:lstStyle>
    </a:lnDef>
  </a:objectDefaults>
  <a:extraClrSchemeLst>
    <a:extraClrScheme>
      <a:clrScheme name="blank 1">
        <a:dk1>
          <a:srgbClr val="CCCCCC"/>
        </a:dk1>
        <a:lt1>
          <a:srgbClr val="FFFFFF"/>
        </a:lt1>
        <a:dk2>
          <a:srgbClr val="000000"/>
        </a:dk2>
        <a:lt2>
          <a:srgbClr val="FFFFFF"/>
        </a:lt2>
        <a:accent1>
          <a:srgbClr val="00B4FF"/>
        </a:accent1>
        <a:accent2>
          <a:srgbClr val="EE5500"/>
        </a:accent2>
        <a:accent3>
          <a:srgbClr val="AAAAAA"/>
        </a:accent3>
        <a:accent4>
          <a:srgbClr val="DADADA"/>
        </a:accent4>
        <a:accent5>
          <a:srgbClr val="AAD6FF"/>
        </a:accent5>
        <a:accent6>
          <a:srgbClr val="D84C00"/>
        </a:accent6>
        <a:hlink>
          <a:srgbClr val="77BB11"/>
        </a:hlink>
        <a:folHlink>
          <a:srgbClr val="FFAA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ank">
  <a:themeElements>
    <a:clrScheme name="blank 1">
      <a:dk1>
        <a:srgbClr val="CCCCCC"/>
      </a:dk1>
      <a:lt1>
        <a:srgbClr val="FFFFFF"/>
      </a:lt1>
      <a:dk2>
        <a:srgbClr val="000000"/>
      </a:dk2>
      <a:lt2>
        <a:srgbClr val="FFFFFF"/>
      </a:lt2>
      <a:accent1>
        <a:srgbClr val="00B4FF"/>
      </a:accent1>
      <a:accent2>
        <a:srgbClr val="EE5500"/>
      </a:accent2>
      <a:accent3>
        <a:srgbClr val="AAAAAA"/>
      </a:accent3>
      <a:accent4>
        <a:srgbClr val="DADADA"/>
      </a:accent4>
      <a:accent5>
        <a:srgbClr val="AAD6FF"/>
      </a:accent5>
      <a:accent6>
        <a:srgbClr val="D84C00"/>
      </a:accent6>
      <a:hlink>
        <a:srgbClr val="77BB11"/>
      </a:hlink>
      <a:folHlink>
        <a:srgbClr val="FFAA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charset="0"/>
          </a:defRPr>
        </a:defPPr>
      </a:lstStyle>
    </a:lnDef>
  </a:objectDefaults>
  <a:extraClrSchemeLst>
    <a:extraClrScheme>
      <a:clrScheme name="blank 1">
        <a:dk1>
          <a:srgbClr val="CCCCCC"/>
        </a:dk1>
        <a:lt1>
          <a:srgbClr val="FFFFFF"/>
        </a:lt1>
        <a:dk2>
          <a:srgbClr val="000000"/>
        </a:dk2>
        <a:lt2>
          <a:srgbClr val="FFFFFF"/>
        </a:lt2>
        <a:accent1>
          <a:srgbClr val="00B4FF"/>
        </a:accent1>
        <a:accent2>
          <a:srgbClr val="EE5500"/>
        </a:accent2>
        <a:accent3>
          <a:srgbClr val="AAAAAA"/>
        </a:accent3>
        <a:accent4>
          <a:srgbClr val="DADADA"/>
        </a:accent4>
        <a:accent5>
          <a:srgbClr val="AAD6FF"/>
        </a:accent5>
        <a:accent6>
          <a:srgbClr val="D84C00"/>
        </a:accent6>
        <a:hlink>
          <a:srgbClr val="77BB11"/>
        </a:hlink>
        <a:folHlink>
          <a:srgbClr val="FFAA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14615</TotalTime>
  <Words>1816</Words>
  <Application>Microsoft Office PowerPoint</Application>
  <PresentationFormat>On-screen Show (4:3)</PresentationFormat>
  <Paragraphs>404</Paragraphs>
  <Slides>35</Slides>
  <Notes>22</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35</vt:i4>
      </vt:variant>
    </vt:vector>
  </HeadingPairs>
  <TitlesOfParts>
    <vt:vector size="38" baseType="lpstr">
      <vt:lpstr>blank</vt:lpstr>
      <vt:lpstr>1_blank</vt:lpstr>
      <vt:lpstr>Visio</vt:lpstr>
      <vt:lpstr>Choosing the Right Tool for the Job Up in the Cloud</vt:lpstr>
      <vt:lpstr>Slide 2</vt:lpstr>
      <vt:lpstr>Slide 3</vt:lpstr>
      <vt:lpstr>Bio</vt:lpstr>
      <vt:lpstr>Nondisclosure Agreement </vt:lpstr>
      <vt:lpstr> What’s New in Inventor 2012?</vt:lpstr>
      <vt:lpstr>Inventor API Survey Results</vt:lpstr>
      <vt:lpstr>Inventor API Survey Results</vt:lpstr>
      <vt:lpstr>Part Enhancements</vt:lpstr>
      <vt:lpstr>Extrude Feature Re-Design</vt:lpstr>
      <vt:lpstr>Other Part Enhancements</vt:lpstr>
      <vt:lpstr>Assembly Enhancements</vt:lpstr>
      <vt:lpstr>Drawing Enhancements</vt:lpstr>
      <vt:lpstr>New User-Interface</vt:lpstr>
      <vt:lpstr>Marking Menus</vt:lpstr>
      <vt:lpstr>Radial Marking Menu</vt:lpstr>
      <vt:lpstr>Linear Marking Menu</vt:lpstr>
      <vt:lpstr>Mini Toolbar</vt:lpstr>
      <vt:lpstr>Contextual Mini Toolbar</vt:lpstr>
      <vt:lpstr>Balloon Tips</vt:lpstr>
      <vt:lpstr>Non-Transacting Client Graphics</vt:lpstr>
      <vt:lpstr>Registry-Free Add-Ins</vt:lpstr>
      <vt:lpstr>.addin File Locations</vt:lpstr>
      <vt:lpstr>New Add-In Loading Mechanism</vt:lpstr>
      <vt:lpstr>Add-In Load Behavior</vt:lpstr>
      <vt:lpstr>BIM Exchange API</vt:lpstr>
      <vt:lpstr>New Transient Camera</vt:lpstr>
      <vt:lpstr>Dockable Window Enhancements</vt:lpstr>
      <vt:lpstr>Transient Geometry Enhancements</vt:lpstr>
      <vt:lpstr>Miscellaneous</vt:lpstr>
      <vt:lpstr>Slide 31</vt:lpstr>
      <vt:lpstr>Slide 32</vt:lpstr>
      <vt:lpstr>Nondisclosure Agreement </vt:lpstr>
      <vt:lpstr>Choosing the  Right Tool for the Job  Up in the Cloud</vt:lpstr>
      <vt:lpstr>Choosing the Right Tool for the Job Up in the Cloud</vt:lpstr>
    </vt:vector>
  </TitlesOfParts>
  <Company>Autodesk,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 Tinman MRD</dc:title>
  <dc:creator>Autodesk, Inc.</dc:creator>
  <cp:lastModifiedBy>ekinsb</cp:lastModifiedBy>
  <cp:revision>305</cp:revision>
  <dcterms:created xsi:type="dcterms:W3CDTF">2005-01-11T23:12:23Z</dcterms:created>
  <dcterms:modified xsi:type="dcterms:W3CDTF">2010-11-02T06:29:42Z</dcterms:modified>
</cp:coreProperties>
</file>