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 id="2147483693" r:id="rId6"/>
  </p:sldMasterIdLst>
  <p:notesMasterIdLst>
    <p:notesMasterId r:id="rId42"/>
  </p:notesMasterIdLst>
  <p:handoutMasterIdLst>
    <p:handoutMasterId r:id="rId43"/>
  </p:handoutMasterIdLst>
  <p:sldIdLst>
    <p:sldId id="422" r:id="rId7"/>
    <p:sldId id="420" r:id="rId8"/>
    <p:sldId id="435" r:id="rId9"/>
    <p:sldId id="436" r:id="rId10"/>
    <p:sldId id="449" r:id="rId11"/>
    <p:sldId id="471" r:id="rId12"/>
    <p:sldId id="450" r:id="rId13"/>
    <p:sldId id="451" r:id="rId14"/>
    <p:sldId id="452" r:id="rId15"/>
    <p:sldId id="455" r:id="rId16"/>
    <p:sldId id="472" r:id="rId17"/>
    <p:sldId id="456" r:id="rId18"/>
    <p:sldId id="457" r:id="rId19"/>
    <p:sldId id="458" r:id="rId20"/>
    <p:sldId id="459" r:id="rId21"/>
    <p:sldId id="461" r:id="rId22"/>
    <p:sldId id="462" r:id="rId23"/>
    <p:sldId id="478" r:id="rId24"/>
    <p:sldId id="479" r:id="rId25"/>
    <p:sldId id="460" r:id="rId26"/>
    <p:sldId id="473" r:id="rId27"/>
    <p:sldId id="475" r:id="rId28"/>
    <p:sldId id="476" r:id="rId29"/>
    <p:sldId id="474" r:id="rId30"/>
    <p:sldId id="469" r:id="rId31"/>
    <p:sldId id="454" r:id="rId32"/>
    <p:sldId id="468" r:id="rId33"/>
    <p:sldId id="477" r:id="rId34"/>
    <p:sldId id="470" r:id="rId35"/>
    <p:sldId id="440" r:id="rId36"/>
    <p:sldId id="374" r:id="rId37"/>
    <p:sldId id="445" r:id="rId38"/>
    <p:sldId id="447" r:id="rId39"/>
    <p:sldId id="442" r:id="rId40"/>
    <p:sldId id="369" r:id="rId41"/>
  </p:sldIdLst>
  <p:sldSz cx="13011150" cy="9756775"/>
  <p:notesSz cx="6858000" cy="9296400"/>
  <p:custDataLst>
    <p:tags r:id="rId44"/>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03" autoAdjust="0"/>
    <p:restoredTop sz="56224" autoAdjust="0"/>
  </p:normalViewPr>
  <p:slideViewPr>
    <p:cSldViewPr>
      <p:cViewPr varScale="1">
        <p:scale>
          <a:sx n="39" d="100"/>
          <a:sy n="39" d="100"/>
        </p:scale>
        <p:origin x="-1867" y="-77"/>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76" d="100"/>
          <a:sy n="76" d="100"/>
        </p:scale>
        <p:origin x="-168" y="-108"/>
      </p:cViewPr>
      <p:guideLst>
        <p:guide orient="horz" pos="2928"/>
        <p:guide pos="216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477"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369" y="2"/>
            <a:ext cx="2972555"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11/8/2011</a:t>
            </a:fld>
            <a:endParaRPr lang="en-US" dirty="0"/>
          </a:p>
        </p:txBody>
      </p:sp>
      <p:sp>
        <p:nvSpPr>
          <p:cNvPr id="4" name="Footer Placeholder 3"/>
          <p:cNvSpPr>
            <a:spLocks noGrp="1"/>
          </p:cNvSpPr>
          <p:nvPr>
            <p:ph type="ftr" sz="quarter" idx="2"/>
          </p:nvPr>
        </p:nvSpPr>
        <p:spPr>
          <a:xfrm>
            <a:off x="0" y="8829430"/>
            <a:ext cx="2971477"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369" y="8829430"/>
            <a:ext cx="2972555"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 xmlns:p14="http://schemas.microsoft.com/office/powerpoint/2010/main" val="1452034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477"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369" y="2"/>
            <a:ext cx="2972555"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11/8/2011</a:t>
            </a:fld>
            <a:endParaRPr lang="en-US" dirty="0"/>
          </a:p>
        </p:txBody>
      </p:sp>
      <p:sp>
        <p:nvSpPr>
          <p:cNvPr id="4" name="Slide Image Placeholder 3"/>
          <p:cNvSpPr>
            <a:spLocks noGrp="1" noRot="1" noChangeAspect="1"/>
          </p:cNvSpPr>
          <p:nvPr>
            <p:ph type="sldImg" idx="2"/>
          </p:nvPr>
        </p:nvSpPr>
        <p:spPr>
          <a:xfrm>
            <a:off x="16859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685478" y="3718119"/>
            <a:ext cx="5487047" cy="4880582"/>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430"/>
            <a:ext cx="2971477"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369" y="8829430"/>
            <a:ext cx="2972555"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 xmlns:p14="http://schemas.microsoft.com/office/powerpoint/2010/main" val="319551510"/>
      </p:ext>
    </p:extLst>
  </p:cSld>
  <p:clrMap bg1="lt1" tx1="dk1" bg2="lt2" tx2="dk2" accent1="accent1" accent2="accent2" accent3="accent3" accent4="accent4" accent5="accent5" accent6="accent6" hlink="hlink" folHlink="folHlink"/>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a:t>
            </a:fld>
            <a:endParaRPr lang="en-US" dirty="0"/>
          </a:p>
        </p:txBody>
      </p:sp>
    </p:spTree>
    <p:extLst>
      <p:ext uri="{BB962C8B-B14F-4D97-AF65-F5344CB8AC3E}">
        <p14:creationId xmlns=""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A wire</a:t>
            </a:r>
            <a:r>
              <a:rPr lang="en-US" baseline="0" dirty="0" smtClean="0"/>
              <a:t> body is the way to define wireframe geometry as B-Rep.  It consists of wireframe geometry as edges and they are connected by vertices.</a:t>
            </a:r>
          </a:p>
          <a:p>
            <a:pPr marL="285750" indent="-285750">
              <a:buFont typeface="Arial" pitchFamily="34" charset="0"/>
              <a:buChar char="•"/>
            </a:pPr>
            <a:r>
              <a:rPr lang="en-US" baseline="0" dirty="0" smtClean="0"/>
              <a:t>Using wire bodies as input, you can create a ruled surface.</a:t>
            </a:r>
          </a:p>
          <a:p>
            <a:pPr marL="285750" indent="-285750">
              <a:buFont typeface="Arial" pitchFamily="34" charset="0"/>
              <a:buChar char="•"/>
            </a:pPr>
            <a:r>
              <a:rPr lang="en-US" baseline="0" dirty="0" smtClean="0"/>
              <a:t>A planar wire body can be offset.</a:t>
            </a:r>
          </a:p>
          <a:p>
            <a:pPr marL="285750" indent="-285750">
              <a:buFont typeface="Arial" pitchFamily="34" charset="0"/>
              <a:buChar char="•"/>
            </a:pPr>
            <a:r>
              <a:rPr lang="en-US" baseline="0" dirty="0" smtClean="0"/>
              <a:t>A transient B-Rep can be written out as SAT or DWG.</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dirty="0"/>
          </a:p>
        </p:txBody>
      </p:sp>
    </p:spTree>
    <p:extLst>
      <p:ext uri="{BB962C8B-B14F-4D97-AF65-F5344CB8AC3E}">
        <p14:creationId xmlns="" xmlns:p14="http://schemas.microsoft.com/office/powerpoint/2010/main" val="488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All</a:t>
            </a:r>
            <a:r>
              <a:rPr lang="en-US" baseline="0" dirty="0" smtClean="0"/>
              <a:t> assembly constraints now have the </a:t>
            </a:r>
            <a:r>
              <a:rPr lang="en-US" baseline="0" dirty="0" err="1" smtClean="0"/>
              <a:t>IsDefaultName</a:t>
            </a:r>
            <a:r>
              <a:rPr lang="en-US" baseline="0" dirty="0" smtClean="0"/>
              <a:t> property that indicates if the current name is the default name or if the user has renamed it.</a:t>
            </a:r>
          </a:p>
          <a:p>
            <a:pPr marL="285750" indent="-285750">
              <a:buFont typeface="Arial" pitchFamily="34" charset="0"/>
              <a:buChar char="•"/>
            </a:pPr>
            <a:r>
              <a:rPr lang="en-US" baseline="0" dirty="0" smtClean="0"/>
              <a:t>API support for the option to have cross-part sketch geometry projection.</a:t>
            </a:r>
          </a:p>
          <a:p>
            <a:pPr marL="285750" indent="-285750">
              <a:buFont typeface="Arial" pitchFamily="34" charset="0"/>
              <a:buChar char="•"/>
            </a:pPr>
            <a:r>
              <a:rPr lang="en-US" baseline="0" dirty="0" smtClean="0"/>
              <a:t>API support to the setting to remove internal voids when deriving an assembly.</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dirty="0"/>
          </a:p>
        </p:txBody>
      </p:sp>
    </p:spTree>
    <p:extLst>
      <p:ext uri="{BB962C8B-B14F-4D97-AF65-F5344CB8AC3E}">
        <p14:creationId xmlns="" xmlns:p14="http://schemas.microsoft.com/office/powerpoint/2010/main" val="1218008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The Style properties</a:t>
            </a:r>
            <a:r>
              <a:rPr lang="en-US" baseline="0" dirty="0" smtClean="0"/>
              <a:t> expose some additional dimension style functionality.</a:t>
            </a:r>
          </a:p>
          <a:p>
            <a:pPr marL="285750" indent="-285750">
              <a:buFont typeface="Arial" pitchFamily="34" charset="0"/>
              <a:buChar char="•"/>
            </a:pPr>
            <a:r>
              <a:rPr lang="en-US" dirty="0" smtClean="0"/>
              <a:t>The</a:t>
            </a:r>
            <a:r>
              <a:rPr lang="en-US" baseline="0" dirty="0" smtClean="0"/>
              <a:t> new Geometry property of the </a:t>
            </a:r>
            <a:r>
              <a:rPr lang="en-US" baseline="0" dirty="0" err="1" smtClean="0"/>
              <a:t>DrawingCurveSegment</a:t>
            </a:r>
            <a:r>
              <a:rPr lang="en-US" baseline="0" dirty="0" smtClean="0"/>
              <a:t> object returns 2D geometry that represents the drawing curve segment.  A drawing curve segment is a 3D curve.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dirty="0"/>
          </a:p>
        </p:txBody>
      </p:sp>
    </p:spTree>
    <p:extLst>
      <p:ext uri="{BB962C8B-B14F-4D97-AF65-F5344CB8AC3E}">
        <p14:creationId xmlns="" xmlns:p14="http://schemas.microsoft.com/office/powerpoint/2010/main" val="408438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The Add2</a:t>
            </a:r>
            <a:r>
              <a:rPr lang="en-US" baseline="0" dirty="0" smtClean="0"/>
              <a:t> method supported creating persistent graphics data for use with a client feature.  This is now supported directly on the client feature object.</a:t>
            </a:r>
          </a:p>
          <a:p>
            <a:pPr marL="285750" indent="-285750">
              <a:buFont typeface="Arial" pitchFamily="34" charset="0"/>
              <a:buChar char="•"/>
            </a:pPr>
            <a:r>
              <a:rPr lang="en-US" baseline="0" dirty="0" err="1" smtClean="0"/>
              <a:t>AllowSliceCapping</a:t>
            </a:r>
            <a:r>
              <a:rPr lang="en-US" baseline="0" dirty="0" smtClean="0"/>
              <a:t>, </a:t>
            </a:r>
            <a:r>
              <a:rPr lang="en-US" baseline="0" dirty="0" err="1" smtClean="0"/>
              <a:t>IsTransparentInPlaceEdit</a:t>
            </a:r>
            <a:r>
              <a:rPr lang="en-US" baseline="0" dirty="0" smtClean="0"/>
              <a:t>, and </a:t>
            </a:r>
            <a:r>
              <a:rPr lang="en-US" baseline="0" dirty="0" err="1" smtClean="0"/>
              <a:t>OverrideOpacity</a:t>
            </a:r>
            <a:r>
              <a:rPr lang="en-US" baseline="0" dirty="0" smtClean="0"/>
              <a:t> define how client graphics will behave in various situations.</a:t>
            </a:r>
          </a:p>
          <a:p>
            <a:pPr marL="285750" indent="-285750">
              <a:buFont typeface="Arial" pitchFamily="34" charset="0"/>
              <a:buChar char="•"/>
            </a:pPr>
            <a:r>
              <a:rPr lang="en-US" baseline="0" dirty="0" smtClean="0"/>
              <a:t>The </a:t>
            </a:r>
            <a:r>
              <a:rPr lang="en-US" baseline="0" dirty="0" err="1" smtClean="0"/>
              <a:t>BackFaceCulling</a:t>
            </a:r>
            <a:r>
              <a:rPr lang="en-US" baseline="0" dirty="0" smtClean="0"/>
              <a:t> properties define whether back face culling is performed or not on triangle graphics.  If back face culling is turned on only the positive normal side of a triangle will be rendered.  The mesh essentially has a front and a back and only the front will be rendered.</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dirty="0"/>
          </a:p>
        </p:txBody>
      </p:sp>
    </p:spTree>
    <p:extLst>
      <p:ext uri="{BB962C8B-B14F-4D97-AF65-F5344CB8AC3E}">
        <p14:creationId xmlns="" xmlns:p14="http://schemas.microsoft.com/office/powerpoint/2010/main" val="3907346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The</a:t>
            </a:r>
            <a:r>
              <a:rPr lang="en-US" baseline="0" dirty="0" smtClean="0"/>
              <a:t> display name of a node is used when the user is selecting and uses the “Select Other” functionality.  This name is what’s displayed in the list of selectable entities.</a:t>
            </a:r>
          </a:p>
          <a:p>
            <a:pPr marL="285750" indent="-285750">
              <a:buFont typeface="Arial" pitchFamily="34" charset="0"/>
              <a:buChar char="•"/>
            </a:pPr>
            <a:r>
              <a:rPr lang="en-US" baseline="0" dirty="0" smtClean="0"/>
              <a:t>In previous versions of Inventor, the client graphics object that was selectable was the graphics node.  This was fairly heavy in some cases where many selectable objects needed to be created.  This new functionality allows graphic primitives to be selected.  These are the various line, triangle, and point graphics, and also the B-Rep components that make up a </a:t>
            </a:r>
            <a:r>
              <a:rPr lang="en-US" baseline="0" dirty="0" err="1" smtClean="0"/>
              <a:t>SurfaceGraphics</a:t>
            </a:r>
            <a:r>
              <a:rPr lang="en-US" baseline="0" dirty="0" smtClean="0"/>
              <a:t> instance.</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dirty="0"/>
          </a:p>
        </p:txBody>
      </p:sp>
    </p:spTree>
    <p:extLst>
      <p:ext uri="{BB962C8B-B14F-4D97-AF65-F5344CB8AC3E}">
        <p14:creationId xmlns="" xmlns:p14="http://schemas.microsoft.com/office/powerpoint/2010/main" val="1784471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Inventor will be supporting switching</a:t>
            </a:r>
            <a:r>
              <a:rPr lang="en-US" baseline="0" dirty="0" smtClean="0"/>
              <a:t> between languages without a full uninstall-reinstall.  This property returns the name of the current language.  For example English is “en-US”.</a:t>
            </a:r>
          </a:p>
          <a:p>
            <a:pPr marL="285750" indent="-285750">
              <a:buFont typeface="Arial" pitchFamily="34" charset="0"/>
              <a:buChar char="•"/>
            </a:pPr>
            <a:r>
              <a:rPr lang="en-US" baseline="0" dirty="0" smtClean="0"/>
              <a:t>Used as part of the App Store support to refresh the add-in list so an add-in can be installed while Inventor is running.</a:t>
            </a:r>
          </a:p>
          <a:p>
            <a:pPr marL="285750" indent="-285750">
              <a:buFont typeface="Arial" pitchFamily="34" charset="0"/>
              <a:buChar char="•"/>
            </a:pPr>
            <a:r>
              <a:rPr lang="en-US" baseline="0" dirty="0" err="1" smtClean="0"/>
              <a:t>InterfaceStyle</a:t>
            </a:r>
            <a:r>
              <a:rPr lang="en-US" baseline="0" dirty="0" smtClean="0"/>
              <a:t> has been removed.  This was used to determine if Inventor was in classic or ribbon mode.  It’s always in ribbon mode now.</a:t>
            </a:r>
          </a:p>
          <a:p>
            <a:pPr marL="285750" indent="-285750">
              <a:buFont typeface="Arial" pitchFamily="34" charset="0"/>
              <a:buChar char="•"/>
            </a:pPr>
            <a:r>
              <a:rPr lang="en-US" baseline="0" dirty="0" smtClean="0"/>
              <a:t>Inventor now supported reading in a point cloud.  The two point cloud objects listed here are to support the selection of points within a cloud.</a:t>
            </a:r>
          </a:p>
          <a:p>
            <a:pPr marL="285750" indent="-285750">
              <a:buFont typeface="Arial" pitchFamily="34" charset="0"/>
              <a:buChar char="•"/>
            </a:pPr>
            <a:r>
              <a:rPr lang="en-US" baseline="0" dirty="0" smtClean="0"/>
              <a:t>Provides an easy way to determine if a property set exists without relying on a failure.</a:t>
            </a:r>
          </a:p>
          <a:p>
            <a:pPr marL="285750" indent="-285750">
              <a:buFont typeface="Arial" pitchFamily="34" charset="0"/>
              <a:buChar char="•"/>
            </a:pPr>
            <a:r>
              <a:rPr lang="en-US" baseline="0" dirty="0" smtClean="0"/>
              <a:t>Exposes the </a:t>
            </a:r>
            <a:r>
              <a:rPr lang="en-US" baseline="0" dirty="0" err="1" smtClean="0"/>
              <a:t>HelpManager</a:t>
            </a:r>
            <a:r>
              <a:rPr lang="en-US" baseline="0" dirty="0" smtClean="0"/>
              <a:t> object through Apprentice.</a:t>
            </a:r>
          </a:p>
          <a:p>
            <a:pPr marL="285750" indent="-285750">
              <a:buFont typeface="Arial" pitchFamily="34" charset="0"/>
              <a:buChar char="•"/>
            </a:pPr>
            <a:r>
              <a:rPr lang="en-US" baseline="0" dirty="0" smtClean="0"/>
              <a:t>Copies a level of detail.</a:t>
            </a:r>
          </a:p>
          <a:p>
            <a:pPr marL="285750" indent="-285750">
              <a:buFont typeface="Arial" pitchFamily="34" charset="0"/>
              <a:buChar char="•"/>
            </a:pPr>
            <a:r>
              <a:rPr lang="en-US" baseline="0" dirty="0" smtClean="0"/>
              <a:t>Inventor will support turning texture display on an off as a way to increase performance.  This provides API access to that functionality.</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dirty="0"/>
          </a:p>
        </p:txBody>
      </p:sp>
    </p:spTree>
    <p:extLst>
      <p:ext uri="{BB962C8B-B14F-4D97-AF65-F5344CB8AC3E}">
        <p14:creationId xmlns="" xmlns:p14="http://schemas.microsoft.com/office/powerpoint/2010/main" val="190803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The path</a:t>
            </a:r>
            <a:r>
              <a:rPr lang="en-US" baseline="0" dirty="0" smtClean="0"/>
              <a:t> to the add-in </a:t>
            </a:r>
            <a:r>
              <a:rPr lang="en-US" baseline="0" dirty="0" err="1" smtClean="0"/>
              <a:t>dll</a:t>
            </a:r>
            <a:r>
              <a:rPr lang="en-US" baseline="0" dirty="0" smtClean="0"/>
              <a:t> is either a full path “C:\</a:t>
            </a:r>
            <a:r>
              <a:rPr lang="en-US" baseline="0" dirty="0" err="1" smtClean="0"/>
              <a:t>MyStuff</a:t>
            </a:r>
            <a:r>
              <a:rPr lang="en-US" baseline="0" dirty="0" smtClean="0"/>
              <a:t>\AttributeHelper.dll” or it can be a relative path that is relative to the .</a:t>
            </a:r>
            <a:r>
              <a:rPr lang="en-US" baseline="0" dirty="0" err="1" smtClean="0"/>
              <a:t>addin</a:t>
            </a:r>
            <a:r>
              <a:rPr lang="en-US" baseline="0" dirty="0" smtClean="0"/>
              <a:t> file.</a:t>
            </a:r>
          </a:p>
          <a:p>
            <a:pPr marL="285750" indent="-285750">
              <a:buFont typeface="Arial" pitchFamily="34" charset="0"/>
              <a:buChar char="•"/>
            </a:pPr>
            <a:r>
              <a:rPr lang="en-US" baseline="0" dirty="0" smtClean="0"/>
              <a:t>The </a:t>
            </a:r>
            <a:r>
              <a:rPr lang="en-US" baseline="0" dirty="0" err="1" smtClean="0"/>
              <a:t>OSType</a:t>
            </a:r>
            <a:r>
              <a:rPr lang="en-US" baseline="0" dirty="0" smtClean="0"/>
              <a:t> is a new capability this release that lets you specify if your add-in should be loaded for 32 or 64-bit OS.  If not specified, it will load for both.</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dirty="0"/>
          </a:p>
        </p:txBody>
      </p:sp>
    </p:spTree>
    <p:extLst>
      <p:ext uri="{BB962C8B-B14F-4D97-AF65-F5344CB8AC3E}">
        <p14:creationId xmlns="" xmlns:p14="http://schemas.microsoft.com/office/powerpoint/2010/main" val="220149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5925" y="774700"/>
            <a:ext cx="3486150" cy="2614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BA066-532B-432A-9CF9-2E02370A0DD7}"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display name and description information of an add-in can now be localized.</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dirty="0"/>
          </a:p>
        </p:txBody>
      </p:sp>
    </p:spTree>
    <p:extLst>
      <p:ext uri="{BB962C8B-B14F-4D97-AF65-F5344CB8AC3E}">
        <p14:creationId xmlns="" xmlns:p14="http://schemas.microsoft.com/office/powerpoint/2010/main" val="3900467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now possible to have all of the files an add-in requires to be in a single directory and when copied into one of the valid add-in locations will enable your add-in.  Subdirectories</a:t>
            </a:r>
            <a:r>
              <a:rPr lang="en-US" baseline="0" dirty="0" smtClean="0"/>
              <a:t> beneath the add-in location directories will be searched for .</a:t>
            </a:r>
            <a:r>
              <a:rPr lang="en-US" baseline="0" dirty="0" err="1" smtClean="0"/>
              <a:t>addin</a:t>
            </a:r>
            <a:r>
              <a:rPr lang="en-US" baseline="0" dirty="0" smtClean="0"/>
              <a:t> files.  So a folder dropped into an add-in location can contain subfolders and can contain multiple .</a:t>
            </a:r>
            <a:r>
              <a:rPr lang="en-US" baseline="0" dirty="0" err="1" smtClean="0"/>
              <a:t>addin</a:t>
            </a:r>
            <a:r>
              <a:rPr lang="en-US" baseline="0" dirty="0" smtClean="0"/>
              <a:t> files that can specify to load different </a:t>
            </a:r>
            <a:r>
              <a:rPr lang="en-US" baseline="0" dirty="0" err="1" smtClean="0"/>
              <a:t>dll’s</a:t>
            </a:r>
            <a:r>
              <a:rPr lang="en-US" baseline="0" dirty="0" smtClean="0"/>
              <a:t> based on OS type and version.</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dirty="0"/>
          </a:p>
        </p:txBody>
      </p:sp>
    </p:spTree>
    <p:extLst>
      <p:ext uri="{BB962C8B-B14F-4D97-AF65-F5344CB8AC3E}">
        <p14:creationId xmlns="" xmlns:p14="http://schemas.microsoft.com/office/powerpoint/2010/main" val="978753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4338" y="777875"/>
            <a:ext cx="3484562" cy="2614613"/>
          </a:xfrm>
        </p:spPr>
      </p:sp>
      <p:sp>
        <p:nvSpPr>
          <p:cNvPr id="3" name="Notes Placeholder 2"/>
          <p:cNvSpPr>
            <a:spLocks noGrp="1"/>
          </p:cNvSpPr>
          <p:nvPr>
            <p:ph type="body" idx="1"/>
          </p:nvPr>
        </p:nvSpPr>
        <p:spPr>
          <a:xfrm>
            <a:off x="685478" y="4288287"/>
            <a:ext cx="5487047" cy="4279815"/>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1300091" rtl="0" fontAlgn="base">
              <a:spcBef>
                <a:spcPct val="0"/>
              </a:spcBef>
              <a:spcAft>
                <a:spcPct val="0"/>
              </a:spcAft>
              <a:defRPr/>
            </a:pPr>
            <a:fld id="{9EC167E1-C60E-45A7-B40D-9629AC64C384}" type="slidenum">
              <a:rPr lang="en-US" sz="1200" kern="1200">
                <a:solidFill>
                  <a:prstClr val="black"/>
                </a:solidFill>
                <a:latin typeface="Arial" pitchFamily="34" charset="0"/>
              </a:rPr>
              <a:pPr algn="r" defTabSz="1300091" rtl="0" fontAlgn="base">
                <a:spcBef>
                  <a:spcPct val="0"/>
                </a:spcBef>
                <a:spcAft>
                  <a:spcPct val="0"/>
                </a:spcAft>
                <a:defRPr/>
              </a:pPr>
              <a:t>31</a:t>
            </a:fld>
            <a:endParaRPr lang="en-US" sz="1200" kern="1200" dirty="0">
              <a:solidFill>
                <a:prstClr val="black"/>
              </a:solidFill>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4BEA9554-93EE-4CA0-8EA3-80B75BFC582D}" type="slidenum">
              <a:rPr lang="en-US" smtClean="0">
                <a:latin typeface="Arial" pitchFamily="34" charset="0"/>
              </a:rPr>
              <a:pPr>
                <a:defRPr/>
              </a:pPr>
              <a:t>32</a:t>
            </a:fld>
            <a:endParaRPr lang="en-US" smtClean="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lIns="92279" tIns="46139" rIns="92279" bIns="46139"/>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pPr>
              <a:defRPr/>
            </a:pPr>
            <a:fld id="{9F7680C3-964A-4661-9395-6C76FE57DCA2}" type="slidenum">
              <a:rPr lang="en-US" smtClean="0">
                <a:latin typeface="Arial" pitchFamily="34" charset="0"/>
              </a:rPr>
              <a:pPr>
                <a:defRPr/>
              </a:pPr>
              <a:t>33</a:t>
            </a:fld>
            <a:endParaRPr lang="en-US" smtClean="0">
              <a:latin typeface="Arial" pitchFamily="34" charset="0"/>
            </a:endParaRPr>
          </a:p>
        </p:txBody>
      </p:sp>
      <p:sp>
        <p:nvSpPr>
          <p:cNvPr id="19459" name="Rectangle 2"/>
          <p:cNvSpPr>
            <a:spLocks noGrp="1" noRot="1" noChangeAspect="1" noChangeArrowheads="1" noTextEdit="1"/>
          </p:cNvSpPr>
          <p:nvPr>
            <p:ph type="sldImg"/>
          </p:nvPr>
        </p:nvSpPr>
        <p:spPr>
          <a:xfrm>
            <a:off x="1663700" y="696913"/>
            <a:ext cx="3625850" cy="2720975"/>
          </a:xfrm>
          <a:ln/>
        </p:spPr>
      </p:sp>
      <p:sp>
        <p:nvSpPr>
          <p:cNvPr id="19460" name="Rectangle 3"/>
          <p:cNvSpPr>
            <a:spLocks noGrp="1" noChangeArrowheads="1"/>
          </p:cNvSpPr>
          <p:nvPr>
            <p:ph type="body" idx="1"/>
          </p:nvPr>
        </p:nvSpPr>
        <p:spPr>
          <a:noFill/>
          <a:ln/>
        </p:spPr>
        <p:txBody>
          <a:bodyPr/>
          <a:lstStyle/>
          <a:p>
            <a:pPr eaLnBrk="1" hangingPunct="1"/>
            <a:r>
              <a:rPr lang="en-US" dirty="0" smtClean="0"/>
              <a:t>The whole is greater then the parts</a:t>
            </a:r>
          </a:p>
          <a:p>
            <a:pPr eaLnBrk="1" hangingPunct="1"/>
            <a:r>
              <a:rPr lang="en-US" dirty="0" smtClean="0"/>
              <a:t>The parts are increasingly not viable on their own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pPr>
              <a:defRPr/>
            </a:pPr>
            <a:fld id="{9F7680C3-964A-4661-9395-6C76FE57DCA2}" type="slidenum">
              <a:rPr lang="en-US" smtClean="0">
                <a:latin typeface="Arial" pitchFamily="34" charset="0"/>
              </a:rPr>
              <a:pPr>
                <a:defRPr/>
              </a:pPr>
              <a:t>34</a:t>
            </a:fld>
            <a:endParaRPr lang="en-US" smtClean="0">
              <a:latin typeface="Arial" pitchFamily="34" charset="0"/>
            </a:endParaRPr>
          </a:p>
        </p:txBody>
      </p:sp>
      <p:sp>
        <p:nvSpPr>
          <p:cNvPr id="19459" name="Rectangle 2"/>
          <p:cNvSpPr>
            <a:spLocks noGrp="1" noRot="1" noChangeAspect="1" noChangeArrowheads="1" noTextEdit="1"/>
          </p:cNvSpPr>
          <p:nvPr>
            <p:ph type="sldImg"/>
          </p:nvPr>
        </p:nvSpPr>
        <p:spPr>
          <a:xfrm>
            <a:off x="1663700" y="696913"/>
            <a:ext cx="3625850" cy="2720975"/>
          </a:xfrm>
          <a:ln/>
        </p:spPr>
      </p:sp>
      <p:sp>
        <p:nvSpPr>
          <p:cNvPr id="1946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35</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solidFill>
                <a:srgbClr val="FF0000"/>
              </a:solidFill>
            </a:endParaRPr>
          </a:p>
        </p:txBody>
      </p:sp>
      <p:sp>
        <p:nvSpPr>
          <p:cNvPr id="8" name="Slide Image Placeholder 7"/>
          <p:cNvSpPr>
            <a:spLocks noGrp="1" noRot="1" noChangeAspect="1"/>
          </p:cNvSpPr>
          <p:nvPr>
            <p:ph type="sldImg"/>
          </p:nvPr>
        </p:nvSpPr>
        <p:spPr>
          <a:xfrm>
            <a:off x="1685925" y="774700"/>
            <a:ext cx="3486150" cy="26162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4BEA9554-93EE-4CA0-8EA3-80B75BFC582D}" type="slidenum">
              <a:rPr lang="en-US" smtClean="0">
                <a:latin typeface="Arial" pitchFamily="34" charset="0"/>
              </a:rPr>
              <a:pPr>
                <a:defRPr/>
              </a:pPr>
              <a:t>4</a:t>
            </a:fld>
            <a:endParaRPr lang="en-US" smtClean="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lIns="92279" tIns="46139" rIns="92279" bIns="46139"/>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The</a:t>
            </a:r>
            <a:r>
              <a:rPr lang="en-US" baseline="0" dirty="0" smtClean="0"/>
              <a:t> mini toolbar now supports a slider control.</a:t>
            </a:r>
          </a:p>
          <a:p>
            <a:pPr marL="285750" indent="-285750">
              <a:buFont typeface="Arial" pitchFamily="34" charset="0"/>
              <a:buChar char="•"/>
            </a:pPr>
            <a:r>
              <a:rPr lang="en-US" baseline="0" dirty="0" smtClean="0"/>
              <a:t>Various enhancements have been made to the radial marking menu.</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dirty="0"/>
          </a:p>
        </p:txBody>
      </p:sp>
    </p:spTree>
    <p:extLst>
      <p:ext uri="{BB962C8B-B14F-4D97-AF65-F5344CB8AC3E}">
        <p14:creationId xmlns="" xmlns:p14="http://schemas.microsoft.com/office/powerpoint/2010/main" val="23373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Inventor now supports an arc length dimension constraint.  You can also created them using the API.</a:t>
            </a:r>
          </a:p>
          <a:p>
            <a:pPr marL="285750" indent="-285750">
              <a:buFont typeface="Arial" pitchFamily="34" charset="0"/>
              <a:buChar char="•"/>
            </a:pPr>
            <a:r>
              <a:rPr lang="en-US" dirty="0" smtClean="0"/>
              <a:t>Inventor supports two new commands</a:t>
            </a:r>
            <a:r>
              <a:rPr lang="en-US" baseline="0" dirty="0" smtClean="0"/>
              <a:t> for creating rectangles by center point.  These are also now supported by the API.</a:t>
            </a:r>
          </a:p>
          <a:p>
            <a:pPr marL="285750" indent="-285750">
              <a:buFont typeface="Arial" pitchFamily="34" charset="0"/>
              <a:buChar char="•"/>
            </a:pPr>
            <a:r>
              <a:rPr lang="en-US" baseline="0" dirty="0" smtClean="0"/>
              <a:t>The new Geometry3D property is returned by all 2D sketch entities.  It returns a 3D transient curve in model space that is equivalent of the 2D sketch entity.</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dirty="0"/>
          </a:p>
        </p:txBody>
      </p:sp>
    </p:spTree>
    <p:extLst>
      <p:ext uri="{BB962C8B-B14F-4D97-AF65-F5344CB8AC3E}">
        <p14:creationId xmlns="" xmlns:p14="http://schemas.microsoft.com/office/powerpoint/2010/main" val="79814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API</a:t>
            </a:r>
            <a:r>
              <a:rPr lang="en-US" baseline="0" dirty="0" smtClean="0"/>
              <a:t> support for the creation and edit of a Move Body feature.</a:t>
            </a:r>
          </a:p>
          <a:p>
            <a:pPr marL="285750" indent="-285750">
              <a:buFont typeface="Arial" pitchFamily="34" charset="0"/>
              <a:buChar char="•"/>
            </a:pPr>
            <a:r>
              <a:rPr lang="en-US" baseline="0" dirty="0" smtClean="0"/>
              <a:t>The creation of client features is now support for flat patterns.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dirty="0"/>
          </a:p>
        </p:txBody>
      </p:sp>
    </p:spTree>
    <p:extLst>
      <p:ext uri="{BB962C8B-B14F-4D97-AF65-F5344CB8AC3E}">
        <p14:creationId xmlns="" xmlns:p14="http://schemas.microsoft.com/office/powerpoint/2010/main" val="2659378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All transient</a:t>
            </a:r>
            <a:r>
              <a:rPr lang="en-US" baseline="0" dirty="0" smtClean="0"/>
              <a:t> geometry object now support a Copy method.</a:t>
            </a:r>
          </a:p>
          <a:p>
            <a:pPr marL="285750" indent="-285750">
              <a:buFont typeface="Arial" pitchFamily="34" charset="0"/>
              <a:buChar char="•"/>
            </a:pPr>
            <a:r>
              <a:rPr lang="en-US" baseline="0" dirty="0" smtClean="0"/>
              <a:t>Given a 2d or 3d transient geometry curve you can now approximate with a set of points to a given tolerance.</a:t>
            </a:r>
          </a:p>
          <a:p>
            <a:pPr marL="285750" indent="-285750">
              <a:buFont typeface="Arial" pitchFamily="34" charset="0"/>
              <a:buChar char="•"/>
            </a:pPr>
            <a:r>
              <a:rPr lang="en-US" baseline="0" dirty="0" smtClean="0"/>
              <a:t>Extract a portion of a 2d or 3d transient curve as a transient curve.</a:t>
            </a:r>
          </a:p>
          <a:p>
            <a:pPr marL="285750" indent="-285750">
              <a:buFont typeface="Arial" pitchFamily="34" charset="0"/>
              <a:buChar char="•"/>
            </a:pPr>
            <a:r>
              <a:rPr lang="en-US" baseline="0" dirty="0" smtClean="0"/>
              <a:t>Split a 2d or 3d transient curve.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dirty="0"/>
          </a:p>
        </p:txBody>
      </p:sp>
    </p:spTree>
    <p:extLst>
      <p:ext uri="{BB962C8B-B14F-4D97-AF65-F5344CB8AC3E}">
        <p14:creationId xmlns="" xmlns:p14="http://schemas.microsoft.com/office/powerpoint/2010/main" val="322811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You</a:t>
            </a:r>
            <a:r>
              <a:rPr lang="en-US" baseline="0" dirty="0" smtClean="0"/>
              <a:t> can extract an </a:t>
            </a:r>
            <a:r>
              <a:rPr lang="en-US" baseline="0" dirty="0" err="1" smtClean="0"/>
              <a:t>iso</a:t>
            </a:r>
            <a:r>
              <a:rPr lang="en-US" baseline="0" dirty="0" smtClean="0"/>
              <a:t>-parametric curve from a surface by specifying either the u or v direction and a parameter value.  A transient geometry object is returned.</a:t>
            </a:r>
          </a:p>
          <a:p>
            <a:pPr marL="285750" indent="-285750">
              <a:buFont typeface="Arial" pitchFamily="34" charset="0"/>
              <a:buChar char="•"/>
            </a:pPr>
            <a:r>
              <a:rPr lang="en-US" baseline="0" dirty="0" smtClean="0"/>
              <a:t>2D curves can be defined in the parametric space of a surface.  This method takes a 2D curve that exists in the parametric space of a surface, and returns the equivalent 3D curve as a transient geometry curve.</a:t>
            </a:r>
          </a:p>
          <a:p>
            <a:pPr marL="285750" indent="-285750">
              <a:buFont typeface="Arial" pitchFamily="34" charset="0"/>
              <a:buChar char="•"/>
            </a:pPr>
            <a:r>
              <a:rPr lang="en-US" baseline="0" dirty="0" smtClean="0"/>
              <a:t>Given a 3D point in model space, this returns a surface normal.  This can make some workflows much faster and avoids the conversion to parametric space before calculating the normal.</a:t>
            </a:r>
          </a:p>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dirty="0"/>
          </a:p>
        </p:txBody>
      </p:sp>
    </p:spTree>
    <p:extLst>
      <p:ext uri="{BB962C8B-B14F-4D97-AF65-F5344CB8AC3E}">
        <p14:creationId xmlns="" xmlns:p14="http://schemas.microsoft.com/office/powerpoint/2010/main" val="417092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9"/>
            <a:ext cx="11762080" cy="1417320"/>
          </a:xfrm>
        </p:spPr>
        <p:txBody>
          <a:bodyPr/>
          <a:lstStyle>
            <a:lvl1pPr>
              <a:defRPr sz="4800"/>
            </a:lvl1pPr>
          </a:lstStyle>
          <a:p>
            <a:r>
              <a:rPr lang="en-US" smtClean="0"/>
              <a:t>Click to edit Master title style</a:t>
            </a:r>
            <a:endParaRPr lang="en-US"/>
          </a:p>
        </p:txBody>
      </p:sp>
      <p:sp>
        <p:nvSpPr>
          <p:cNvPr id="3" name="TextBox 2"/>
          <p:cNvSpPr txBox="1"/>
          <p:nvPr userDrawn="1"/>
        </p:nvSpPr>
        <p:spPr>
          <a:xfrm>
            <a:off x="5161997" y="9249588"/>
            <a:ext cx="2486578" cy="276999"/>
          </a:xfrm>
          <a:prstGeom prst="rect">
            <a:avLst/>
          </a:prstGeom>
          <a:noFill/>
        </p:spPr>
        <p:txBody>
          <a:bodyPr wrap="none" rtlCol="0">
            <a:spAutoFit/>
          </a:bodyPr>
          <a:lstStyle/>
          <a:p>
            <a:r>
              <a:rPr lang="en-US" sz="1200" dirty="0" smtClean="0"/>
              <a:t>Autodesk Confidential</a:t>
            </a:r>
            <a:r>
              <a:rPr lang="en-US" sz="1200" baseline="0" dirty="0" smtClean="0"/>
              <a:t> Information</a:t>
            </a:r>
            <a:endParaRPr lang="en-US" sz="1200"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5161997" y="9249588"/>
            <a:ext cx="2486578" cy="276999"/>
          </a:xfrm>
          <a:prstGeom prst="rect">
            <a:avLst/>
          </a:prstGeom>
          <a:noFill/>
        </p:spPr>
        <p:txBody>
          <a:bodyPr wrap="none" rtlCol="0">
            <a:spAutoFit/>
          </a:bodyPr>
          <a:lstStyle/>
          <a:p>
            <a:r>
              <a:rPr lang="en-US" sz="1200" dirty="0" smtClean="0"/>
              <a:t>Autodesk Confidential</a:t>
            </a:r>
            <a:r>
              <a:rPr lang="en-US" sz="1200" baseline="0" dirty="0" smtClean="0"/>
              <a:t> Information</a:t>
            </a:r>
            <a:endParaRPr lang="en-US" sz="1200"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
        <p:nvSpPr>
          <p:cNvPr id="4" name="TextBox 3"/>
          <p:cNvSpPr txBox="1"/>
          <p:nvPr userDrawn="1"/>
        </p:nvSpPr>
        <p:spPr>
          <a:xfrm>
            <a:off x="5161997" y="9249588"/>
            <a:ext cx="2486578" cy="276999"/>
          </a:xfrm>
          <a:prstGeom prst="rect">
            <a:avLst/>
          </a:prstGeom>
          <a:noFill/>
        </p:spPr>
        <p:txBody>
          <a:bodyPr wrap="none" rtlCol="0">
            <a:spAutoFit/>
          </a:bodyPr>
          <a:lstStyle/>
          <a:p>
            <a:r>
              <a:rPr lang="en-US" sz="1200" dirty="0" smtClean="0"/>
              <a:t>Autodesk Confidential</a:t>
            </a:r>
            <a:r>
              <a:rPr lang="en-US" sz="1200" baseline="0" dirty="0" smtClean="0"/>
              <a:t> Information</a:t>
            </a:r>
            <a:endParaRPr lang="en-US" sz="1200"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2"/>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2011 Autodesk </a:t>
            </a:r>
            <a:endParaRPr lang="en-US" sz="900" baseline="0" dirty="0">
              <a:solidFill>
                <a:srgbClr val="969696"/>
              </a:solidFill>
            </a:endParaRP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2011 Autodesk </a:t>
            </a:r>
            <a:endParaRPr lang="en-US" sz="900" baseline="0" dirty="0">
              <a:solidFill>
                <a:srgbClr val="969696"/>
              </a:solidFill>
            </a:endParaRPr>
          </a:p>
        </p:txBody>
      </p:sp>
      <p:sp>
        <p:nvSpPr>
          <p:cNvPr id="6" name="TextBox 5"/>
          <p:cNvSpPr txBox="1"/>
          <p:nvPr userDrawn="1"/>
        </p:nvSpPr>
        <p:spPr>
          <a:xfrm>
            <a:off x="5161997" y="9249588"/>
            <a:ext cx="2486578" cy="276999"/>
          </a:xfrm>
          <a:prstGeom prst="rect">
            <a:avLst/>
          </a:prstGeom>
          <a:noFill/>
        </p:spPr>
        <p:txBody>
          <a:bodyPr wrap="none" rtlCol="0">
            <a:spAutoFit/>
          </a:bodyPr>
          <a:lstStyle/>
          <a:p>
            <a:r>
              <a:rPr lang="en-US" sz="1200" dirty="0" smtClean="0">
                <a:solidFill>
                  <a:schemeClr val="bg1"/>
                </a:solidFill>
              </a:rPr>
              <a:t>Autodesk Confidential</a:t>
            </a:r>
            <a:r>
              <a:rPr lang="en-US" sz="1200" baseline="0" dirty="0" smtClean="0">
                <a:solidFill>
                  <a:schemeClr val="bg1"/>
                </a:solidFill>
              </a:rPr>
              <a:t> Information</a:t>
            </a:r>
            <a:endParaRPr 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8293" indent="-284147"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9588" indent="-255573"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22321" indent="-228587"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77908" indent="-206363"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3"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a:solidFill>
                  <a:srgbClr val="969696"/>
                </a:solidFill>
              </a:rPr>
              <a:t>© </a:t>
            </a:r>
            <a:r>
              <a:rPr lang="en-US" sz="900" baseline="0" dirty="0" smtClean="0">
                <a:solidFill>
                  <a:srgbClr val="969696"/>
                </a:solidFill>
              </a:rPr>
              <a:t>2011 </a:t>
            </a:r>
            <a:r>
              <a:rPr lang="en-US" sz="900" baseline="0" dirty="0">
                <a:solidFill>
                  <a:srgbClr val="969696"/>
                </a:solidFill>
              </a:rPr>
              <a:t>Autodesk </a:t>
            </a:r>
          </a:p>
        </p:txBody>
      </p:sp>
      <p:sp>
        <p:nvSpPr>
          <p:cNvPr id="6" name="TextBox 5"/>
          <p:cNvSpPr txBox="1"/>
          <p:nvPr userDrawn="1"/>
        </p:nvSpPr>
        <p:spPr>
          <a:xfrm>
            <a:off x="5161997" y="9249588"/>
            <a:ext cx="2486578" cy="276999"/>
          </a:xfrm>
          <a:prstGeom prst="rect">
            <a:avLst/>
          </a:prstGeom>
          <a:noFill/>
        </p:spPr>
        <p:txBody>
          <a:bodyPr wrap="none" rtlCol="0">
            <a:spAutoFit/>
          </a:bodyPr>
          <a:lstStyle/>
          <a:p>
            <a:r>
              <a:rPr lang="en-US" sz="1200" dirty="0" smtClean="0">
                <a:solidFill>
                  <a:schemeClr val="tx1"/>
                </a:solidFill>
              </a:rPr>
              <a:t>Autodesk Confidential</a:t>
            </a:r>
            <a:r>
              <a:rPr lang="en-US" sz="1200" baseline="0" dirty="0" smtClean="0">
                <a:solidFill>
                  <a:schemeClr val="tx1"/>
                </a:solidFill>
              </a:rPr>
              <a:t> Information</a:t>
            </a:r>
            <a:endParaRPr lang="en-US" sz="1200" dirty="0">
              <a:solidFill>
                <a:schemeClr val="tx1"/>
              </a:solidFill>
            </a:endParaRPr>
          </a:p>
        </p:txBody>
      </p:sp>
    </p:spTree>
  </p:cSld>
  <p:clrMap bg1="dk1" tx1="lt1" bg2="dk2" tx2="lt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7.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5933783"/>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6273829"/>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4000" b="1" dirty="0" smtClean="0">
                <a:solidFill>
                  <a:srgbClr val="FFFFFF"/>
                </a:solidFill>
                <a:latin typeface="Arial"/>
              </a:rPr>
              <a:t>Inventor 2013 </a:t>
            </a:r>
          </a:p>
          <a:p>
            <a:pPr lvl="0" defTabSz="914232" fontAlgn="auto">
              <a:spcAft>
                <a:spcPts val="0"/>
              </a:spcAft>
              <a:defRPr/>
            </a:pPr>
            <a:r>
              <a:rPr lang="en-US" sz="3600" b="1" i="1" dirty="0" smtClean="0">
                <a:solidFill>
                  <a:srgbClr val="FFFFFF"/>
                </a:solidFill>
                <a:latin typeface="Arial"/>
              </a:rPr>
              <a:t>What’s New in the API</a:t>
            </a:r>
            <a:endParaRPr lang="en-US" sz="3600" b="1" i="1" dirty="0">
              <a:solidFill>
                <a:srgbClr val="FFFFFF"/>
              </a:solidFill>
              <a:latin typeface="Arial"/>
            </a:endParaRPr>
          </a:p>
        </p:txBody>
      </p:sp>
      <p:sp>
        <p:nvSpPr>
          <p:cNvPr id="5" name="Rectangle 4"/>
          <p:cNvSpPr txBox="1">
            <a:spLocks noChangeArrowheads="1"/>
          </p:cNvSpPr>
          <p:nvPr/>
        </p:nvSpPr>
        <p:spPr>
          <a:xfrm>
            <a:off x="588093" y="7926387"/>
            <a:ext cx="10296537" cy="802386"/>
          </a:xfrm>
          <a:prstGeom prst="rect">
            <a:avLst/>
          </a:prstGeom>
        </p:spPr>
        <p:txBody>
          <a:bodyPr vert="horz" lIns="0" tIns="0" rIns="0" bIns="0" rtlCol="0">
            <a:noAutofit/>
          </a:bodyPr>
          <a:lstStyle/>
          <a:p>
            <a:pPr indent="-199989" defTabSz="914232">
              <a:spcBef>
                <a:spcPts val="405"/>
              </a:spcBef>
              <a:spcAft>
                <a:spcPts val="405"/>
              </a:spcAft>
              <a:buSzPct val="80000"/>
            </a:pPr>
            <a:r>
              <a:rPr lang="en-US" sz="3200" dirty="0">
                <a:solidFill>
                  <a:srgbClr val="FFFFFF"/>
                </a:solidFill>
                <a:latin typeface="Arial"/>
              </a:rPr>
              <a:t>Presenter Name</a:t>
            </a:r>
            <a:br>
              <a:rPr lang="en-US" sz="3200" dirty="0">
                <a:solidFill>
                  <a:srgbClr val="FFFFFF"/>
                </a:solidFill>
                <a:latin typeface="Arial"/>
              </a:rPr>
            </a:br>
            <a:r>
              <a:rPr lang="en-US" sz="2400" dirty="0">
                <a:solidFill>
                  <a:srgbClr val="FFFFFF"/>
                </a:solidFill>
                <a:latin typeface="Arial"/>
              </a:rPr>
              <a:t>Presenter Title</a:t>
            </a:r>
          </a:p>
        </p:txBody>
      </p:sp>
    </p:spTree>
    <p:extLst>
      <p:ext uri="{BB962C8B-B14F-4D97-AF65-F5344CB8AC3E}">
        <p14:creationId xmlns=""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a:t>
            </a:r>
            <a:endParaRPr lang="en-US" dirty="0"/>
          </a:p>
        </p:txBody>
      </p:sp>
      <p:sp>
        <p:nvSpPr>
          <p:cNvPr id="3" name="Content Placeholder 2"/>
          <p:cNvSpPr>
            <a:spLocks noGrp="1"/>
          </p:cNvSpPr>
          <p:nvPr>
            <p:ph idx="1"/>
          </p:nvPr>
        </p:nvSpPr>
        <p:spPr/>
        <p:txBody>
          <a:bodyPr/>
          <a:lstStyle/>
          <a:p>
            <a:r>
              <a:rPr lang="en-US" dirty="0" smtClean="0"/>
              <a:t>Support for the creation and edit of a Move Body feature.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Client features are now supported in a flat pattern.</a:t>
            </a:r>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05575" y="3437821"/>
            <a:ext cx="4124611" cy="30449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630387" y="2820229"/>
            <a:ext cx="4326267" cy="42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03604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wipe(left)">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 </a:t>
            </a:r>
            <a:r>
              <a:rPr lang="en-US" sz="2000" dirty="0"/>
              <a:t>(1 of 2)</a:t>
            </a:r>
            <a:endParaRPr lang="en-US" dirty="0"/>
          </a:p>
        </p:txBody>
      </p:sp>
      <p:sp>
        <p:nvSpPr>
          <p:cNvPr id="3" name="Content Placeholder 2"/>
          <p:cNvSpPr>
            <a:spLocks noGrp="1"/>
          </p:cNvSpPr>
          <p:nvPr>
            <p:ph idx="1"/>
          </p:nvPr>
        </p:nvSpPr>
        <p:spPr/>
        <p:txBody>
          <a:bodyPr/>
          <a:lstStyle/>
          <a:p>
            <a:pPr>
              <a:spcAft>
                <a:spcPts val="1200"/>
              </a:spcAft>
            </a:pPr>
            <a:r>
              <a:rPr lang="en-US" dirty="0" smtClean="0"/>
              <a:t>Copy method for all transient geometry objects.</a:t>
            </a:r>
          </a:p>
          <a:p>
            <a:pPr>
              <a:spcAft>
                <a:spcPts val="1200"/>
              </a:spcAft>
            </a:pPr>
            <a:r>
              <a:rPr lang="en-US" dirty="0" smtClean="0"/>
              <a:t>Get strokes for 2d and 3d transient geometry wireframe geometry.</a:t>
            </a:r>
          </a:p>
          <a:p>
            <a:pPr>
              <a:spcAft>
                <a:spcPts val="1200"/>
              </a:spcAft>
            </a:pPr>
            <a:r>
              <a:rPr lang="en-US" dirty="0" smtClean="0"/>
              <a:t>Extract a partial curve from 2d and 3d transient geometry splines.</a:t>
            </a:r>
          </a:p>
          <a:p>
            <a:pPr>
              <a:spcAft>
                <a:spcPts val="1800"/>
              </a:spcAft>
            </a:pPr>
            <a:r>
              <a:rPr lang="en-US" dirty="0" smtClean="0"/>
              <a:t>Split a transient geometry spline.</a:t>
            </a:r>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33775" y="5945187"/>
            <a:ext cx="9197716"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9575" y="5955593"/>
            <a:ext cx="2971800" cy="3009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00587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a:t>
            </a:r>
            <a:r>
              <a:rPr lang="en-US" sz="2000" dirty="0" smtClean="0"/>
              <a:t>(2 of 2)</a:t>
            </a:r>
            <a:endParaRPr lang="en-US" dirty="0"/>
          </a:p>
        </p:txBody>
      </p:sp>
      <p:sp>
        <p:nvSpPr>
          <p:cNvPr id="3" name="Content Placeholder 2"/>
          <p:cNvSpPr>
            <a:spLocks noGrp="1"/>
          </p:cNvSpPr>
          <p:nvPr>
            <p:ph idx="1"/>
          </p:nvPr>
        </p:nvSpPr>
        <p:spPr/>
        <p:txBody>
          <a:bodyPr/>
          <a:lstStyle/>
          <a:p>
            <a:pPr>
              <a:spcAft>
                <a:spcPts val="1800"/>
              </a:spcAft>
            </a:pPr>
            <a:r>
              <a:rPr lang="en-US" dirty="0" smtClean="0"/>
              <a:t>Extract </a:t>
            </a:r>
            <a:r>
              <a:rPr lang="en-US" dirty="0"/>
              <a:t>an </a:t>
            </a:r>
            <a:r>
              <a:rPr lang="en-US" dirty="0" err="1"/>
              <a:t>iso</a:t>
            </a:r>
            <a:r>
              <a:rPr lang="en-US" dirty="0"/>
              <a:t> curve from a surface</a:t>
            </a:r>
            <a:r>
              <a:rPr lang="en-US" dirty="0" smtClean="0"/>
              <a:t>.</a:t>
            </a:r>
            <a:endParaRPr lang="en-US" dirty="0"/>
          </a:p>
          <a:p>
            <a:pPr>
              <a:spcAft>
                <a:spcPts val="1800"/>
              </a:spcAft>
            </a:pPr>
            <a:r>
              <a:rPr lang="en-US" dirty="0" smtClean="0"/>
              <a:t>Get </a:t>
            </a:r>
            <a:r>
              <a:rPr lang="en-US" dirty="0"/>
              <a:t>the 3d equivalent curve of a 2d parametric space curve</a:t>
            </a:r>
            <a:r>
              <a:rPr lang="en-US" dirty="0" smtClean="0"/>
              <a:t>.</a:t>
            </a:r>
            <a:endParaRPr lang="en-US" dirty="0"/>
          </a:p>
          <a:p>
            <a:pPr>
              <a:spcAft>
                <a:spcPts val="1800"/>
              </a:spcAft>
            </a:pPr>
            <a:r>
              <a:rPr lang="en-US" dirty="0" smtClean="0"/>
              <a:t>Get </a:t>
            </a:r>
            <a:r>
              <a:rPr lang="en-US" dirty="0"/>
              <a:t>normal of a surface at a 3d point.</a:t>
            </a:r>
          </a:p>
          <a:p>
            <a:endParaRPr 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11521" y="4640055"/>
            <a:ext cx="5745133" cy="42769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247775" y="4640055"/>
            <a:ext cx="4400009" cy="42769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24256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Transient B-Rep</a:t>
            </a:r>
            <a:endParaRPr lang="en-US" dirty="0"/>
          </a:p>
        </p:txBody>
      </p:sp>
      <p:sp>
        <p:nvSpPr>
          <p:cNvPr id="3" name="Content Placeholder 2"/>
          <p:cNvSpPr>
            <a:spLocks noGrp="1"/>
          </p:cNvSpPr>
          <p:nvPr>
            <p:ph idx="1"/>
          </p:nvPr>
        </p:nvSpPr>
        <p:spPr/>
        <p:txBody>
          <a:bodyPr/>
          <a:lstStyle/>
          <a:p>
            <a:pPr>
              <a:spcAft>
                <a:spcPts val="9600"/>
              </a:spcAft>
            </a:pPr>
            <a:r>
              <a:rPr lang="en-US" dirty="0" smtClean="0"/>
              <a:t>Create a transient wire body.</a:t>
            </a:r>
          </a:p>
          <a:p>
            <a:pPr>
              <a:spcAft>
                <a:spcPts val="9600"/>
              </a:spcAft>
            </a:pPr>
            <a:r>
              <a:rPr lang="en-US" dirty="0" smtClean="0"/>
              <a:t>Create a ruled surface.</a:t>
            </a:r>
          </a:p>
          <a:p>
            <a:pPr>
              <a:spcAft>
                <a:spcPts val="9600"/>
              </a:spcAft>
            </a:pPr>
            <a:r>
              <a:rPr lang="en-US" dirty="0" smtClean="0"/>
              <a:t>Offset a planar wire body.</a:t>
            </a:r>
          </a:p>
          <a:p>
            <a:pPr>
              <a:spcAft>
                <a:spcPts val="9600"/>
              </a:spcAft>
            </a:pPr>
            <a:r>
              <a:rPr lang="en-US" dirty="0" smtClean="0"/>
              <a:t>Write a transient B-Rep body as </a:t>
            </a:r>
            <a:br>
              <a:rPr lang="en-US" dirty="0" smtClean="0"/>
            </a:br>
            <a:r>
              <a:rPr lang="en-US" dirty="0" smtClean="0"/>
              <a:t>SAT or DWG.</a:t>
            </a:r>
            <a:endParaRPr lang="en-US" dirty="0"/>
          </a:p>
        </p:txBody>
      </p:sp>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34175" y="1067629"/>
            <a:ext cx="5836106" cy="2957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48575" y="4352436"/>
            <a:ext cx="4352925" cy="41068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05606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a:t>
            </a:r>
            <a:endParaRPr lang="en-US" dirty="0"/>
          </a:p>
        </p:txBody>
      </p:sp>
      <p:sp>
        <p:nvSpPr>
          <p:cNvPr id="3" name="Content Placeholder 2"/>
          <p:cNvSpPr>
            <a:spLocks noGrp="1"/>
          </p:cNvSpPr>
          <p:nvPr>
            <p:ph idx="1"/>
          </p:nvPr>
        </p:nvSpPr>
        <p:spPr/>
        <p:txBody>
          <a:bodyPr/>
          <a:lstStyle/>
          <a:p>
            <a:pPr>
              <a:spcAft>
                <a:spcPts val="6600"/>
              </a:spcAft>
            </a:pPr>
            <a:r>
              <a:rPr lang="en-US" dirty="0"/>
              <a:t> </a:t>
            </a:r>
            <a:r>
              <a:rPr lang="en-US" dirty="0" err="1"/>
              <a:t>AssemblyConstraint.IsDefaultName</a:t>
            </a:r>
            <a:endParaRPr lang="en-US" dirty="0"/>
          </a:p>
          <a:p>
            <a:pPr>
              <a:spcAft>
                <a:spcPts val="6600"/>
              </a:spcAft>
            </a:pPr>
            <a:r>
              <a:rPr lang="en-US" dirty="0"/>
              <a:t> </a:t>
            </a:r>
            <a:r>
              <a:rPr lang="en-US" dirty="0" err="1" smtClean="0"/>
              <a:t>AssemblyOptions.EnableCrossPartSketchGeometryProjection</a:t>
            </a:r>
            <a:endParaRPr lang="en-US" dirty="0"/>
          </a:p>
          <a:p>
            <a:r>
              <a:rPr lang="en-US" dirty="0"/>
              <a:t> </a:t>
            </a:r>
            <a:r>
              <a:rPr lang="en-US" dirty="0" err="1" smtClean="0"/>
              <a:t>DerivedAssemblyDefinition.RemoveInternalVoids</a:t>
            </a:r>
            <a:endParaRPr lang="en-US" dirty="0"/>
          </a:p>
        </p:txBody>
      </p:sp>
    </p:spTree>
    <p:extLst>
      <p:ext uri="{BB962C8B-B14F-4D97-AF65-F5344CB8AC3E}">
        <p14:creationId xmlns="" xmlns:p14="http://schemas.microsoft.com/office/powerpoint/2010/main" val="32370251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3" name="Content Placeholder 2"/>
          <p:cNvSpPr>
            <a:spLocks noGrp="1"/>
          </p:cNvSpPr>
          <p:nvPr>
            <p:ph idx="1"/>
          </p:nvPr>
        </p:nvSpPr>
        <p:spPr/>
        <p:txBody>
          <a:bodyPr/>
          <a:lstStyle/>
          <a:p>
            <a:r>
              <a:rPr lang="en-US" dirty="0"/>
              <a:t> </a:t>
            </a:r>
            <a:r>
              <a:rPr lang="en-US" dirty="0" err="1"/>
              <a:t>DimensionStyle.AngularFormatIsDecimalDegrees</a:t>
            </a:r>
            <a:endParaRPr lang="en-US" dirty="0"/>
          </a:p>
          <a:p>
            <a:r>
              <a:rPr lang="en-US" dirty="0"/>
              <a:t> </a:t>
            </a:r>
            <a:r>
              <a:rPr lang="en-US" dirty="0" err="1" smtClean="0"/>
              <a:t>DimensionStyle.AngularLeadingZeroDisplay</a:t>
            </a:r>
            <a:endParaRPr lang="en-US" dirty="0"/>
          </a:p>
          <a:p>
            <a:r>
              <a:rPr lang="en-US" dirty="0"/>
              <a:t> </a:t>
            </a:r>
            <a:r>
              <a:rPr lang="en-US" dirty="0" err="1" smtClean="0"/>
              <a:t>DimensionStyle.AngularTrailingZeroDisplay</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err="1" smtClean="0"/>
              <a:t>DrawingCurveSegment.Geometry</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38575" y="4116386"/>
            <a:ext cx="5381625" cy="307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1695066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Graphics</a:t>
            </a:r>
            <a:endParaRPr lang="en-US" dirty="0"/>
          </a:p>
        </p:txBody>
      </p:sp>
      <p:sp>
        <p:nvSpPr>
          <p:cNvPr id="3" name="Content Placeholder 2"/>
          <p:cNvSpPr>
            <a:spLocks noGrp="1"/>
          </p:cNvSpPr>
          <p:nvPr>
            <p:ph idx="1"/>
          </p:nvPr>
        </p:nvSpPr>
        <p:spPr/>
        <p:txBody>
          <a:bodyPr/>
          <a:lstStyle/>
          <a:p>
            <a:pPr>
              <a:spcAft>
                <a:spcPts val="6000"/>
              </a:spcAft>
            </a:pPr>
            <a:r>
              <a:rPr lang="en-US" sz="2800" dirty="0" smtClean="0"/>
              <a:t>GraphicsDataSetsCollection.Add2 </a:t>
            </a:r>
            <a:r>
              <a:rPr lang="en-US" sz="2800" dirty="0"/>
              <a:t>(Removed)</a:t>
            </a:r>
          </a:p>
          <a:p>
            <a:pPr>
              <a:spcAft>
                <a:spcPts val="6000"/>
              </a:spcAft>
            </a:pPr>
            <a:r>
              <a:rPr lang="en-US" sz="2800" dirty="0" err="1" smtClean="0"/>
              <a:t>GraphicsNode.AllowSliceCapping</a:t>
            </a:r>
            <a:endParaRPr lang="en-US" sz="2800" dirty="0"/>
          </a:p>
          <a:p>
            <a:pPr>
              <a:spcAft>
                <a:spcPts val="6000"/>
              </a:spcAft>
            </a:pPr>
            <a:r>
              <a:rPr lang="en-US" sz="2800" dirty="0" err="1" smtClean="0"/>
              <a:t>GraphicsNode.IsTransparentInPlaceEdit</a:t>
            </a:r>
            <a:endParaRPr lang="en-US" sz="2800" dirty="0"/>
          </a:p>
          <a:p>
            <a:pPr>
              <a:spcAft>
                <a:spcPts val="6000"/>
              </a:spcAft>
            </a:pPr>
            <a:r>
              <a:rPr lang="en-US" sz="2800" dirty="0" err="1" smtClean="0"/>
              <a:t>GraphicsNode.OverrideOpacity</a:t>
            </a:r>
            <a:endParaRPr lang="en-US" sz="2800" dirty="0"/>
          </a:p>
          <a:p>
            <a:r>
              <a:rPr lang="en-US" sz="2800" dirty="0" err="1" smtClean="0"/>
              <a:t>TriangleFanGraphics.BackFaceCulling</a:t>
            </a:r>
            <a:endParaRPr lang="en-US" sz="2800" dirty="0"/>
          </a:p>
          <a:p>
            <a:r>
              <a:rPr lang="en-US" sz="2800" dirty="0" err="1" smtClean="0"/>
              <a:t>TriangleGraphics.BackFaceCulling</a:t>
            </a:r>
            <a:endParaRPr lang="en-US" sz="2800" dirty="0"/>
          </a:p>
          <a:p>
            <a:r>
              <a:rPr lang="en-US" sz="2800" dirty="0" err="1" smtClean="0"/>
              <a:t>TriangleStripGraphics.BackFaceCulling</a:t>
            </a:r>
            <a:endParaRPr lang="en-US" sz="2800" dirty="0"/>
          </a:p>
        </p:txBody>
      </p:sp>
    </p:spTree>
    <p:extLst>
      <p:ext uri="{BB962C8B-B14F-4D97-AF65-F5344CB8AC3E}">
        <p14:creationId xmlns="" xmlns:p14="http://schemas.microsoft.com/office/powerpoint/2010/main" val="1726876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Graphics - Selection</a:t>
            </a:r>
            <a:endParaRPr lang="en-US" dirty="0"/>
          </a:p>
        </p:txBody>
      </p:sp>
      <p:sp>
        <p:nvSpPr>
          <p:cNvPr id="3" name="Content Placeholder 2"/>
          <p:cNvSpPr>
            <a:spLocks noGrp="1"/>
          </p:cNvSpPr>
          <p:nvPr>
            <p:ph idx="1"/>
          </p:nvPr>
        </p:nvSpPr>
        <p:spPr/>
        <p:txBody>
          <a:bodyPr/>
          <a:lstStyle/>
          <a:p>
            <a:r>
              <a:rPr lang="en-US" sz="2800" dirty="0" err="1" smtClean="0"/>
              <a:t>GraphicsNode.DisplayName</a:t>
            </a:r>
            <a:endParaRPr lang="en-US" sz="2800" dirty="0" smtClean="0"/>
          </a:p>
          <a:p>
            <a:endParaRPr lang="en-US" sz="2800" dirty="0" smtClean="0"/>
          </a:p>
          <a:p>
            <a:endParaRPr lang="en-US" sz="2800" dirty="0"/>
          </a:p>
          <a:p>
            <a:pPr>
              <a:spcAft>
                <a:spcPts val="1800"/>
              </a:spcAft>
            </a:pPr>
            <a:r>
              <a:rPr lang="en-US" sz="2800" dirty="0" err="1" smtClean="0"/>
              <a:t>SurfaceGraphics.ChildrenAreSelectable</a:t>
            </a:r>
            <a:endParaRPr lang="en-US" sz="2800" dirty="0"/>
          </a:p>
          <a:p>
            <a:pPr>
              <a:spcAft>
                <a:spcPts val="1800"/>
              </a:spcAft>
            </a:pPr>
            <a:r>
              <a:rPr lang="en-US" sz="2800" dirty="0" err="1" smtClean="0"/>
              <a:t>SurfaceGraphics.DisplayedVertices</a:t>
            </a:r>
            <a:endParaRPr lang="en-US" sz="2800" dirty="0"/>
          </a:p>
          <a:p>
            <a:pPr>
              <a:spcAft>
                <a:spcPts val="1800"/>
              </a:spcAft>
            </a:pPr>
            <a:r>
              <a:rPr lang="en-US" sz="2800" dirty="0" err="1"/>
              <a:t>SurfaceGraphicsVertexList</a:t>
            </a:r>
            <a:endParaRPr lang="en-US" sz="2800" dirty="0"/>
          </a:p>
          <a:p>
            <a:pPr>
              <a:spcAft>
                <a:spcPts val="1800"/>
              </a:spcAft>
            </a:pPr>
            <a:r>
              <a:rPr lang="en-US" sz="2800" dirty="0" err="1" smtClean="0"/>
              <a:t>SurfaceGraphicsVertex</a:t>
            </a:r>
            <a:endParaRPr lang="en-US" sz="2800" dirty="0"/>
          </a:p>
          <a:p>
            <a:pPr>
              <a:spcAft>
                <a:spcPts val="1800"/>
              </a:spcAft>
            </a:pPr>
            <a:r>
              <a:rPr lang="en-US" sz="2800" dirty="0" err="1" smtClean="0"/>
              <a:t>SurfaceGraphicsVertex.Selectable</a:t>
            </a:r>
            <a:endParaRPr lang="en-US" sz="2800" dirty="0"/>
          </a:p>
          <a:p>
            <a:pPr>
              <a:spcAft>
                <a:spcPts val="1800"/>
              </a:spcAft>
            </a:pPr>
            <a:r>
              <a:rPr lang="en-US" sz="2800" dirty="0" err="1" smtClean="0"/>
              <a:t>SurfaceGraphicsEdge.Selectable</a:t>
            </a:r>
            <a:endParaRPr lang="en-US" sz="2800" dirty="0"/>
          </a:p>
          <a:p>
            <a:r>
              <a:rPr lang="en-US" sz="2800" dirty="0" err="1" smtClean="0"/>
              <a:t>SurfaceGraphicsFace.Selectable</a:t>
            </a:r>
            <a:endParaRPr lang="en-US" sz="2800" dirty="0"/>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61688" y="4739297"/>
            <a:ext cx="5295900" cy="322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1835975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a:t>
            </a:r>
            <a:r>
              <a:rPr lang="zh-CN" altLang="en-US" dirty="0" smtClean="0"/>
              <a:t>态仿真</a:t>
            </a:r>
            <a:endParaRPr lang="en-US" dirty="0"/>
          </a:p>
        </p:txBody>
      </p:sp>
      <p:sp>
        <p:nvSpPr>
          <p:cNvPr id="3" name="Content Placeholder 2"/>
          <p:cNvSpPr>
            <a:spLocks noGrp="1"/>
          </p:cNvSpPr>
          <p:nvPr>
            <p:ph idx="1"/>
          </p:nvPr>
        </p:nvSpPr>
        <p:spPr/>
        <p:txBody>
          <a:bodyPr/>
          <a:lstStyle/>
          <a:p>
            <a:r>
              <a:rPr lang="zh-CN" altLang="en-US" dirty="0" smtClean="0"/>
              <a:t>新</a:t>
            </a:r>
            <a:r>
              <a:rPr lang="en-US" altLang="zh-CN" dirty="0" smtClean="0"/>
              <a:t>API - </a:t>
            </a:r>
            <a:r>
              <a:rPr lang="zh-CN" altLang="en-US" dirty="0" smtClean="0"/>
              <a:t>动态仿真</a:t>
            </a:r>
            <a:endParaRPr lang="en-US" dirty="0" smtClean="0"/>
          </a:p>
          <a:p>
            <a:r>
              <a:rPr lang="zh-CN" altLang="en-US" dirty="0" smtClean="0"/>
              <a:t>暴露部分功能</a:t>
            </a:r>
            <a:endParaRPr lang="en-US" dirty="0" smtClean="0"/>
          </a:p>
          <a:p>
            <a:r>
              <a:rPr lang="zh-CN" altLang="en-US" dirty="0" smtClean="0"/>
              <a:t>可驱动仿真，修改荷载和获取结果</a:t>
            </a:r>
            <a:endParaRPr lang="en-US" dirty="0" smtClean="0"/>
          </a:p>
          <a:p>
            <a:endParaRPr lang="en-US" dirty="0" smtClean="0"/>
          </a:p>
        </p:txBody>
      </p:sp>
    </p:spTree>
    <p:extLst>
      <p:ext uri="{BB962C8B-B14F-4D97-AF65-F5344CB8AC3E}">
        <p14:creationId xmlns="" xmlns:p14="http://schemas.microsoft.com/office/powerpoint/2010/main" val="354544297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Materials</a:t>
            </a:r>
            <a:endParaRPr lang="en-US" dirty="0"/>
          </a:p>
        </p:txBody>
      </p:sp>
      <p:sp>
        <p:nvSpPr>
          <p:cNvPr id="3" name="Content Placeholder 2"/>
          <p:cNvSpPr>
            <a:spLocks noGrp="1"/>
          </p:cNvSpPr>
          <p:nvPr>
            <p:ph idx="1"/>
          </p:nvPr>
        </p:nvSpPr>
        <p:spPr/>
        <p:txBody>
          <a:bodyPr/>
          <a:lstStyle/>
          <a:p>
            <a:r>
              <a:rPr lang="en-US" dirty="0" smtClean="0"/>
              <a:t>Inventor is now using the same set of materials as other Autodesk applications.</a:t>
            </a:r>
          </a:p>
          <a:p>
            <a:r>
              <a:rPr lang="en-US" dirty="0" smtClean="0"/>
              <a:t>The API for materials and render styles is still the same as before to support existing applications, but has been re-worked internally to use the new library.</a:t>
            </a:r>
          </a:p>
          <a:p>
            <a:r>
              <a:rPr lang="en-US" dirty="0" smtClean="0"/>
              <a:t>Full access to the new material functionality will come in a later release.</a:t>
            </a:r>
            <a:endParaRPr lang="en-US" dirty="0"/>
          </a:p>
        </p:txBody>
      </p:sp>
    </p:spTree>
    <p:extLst>
      <p:ext uri="{BB962C8B-B14F-4D97-AF65-F5344CB8AC3E}">
        <p14:creationId xmlns="" xmlns:p14="http://schemas.microsoft.com/office/powerpoint/2010/main" val="262987628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Today’s Agenda</a:t>
            </a:r>
            <a:r>
              <a:rPr lang="en-US" sz="3200" i="1" dirty="0" smtClean="0"/>
              <a:t> </a:t>
            </a:r>
            <a:endParaRPr lang="en-US" i="1" dirty="0"/>
          </a:p>
        </p:txBody>
      </p:sp>
      <p:sp>
        <p:nvSpPr>
          <p:cNvPr id="3" name="Content Placeholder 2"/>
          <p:cNvSpPr>
            <a:spLocks noGrp="1"/>
          </p:cNvSpPr>
          <p:nvPr>
            <p:ph idx="1"/>
          </p:nvPr>
        </p:nvSpPr>
        <p:spPr>
          <a:xfrm>
            <a:off x="638175" y="2058987"/>
            <a:ext cx="11245848" cy="3505200"/>
          </a:xfrm>
        </p:spPr>
        <p:txBody>
          <a:bodyPr/>
          <a:lstStyle/>
          <a:p>
            <a:pPr marL="198438" lvl="0" indent="-198438">
              <a:buNone/>
            </a:pPr>
            <a:endParaRPr lang="en-US" sz="2800" dirty="0" smtClean="0">
              <a:solidFill>
                <a:srgbClr val="FF0000"/>
              </a:solidFill>
            </a:endParaRPr>
          </a:p>
        </p:txBody>
      </p:sp>
      <p:sp>
        <p:nvSpPr>
          <p:cNvPr id="6" name="TextBox 5"/>
          <p:cNvSpPr txBox="1"/>
          <p:nvPr/>
        </p:nvSpPr>
        <p:spPr>
          <a:xfrm>
            <a:off x="10105910" y="8764587"/>
            <a:ext cx="2952865" cy="246118"/>
          </a:xfrm>
          <a:prstGeom prst="rect">
            <a:avLst/>
          </a:prstGeom>
          <a:noFill/>
        </p:spPr>
        <p:txBody>
          <a:bodyPr wrap="none" lIns="91347" tIns="45669" rIns="91347" bIns="45669" rtlCol="0" anchor="ctr" anchorCtr="0">
            <a:spAutoFit/>
          </a:bodyPr>
          <a:lstStyle/>
          <a:p>
            <a:pPr defTabSz="1299945"/>
            <a:r>
              <a:rPr lang="en-US" sz="1000" dirty="0">
                <a:solidFill>
                  <a:schemeClr val="tx1">
                    <a:lumMod val="85000"/>
                  </a:schemeClr>
                </a:solidFill>
              </a:rPr>
              <a:t>Image courtesy of Harmonix Music Systems, Inc.</a:t>
            </a:r>
          </a:p>
        </p:txBody>
      </p:sp>
    </p:spTree>
    <p:custDataLst>
      <p:tags r:id="rId1"/>
    </p:custData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lstStyle/>
          <a:p>
            <a:r>
              <a:rPr lang="en-US" dirty="0" err="1" smtClean="0"/>
              <a:t>Application.CurrentLanguageFolder</a:t>
            </a:r>
            <a:endParaRPr lang="en-US" dirty="0"/>
          </a:p>
          <a:p>
            <a:r>
              <a:rPr lang="en-US" dirty="0" err="1" smtClean="0"/>
              <a:t>ApplicationAddIns.UpdateAddInList</a:t>
            </a:r>
            <a:endParaRPr lang="en-US" dirty="0"/>
          </a:p>
          <a:p>
            <a:r>
              <a:rPr lang="en-US" dirty="0" err="1" smtClean="0"/>
              <a:t>ColorSchemes.InterfaceStyle</a:t>
            </a:r>
            <a:r>
              <a:rPr lang="en-US" dirty="0" smtClean="0"/>
              <a:t> </a:t>
            </a:r>
            <a:r>
              <a:rPr lang="en-US" dirty="0"/>
              <a:t>(Removed)</a:t>
            </a:r>
          </a:p>
          <a:p>
            <a:r>
              <a:rPr lang="en-US" dirty="0" err="1" smtClean="0"/>
              <a:t>PointCloud</a:t>
            </a:r>
            <a:endParaRPr lang="en-US" dirty="0"/>
          </a:p>
          <a:p>
            <a:r>
              <a:rPr lang="en-US" dirty="0" err="1" smtClean="0"/>
              <a:t>PointCloudPoint</a:t>
            </a:r>
            <a:endParaRPr lang="en-US" dirty="0"/>
          </a:p>
          <a:p>
            <a:r>
              <a:rPr lang="en-US" dirty="0" err="1" smtClean="0"/>
              <a:t>PropertySets.PropertySetExists</a:t>
            </a:r>
            <a:endParaRPr lang="en-US" dirty="0"/>
          </a:p>
          <a:p>
            <a:r>
              <a:rPr lang="en-US" dirty="0" err="1" smtClean="0"/>
              <a:t>ApprenticeServerComponent.HelpManager</a:t>
            </a:r>
            <a:endParaRPr lang="en-US" dirty="0"/>
          </a:p>
          <a:p>
            <a:r>
              <a:rPr lang="en-US" dirty="0" err="1" smtClean="0"/>
              <a:t>DesignViewRepresentation.CopyToLevelOfDetail</a:t>
            </a:r>
            <a:endParaRPr lang="en-US" dirty="0"/>
          </a:p>
          <a:p>
            <a:r>
              <a:rPr lang="en-US" dirty="0" err="1" smtClean="0"/>
              <a:t>DisplayOptions.AreTexturesOn</a:t>
            </a:r>
            <a:endParaRPr lang="en-US" dirty="0"/>
          </a:p>
          <a:p>
            <a:r>
              <a:rPr lang="en-US" dirty="0" err="1" smtClean="0"/>
              <a:t>DisplaySettings.AreTexturesOn</a:t>
            </a:r>
            <a:endParaRPr lang="en-US" dirty="0"/>
          </a:p>
          <a:p>
            <a:r>
              <a:rPr lang="en-US" dirty="0" err="1" smtClean="0"/>
              <a:t>View.AreTexturesOn</a:t>
            </a:r>
            <a:endParaRPr lang="en-US" dirty="0"/>
          </a:p>
        </p:txBody>
      </p:sp>
    </p:spTree>
    <p:extLst>
      <p:ext uri="{BB962C8B-B14F-4D97-AF65-F5344CB8AC3E}">
        <p14:creationId xmlns="" xmlns:p14="http://schemas.microsoft.com/office/powerpoint/2010/main" val="279485710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免注册插件 （复习）</a:t>
            </a:r>
            <a:endParaRPr lang="en-US" dirty="0"/>
          </a:p>
        </p:txBody>
      </p:sp>
      <p:sp>
        <p:nvSpPr>
          <p:cNvPr id="3" name="Content Placeholder 2"/>
          <p:cNvSpPr>
            <a:spLocks noGrp="1"/>
          </p:cNvSpPr>
          <p:nvPr>
            <p:ph idx="1"/>
          </p:nvPr>
        </p:nvSpPr>
        <p:spPr/>
        <p:txBody>
          <a:bodyPr/>
          <a:lstStyle/>
          <a:p>
            <a:pPr lvl="1"/>
            <a:r>
              <a:rPr lang="zh-CN" altLang="en-US" sz="3400" dirty="0" smtClean="0"/>
              <a:t>原注册方式已经不再需要，也不推荐使用</a:t>
            </a:r>
            <a:r>
              <a:rPr lang="en-US" sz="3400" dirty="0" smtClean="0"/>
              <a:t>.</a:t>
            </a:r>
            <a:endParaRPr lang="en-US" sz="3400" dirty="0"/>
          </a:p>
          <a:p>
            <a:pPr lvl="1"/>
            <a:r>
              <a:rPr lang="zh-CN" altLang="en-US" sz="3400" dirty="0" smtClean="0"/>
              <a:t>插件需要支持免注册</a:t>
            </a:r>
            <a:endParaRPr lang="en-US" sz="3400" dirty="0"/>
          </a:p>
          <a:p>
            <a:pPr lvl="2"/>
            <a:r>
              <a:rPr lang="zh-CN" altLang="en-US" dirty="0" smtClean="0"/>
              <a:t>插件向导可创建免注册插件</a:t>
            </a:r>
            <a:endParaRPr lang="en-US" dirty="0" smtClean="0"/>
          </a:p>
          <a:p>
            <a:pPr lvl="2"/>
            <a:r>
              <a:rPr lang="zh-CN" altLang="en-US" smtClean="0"/>
              <a:t>帮助文档</a:t>
            </a:r>
            <a:r>
              <a:rPr lang="en-US" smtClean="0"/>
              <a:t>Documentation </a:t>
            </a:r>
            <a:r>
              <a:rPr lang="en-US" dirty="0" smtClean="0"/>
              <a:t>is provided to show how to convert existing add-ins (VB, C#, and C++) to be registry-free.</a:t>
            </a:r>
          </a:p>
          <a:p>
            <a:pPr lvl="1"/>
            <a:r>
              <a:rPr lang="en-US" sz="3400" dirty="0" smtClean="0"/>
              <a:t>A .</a:t>
            </a:r>
            <a:r>
              <a:rPr lang="en-US" sz="3400" dirty="0" err="1" smtClean="0"/>
              <a:t>addin</a:t>
            </a:r>
            <a:r>
              <a:rPr lang="en-US" sz="3400" dirty="0" smtClean="0"/>
              <a:t> </a:t>
            </a:r>
            <a:r>
              <a:rPr lang="en-US" sz="3400" dirty="0"/>
              <a:t>file defines the various settings that used to be defined in </a:t>
            </a:r>
            <a:r>
              <a:rPr lang="en-US" sz="3400" dirty="0" smtClean="0"/>
              <a:t>the registry</a:t>
            </a:r>
            <a:r>
              <a:rPr lang="en-US" sz="3400" dirty="0"/>
              <a:t>.</a:t>
            </a:r>
          </a:p>
          <a:p>
            <a:pPr lvl="1"/>
            <a:r>
              <a:rPr lang="en-US" sz="3400" dirty="0"/>
              <a:t>Add-in </a:t>
            </a:r>
            <a:r>
              <a:rPr lang="en-US" sz="3400" dirty="0" err="1"/>
              <a:t>dll</a:t>
            </a:r>
            <a:r>
              <a:rPr lang="en-US" sz="3400" dirty="0"/>
              <a:t> can be placed </a:t>
            </a:r>
            <a:r>
              <a:rPr lang="en-US" sz="3400" dirty="0" smtClean="0"/>
              <a:t>anywhere.</a:t>
            </a:r>
            <a:endParaRPr lang="en-US" sz="3400" dirty="0"/>
          </a:p>
          <a:p>
            <a:pPr lvl="1"/>
            <a:r>
              <a:rPr lang="en-US" sz="3400" dirty="0" smtClean="0"/>
              <a:t>The .</a:t>
            </a:r>
            <a:r>
              <a:rPr lang="en-US" sz="3400" dirty="0" err="1" smtClean="0"/>
              <a:t>addin</a:t>
            </a:r>
            <a:r>
              <a:rPr lang="en-US" sz="3400" dirty="0" smtClean="0"/>
              <a:t> </a:t>
            </a:r>
            <a:r>
              <a:rPr lang="en-US" sz="3400" dirty="0"/>
              <a:t>file </a:t>
            </a:r>
            <a:r>
              <a:rPr lang="en-US" sz="3400" dirty="0" smtClean="0"/>
              <a:t>is placed in </a:t>
            </a:r>
            <a:r>
              <a:rPr lang="en-US" sz="3400" dirty="0"/>
              <a:t>a certain directory and </a:t>
            </a:r>
            <a:r>
              <a:rPr lang="en-US" sz="3400" dirty="0" smtClean="0"/>
              <a:t>references the </a:t>
            </a:r>
            <a:r>
              <a:rPr lang="en-US" sz="3400" dirty="0"/>
              <a:t>add-in </a:t>
            </a:r>
            <a:r>
              <a:rPr lang="en-US" sz="3400" dirty="0" err="1" smtClean="0"/>
              <a:t>dll</a:t>
            </a:r>
            <a:r>
              <a:rPr lang="en-US" sz="3400" dirty="0" smtClean="0"/>
              <a:t>.</a:t>
            </a:r>
            <a:endParaRPr lang="en-US" sz="3400" dirty="0"/>
          </a:p>
        </p:txBody>
      </p:sp>
    </p:spTree>
    <p:extLst>
      <p:ext uri="{BB962C8B-B14F-4D97-AF65-F5344CB8AC3E}">
        <p14:creationId xmlns="" xmlns:p14="http://schemas.microsoft.com/office/powerpoint/2010/main" val="3071057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addin</a:t>
            </a:r>
            <a:r>
              <a:rPr lang="en-US" dirty="0" smtClean="0"/>
              <a:t> Example</a:t>
            </a:r>
            <a:endParaRPr lang="en-US" dirty="0"/>
          </a:p>
        </p:txBody>
      </p:sp>
      <p:sp>
        <p:nvSpPr>
          <p:cNvPr id="3" name="Content Placeholder 2"/>
          <p:cNvSpPr>
            <a:spLocks noGrp="1"/>
          </p:cNvSpPr>
          <p:nvPr>
            <p:ph idx="1"/>
          </p:nvPr>
        </p:nvSpPr>
        <p:spPr/>
        <p:txBody>
          <a:bodyPr/>
          <a:lstStyle/>
          <a:p>
            <a:pPr marL="0" indent="0">
              <a:buNone/>
            </a:pPr>
            <a:r>
              <a:rPr lang="en-US" sz="2800" dirty="0">
                <a:latin typeface="Arial Narrow" pitchFamily="34" charset="0"/>
              </a:rPr>
              <a:t>&lt;</a:t>
            </a:r>
            <a:r>
              <a:rPr lang="en-US" sz="2800" dirty="0" err="1">
                <a:latin typeface="Arial Narrow" pitchFamily="34" charset="0"/>
              </a:rPr>
              <a:t>Addin</a:t>
            </a:r>
            <a:r>
              <a:rPr lang="en-US" sz="2800" dirty="0">
                <a:latin typeface="Arial Narrow" pitchFamily="34" charset="0"/>
              </a:rPr>
              <a:t> Type="Standard"&gt;</a:t>
            </a:r>
          </a:p>
          <a:p>
            <a:pPr marL="0" indent="0">
              <a:buNone/>
            </a:pPr>
            <a:r>
              <a:rPr lang="en-US" sz="2800" dirty="0" smtClean="0">
                <a:latin typeface="Arial Narrow" pitchFamily="34" charset="0"/>
              </a:rPr>
              <a:t>   &lt;</a:t>
            </a:r>
            <a:r>
              <a:rPr lang="en-US" sz="2800" dirty="0" err="1">
                <a:latin typeface="Arial Narrow" pitchFamily="34" charset="0"/>
              </a:rPr>
              <a:t>ClassId</a:t>
            </a:r>
            <a:r>
              <a:rPr lang="en-US" sz="2800" dirty="0">
                <a:latin typeface="Arial Narrow" pitchFamily="34" charset="0"/>
              </a:rPr>
              <a:t>&gt;{9c93ff52-e2fa-4ec4-8c4a-5747ad0bafef}&lt;/</a:t>
            </a:r>
            <a:r>
              <a:rPr lang="en-US" sz="2800" dirty="0" err="1">
                <a:latin typeface="Arial Narrow" pitchFamily="34" charset="0"/>
              </a:rPr>
              <a:t>ClassId</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err="1">
                <a:latin typeface="Arial Narrow" pitchFamily="34" charset="0"/>
              </a:rPr>
              <a:t>ClientId</a:t>
            </a:r>
            <a:r>
              <a:rPr lang="en-US" sz="2800" dirty="0">
                <a:latin typeface="Arial Narrow" pitchFamily="34" charset="0"/>
              </a:rPr>
              <a:t>&gt;{9c93ff52-e2fa-4ec4-8c4a-5747ad0bafef}&lt;/</a:t>
            </a:r>
            <a:r>
              <a:rPr lang="en-US" sz="2800" dirty="0" err="1">
                <a:latin typeface="Arial Narrow" pitchFamily="34" charset="0"/>
              </a:rPr>
              <a:t>ClientId</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&lt;</a:t>
            </a:r>
            <a:r>
              <a:rPr lang="en-US" sz="2800" dirty="0" err="1" smtClean="0">
                <a:latin typeface="Arial Narrow" pitchFamily="34" charset="0"/>
              </a:rPr>
              <a:t>DisplayName</a:t>
            </a:r>
            <a:r>
              <a:rPr lang="en-US" sz="2800" dirty="0" smtClean="0">
                <a:latin typeface="Arial Narrow" pitchFamily="34" charset="0"/>
              </a:rPr>
              <a:t>&gt;Attribute Helper</a:t>
            </a:r>
            <a:r>
              <a:rPr lang="en-US" sz="2800" dirty="0">
                <a:latin typeface="Arial Narrow" pitchFamily="34" charset="0"/>
              </a:rPr>
              <a:t>&lt;/</a:t>
            </a:r>
            <a:r>
              <a:rPr lang="en-US" sz="2800" dirty="0" err="1">
                <a:latin typeface="Arial Narrow" pitchFamily="34" charset="0"/>
              </a:rPr>
              <a:t>DisplayName</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smtClean="0">
                <a:latin typeface="Arial Narrow" pitchFamily="34" charset="0"/>
              </a:rPr>
              <a:t>Description&gt;Utility to help manage API attributes.&lt;/</a:t>
            </a:r>
            <a:r>
              <a:rPr lang="en-US" sz="2800" dirty="0">
                <a:latin typeface="Arial Narrow" pitchFamily="34" charset="0"/>
              </a:rPr>
              <a:t>Description&gt;</a:t>
            </a:r>
          </a:p>
          <a:p>
            <a:pPr marL="0" indent="0">
              <a:buNone/>
            </a:pPr>
            <a:r>
              <a:rPr lang="en-US" sz="2800" dirty="0">
                <a:latin typeface="Arial Narrow" pitchFamily="34" charset="0"/>
              </a:rPr>
              <a:t>  </a:t>
            </a:r>
            <a:r>
              <a:rPr lang="en-US" sz="2800" dirty="0" smtClean="0">
                <a:latin typeface="Arial Narrow" pitchFamily="34" charset="0"/>
              </a:rPr>
              <a:t> &lt;</a:t>
            </a:r>
            <a:r>
              <a:rPr lang="en-US" sz="2800" dirty="0">
                <a:latin typeface="Arial Narrow" pitchFamily="34" charset="0"/>
              </a:rPr>
              <a:t>Assembly&gt;AttributeHelper.dll&lt;/Assembly&gt;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err="1">
                <a:latin typeface="Arial Narrow" pitchFamily="34" charset="0"/>
              </a:rPr>
              <a:t>LoadOnStartUp</a:t>
            </a:r>
            <a:r>
              <a:rPr lang="en-US" sz="2800" dirty="0">
                <a:latin typeface="Arial Narrow" pitchFamily="34" charset="0"/>
              </a:rPr>
              <a:t>&gt;1&lt;/</a:t>
            </a:r>
            <a:r>
              <a:rPr lang="en-US" sz="2800" dirty="0" err="1">
                <a:latin typeface="Arial Narrow" pitchFamily="34" charset="0"/>
              </a:rPr>
              <a:t>LoadOnStartUp</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err="1">
                <a:latin typeface="Arial Narrow" pitchFamily="34" charset="0"/>
              </a:rPr>
              <a:t>UserUnloadable</a:t>
            </a:r>
            <a:r>
              <a:rPr lang="en-US" sz="2800" dirty="0">
                <a:latin typeface="Arial Narrow" pitchFamily="34" charset="0"/>
              </a:rPr>
              <a:t>&gt;1&lt;/</a:t>
            </a:r>
            <a:r>
              <a:rPr lang="en-US" sz="2800" dirty="0" err="1">
                <a:latin typeface="Arial Narrow" pitchFamily="34" charset="0"/>
              </a:rPr>
              <a:t>UserUnloadable</a:t>
            </a:r>
            <a:r>
              <a:rPr lang="en-US" sz="2800" dirty="0" smtClean="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&lt;</a:t>
            </a:r>
            <a:r>
              <a:rPr lang="en-US" sz="2800" dirty="0" err="1" smtClean="0">
                <a:latin typeface="Arial Narrow" pitchFamily="34" charset="0"/>
              </a:rPr>
              <a:t>OSType</a:t>
            </a:r>
            <a:r>
              <a:rPr lang="en-US" sz="2800" dirty="0" smtClean="0">
                <a:latin typeface="Arial Narrow" pitchFamily="34" charset="0"/>
              </a:rPr>
              <a:t>&gt;Win64&lt;/</a:t>
            </a:r>
            <a:r>
              <a:rPr lang="en-US" sz="2800" dirty="0" err="1" smtClean="0">
                <a:latin typeface="Arial Narrow" pitchFamily="34" charset="0"/>
              </a:rPr>
              <a:t>OSType</a:t>
            </a:r>
            <a:r>
              <a:rPr lang="en-US" sz="2800" dirty="0" smtClean="0">
                <a:latin typeface="Arial Narrow" pitchFamily="34" charset="0"/>
              </a:rPr>
              <a:t>&gt;</a:t>
            </a:r>
            <a:endParaRPr lang="en-US" sz="2800" dirty="0">
              <a:latin typeface="Arial Narrow" pitchFamily="34" charset="0"/>
            </a:endParaRP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&lt;Hidden&gt;0&lt;/Hidden&gt;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err="1">
                <a:latin typeface="Arial Narrow" pitchFamily="34" charset="0"/>
              </a:rPr>
              <a:t>SupportedSoftwareVersionGreaterThan</a:t>
            </a:r>
            <a:r>
              <a:rPr lang="en-US" sz="2800" dirty="0">
                <a:latin typeface="Arial Narrow" pitchFamily="34" charset="0"/>
              </a:rPr>
              <a:t>&gt;15..&lt;/</a:t>
            </a:r>
            <a:r>
              <a:rPr lang="en-US" sz="2800" dirty="0" err="1">
                <a:latin typeface="Arial Narrow" pitchFamily="34" charset="0"/>
              </a:rPr>
              <a:t>SupportedSoftwareVersionGreaterThan</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err="1">
                <a:latin typeface="Arial Narrow" pitchFamily="34" charset="0"/>
              </a:rPr>
              <a:t>DataVersion</a:t>
            </a:r>
            <a:r>
              <a:rPr lang="en-US" sz="2800" dirty="0">
                <a:latin typeface="Arial Narrow" pitchFamily="34" charset="0"/>
              </a:rPr>
              <a:t>&gt;1&lt;/</a:t>
            </a:r>
            <a:r>
              <a:rPr lang="en-US" sz="2800" dirty="0" err="1">
                <a:latin typeface="Arial Narrow" pitchFamily="34" charset="0"/>
              </a:rPr>
              <a:t>DataVersion</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err="1">
                <a:latin typeface="Arial Narrow" pitchFamily="34" charset="0"/>
              </a:rPr>
              <a:t>UserInterfaceVersion</a:t>
            </a:r>
            <a:r>
              <a:rPr lang="en-US" sz="2800" dirty="0">
                <a:latin typeface="Arial Narrow" pitchFamily="34" charset="0"/>
              </a:rPr>
              <a:t>&gt;1&lt;/</a:t>
            </a:r>
            <a:r>
              <a:rPr lang="en-US" sz="2800" dirty="0" err="1">
                <a:latin typeface="Arial Narrow" pitchFamily="34" charset="0"/>
              </a:rPr>
              <a:t>UserInterfaceVersion</a:t>
            </a:r>
            <a:r>
              <a:rPr lang="en-US" sz="2800" dirty="0">
                <a:latin typeface="Arial Narrow" pitchFamily="34" charset="0"/>
              </a:rPr>
              <a:t>&gt;</a:t>
            </a:r>
          </a:p>
          <a:p>
            <a:pPr marL="0" indent="0">
              <a:buNone/>
            </a:pPr>
            <a:r>
              <a:rPr lang="en-US" sz="2800" dirty="0">
                <a:latin typeface="Arial Narrow" pitchFamily="34" charset="0"/>
              </a:rPr>
              <a:t>&lt;/</a:t>
            </a:r>
            <a:r>
              <a:rPr lang="en-US" sz="2800" dirty="0" err="1">
                <a:latin typeface="Arial Narrow" pitchFamily="34" charset="0"/>
              </a:rPr>
              <a:t>Addin</a:t>
            </a:r>
            <a:r>
              <a:rPr lang="en-US" sz="2800" dirty="0">
                <a:latin typeface="Arial Narrow" pitchFamily="34" charset="0"/>
              </a:rPr>
              <a:t>&gt;</a:t>
            </a:r>
          </a:p>
        </p:txBody>
      </p:sp>
    </p:spTree>
    <p:extLst>
      <p:ext uri="{BB962C8B-B14F-4D97-AF65-F5344CB8AC3E}">
        <p14:creationId xmlns="" xmlns:p14="http://schemas.microsoft.com/office/powerpoint/2010/main" val="15187693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5" end="5"/>
                                            </p:txEl>
                                          </p:spTgt>
                                        </p:tgtEl>
                                        <p:attrNameLst>
                                          <p:attrName>style.color</p:attrName>
                                        </p:attrNameLst>
                                      </p:cBhvr>
                                      <p:to>
                                        <p:clrVal>
                                          <a:schemeClr val="accent2"/>
                                        </p:clrVal>
                                      </p:to>
                                    </p:set>
                                    <p:set>
                                      <p:cBhvr>
                                        <p:cTn id="7" dur="500" fill="hold"/>
                                        <p:tgtEl>
                                          <p:spTgt spid="3">
                                            <p:txEl>
                                              <p:pRg st="5" end="5"/>
                                            </p:txEl>
                                          </p:spTgt>
                                        </p:tgtEl>
                                        <p:attrNameLst>
                                          <p:attrName>fillcolor</p:attrName>
                                        </p:attrNameLst>
                                      </p:cBhvr>
                                      <p:to>
                                        <p:clrVal>
                                          <a:schemeClr val="accent2"/>
                                        </p:clrVal>
                                      </p:to>
                                    </p:set>
                                    <p:set>
                                      <p:cBhvr>
                                        <p:cTn id="8" dur="500" fill="hold"/>
                                        <p:tgtEl>
                                          <p:spTgt spid="3">
                                            <p:txEl>
                                              <p:pRg st="5" end="5"/>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8" end="8"/>
                                            </p:txEl>
                                          </p:spTgt>
                                        </p:tgtEl>
                                        <p:attrNameLst>
                                          <p:attrName>style.color</p:attrName>
                                        </p:attrNameLst>
                                      </p:cBhvr>
                                      <p:to>
                                        <p:clrVal>
                                          <a:schemeClr val="accent2"/>
                                        </p:clrVal>
                                      </p:to>
                                    </p:set>
                                    <p:set>
                                      <p:cBhvr>
                                        <p:cTn id="13" dur="500" fill="hold"/>
                                        <p:tgtEl>
                                          <p:spTgt spid="3">
                                            <p:txEl>
                                              <p:pRg st="8" end="8"/>
                                            </p:txEl>
                                          </p:spTgt>
                                        </p:tgtEl>
                                        <p:attrNameLst>
                                          <p:attrName>fillcolor</p:attrName>
                                        </p:attrNameLst>
                                      </p:cBhvr>
                                      <p:to>
                                        <p:clrVal>
                                          <a:schemeClr val="accent2"/>
                                        </p:clrVal>
                                      </p:to>
                                    </p:set>
                                    <p:set>
                                      <p:cBhvr>
                                        <p:cTn id="14"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addin</a:t>
            </a:r>
            <a:r>
              <a:rPr lang="en-US" dirty="0" smtClean="0"/>
              <a:t> Localization</a:t>
            </a:r>
            <a:endParaRPr lang="en-US" dirty="0"/>
          </a:p>
        </p:txBody>
      </p:sp>
      <p:sp>
        <p:nvSpPr>
          <p:cNvPr id="3" name="Content Placeholder 2"/>
          <p:cNvSpPr>
            <a:spLocks noGrp="1"/>
          </p:cNvSpPr>
          <p:nvPr>
            <p:ph idx="1"/>
          </p:nvPr>
        </p:nvSpPr>
        <p:spPr/>
        <p:txBody>
          <a:bodyPr/>
          <a:lstStyle/>
          <a:p>
            <a:pPr marL="0" indent="0">
              <a:buNone/>
            </a:pPr>
            <a:r>
              <a:rPr lang="en-US" sz="2800" dirty="0">
                <a:latin typeface="Arial Narrow" pitchFamily="34" charset="0"/>
              </a:rPr>
              <a:t>&lt;</a:t>
            </a:r>
            <a:r>
              <a:rPr lang="en-US" sz="2800" dirty="0" err="1">
                <a:latin typeface="Arial Narrow" pitchFamily="34" charset="0"/>
              </a:rPr>
              <a:t>Addin</a:t>
            </a:r>
            <a:r>
              <a:rPr lang="en-US" sz="2800" dirty="0">
                <a:latin typeface="Arial Narrow" pitchFamily="34" charset="0"/>
              </a:rPr>
              <a:t> Type="Standard"&gt;</a:t>
            </a:r>
          </a:p>
          <a:p>
            <a:pPr marL="0" indent="0">
              <a:buNone/>
            </a:pPr>
            <a:r>
              <a:rPr lang="en-US" sz="2800" dirty="0" smtClean="0">
                <a:latin typeface="Arial Narrow" pitchFamily="34" charset="0"/>
              </a:rPr>
              <a:t>   &lt;</a:t>
            </a:r>
            <a:r>
              <a:rPr lang="en-US" sz="2800" dirty="0" err="1">
                <a:latin typeface="Arial Narrow" pitchFamily="34" charset="0"/>
              </a:rPr>
              <a:t>ClassId</a:t>
            </a:r>
            <a:r>
              <a:rPr lang="en-US" sz="2800" dirty="0">
                <a:latin typeface="Arial Narrow" pitchFamily="34" charset="0"/>
              </a:rPr>
              <a:t>&gt;{9c93ff52-e2fa-4ec4-8c4a-5747ad0bafef}&lt;/</a:t>
            </a:r>
            <a:r>
              <a:rPr lang="en-US" sz="2800" dirty="0" err="1">
                <a:latin typeface="Arial Narrow" pitchFamily="34" charset="0"/>
              </a:rPr>
              <a:t>ClassId</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err="1">
                <a:latin typeface="Arial Narrow" pitchFamily="34" charset="0"/>
              </a:rPr>
              <a:t>ClientId</a:t>
            </a:r>
            <a:r>
              <a:rPr lang="en-US" sz="2800" dirty="0">
                <a:latin typeface="Arial Narrow" pitchFamily="34" charset="0"/>
              </a:rPr>
              <a:t>&gt;{9c93ff52-e2fa-4ec4-8c4a-5747ad0bafef}&lt;/</a:t>
            </a:r>
            <a:r>
              <a:rPr lang="en-US" sz="2800" dirty="0" err="1">
                <a:latin typeface="Arial Narrow" pitchFamily="34" charset="0"/>
              </a:rPr>
              <a:t>ClientId</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&lt;</a:t>
            </a:r>
            <a:r>
              <a:rPr lang="en-US" sz="2800" dirty="0" err="1" smtClean="0">
                <a:latin typeface="Arial Narrow" pitchFamily="34" charset="0"/>
              </a:rPr>
              <a:t>DisplayName</a:t>
            </a:r>
            <a:r>
              <a:rPr lang="en-US" sz="2800" dirty="0">
                <a:latin typeface="Arial Narrow" pitchFamily="34" charset="0"/>
              </a:rPr>
              <a:t> Language="</a:t>
            </a:r>
            <a:r>
              <a:rPr lang="en-US" sz="2800" dirty="0" smtClean="0">
                <a:latin typeface="Arial Narrow" pitchFamily="34" charset="0"/>
              </a:rPr>
              <a:t>1033</a:t>
            </a:r>
            <a:r>
              <a:rPr lang="en-US" sz="2800" dirty="0">
                <a:latin typeface="Arial Narrow" pitchFamily="34" charset="0"/>
              </a:rPr>
              <a:t>"&gt;</a:t>
            </a:r>
            <a:r>
              <a:rPr lang="en-US" sz="2800" dirty="0" smtClean="0">
                <a:latin typeface="Arial Narrow" pitchFamily="34" charset="0"/>
              </a:rPr>
              <a:t>Attribute Helper</a:t>
            </a:r>
            <a:r>
              <a:rPr lang="en-US" sz="2800" dirty="0">
                <a:latin typeface="Arial Narrow" pitchFamily="34" charset="0"/>
              </a:rPr>
              <a:t>&lt;/</a:t>
            </a:r>
            <a:r>
              <a:rPr lang="en-US" sz="2800" dirty="0" err="1">
                <a:latin typeface="Arial Narrow" pitchFamily="34" charset="0"/>
              </a:rPr>
              <a:t>DisplayName</a:t>
            </a:r>
            <a:r>
              <a:rPr lang="en-US" sz="2800" dirty="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a:t>
            </a:r>
            <a:r>
              <a:rPr lang="en-US" sz="2800" dirty="0">
                <a:latin typeface="Arial Narrow" pitchFamily="34" charset="0"/>
              </a:rPr>
              <a:t>&lt;</a:t>
            </a:r>
            <a:r>
              <a:rPr lang="en-US" sz="2800" dirty="0" smtClean="0">
                <a:latin typeface="Arial Narrow" pitchFamily="34" charset="0"/>
              </a:rPr>
              <a:t>Description Language=</a:t>
            </a:r>
            <a:r>
              <a:rPr lang="en-US" sz="2800" dirty="0">
                <a:latin typeface="Arial Narrow" pitchFamily="34" charset="0"/>
              </a:rPr>
              <a:t>"</a:t>
            </a:r>
            <a:r>
              <a:rPr lang="en-US" sz="2800" dirty="0" smtClean="0">
                <a:latin typeface="Arial Narrow" pitchFamily="34" charset="0"/>
              </a:rPr>
              <a:t>1033</a:t>
            </a:r>
            <a:r>
              <a:rPr lang="en-US" sz="2800" dirty="0">
                <a:latin typeface="Arial Narrow" pitchFamily="34" charset="0"/>
              </a:rPr>
              <a:t>"&gt;Utility </a:t>
            </a:r>
            <a:r>
              <a:rPr lang="en-US" sz="2800" dirty="0" smtClean="0">
                <a:latin typeface="Arial Narrow" pitchFamily="34" charset="0"/>
              </a:rPr>
              <a:t>to help manage API attributes.&lt;/</a:t>
            </a:r>
            <a:r>
              <a:rPr lang="en-US" sz="2800" dirty="0">
                <a:latin typeface="Arial Narrow" pitchFamily="34" charset="0"/>
              </a:rPr>
              <a:t>Description</a:t>
            </a:r>
            <a:r>
              <a:rPr lang="en-US" sz="2800" dirty="0" smtClean="0">
                <a:latin typeface="Arial Narrow" pitchFamily="34" charset="0"/>
              </a:rPr>
              <a:t>&gt;</a:t>
            </a:r>
          </a:p>
          <a:p>
            <a:pPr marL="0" indent="0">
              <a:buNone/>
            </a:pPr>
            <a:r>
              <a:rPr lang="en-US" sz="2800" dirty="0">
                <a:latin typeface="Arial Narrow" pitchFamily="34" charset="0"/>
              </a:rPr>
              <a:t> </a:t>
            </a:r>
            <a:r>
              <a:rPr lang="en-US" sz="2800" dirty="0" smtClean="0">
                <a:latin typeface="Arial Narrow" pitchFamily="34" charset="0"/>
              </a:rPr>
              <a:t>  &lt;</a:t>
            </a:r>
            <a:r>
              <a:rPr lang="en-US" sz="2800" dirty="0" err="1">
                <a:latin typeface="Arial Narrow" pitchFamily="34" charset="0"/>
              </a:rPr>
              <a:t>DisplayName</a:t>
            </a:r>
            <a:r>
              <a:rPr lang="en-US" sz="2800" dirty="0">
                <a:latin typeface="Arial Narrow" pitchFamily="34" charset="0"/>
              </a:rPr>
              <a:t> Language="</a:t>
            </a:r>
            <a:r>
              <a:rPr lang="en-US" sz="2800" dirty="0" smtClean="0">
                <a:latin typeface="Arial Narrow" pitchFamily="34" charset="0"/>
              </a:rPr>
              <a:t>1036&gt;Attribute Helper</a:t>
            </a:r>
            <a:r>
              <a:rPr lang="en-US" sz="2800" dirty="0">
                <a:latin typeface="Arial Narrow" pitchFamily="34" charset="0"/>
              </a:rPr>
              <a:t>&lt;/</a:t>
            </a:r>
            <a:r>
              <a:rPr lang="en-US" sz="2800" dirty="0" err="1">
                <a:latin typeface="Arial Narrow" pitchFamily="34" charset="0"/>
              </a:rPr>
              <a:t>DisplayName</a:t>
            </a:r>
            <a:r>
              <a:rPr lang="en-US" sz="2800" dirty="0">
                <a:latin typeface="Arial Narrow" pitchFamily="34" charset="0"/>
              </a:rPr>
              <a:t>&gt;</a:t>
            </a:r>
          </a:p>
          <a:p>
            <a:pPr marL="0" indent="0">
              <a:buNone/>
            </a:pPr>
            <a:r>
              <a:rPr lang="en-US" sz="2800" dirty="0">
                <a:latin typeface="Arial Narrow" pitchFamily="34" charset="0"/>
              </a:rPr>
              <a:t>   &lt;Description Language="</a:t>
            </a:r>
            <a:r>
              <a:rPr lang="en-US" sz="2800" dirty="0" smtClean="0">
                <a:latin typeface="Arial Narrow" pitchFamily="34" charset="0"/>
              </a:rPr>
              <a:t>1036"&gt;</a:t>
            </a:r>
            <a:r>
              <a:rPr lang="fr-FR" sz="2800" dirty="0" smtClean="0">
                <a:latin typeface="Arial Narrow" pitchFamily="34" charset="0"/>
              </a:rPr>
              <a:t>L'utilité </a:t>
            </a:r>
            <a:r>
              <a:rPr lang="fr-FR" sz="2800" dirty="0">
                <a:latin typeface="Arial Narrow" pitchFamily="34" charset="0"/>
              </a:rPr>
              <a:t>pour aider gère les attributs d'API</a:t>
            </a:r>
            <a:r>
              <a:rPr lang="en-US" sz="2800" dirty="0" smtClean="0">
                <a:latin typeface="Arial Narrow" pitchFamily="34" charset="0"/>
              </a:rPr>
              <a:t>.&lt;/</a:t>
            </a:r>
            <a:r>
              <a:rPr lang="en-US" sz="2800" dirty="0">
                <a:latin typeface="Arial Narrow" pitchFamily="34" charset="0"/>
              </a:rPr>
              <a:t>Description&gt;</a:t>
            </a:r>
          </a:p>
        </p:txBody>
      </p:sp>
    </p:spTree>
    <p:extLst>
      <p:ext uri="{BB962C8B-B14F-4D97-AF65-F5344CB8AC3E}">
        <p14:creationId xmlns="" xmlns:p14="http://schemas.microsoft.com/office/powerpoint/2010/main" val="9897968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addin</a:t>
            </a:r>
            <a:r>
              <a:rPr lang="en-US" dirty="0" smtClean="0"/>
              <a:t> File Locations</a:t>
            </a:r>
            <a:endParaRPr lang="en-US" dirty="0"/>
          </a:p>
        </p:txBody>
      </p:sp>
      <p:sp>
        <p:nvSpPr>
          <p:cNvPr id="3" name="Content Placeholder 2"/>
          <p:cNvSpPr>
            <a:spLocks noGrp="1"/>
          </p:cNvSpPr>
          <p:nvPr>
            <p:ph idx="1"/>
          </p:nvPr>
        </p:nvSpPr>
        <p:spPr/>
        <p:txBody>
          <a:bodyPr/>
          <a:lstStyle/>
          <a:p>
            <a:pPr>
              <a:spcBef>
                <a:spcPts val="0"/>
              </a:spcBef>
              <a:spcAft>
                <a:spcPts val="0"/>
              </a:spcAft>
            </a:pPr>
            <a:r>
              <a:rPr lang="en-US" sz="2600" b="1" dirty="0"/>
              <a:t>Version Independent</a:t>
            </a:r>
          </a:p>
          <a:p>
            <a:pPr marL="910706">
              <a:spcBef>
                <a:spcPts val="0"/>
              </a:spcBef>
              <a:spcAft>
                <a:spcPts val="0"/>
              </a:spcAft>
            </a:pPr>
            <a:r>
              <a:rPr lang="en-US" sz="2600" i="1" dirty="0"/>
              <a:t>Windows7/Vista</a:t>
            </a:r>
            <a:r>
              <a:rPr lang="en-US" sz="2600" dirty="0"/>
              <a:t>:</a:t>
            </a:r>
          </a:p>
          <a:p>
            <a:pPr marL="1536147" lvl="2">
              <a:spcBef>
                <a:spcPts val="0"/>
              </a:spcBef>
              <a:spcAft>
                <a:spcPts val="0"/>
              </a:spcAft>
            </a:pPr>
            <a:r>
              <a:rPr lang="en-US" sz="2600" dirty="0">
                <a:latin typeface="Arial Narrow" pitchFamily="34" charset="0"/>
              </a:rPr>
              <a:t>%</a:t>
            </a:r>
            <a:r>
              <a:rPr lang="en-US" sz="2600" dirty="0" smtClean="0">
                <a:latin typeface="Arial Narrow" pitchFamily="34" charset="0"/>
              </a:rPr>
              <a:t>ALLUSERSPROFILE%\</a:t>
            </a:r>
            <a:r>
              <a:rPr lang="en-US" sz="2600" dirty="0">
                <a:latin typeface="Arial Narrow" pitchFamily="34" charset="0"/>
              </a:rPr>
              <a:t>Autodesk\Inventor </a:t>
            </a:r>
            <a:r>
              <a:rPr lang="en-US" sz="2600" dirty="0" err="1">
                <a:latin typeface="Arial Narrow" pitchFamily="34" charset="0"/>
              </a:rPr>
              <a:t>Addins</a:t>
            </a:r>
            <a:r>
              <a:rPr lang="en-US" sz="2600" dirty="0">
                <a:latin typeface="Arial Narrow" pitchFamily="34" charset="0"/>
              </a:rPr>
              <a:t>\</a:t>
            </a:r>
          </a:p>
          <a:p>
            <a:pPr marL="910706">
              <a:spcBef>
                <a:spcPts val="0"/>
              </a:spcBef>
              <a:spcAft>
                <a:spcPts val="0"/>
              </a:spcAft>
            </a:pPr>
            <a:r>
              <a:rPr lang="en-US" sz="2600" i="1" dirty="0" smtClean="0"/>
              <a:t>Windows </a:t>
            </a:r>
            <a:r>
              <a:rPr lang="en-US" sz="2600" i="1" dirty="0"/>
              <a:t>XP</a:t>
            </a:r>
            <a:r>
              <a:rPr lang="en-US" sz="2600" dirty="0"/>
              <a:t>:</a:t>
            </a:r>
          </a:p>
          <a:p>
            <a:pPr marL="1536147" lvl="2">
              <a:spcBef>
                <a:spcPts val="0"/>
              </a:spcBef>
              <a:spcAft>
                <a:spcPts val="0"/>
              </a:spcAft>
            </a:pPr>
            <a:r>
              <a:rPr lang="en-US" sz="2600" dirty="0">
                <a:latin typeface="Arial Narrow" pitchFamily="34" charset="0"/>
              </a:rPr>
              <a:t>%ALLUSERSPROFILE%\Application Data\Autodesk\Inventor </a:t>
            </a:r>
            <a:r>
              <a:rPr lang="en-US" sz="2600" dirty="0" err="1">
                <a:latin typeface="Arial Narrow" pitchFamily="34" charset="0"/>
              </a:rPr>
              <a:t>Addins</a:t>
            </a:r>
            <a:r>
              <a:rPr lang="en-US" sz="2600" dirty="0" smtClean="0">
                <a:latin typeface="Arial Narrow" pitchFamily="34" charset="0"/>
              </a:rPr>
              <a:t>\</a:t>
            </a:r>
            <a:endParaRPr lang="en-US" sz="1400" dirty="0"/>
          </a:p>
          <a:p>
            <a:pPr>
              <a:spcBef>
                <a:spcPts val="0"/>
              </a:spcBef>
              <a:spcAft>
                <a:spcPts val="0"/>
              </a:spcAft>
            </a:pPr>
            <a:r>
              <a:rPr lang="en-US" sz="2600" b="1" dirty="0"/>
              <a:t>Version Dependent</a:t>
            </a:r>
          </a:p>
          <a:p>
            <a:pPr marL="910706">
              <a:spcBef>
                <a:spcPts val="0"/>
              </a:spcBef>
              <a:spcAft>
                <a:spcPts val="0"/>
              </a:spcAft>
            </a:pPr>
            <a:r>
              <a:rPr lang="en-US" sz="2600" i="1" dirty="0"/>
              <a:t>Windows7/Vista:</a:t>
            </a:r>
          </a:p>
          <a:p>
            <a:pPr marL="1536147" lvl="2">
              <a:spcBef>
                <a:spcPts val="0"/>
              </a:spcBef>
              <a:spcAft>
                <a:spcPts val="0"/>
              </a:spcAft>
            </a:pPr>
            <a:r>
              <a:rPr lang="en-US" sz="2600" dirty="0">
                <a:latin typeface="Arial Narrow" pitchFamily="34" charset="0"/>
              </a:rPr>
              <a:t>%ALLUSERSPROFILE</a:t>
            </a:r>
            <a:r>
              <a:rPr lang="en-US" sz="2600" dirty="0" smtClean="0">
                <a:latin typeface="Arial Narrow" pitchFamily="34" charset="0"/>
              </a:rPr>
              <a:t>%\Autodesk\Inventor 2013\</a:t>
            </a:r>
            <a:r>
              <a:rPr lang="en-US" sz="2600" dirty="0" err="1" smtClean="0">
                <a:latin typeface="Arial Narrow" pitchFamily="34" charset="0"/>
              </a:rPr>
              <a:t>Addins</a:t>
            </a:r>
            <a:r>
              <a:rPr lang="en-US" sz="2600" dirty="0">
                <a:latin typeface="Arial Narrow" pitchFamily="34" charset="0"/>
              </a:rPr>
              <a:t>\</a:t>
            </a:r>
          </a:p>
          <a:p>
            <a:pPr marL="910706">
              <a:spcBef>
                <a:spcPts val="0"/>
              </a:spcBef>
              <a:spcAft>
                <a:spcPts val="0"/>
              </a:spcAft>
            </a:pPr>
            <a:r>
              <a:rPr lang="en-US" sz="2600" i="1" dirty="0" smtClean="0"/>
              <a:t>Windows </a:t>
            </a:r>
            <a:r>
              <a:rPr lang="en-US" sz="2600" i="1" dirty="0"/>
              <a:t>XP:</a:t>
            </a:r>
          </a:p>
          <a:p>
            <a:pPr marL="1536147" lvl="2">
              <a:spcBef>
                <a:spcPts val="0"/>
              </a:spcBef>
              <a:spcAft>
                <a:spcPts val="0"/>
              </a:spcAft>
            </a:pPr>
            <a:r>
              <a:rPr lang="en-US" sz="2600" dirty="0">
                <a:latin typeface="Arial Narrow" pitchFamily="34" charset="0"/>
              </a:rPr>
              <a:t>%ALLUSERSPROFILE</a:t>
            </a:r>
            <a:r>
              <a:rPr lang="en-US" sz="2600" dirty="0" smtClean="0">
                <a:latin typeface="Arial Narrow" pitchFamily="34" charset="0"/>
              </a:rPr>
              <a:t>%\Application </a:t>
            </a:r>
            <a:r>
              <a:rPr lang="en-US" sz="2600" dirty="0">
                <a:latin typeface="Arial Narrow" pitchFamily="34" charset="0"/>
              </a:rPr>
              <a:t>Data\Autodesk\Inventor </a:t>
            </a:r>
            <a:r>
              <a:rPr lang="en-US" sz="2600" dirty="0" smtClean="0">
                <a:latin typeface="Arial Narrow" pitchFamily="34" charset="0"/>
              </a:rPr>
              <a:t>2013\</a:t>
            </a:r>
            <a:r>
              <a:rPr lang="en-US" sz="2600" dirty="0" err="1" smtClean="0">
                <a:latin typeface="Arial Narrow" pitchFamily="34" charset="0"/>
              </a:rPr>
              <a:t>Addins</a:t>
            </a:r>
            <a:r>
              <a:rPr lang="en-US" sz="2600" dirty="0" smtClean="0">
                <a:latin typeface="Arial Narrow" pitchFamily="34" charset="0"/>
              </a:rPr>
              <a:t>\</a:t>
            </a:r>
            <a:endParaRPr lang="en-US" sz="1400" dirty="0"/>
          </a:p>
          <a:p>
            <a:pPr>
              <a:spcBef>
                <a:spcPts val="0"/>
              </a:spcBef>
              <a:spcAft>
                <a:spcPts val="0"/>
              </a:spcAft>
            </a:pPr>
            <a:r>
              <a:rPr lang="en-US" sz="2600" b="1" dirty="0"/>
              <a:t>Per User Override</a:t>
            </a:r>
          </a:p>
          <a:p>
            <a:pPr marL="910706">
              <a:spcBef>
                <a:spcPts val="0"/>
              </a:spcBef>
              <a:spcAft>
                <a:spcPts val="0"/>
              </a:spcAft>
            </a:pPr>
            <a:r>
              <a:rPr lang="en-US" sz="2600" i="1" dirty="0" smtClean="0"/>
              <a:t>Windows7/Vista &amp; XP:</a:t>
            </a:r>
            <a:endParaRPr lang="en-US" sz="2600" i="1" dirty="0"/>
          </a:p>
          <a:p>
            <a:pPr marL="1536147" lvl="2">
              <a:spcBef>
                <a:spcPts val="0"/>
              </a:spcBef>
              <a:spcAft>
                <a:spcPts val="0"/>
              </a:spcAft>
            </a:pPr>
            <a:r>
              <a:rPr lang="en-US" sz="2600" dirty="0" smtClean="0">
                <a:latin typeface="Arial Narrow" pitchFamily="34" charset="0"/>
              </a:rPr>
              <a:t>%APPDATA%\Autodesk\Inventor 2013\</a:t>
            </a:r>
            <a:r>
              <a:rPr lang="en-US" sz="2600" dirty="0" err="1" smtClean="0">
                <a:latin typeface="Arial Narrow" pitchFamily="34" charset="0"/>
              </a:rPr>
              <a:t>Addins</a:t>
            </a:r>
            <a:r>
              <a:rPr lang="en-US" sz="2600" dirty="0" smtClean="0">
                <a:latin typeface="Arial Narrow" pitchFamily="34" charset="0"/>
              </a:rPr>
              <a:t>\</a:t>
            </a:r>
            <a:endParaRPr lang="en-US" sz="1400" dirty="0" smtClean="0"/>
          </a:p>
          <a:p>
            <a:pPr>
              <a:spcBef>
                <a:spcPts val="0"/>
              </a:spcBef>
              <a:spcAft>
                <a:spcPts val="0"/>
              </a:spcAft>
            </a:pPr>
            <a:r>
              <a:rPr lang="en-US" sz="2600" b="1" dirty="0" smtClean="0"/>
              <a:t>App Store</a:t>
            </a:r>
            <a:endParaRPr lang="en-US" sz="2600" b="1" dirty="0"/>
          </a:p>
          <a:p>
            <a:pPr marL="910706">
              <a:spcBef>
                <a:spcPts val="0"/>
              </a:spcBef>
              <a:spcAft>
                <a:spcPts val="0"/>
              </a:spcAft>
            </a:pPr>
            <a:r>
              <a:rPr lang="en-US" sz="2600" i="1" dirty="0"/>
              <a:t>Windows7/Vista &amp; XP:</a:t>
            </a:r>
          </a:p>
          <a:p>
            <a:pPr marL="1536147" lvl="2">
              <a:spcBef>
                <a:spcPts val="0"/>
              </a:spcBef>
              <a:spcAft>
                <a:spcPts val="0"/>
              </a:spcAft>
            </a:pPr>
            <a:r>
              <a:rPr lang="en-US" sz="2600" dirty="0">
                <a:latin typeface="Arial Narrow" pitchFamily="34" charset="0"/>
              </a:rPr>
              <a:t>%APPDATA%\Autodesk\</a:t>
            </a:r>
            <a:r>
              <a:rPr lang="en-US" sz="2600" dirty="0" err="1">
                <a:latin typeface="Arial Narrow" pitchFamily="34" charset="0"/>
              </a:rPr>
              <a:t>ApplicationPlugins</a:t>
            </a:r>
            <a:endParaRPr lang="en-US" sz="2600" dirty="0">
              <a:latin typeface="Arial Narrow" pitchFamily="34" charset="0"/>
            </a:endParaRPr>
          </a:p>
          <a:p>
            <a:pPr>
              <a:spcBef>
                <a:spcPts val="0"/>
              </a:spcBef>
              <a:spcAft>
                <a:spcPts val="0"/>
              </a:spcAft>
            </a:pPr>
            <a:endParaRPr lang="en-US" sz="2600" dirty="0"/>
          </a:p>
        </p:txBody>
      </p:sp>
    </p:spTree>
    <p:extLst>
      <p:ext uri="{BB962C8B-B14F-4D97-AF65-F5344CB8AC3E}">
        <p14:creationId xmlns="" xmlns:p14="http://schemas.microsoft.com/office/powerpoint/2010/main" val="398636728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and Drop Add-In Deployment</a:t>
            </a:r>
            <a:endParaRPr lang="en-US" dirty="0"/>
          </a:p>
        </p:txBody>
      </p:sp>
      <p:sp>
        <p:nvSpPr>
          <p:cNvPr id="3" name="Content Placeholder 2"/>
          <p:cNvSpPr>
            <a:spLocks noGrp="1"/>
          </p:cNvSpPr>
          <p:nvPr>
            <p:ph idx="1"/>
          </p:nvPr>
        </p:nvSpPr>
        <p:spPr/>
        <p:txBody>
          <a:bodyPr/>
          <a:lstStyle/>
          <a:p>
            <a:r>
              <a:rPr lang="en-US" dirty="0" smtClean="0"/>
              <a:t>Subdirectories searched for .</a:t>
            </a:r>
            <a:r>
              <a:rPr lang="en-US" dirty="0" err="1" smtClean="0"/>
              <a:t>addin</a:t>
            </a:r>
            <a:r>
              <a:rPr lang="en-US" dirty="0" smtClean="0"/>
              <a:t> files</a:t>
            </a:r>
          </a:p>
          <a:p>
            <a:r>
              <a:rPr lang="en-US" dirty="0" smtClean="0"/>
              <a:t>Path to add-in </a:t>
            </a:r>
            <a:r>
              <a:rPr lang="en-US" dirty="0" err="1" smtClean="0"/>
              <a:t>dll</a:t>
            </a:r>
            <a:r>
              <a:rPr lang="en-US" dirty="0" smtClean="0"/>
              <a:t> is a relative path, relative to .</a:t>
            </a:r>
            <a:r>
              <a:rPr lang="en-US" dirty="0" err="1" smtClean="0"/>
              <a:t>addin</a:t>
            </a:r>
            <a:r>
              <a:rPr lang="en-US" dirty="0" smtClean="0"/>
              <a:t> location.</a:t>
            </a:r>
          </a:p>
          <a:p>
            <a:endParaRPr lang="en-US" dirty="0"/>
          </a:p>
        </p:txBody>
      </p:sp>
      <p:pic>
        <p:nvPicPr>
          <p:cNvPr id="6146" name="Picture 2" descr="C:\Users\ekinsb\AppData\Local\Temp\SNAGHTML3feac3a.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375" y="3735387"/>
            <a:ext cx="6155462" cy="4419600"/>
          </a:xfrm>
          <a:prstGeom prst="rect">
            <a:avLst/>
          </a:prstGeom>
          <a:noFill/>
          <a:extLst>
            <a:ext uri="{909E8E84-426E-40DD-AFC4-6F175D3DCCD1}">
              <a14:hiddenFill xmlns="" xmlns:a14="http://schemas.microsoft.com/office/drawing/2010/main">
                <a:solidFill>
                  <a:srgbClr val="FFFFFF"/>
                </a:solidFill>
              </a14:hiddenFill>
            </a:ext>
          </a:extLst>
        </p:spPr>
      </p:pic>
      <p:pic>
        <p:nvPicPr>
          <p:cNvPr id="6160" name="Picture 16" descr="C:\Users\ekinsb\AppData\Local\Temp\SNAGHTML40b313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459771" y="5792787"/>
            <a:ext cx="4913204" cy="3238500"/>
          </a:xfrm>
          <a:prstGeom prst="rect">
            <a:avLst/>
          </a:prstGeom>
          <a:noFill/>
          <a:extLst>
            <a:ext uri="{909E8E84-426E-40DD-AFC4-6F175D3DCCD1}">
              <a14:hiddenFill xmlns="" xmlns:a14="http://schemas.microsoft.com/office/drawing/2010/main">
                <a:solidFill>
                  <a:srgbClr val="FFFFFF"/>
                </a:solidFill>
              </a14:hiddenFill>
            </a:ext>
          </a:extLst>
        </p:spPr>
      </p:pic>
      <p:pic>
        <p:nvPicPr>
          <p:cNvPr id="6162" name="Picture 18" descr="C:\Users\ekinsb\AppData\Local\Temp\SNAGHTML40ce43b.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357183" y="3325812"/>
            <a:ext cx="5153025" cy="23145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53397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Store for Inventor</a:t>
            </a:r>
            <a:endParaRPr lang="en-US" dirty="0"/>
          </a:p>
        </p:txBody>
      </p:sp>
      <p:sp>
        <p:nvSpPr>
          <p:cNvPr id="3" name="Content Placeholder 2"/>
          <p:cNvSpPr>
            <a:spLocks noGrp="1"/>
          </p:cNvSpPr>
          <p:nvPr>
            <p:ph idx="1"/>
          </p:nvPr>
        </p:nvSpPr>
        <p:spPr/>
        <p:txBody>
          <a:bodyPr/>
          <a:lstStyle/>
          <a:p>
            <a:r>
              <a:rPr lang="en-US" dirty="0" smtClean="0"/>
              <a:t>iPhone App Store like experience</a:t>
            </a:r>
          </a:p>
          <a:p>
            <a:r>
              <a:rPr lang="en-US" dirty="0" smtClean="0"/>
              <a:t>Sell your products</a:t>
            </a:r>
          </a:p>
          <a:p>
            <a:r>
              <a:rPr lang="en-US" dirty="0" smtClean="0"/>
              <a:t>Free, Trial, and fee based products</a:t>
            </a:r>
          </a:p>
          <a:p>
            <a:r>
              <a:rPr lang="en-US" dirty="0" smtClean="0"/>
              <a:t>Payment </a:t>
            </a:r>
            <a:r>
              <a:rPr lang="en-US" dirty="0"/>
              <a:t>via PayPal</a:t>
            </a:r>
          </a:p>
          <a:p>
            <a:r>
              <a:rPr lang="en-US" dirty="0"/>
              <a:t>You keep 100% of the payment.  </a:t>
            </a:r>
            <a:r>
              <a:rPr lang="en-US" dirty="0" smtClean="0"/>
              <a:t>(Will change in the future.)</a:t>
            </a:r>
          </a:p>
          <a:p>
            <a:r>
              <a:rPr lang="en-US" dirty="0" smtClean="0"/>
              <a:t>Accessible through web</a:t>
            </a:r>
          </a:p>
          <a:p>
            <a:r>
              <a:rPr lang="en-US" dirty="0"/>
              <a:t>Simple install and update experience for the </a:t>
            </a:r>
            <a:r>
              <a:rPr lang="en-US" dirty="0" smtClean="0"/>
              <a:t>end-user</a:t>
            </a:r>
          </a:p>
          <a:p>
            <a:r>
              <a:rPr lang="en-US" dirty="0" smtClean="0"/>
              <a:t>Store is currently English only but apps can support any language(s).</a:t>
            </a:r>
            <a:endParaRPr lang="en-US" dirty="0"/>
          </a:p>
          <a:p>
            <a:endParaRPr lang="en-US" dirty="0"/>
          </a:p>
        </p:txBody>
      </p:sp>
    </p:spTree>
    <p:extLst>
      <p:ext uri="{BB962C8B-B14F-4D97-AF65-F5344CB8AC3E}">
        <p14:creationId xmlns="" xmlns:p14="http://schemas.microsoft.com/office/powerpoint/2010/main" val="27881021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Apps for Exchange Store</a:t>
            </a:r>
            <a:endParaRPr lang="en-US" dirty="0"/>
          </a:p>
        </p:txBody>
      </p:sp>
      <p:sp>
        <p:nvSpPr>
          <p:cNvPr id="3" name="Content Placeholder 2"/>
          <p:cNvSpPr>
            <a:spLocks noGrp="1"/>
          </p:cNvSpPr>
          <p:nvPr>
            <p:ph idx="1"/>
          </p:nvPr>
        </p:nvSpPr>
        <p:spPr/>
        <p:txBody>
          <a:bodyPr/>
          <a:lstStyle/>
          <a:p>
            <a:r>
              <a:rPr lang="en-US" dirty="0" smtClean="0"/>
              <a:t>What is an App?</a:t>
            </a:r>
          </a:p>
          <a:p>
            <a:pPr lvl="1"/>
            <a:r>
              <a:rPr lang="en-US" dirty="0" smtClean="0"/>
              <a:t>Inventor add-in</a:t>
            </a:r>
          </a:p>
          <a:p>
            <a:pPr lvl="1"/>
            <a:r>
              <a:rPr lang="en-US" dirty="0" smtClean="0"/>
              <a:t>Tutorial</a:t>
            </a:r>
          </a:p>
          <a:p>
            <a:pPr lvl="1"/>
            <a:r>
              <a:rPr lang="en-US" dirty="0" smtClean="0"/>
              <a:t>Documentation</a:t>
            </a:r>
          </a:p>
          <a:p>
            <a:pPr lvl="1"/>
            <a:r>
              <a:rPr lang="en-US" dirty="0" smtClean="0"/>
              <a:t>Library files</a:t>
            </a:r>
          </a:p>
          <a:p>
            <a:pPr lvl="1"/>
            <a:r>
              <a:rPr lang="en-US" dirty="0" smtClean="0"/>
              <a:t>Standalone utility</a:t>
            </a:r>
          </a:p>
          <a:p>
            <a:pPr lvl="1"/>
            <a:r>
              <a:rPr lang="en-US" dirty="0" smtClean="0"/>
              <a:t>Whatever you want it to be (Any set of files)</a:t>
            </a:r>
          </a:p>
          <a:p>
            <a:pPr lvl="1"/>
            <a:r>
              <a:rPr lang="en-US" dirty="0" smtClean="0"/>
              <a:t>Web Service (not yet)</a:t>
            </a:r>
          </a:p>
          <a:p>
            <a:r>
              <a:rPr lang="en-US" dirty="0" smtClean="0"/>
              <a:t>Autodesk will “repackage” your App</a:t>
            </a:r>
            <a:endParaRPr lang="en-US" dirty="0"/>
          </a:p>
        </p:txBody>
      </p:sp>
    </p:spTree>
    <p:extLst>
      <p:ext uri="{BB962C8B-B14F-4D97-AF65-F5344CB8AC3E}">
        <p14:creationId xmlns="" xmlns:p14="http://schemas.microsoft.com/office/powerpoint/2010/main" val="44824777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Manager</a:t>
            </a:r>
            <a:endParaRPr lang="en-US" dirty="0"/>
          </a:p>
        </p:txBody>
      </p:sp>
      <p:sp>
        <p:nvSpPr>
          <p:cNvPr id="3" name="Content Placeholder 2"/>
          <p:cNvSpPr>
            <a:spLocks noGrp="1"/>
          </p:cNvSpPr>
          <p:nvPr>
            <p:ph idx="1"/>
          </p:nvPr>
        </p:nvSpPr>
        <p:spPr/>
        <p:txBody>
          <a:bodyPr/>
          <a:lstStyle/>
          <a:p>
            <a:r>
              <a:rPr lang="en-US" dirty="0" smtClean="0"/>
              <a:t>Inventor command for the user to manage the apps they have installed on their current computer.</a:t>
            </a:r>
          </a:p>
          <a:p>
            <a:endParaRPr lang="en-US" dirty="0"/>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81375" y="3811587"/>
            <a:ext cx="6551613" cy="4171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4459076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Your Add-in to be an App</a:t>
            </a:r>
            <a:endParaRPr lang="en-US" dirty="0"/>
          </a:p>
        </p:txBody>
      </p:sp>
      <p:sp>
        <p:nvSpPr>
          <p:cNvPr id="3" name="Content Placeholder 2"/>
          <p:cNvSpPr>
            <a:spLocks noGrp="1"/>
          </p:cNvSpPr>
          <p:nvPr>
            <p:ph idx="1"/>
          </p:nvPr>
        </p:nvSpPr>
        <p:spPr/>
        <p:txBody>
          <a:bodyPr/>
          <a:lstStyle/>
          <a:p>
            <a:r>
              <a:rPr lang="en-US" dirty="0" smtClean="0"/>
              <a:t>Must be registry-free</a:t>
            </a:r>
          </a:p>
          <a:p>
            <a:r>
              <a:rPr lang="en-US" dirty="0" smtClean="0"/>
              <a:t>Must be drag-and-drop ready.</a:t>
            </a:r>
          </a:p>
          <a:p>
            <a:r>
              <a:rPr lang="en-US" dirty="0" smtClean="0"/>
              <a:t>Must have a help file that describes where to access your add-in’s functionality in Inventor and how to use it.</a:t>
            </a:r>
          </a:p>
          <a:p>
            <a:r>
              <a:rPr lang="en-US" dirty="0" smtClean="0"/>
              <a:t>Must have an icon that can be used on the store and by App Manager.</a:t>
            </a:r>
          </a:p>
          <a:p>
            <a:r>
              <a:rPr lang="en-US" dirty="0" smtClean="0"/>
              <a:t>Must have a description of your application that will be displayed on the store.</a:t>
            </a:r>
          </a:p>
          <a:p>
            <a:r>
              <a:rPr lang="en-US" dirty="0" smtClean="0"/>
              <a:t>The ADN team will package your add-in into an installer that can be placed on the store.</a:t>
            </a:r>
          </a:p>
          <a:p>
            <a:endParaRPr lang="en-US" dirty="0"/>
          </a:p>
          <a:p>
            <a:endParaRPr lang="en-US" dirty="0"/>
          </a:p>
        </p:txBody>
      </p:sp>
    </p:spTree>
    <p:extLst>
      <p:ext uri="{BB962C8B-B14F-4D97-AF65-F5344CB8AC3E}">
        <p14:creationId xmlns="" xmlns:p14="http://schemas.microsoft.com/office/powerpoint/2010/main" val="29262359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54036" y="2014593"/>
            <a:ext cx="11472852" cy="7283704"/>
          </a:xfrm>
          <a:prstGeom prst="rect">
            <a:avLst/>
          </a:prstGeom>
          <a:noFill/>
          <a:ln w="9525">
            <a:noFill/>
            <a:miter lim="800000"/>
            <a:headEnd/>
            <a:tailEnd/>
          </a:ln>
          <a:effectLst/>
        </p:spPr>
        <p:txBody>
          <a:bodyPr lIns="0" tIns="0" rIns="0" bIns="0"/>
          <a:lstStyle/>
          <a:p>
            <a:pPr marL="404307" lvl="1" indent="-241681">
              <a:spcBef>
                <a:spcPct val="15000"/>
              </a:spcBef>
              <a:spcAft>
                <a:spcPct val="15000"/>
              </a:spcAft>
              <a:buClr>
                <a:schemeClr val="accent1"/>
              </a:buClr>
              <a:buSzPct val="80000"/>
              <a:buFont typeface="Wingdings" pitchFamily="2" charset="2"/>
              <a:buChar char="§"/>
              <a:defRPr/>
            </a:pPr>
            <a:r>
              <a:rPr lang="en-US" sz="4000" kern="0" dirty="0">
                <a:latin typeface="+mn-lt"/>
                <a:cs typeface="+mn-cs"/>
              </a:rPr>
              <a:t>Describe</a:t>
            </a:r>
          </a:p>
        </p:txBody>
      </p:sp>
      <p:sp>
        <p:nvSpPr>
          <p:cNvPr id="7172" name="Title 1"/>
          <p:cNvSpPr>
            <a:spLocks noGrp="1"/>
          </p:cNvSpPr>
          <p:nvPr>
            <p:ph type="title"/>
          </p:nvPr>
        </p:nvSpPr>
        <p:spPr/>
        <p:txBody>
          <a:bodyPr/>
          <a:lstStyle/>
          <a:p>
            <a:pPr eaLnBrk="1" hangingPunct="1"/>
            <a:r>
              <a:rPr lang="en-US" smtClean="0"/>
              <a:t>Bio</a:t>
            </a:r>
          </a:p>
        </p:txBody>
      </p:sp>
      <p:pic>
        <p:nvPicPr>
          <p:cNvPr id="6" name="Picture 5" descr="vendetta2.jpg"/>
          <p:cNvPicPr>
            <a:picLocks noChangeAspect="1"/>
          </p:cNvPicPr>
          <p:nvPr/>
        </p:nvPicPr>
        <p:blipFill>
          <a:blip r:embed="rId2" cstate="print"/>
          <a:stretch>
            <a:fillRect/>
          </a:stretch>
        </p:blipFill>
        <p:spPr>
          <a:xfrm>
            <a:off x="7800039" y="151562"/>
            <a:ext cx="4106131" cy="3929321"/>
          </a:xfrm>
          <a:prstGeom prst="rect">
            <a:avLst/>
          </a:prstGeom>
        </p:spPr>
      </p:pic>
    </p:spTree>
    <p:extLst>
      <p:ext uri="{BB962C8B-B14F-4D97-AF65-F5344CB8AC3E}">
        <p14:creationId xmlns="" xmlns:p14="http://schemas.microsoft.com/office/powerpoint/2010/main" val="300220190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1931344" y="2113968"/>
            <a:ext cx="9101028" cy="3615880"/>
          </a:xfrm>
        </p:spPr>
        <p:txBody>
          <a:bodyPr/>
          <a:lstStyle/>
          <a:p>
            <a:pPr marL="0" indent="0">
              <a:buNone/>
            </a:pPr>
            <a:r>
              <a:rPr lang="en-US" sz="5000" dirty="0"/>
              <a:t>Today’s presentations…</a:t>
            </a:r>
          </a:p>
          <a:p>
            <a:pPr marL="0" indent="0">
              <a:buNone/>
            </a:pPr>
            <a:r>
              <a:rPr lang="en-US" sz="5000" dirty="0"/>
              <a:t>		ADN Extranet</a:t>
            </a:r>
          </a:p>
          <a:p>
            <a:pPr marL="0" indent="0">
              <a:buNone/>
            </a:pPr>
            <a:r>
              <a:rPr lang="en-US" sz="5000" dirty="0"/>
              <a:t>		http://adn.autodesk.com</a:t>
            </a:r>
          </a:p>
          <a:p>
            <a:pPr marL="0" indent="0">
              <a:buNone/>
            </a:pPr>
            <a:r>
              <a:rPr lang="en-US" sz="5000" dirty="0"/>
              <a:t>		Under “Events”</a:t>
            </a:r>
          </a:p>
        </p:txBody>
      </p:sp>
    </p:spTree>
    <p:extLst>
      <p:ext uri="{BB962C8B-B14F-4D97-AF65-F5344CB8AC3E}">
        <p14:creationId xmlns="" xmlns:p14="http://schemas.microsoft.com/office/powerpoint/2010/main" val="366782697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8175" y="2668587"/>
            <a:ext cx="11762080" cy="1417320"/>
          </a:xfrm>
        </p:spPr>
        <p:txBody>
          <a:bodyPr/>
          <a:lstStyle/>
          <a:p>
            <a:pPr algn="ctr"/>
            <a:r>
              <a:rPr lang="en-US" dirty="0" smtClean="0"/>
              <a:t>Questions and Answers</a:t>
            </a:r>
            <a:endParaRPr lang="en-US" dirty="0">
              <a:solidFill>
                <a:srgbClr val="FF0000"/>
              </a:solidFill>
            </a:endParaRPr>
          </a:p>
        </p:txBody>
      </p:sp>
      <p:sp>
        <p:nvSpPr>
          <p:cNvPr id="5" name="TextBox 4"/>
          <p:cNvSpPr txBox="1"/>
          <p:nvPr/>
        </p:nvSpPr>
        <p:spPr>
          <a:xfrm>
            <a:off x="10906236" y="8775471"/>
            <a:ext cx="1880455" cy="246118"/>
          </a:xfrm>
          <a:prstGeom prst="rect">
            <a:avLst/>
          </a:prstGeom>
          <a:noFill/>
        </p:spPr>
        <p:txBody>
          <a:bodyPr wrap="none" lIns="91347" tIns="45669" rIns="91347" bIns="45669" rtlCol="0" anchor="ctr" anchorCtr="0">
            <a:spAutoFit/>
          </a:bodyPr>
          <a:lstStyle/>
          <a:p>
            <a:pPr algn="r"/>
            <a:r>
              <a:rPr lang="en-US" sz="1000" dirty="0" smtClean="0"/>
              <a:t>Photographs by David Wakely</a:t>
            </a:r>
            <a:endParaRPr lang="en-US" sz="1000" dirty="0"/>
          </a:p>
        </p:txBody>
      </p:sp>
    </p:spTree>
    <p:custDataLst>
      <p:tags r:id="rId1"/>
    </p:custData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Nondisclosure Agreement</a:t>
            </a:r>
            <a:br>
              <a:rPr lang="en-US" smtClean="0"/>
            </a:br>
            <a:endParaRPr lang="en-US" sz="3400" i="1">
              <a:solidFill>
                <a:srgbClr val="003264"/>
              </a:solidFill>
            </a:endParaRPr>
          </a:p>
        </p:txBody>
      </p:sp>
      <p:sp>
        <p:nvSpPr>
          <p:cNvPr id="8196" name="Rectangle 3"/>
          <p:cNvSpPr>
            <a:spLocks noGrp="1" noChangeArrowheads="1"/>
          </p:cNvSpPr>
          <p:nvPr>
            <p:ph type="body" idx="1"/>
          </p:nvPr>
        </p:nvSpPr>
        <p:spPr/>
        <p:txBody>
          <a:bodyPr/>
          <a:lstStyle/>
          <a:p>
            <a:pPr lvl="1" eaLnBrk="1" hangingPunct="1"/>
            <a:r>
              <a:rPr lang="en-US" sz="4000" dirty="0"/>
              <a:t>Today’s discussion is covered under your ADN Agreement with Autodesk.</a:t>
            </a:r>
          </a:p>
          <a:p>
            <a:pPr lvl="1" eaLnBrk="1" hangingPunct="1"/>
            <a:r>
              <a:rPr lang="en-US" sz="4000" dirty="0"/>
              <a:t>The information we will be providing is highly confidential, and is to be shared within your company on  “need to know basis” and to </a:t>
            </a:r>
            <a:r>
              <a:rPr lang="en-US" sz="4000" dirty="0" smtClean="0"/>
              <a:t>no one </a:t>
            </a:r>
            <a:r>
              <a:rPr lang="en-US" sz="4000" dirty="0"/>
              <a:t>outside your company. </a:t>
            </a:r>
          </a:p>
          <a:p>
            <a:pPr lvl="1" eaLnBrk="1" hangingPunct="1"/>
            <a:r>
              <a:rPr lang="en-US" sz="4000" dirty="0"/>
              <a:t>Autodesk makes no guarantees that anything presented or discussed will actually appear in the future.</a:t>
            </a:r>
          </a:p>
          <a:p>
            <a:pPr lvl="1" eaLnBrk="1" hangingPunct="1"/>
            <a:endParaRPr lang="en-US" sz="4000" dirty="0"/>
          </a:p>
        </p:txBody>
      </p:sp>
    </p:spTree>
    <p:extLst>
      <p:ext uri="{BB962C8B-B14F-4D97-AF65-F5344CB8AC3E}">
        <p14:creationId xmlns="" xmlns:p14="http://schemas.microsoft.com/office/powerpoint/2010/main" val="126481316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02162" y="11048"/>
            <a:ext cx="9408988" cy="9756775"/>
          </a:xfrm>
          <a:prstGeom prst="rect">
            <a:avLst/>
          </a:prstGeom>
          <a:solidFill>
            <a:schemeClr val="tx1"/>
          </a:solidFill>
          <a:ln w="9525" cap="flat" cmpd="sng" algn="ctr">
            <a:noFill/>
            <a:prstDash val="solid"/>
            <a:round/>
            <a:headEnd type="none" w="med" len="med"/>
            <a:tailEnd type="none" w="med" len="med"/>
          </a:ln>
          <a:effectLst/>
        </p:spPr>
        <p:txBody>
          <a:bodyPr vert="horz" wrap="square" lIns="130101" tIns="65050" rIns="130101" bIns="65050" numCol="1" rtlCol="0" anchor="t" anchorCtr="0" compatLnSpc="1">
            <a:prstTxWarp prst="textNoShape">
              <a:avLst/>
            </a:prstTxWarp>
          </a:bodyPr>
          <a:lstStyle/>
          <a:p>
            <a:pPr defTabSz="1301008"/>
            <a:endParaRPr lang="en-US" u="sng">
              <a:latin typeface="Arial" charset="0"/>
            </a:endParaRPr>
          </a:p>
        </p:txBody>
      </p:sp>
      <p:sp>
        <p:nvSpPr>
          <p:cNvPr id="5122" name="Rectangle 4"/>
          <p:cNvSpPr>
            <a:spLocks noChangeArrowheads="1"/>
          </p:cNvSpPr>
          <p:nvPr/>
        </p:nvSpPr>
        <p:spPr bwMode="auto">
          <a:xfrm>
            <a:off x="1" y="9287004"/>
            <a:ext cx="2578136" cy="469771"/>
          </a:xfrm>
          <a:prstGeom prst="rect">
            <a:avLst/>
          </a:prstGeom>
          <a:solidFill>
            <a:schemeClr val="bg1"/>
          </a:solidFill>
          <a:ln w="9525" algn="ctr">
            <a:noFill/>
            <a:round/>
            <a:headEnd/>
            <a:tailEnd/>
          </a:ln>
        </p:spPr>
        <p:txBody>
          <a:bodyPr lIns="130101" tIns="65050" rIns="130101" bIns="65050"/>
          <a:lstStyle/>
          <a:p>
            <a:endParaRPr lang="en-US"/>
          </a:p>
        </p:txBody>
      </p:sp>
      <p:sp>
        <p:nvSpPr>
          <p:cNvPr id="5123" name="Title 19"/>
          <p:cNvSpPr>
            <a:spLocks noGrp="1"/>
          </p:cNvSpPr>
          <p:nvPr>
            <p:ph type="title"/>
          </p:nvPr>
        </p:nvSpPr>
        <p:spPr>
          <a:xfrm>
            <a:off x="1" y="0"/>
            <a:ext cx="3604459" cy="9756775"/>
          </a:xfrm>
          <a:solidFill>
            <a:schemeClr val="bg1"/>
          </a:solidFill>
        </p:spPr>
        <p:txBody>
          <a:bodyPr/>
          <a:lstStyle/>
          <a:p>
            <a:pPr algn="ctr" eaLnBrk="1" hangingPunct="1"/>
            <a:r>
              <a:rPr lang="en-US" sz="3400" i="1" dirty="0" smtClean="0"/>
              <a:t>Connecting the Pieces</a:t>
            </a:r>
            <a:endParaRPr lang="en-US" sz="3400" i="1" dirty="0"/>
          </a:p>
        </p:txBody>
      </p:sp>
      <p:pic>
        <p:nvPicPr>
          <p:cNvPr id="3074" name="Picture 2" descr="iPadding: Apple’s iPhone (2007) and iPad (2010) home screens"/>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38575" y="5308262"/>
            <a:ext cx="3505200" cy="2513730"/>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http://www.itechnews.net/wp-content/uploads/2009/02/toshiba-satellite-a350-st3601-notebook-pc.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972175" y="1296987"/>
            <a:ext cx="4286250" cy="2962276"/>
          </a:xfrm>
          <a:prstGeom prst="rect">
            <a:avLst/>
          </a:prstGeom>
          <a:noFill/>
          <a:extLst>
            <a:ext uri="{909E8E84-426E-40DD-AFC4-6F175D3DCCD1}">
              <a14:hiddenFill xmlns="" xmlns:a14="http://schemas.microsoft.com/office/drawing/2010/main">
                <a:solidFill>
                  <a:srgbClr val="FFFFFF"/>
                </a:solidFill>
              </a14:hiddenFill>
            </a:ext>
          </a:extLst>
        </p:spPr>
      </p:pic>
      <p:pic>
        <p:nvPicPr>
          <p:cNvPr id="3078" name="Picture 6" descr="http://gonetworkstl.com/wp-content/uploads/2010/12/cloud.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9401176" y="5487986"/>
            <a:ext cx="3254394" cy="171398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bwMode="auto">
          <a:xfrm flipV="1">
            <a:off x="7115175" y="4177269"/>
            <a:ext cx="685800" cy="1082118"/>
          </a:xfrm>
          <a:prstGeom prst="line">
            <a:avLst/>
          </a:prstGeom>
          <a:solidFill>
            <a:schemeClr val="accent1"/>
          </a:solidFill>
          <a:ln w="1270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9164364" y="4192587"/>
            <a:ext cx="770211" cy="1008321"/>
          </a:xfrm>
          <a:prstGeom prst="line">
            <a:avLst/>
          </a:prstGeom>
          <a:solidFill>
            <a:schemeClr val="accent1"/>
          </a:solidFill>
          <a:ln w="12700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a:off x="7572375" y="5945187"/>
            <a:ext cx="1828800" cy="0"/>
          </a:xfrm>
          <a:prstGeom prst="line">
            <a:avLst/>
          </a:prstGeom>
          <a:solidFill>
            <a:schemeClr val="accent1"/>
          </a:solidFill>
          <a:ln w="127000" cap="flat" cmpd="sng" algn="ctr">
            <a:solidFill>
              <a:srgbClr val="FF0000"/>
            </a:solidFill>
            <a:prstDash val="solid"/>
            <a:round/>
            <a:headEnd type="none" w="med" len="med"/>
            <a:tailEnd type="none" w="med" len="med"/>
          </a:ln>
          <a:effectLst/>
        </p:spPr>
      </p:cxnSp>
    </p:spTree>
    <p:custDataLst>
      <p:tags r:id="rId1"/>
    </p:custDataLst>
    <p:extLst>
      <p:ext uri="{BB962C8B-B14F-4D97-AF65-F5344CB8AC3E}">
        <p14:creationId xmlns="" xmlns:p14="http://schemas.microsoft.com/office/powerpoint/2010/main" val="325088650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04461" y="0"/>
            <a:ext cx="9408988" cy="9756775"/>
          </a:xfrm>
          <a:prstGeom prst="rect">
            <a:avLst/>
          </a:prstGeom>
          <a:solidFill>
            <a:schemeClr val="tx1"/>
          </a:solidFill>
          <a:ln w="9525" cap="flat" cmpd="sng" algn="ctr">
            <a:noFill/>
            <a:prstDash val="solid"/>
            <a:round/>
            <a:headEnd type="none" w="med" len="med"/>
            <a:tailEnd type="none" w="med" len="med"/>
          </a:ln>
          <a:effectLst/>
        </p:spPr>
        <p:txBody>
          <a:bodyPr vert="horz" wrap="square" lIns="130101" tIns="65050" rIns="130101" bIns="65050" numCol="1" rtlCol="0" anchor="t" anchorCtr="0" compatLnSpc="1">
            <a:prstTxWarp prst="textNoShape">
              <a:avLst/>
            </a:prstTxWarp>
          </a:bodyPr>
          <a:lstStyle/>
          <a:p>
            <a:pPr defTabSz="1301008"/>
            <a:endParaRPr lang="en-US" u="sng">
              <a:latin typeface="Arial" charset="0"/>
            </a:endParaRPr>
          </a:p>
        </p:txBody>
      </p:sp>
      <p:sp>
        <p:nvSpPr>
          <p:cNvPr id="5122" name="Rectangle 4"/>
          <p:cNvSpPr>
            <a:spLocks noChangeArrowheads="1"/>
          </p:cNvSpPr>
          <p:nvPr/>
        </p:nvSpPr>
        <p:spPr bwMode="auto">
          <a:xfrm>
            <a:off x="1" y="9287004"/>
            <a:ext cx="2578136" cy="469771"/>
          </a:xfrm>
          <a:prstGeom prst="rect">
            <a:avLst/>
          </a:prstGeom>
          <a:solidFill>
            <a:schemeClr val="bg1"/>
          </a:solidFill>
          <a:ln w="9525" algn="ctr">
            <a:noFill/>
            <a:round/>
            <a:headEnd/>
            <a:tailEnd/>
          </a:ln>
        </p:spPr>
        <p:txBody>
          <a:bodyPr lIns="130101" tIns="65050" rIns="130101" bIns="65050"/>
          <a:lstStyle/>
          <a:p>
            <a:endParaRPr lang="en-US"/>
          </a:p>
        </p:txBody>
      </p:sp>
      <p:sp>
        <p:nvSpPr>
          <p:cNvPr id="5123" name="Title 19"/>
          <p:cNvSpPr>
            <a:spLocks noGrp="1"/>
          </p:cNvSpPr>
          <p:nvPr>
            <p:ph type="title"/>
          </p:nvPr>
        </p:nvSpPr>
        <p:spPr>
          <a:xfrm>
            <a:off x="1" y="0"/>
            <a:ext cx="3604459" cy="9756775"/>
          </a:xfrm>
          <a:solidFill>
            <a:schemeClr val="bg1"/>
          </a:solidFill>
        </p:spPr>
        <p:txBody>
          <a:bodyPr/>
          <a:lstStyle/>
          <a:p>
            <a:pPr algn="ctr" eaLnBrk="1" hangingPunct="1"/>
            <a:r>
              <a:rPr lang="en-US" sz="3400" i="1" dirty="0" smtClean="0"/>
              <a:t>Connecting the Pieces</a:t>
            </a:r>
            <a:endParaRPr lang="en-US" sz="3400" i="1" dirty="0"/>
          </a:p>
        </p:txBody>
      </p:sp>
      <p:pic>
        <p:nvPicPr>
          <p:cNvPr id="205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39053" y="915986"/>
            <a:ext cx="5562600" cy="7416795"/>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 xmlns:p14="http://schemas.microsoft.com/office/powerpoint/2010/main" val="69775368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4" cstate="print"/>
          <a:stretch>
            <a:fillRect/>
          </a:stretch>
        </p:blipFill>
        <p:spPr>
          <a:xfrm>
            <a:off x="6" y="3967"/>
            <a:ext cx="13011149" cy="9748841"/>
          </a:xfrm>
          <a:prstGeom prst="rect">
            <a:avLst/>
          </a:prstGeom>
        </p:spPr>
      </p:pic>
      <p:sp>
        <p:nvSpPr>
          <p:cNvPr id="5" name="TextBox 4"/>
          <p:cNvSpPr txBox="1"/>
          <p:nvPr/>
        </p:nvSpPr>
        <p:spPr>
          <a:xfrm>
            <a:off x="593725" y="8764587"/>
            <a:ext cx="11779250" cy="830997"/>
          </a:xfrm>
          <a:prstGeom prst="rect">
            <a:avLst/>
          </a:prstGeom>
          <a:noFill/>
        </p:spPr>
        <p:txBody>
          <a:bodyPr wrap="square" rtlCol="0">
            <a:spAutoFit/>
          </a:bodyPr>
          <a:lstStyle/>
          <a:p>
            <a:r>
              <a:rPr lang="en-US" sz="800" dirty="0"/>
              <a:t>Autodesk, AutoCAD, Alias, Autodesk Inventor, Inventor, Maya, </a:t>
            </a:r>
            <a:r>
              <a:rPr lang="en-US" sz="800" dirty="0" err="1"/>
              <a:t>Mudbox</a:t>
            </a:r>
            <a:r>
              <a:rPr lang="en-US" sz="800" dirty="0"/>
              <a:t>, and 3ds Max are registered trademarks or trademarks of Autodesk, Inc., and/or its subsidiaries and/or affiliates in the USA and/or other countries. Academy Award and Oscar are registered trademarks of the Academy of Motion Picture Arts and Sciences. mental ray is a registered trademark of mental images GmbH licensed for use by Autodesk, Inc.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r>
              <a:rPr lang="en-US" sz="800" dirty="0"/>
              <a:t> </a:t>
            </a:r>
            <a:endParaRPr lang="en-US" sz="800" i="1" dirty="0"/>
          </a:p>
          <a:p>
            <a:r>
              <a:rPr lang="en-US" sz="800" dirty="0"/>
              <a:t>© 2011 Autodesk, Inc. All rights reserved.</a:t>
            </a:r>
            <a:endParaRPr lang="en-US" sz="800" i="1" dirty="0"/>
          </a:p>
          <a:p>
            <a:endParaRPr lang="en-US" sz="800" dirty="0"/>
          </a:p>
        </p:txBody>
      </p:sp>
    </p:spTree>
    <p:custDataLst>
      <p:tags r:id="rId1"/>
    </p:custData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Nondisclosure Agreement</a:t>
            </a:r>
            <a:br>
              <a:rPr lang="en-US" smtClean="0"/>
            </a:br>
            <a:endParaRPr lang="en-US" sz="3400" i="1">
              <a:solidFill>
                <a:srgbClr val="003264"/>
              </a:solidFill>
            </a:endParaRPr>
          </a:p>
        </p:txBody>
      </p:sp>
      <p:sp>
        <p:nvSpPr>
          <p:cNvPr id="8196" name="Rectangle 3"/>
          <p:cNvSpPr>
            <a:spLocks noGrp="1" noChangeArrowheads="1"/>
          </p:cNvSpPr>
          <p:nvPr>
            <p:ph type="body" idx="1"/>
          </p:nvPr>
        </p:nvSpPr>
        <p:spPr/>
        <p:txBody>
          <a:bodyPr/>
          <a:lstStyle/>
          <a:p>
            <a:pPr lvl="1" eaLnBrk="1" hangingPunct="1"/>
            <a:r>
              <a:rPr lang="en-US" sz="4000" dirty="0"/>
              <a:t>Today’s discussion is covered under your ADN Agreement with Autodesk.</a:t>
            </a:r>
          </a:p>
          <a:p>
            <a:pPr lvl="1" eaLnBrk="1" hangingPunct="1"/>
            <a:r>
              <a:rPr lang="en-US" sz="4000" dirty="0"/>
              <a:t>The information we will be providing is highly confidential, and is to be shared within your company on  “need to know basis” and to </a:t>
            </a:r>
            <a:r>
              <a:rPr lang="en-US" sz="4000" dirty="0" smtClean="0"/>
              <a:t>no one </a:t>
            </a:r>
            <a:r>
              <a:rPr lang="en-US" sz="4000" dirty="0"/>
              <a:t>outside your company. </a:t>
            </a:r>
          </a:p>
          <a:p>
            <a:pPr lvl="1" eaLnBrk="1" hangingPunct="1"/>
            <a:r>
              <a:rPr lang="en-US" sz="4000" dirty="0"/>
              <a:t>Autodesk makes no guarantees that anything presented or discussed will actually appear in the future.</a:t>
            </a:r>
          </a:p>
          <a:p>
            <a:pPr lvl="1" eaLnBrk="1" hangingPunct="1"/>
            <a:endParaRPr lang="en-US" sz="4000" dirty="0"/>
          </a:p>
        </p:txBody>
      </p:sp>
    </p:spTree>
    <p:extLst>
      <p:ext uri="{BB962C8B-B14F-4D97-AF65-F5344CB8AC3E}">
        <p14:creationId xmlns="" xmlns:p14="http://schemas.microsoft.com/office/powerpoint/2010/main" val="181640709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What’s New in Inventor 2013?</a:t>
            </a:r>
            <a:endParaRPr lang="en-US" dirty="0"/>
          </a:p>
        </p:txBody>
      </p:sp>
      <p:sp>
        <p:nvSpPr>
          <p:cNvPr id="4" name="Content Placeholder 2"/>
          <p:cNvSpPr txBox="1">
            <a:spLocks/>
          </p:cNvSpPr>
          <p:nvPr/>
        </p:nvSpPr>
        <p:spPr bwMode="auto">
          <a:xfrm>
            <a:off x="1350682" y="2490300"/>
            <a:ext cx="10576205" cy="6807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87878" indent="-487878" defTabSz="1301008" eaLnBrk="0" hangingPunct="0">
              <a:spcBef>
                <a:spcPct val="15000"/>
              </a:spcBef>
              <a:spcAft>
                <a:spcPct val="15000"/>
              </a:spcAft>
              <a:defRPr/>
            </a:pPr>
            <a:r>
              <a:rPr lang="en-US" sz="4000" u="sng" kern="0" dirty="0" smtClean="0">
                <a:latin typeface="+mn-lt"/>
                <a:ea typeface="+mn-ea"/>
                <a:cs typeface="+mn-cs"/>
              </a:rPr>
              <a:t>43 </a:t>
            </a:r>
            <a:r>
              <a:rPr lang="en-US" sz="4000" u="sng" kern="0" dirty="0">
                <a:latin typeface="+mn-lt"/>
                <a:ea typeface="+mn-ea"/>
                <a:cs typeface="+mn-cs"/>
              </a:rPr>
              <a:t>new objects (with </a:t>
            </a:r>
            <a:r>
              <a:rPr lang="en-US" sz="4000" u="sng" kern="0" dirty="0" smtClean="0">
                <a:latin typeface="+mn-lt"/>
                <a:ea typeface="+mn-ea"/>
                <a:cs typeface="+mn-cs"/>
              </a:rPr>
              <a:t>390 </a:t>
            </a:r>
            <a:r>
              <a:rPr lang="en-US" sz="4000" u="sng" kern="0" dirty="0">
                <a:latin typeface="+mn-lt"/>
                <a:ea typeface="+mn-ea"/>
                <a:cs typeface="+mn-cs"/>
              </a:rPr>
              <a:t>new functions)</a:t>
            </a:r>
          </a:p>
          <a:p>
            <a:pPr marL="487878" indent="-487878" defTabSz="1301008" eaLnBrk="0" hangingPunct="0">
              <a:spcBef>
                <a:spcPct val="15000"/>
              </a:spcBef>
              <a:spcAft>
                <a:spcPct val="15000"/>
              </a:spcAft>
              <a:defRPr/>
            </a:pPr>
            <a:r>
              <a:rPr lang="en-US" sz="4000" u="sng" kern="0" dirty="0" smtClean="0">
                <a:latin typeface="+mn-lt"/>
                <a:ea typeface="+mn-ea"/>
                <a:cs typeface="+mn-cs"/>
              </a:rPr>
              <a:t>13 </a:t>
            </a:r>
            <a:r>
              <a:rPr lang="en-US" sz="4000" u="sng" kern="0" dirty="0">
                <a:latin typeface="+mn-lt"/>
                <a:ea typeface="+mn-ea"/>
                <a:cs typeface="+mn-cs"/>
              </a:rPr>
              <a:t>removed functions</a:t>
            </a:r>
          </a:p>
          <a:p>
            <a:pPr marL="487878" indent="-487878" defTabSz="1301008" eaLnBrk="0" hangingPunct="0">
              <a:spcBef>
                <a:spcPct val="15000"/>
              </a:spcBef>
              <a:spcAft>
                <a:spcPct val="15000"/>
              </a:spcAft>
              <a:defRPr/>
            </a:pPr>
            <a:r>
              <a:rPr lang="en-US" sz="4000" u="sng" kern="0" dirty="0" smtClean="0">
                <a:latin typeface="+mn-lt"/>
                <a:ea typeface="+mn-ea"/>
                <a:cs typeface="+mn-cs"/>
              </a:rPr>
              <a:t>141 </a:t>
            </a:r>
            <a:r>
              <a:rPr lang="en-US" sz="4000" u="sng" kern="0" dirty="0">
                <a:latin typeface="+mn-lt"/>
                <a:ea typeface="+mn-ea"/>
                <a:cs typeface="+mn-cs"/>
              </a:rPr>
              <a:t>new functions on existing objects</a:t>
            </a:r>
          </a:p>
          <a:p>
            <a:pPr marL="487878" indent="-487878" defTabSz="1301008" eaLnBrk="0" hangingPunct="0">
              <a:spcBef>
                <a:spcPct val="15000"/>
              </a:spcBef>
              <a:spcAft>
                <a:spcPct val="15000"/>
              </a:spcAft>
              <a:defRPr/>
            </a:pPr>
            <a:r>
              <a:rPr lang="en-US" sz="4000" u="sng" kern="0" dirty="0" smtClean="0">
                <a:latin typeface="+mn-lt"/>
                <a:ea typeface="+mn-ea"/>
                <a:cs typeface="+mn-cs"/>
              </a:rPr>
              <a:t>0 </a:t>
            </a:r>
            <a:r>
              <a:rPr lang="en-US" sz="4000" u="sng" kern="0" dirty="0">
                <a:latin typeface="+mn-lt"/>
                <a:ea typeface="+mn-ea"/>
                <a:cs typeface="+mn-cs"/>
              </a:rPr>
              <a:t>modified </a:t>
            </a:r>
            <a:r>
              <a:rPr lang="en-US" sz="4000" u="sng" kern="0" dirty="0" smtClean="0">
                <a:latin typeface="+mn-lt"/>
                <a:ea typeface="+mn-ea"/>
                <a:cs typeface="+mn-cs"/>
              </a:rPr>
              <a:t>functions</a:t>
            </a:r>
          </a:p>
          <a:p>
            <a:pPr marL="487878" indent="-487878" defTabSz="1301008" eaLnBrk="0" hangingPunct="0">
              <a:spcBef>
                <a:spcPct val="15000"/>
              </a:spcBef>
              <a:spcAft>
                <a:spcPct val="15000"/>
              </a:spcAft>
              <a:defRPr/>
            </a:pPr>
            <a:r>
              <a:rPr lang="en-US" sz="4000" kern="0" dirty="0" smtClean="0">
                <a:latin typeface="+mn-lt"/>
                <a:ea typeface="+mn-ea"/>
                <a:cs typeface="+mn-cs"/>
              </a:rPr>
              <a:t>   …with a bit more to come.</a:t>
            </a:r>
            <a:endParaRPr lang="en-US" sz="4000" kern="0" dirty="0">
              <a:latin typeface="+mn-lt"/>
              <a:ea typeface="+mn-ea"/>
              <a:cs typeface="+mn-cs"/>
            </a:endParaRPr>
          </a:p>
        </p:txBody>
      </p:sp>
      <p:sp>
        <p:nvSpPr>
          <p:cNvPr id="5" name="KMA4F595B"/>
          <p:cNvSpPr>
            <a:spLocks noChangeArrowheads="1"/>
          </p:cNvSpPr>
          <p:nvPr>
            <p:custDataLst>
              <p:tags r:id="rId1"/>
            </p:custDataLst>
          </p:nvPr>
        </p:nvSpPr>
        <p:spPr bwMode="auto">
          <a:xfrm>
            <a:off x="1245438" y="6907217"/>
            <a:ext cx="4960088" cy="2049792"/>
          </a:xfrm>
          <a:prstGeom prst="rect">
            <a:avLst/>
          </a:prstGeom>
          <a:noFill/>
          <a:ln w="9525">
            <a:noFill/>
            <a:miter lim="800000"/>
            <a:headEnd/>
            <a:tailEnd/>
          </a:ln>
        </p:spPr>
        <p:txBody>
          <a:bodyPr wrap="square" lIns="0" tIns="0" rIns="0" bIns="0">
            <a:spAutoFit/>
          </a:bodyPr>
          <a:lstStyle/>
          <a:p>
            <a:pPr algn="ctr">
              <a:spcBef>
                <a:spcPct val="15000"/>
              </a:spcBef>
              <a:spcAft>
                <a:spcPct val="15000"/>
              </a:spcAft>
            </a:pPr>
            <a:r>
              <a:rPr lang="en-US" sz="2800" b="1" dirty="0"/>
              <a:t>Inventor </a:t>
            </a:r>
            <a:r>
              <a:rPr lang="en-US" sz="2800" b="1" dirty="0" smtClean="0"/>
              <a:t>2011</a:t>
            </a:r>
            <a:endParaRPr lang="en-US" sz="2800" b="1" dirty="0"/>
          </a:p>
          <a:p>
            <a:pPr marL="487878" indent="-487878" eaLnBrk="0" hangingPunct="0">
              <a:spcBef>
                <a:spcPct val="15000"/>
              </a:spcBef>
              <a:spcAft>
                <a:spcPct val="15000"/>
              </a:spcAft>
              <a:defRPr/>
            </a:pPr>
            <a:r>
              <a:rPr lang="en-US" sz="2000" kern="0" dirty="0"/>
              <a:t>57 new objects (with 537 new functions)</a:t>
            </a:r>
          </a:p>
          <a:p>
            <a:pPr marL="487878" indent="-487878" eaLnBrk="0" hangingPunct="0">
              <a:spcBef>
                <a:spcPct val="15000"/>
              </a:spcBef>
              <a:spcAft>
                <a:spcPct val="15000"/>
              </a:spcAft>
              <a:defRPr/>
            </a:pPr>
            <a:r>
              <a:rPr lang="en-US" sz="2000" kern="0" dirty="0"/>
              <a:t>21 removed functions</a:t>
            </a:r>
          </a:p>
          <a:p>
            <a:pPr marL="487878" indent="-487878" eaLnBrk="0" hangingPunct="0">
              <a:spcBef>
                <a:spcPct val="15000"/>
              </a:spcBef>
              <a:spcAft>
                <a:spcPct val="15000"/>
              </a:spcAft>
              <a:defRPr/>
            </a:pPr>
            <a:r>
              <a:rPr lang="en-US" sz="2000" kern="0" dirty="0"/>
              <a:t>635 new functions on existing objects</a:t>
            </a:r>
          </a:p>
          <a:p>
            <a:pPr marL="487878" indent="-487878" eaLnBrk="0" hangingPunct="0">
              <a:spcBef>
                <a:spcPct val="15000"/>
              </a:spcBef>
              <a:spcAft>
                <a:spcPct val="15000"/>
              </a:spcAft>
              <a:defRPr/>
            </a:pPr>
            <a:r>
              <a:rPr lang="en-US" sz="2000" kern="0" dirty="0"/>
              <a:t>53 modified functions</a:t>
            </a:r>
          </a:p>
        </p:txBody>
      </p:sp>
      <p:sp>
        <p:nvSpPr>
          <p:cNvPr id="6" name="KMA4F595B"/>
          <p:cNvSpPr>
            <a:spLocks noChangeArrowheads="1"/>
          </p:cNvSpPr>
          <p:nvPr>
            <p:custDataLst>
              <p:tags r:id="rId2"/>
            </p:custDataLst>
          </p:nvPr>
        </p:nvSpPr>
        <p:spPr bwMode="auto">
          <a:xfrm>
            <a:off x="7147660" y="6915168"/>
            <a:ext cx="4693926" cy="2051417"/>
          </a:xfrm>
          <a:prstGeom prst="rect">
            <a:avLst/>
          </a:prstGeom>
          <a:noFill/>
          <a:ln w="9525">
            <a:noFill/>
            <a:miter lim="800000"/>
            <a:headEnd/>
            <a:tailEnd/>
          </a:ln>
        </p:spPr>
        <p:txBody>
          <a:bodyPr lIns="0" tIns="0" rIns="0" bIns="0">
            <a:spAutoFit/>
          </a:bodyPr>
          <a:lstStyle/>
          <a:p>
            <a:pPr algn="ctr">
              <a:spcBef>
                <a:spcPct val="15000"/>
              </a:spcBef>
              <a:spcAft>
                <a:spcPct val="15000"/>
              </a:spcAft>
            </a:pPr>
            <a:r>
              <a:rPr lang="en-US" sz="2800" b="1" dirty="0"/>
              <a:t>Inventor </a:t>
            </a:r>
            <a:r>
              <a:rPr lang="en-US" sz="2800" b="1" dirty="0" smtClean="0"/>
              <a:t>2012</a:t>
            </a:r>
            <a:endParaRPr lang="en-US" sz="2800" b="1" dirty="0"/>
          </a:p>
          <a:p>
            <a:pPr marL="487878" indent="-487878" eaLnBrk="0" hangingPunct="0">
              <a:spcBef>
                <a:spcPct val="15000"/>
              </a:spcBef>
              <a:spcAft>
                <a:spcPct val="15000"/>
              </a:spcAft>
              <a:defRPr/>
            </a:pPr>
            <a:r>
              <a:rPr lang="en-US" sz="2000" kern="0" dirty="0" smtClean="0"/>
              <a:t>48 </a:t>
            </a:r>
            <a:r>
              <a:rPr lang="en-US" sz="2000" kern="0" dirty="0"/>
              <a:t>new objects (with </a:t>
            </a:r>
            <a:r>
              <a:rPr lang="en-US" sz="2000" kern="0" dirty="0" smtClean="0"/>
              <a:t>619 </a:t>
            </a:r>
            <a:r>
              <a:rPr lang="en-US" sz="2000" kern="0" dirty="0"/>
              <a:t>new functions)</a:t>
            </a:r>
          </a:p>
          <a:p>
            <a:pPr marL="487878" indent="-487878" eaLnBrk="0" hangingPunct="0">
              <a:spcBef>
                <a:spcPct val="15000"/>
              </a:spcBef>
              <a:spcAft>
                <a:spcPct val="15000"/>
              </a:spcAft>
              <a:defRPr/>
            </a:pPr>
            <a:r>
              <a:rPr lang="en-US" sz="2000" kern="0" dirty="0" smtClean="0"/>
              <a:t>41 </a:t>
            </a:r>
            <a:r>
              <a:rPr lang="en-US" sz="2000" kern="0" dirty="0"/>
              <a:t>removed functions</a:t>
            </a:r>
          </a:p>
          <a:p>
            <a:pPr marL="487878" indent="-487878" eaLnBrk="0" hangingPunct="0">
              <a:spcBef>
                <a:spcPct val="15000"/>
              </a:spcBef>
              <a:spcAft>
                <a:spcPct val="15000"/>
              </a:spcAft>
              <a:defRPr/>
            </a:pPr>
            <a:r>
              <a:rPr lang="en-US" sz="2000" kern="0" dirty="0" smtClean="0"/>
              <a:t>303 </a:t>
            </a:r>
            <a:r>
              <a:rPr lang="en-US" sz="2000" kern="0" dirty="0"/>
              <a:t>new functions on existing objects</a:t>
            </a:r>
          </a:p>
          <a:p>
            <a:pPr marL="487878" indent="-487878" eaLnBrk="0" hangingPunct="0">
              <a:spcBef>
                <a:spcPct val="15000"/>
              </a:spcBef>
              <a:spcAft>
                <a:spcPct val="15000"/>
              </a:spcAft>
              <a:defRPr/>
            </a:pPr>
            <a:r>
              <a:rPr lang="en-US" sz="2000" kern="0" dirty="0" smtClean="0"/>
              <a:t>5 </a:t>
            </a:r>
            <a:r>
              <a:rPr lang="en-US" sz="2000" kern="0" dirty="0"/>
              <a:t>modified functions</a:t>
            </a:r>
          </a:p>
        </p:txBody>
      </p:sp>
    </p:spTree>
    <p:extLst>
      <p:ext uri="{BB962C8B-B14F-4D97-AF65-F5344CB8AC3E}">
        <p14:creationId xmlns="" xmlns:p14="http://schemas.microsoft.com/office/powerpoint/2010/main" val="2023276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API Survey Results</a:t>
            </a:r>
            <a:endParaRPr lang="en-US" dirty="0"/>
          </a:p>
        </p:txBody>
      </p:sp>
      <p:sp>
        <p:nvSpPr>
          <p:cNvPr id="3" name="Content Placeholder 2"/>
          <p:cNvSpPr>
            <a:spLocks noGrp="1"/>
          </p:cNvSpPr>
          <p:nvPr>
            <p:ph idx="1"/>
          </p:nvPr>
        </p:nvSpPr>
        <p:spPr/>
        <p:txBody>
          <a:bodyPr/>
          <a:lstStyle/>
          <a:p>
            <a:pPr lvl="1"/>
            <a:r>
              <a:rPr lang="en-US" sz="3400" dirty="0"/>
              <a:t>Areas to focus development</a:t>
            </a:r>
          </a:p>
          <a:p>
            <a:pPr lvl="1"/>
            <a:endParaRPr lang="en-US" sz="3400" dirty="0"/>
          </a:p>
          <a:p>
            <a:pPr lvl="1"/>
            <a:endParaRPr lang="en-US" sz="3400" dirty="0"/>
          </a:p>
          <a:p>
            <a:pPr lvl="1"/>
            <a:endParaRPr lang="en-US" sz="3400" dirty="0"/>
          </a:p>
          <a:p>
            <a:pPr lvl="1"/>
            <a:endParaRPr lang="en-US" sz="3400" dirty="0"/>
          </a:p>
          <a:p>
            <a:pPr lvl="1"/>
            <a:endParaRPr lang="en-US" sz="3400" dirty="0"/>
          </a:p>
          <a:p>
            <a:pPr lvl="1"/>
            <a:endParaRPr lang="en-US" sz="3400" dirty="0"/>
          </a:p>
          <a:p>
            <a:pPr lvl="1"/>
            <a:endParaRPr lang="en-US" sz="3400" dirty="0"/>
          </a:p>
          <a:p>
            <a:pPr lvl="1"/>
            <a:endParaRPr lang="en-US" sz="3400" dirty="0" smtClean="0"/>
          </a:p>
        </p:txBody>
      </p:sp>
      <p:graphicFrame>
        <p:nvGraphicFramePr>
          <p:cNvPr id="5" name="Content Placeholder 3"/>
          <p:cNvGraphicFramePr>
            <a:graphicFrameLocks/>
          </p:cNvGraphicFramePr>
          <p:nvPr>
            <p:extLst>
              <p:ext uri="{D42A27DB-BD31-4B8C-83A1-F6EECF244321}">
                <p14:modId xmlns="" xmlns:p14="http://schemas.microsoft.com/office/powerpoint/2010/main" val="3703102879"/>
              </p:ext>
            </p:extLst>
          </p:nvPr>
        </p:nvGraphicFramePr>
        <p:xfrm>
          <a:off x="2543175" y="3278187"/>
          <a:ext cx="7772400" cy="4402710"/>
        </p:xfrm>
        <a:graphic>
          <a:graphicData uri="http://schemas.openxmlformats.org/drawingml/2006/table">
            <a:tbl>
              <a:tblPr/>
              <a:tblGrid>
                <a:gridCol w="6235237"/>
                <a:gridCol w="1537163"/>
              </a:tblGrid>
              <a:tr h="403822">
                <a:tc>
                  <a:txBody>
                    <a:bodyPr/>
                    <a:lstStyle/>
                    <a:p>
                      <a:pPr algn="l" fontAlgn="b"/>
                      <a:r>
                        <a:rPr lang="en-US" sz="2800" b="0" i="0" u="none" strike="noStrike" dirty="0" smtClean="0">
                          <a:solidFill>
                            <a:schemeClr val="tx1"/>
                          </a:solidFill>
                          <a:latin typeface="Arial"/>
                        </a:rPr>
                        <a:t>Full dimension</a:t>
                      </a:r>
                      <a:r>
                        <a:rPr lang="en-US" sz="2800" b="0" i="0" u="none" strike="noStrike" baseline="0" dirty="0" smtClean="0">
                          <a:solidFill>
                            <a:schemeClr val="tx1"/>
                          </a:solidFill>
                          <a:latin typeface="Arial"/>
                        </a:rPr>
                        <a:t> style support</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dirty="0">
                          <a:solidFill>
                            <a:schemeClr val="tx1"/>
                          </a:solidFill>
                          <a:latin typeface="Arial"/>
                        </a:rPr>
                        <a:t>4</a:t>
                      </a:r>
                      <a:r>
                        <a:rPr lang="en-US" sz="2800" b="0" i="0" u="none" strike="noStrike" dirty="0" smtClean="0">
                          <a:solidFill>
                            <a:schemeClr val="tx1"/>
                          </a:solidFill>
                          <a:latin typeface="Arial"/>
                        </a:rPr>
                        <a:t>2</a:t>
                      </a:r>
                      <a:r>
                        <a:rPr lang="en-US" sz="2800" b="0" i="0" u="none" strike="noStrike" dirty="0">
                          <a:solidFill>
                            <a:schemeClr val="tx1"/>
                          </a:solidFill>
                          <a:latin typeface="Arial"/>
                        </a:rPr>
                        <a:t>%</a:t>
                      </a: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dirty="0" smtClean="0">
                          <a:solidFill>
                            <a:schemeClr val="tx1"/>
                          </a:solidFill>
                          <a:latin typeface="Arial"/>
                        </a:rPr>
                        <a:t>Frame Generator API</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dirty="0" smtClean="0">
                          <a:solidFill>
                            <a:schemeClr val="tx1"/>
                          </a:solidFill>
                          <a:latin typeface="Arial"/>
                        </a:rPr>
                        <a:t>35%</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a:solidFill>
                            <a:schemeClr val="tx1"/>
                          </a:solidFill>
                          <a:latin typeface="Arial"/>
                        </a:rPr>
                        <a:t>Other, Please Specify</a:t>
                      </a: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dirty="0" smtClean="0">
                          <a:solidFill>
                            <a:schemeClr val="tx1"/>
                          </a:solidFill>
                          <a:latin typeface="Arial"/>
                        </a:rPr>
                        <a:t>35%</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dirty="0" smtClean="0">
                          <a:solidFill>
                            <a:schemeClr val="tx1"/>
                          </a:solidFill>
                          <a:latin typeface="Arial"/>
                        </a:rPr>
                        <a:t>Pack &amp; Go</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dirty="0" smtClean="0">
                          <a:solidFill>
                            <a:schemeClr val="tx1"/>
                          </a:solidFill>
                          <a:latin typeface="Arial"/>
                        </a:rPr>
                        <a:t>24%</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dirty="0" smtClean="0">
                          <a:solidFill>
                            <a:schemeClr val="tx1"/>
                          </a:solidFill>
                          <a:latin typeface="Arial"/>
                        </a:rPr>
                        <a:t>API for presentation documents</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dirty="0" smtClean="0">
                          <a:solidFill>
                            <a:schemeClr val="tx1"/>
                          </a:solidFill>
                          <a:latin typeface="Arial"/>
                        </a:rPr>
                        <a:t>22%</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dirty="0" smtClean="0">
                          <a:solidFill>
                            <a:schemeClr val="tx1"/>
                          </a:solidFill>
                          <a:latin typeface="Arial"/>
                        </a:rPr>
                        <a:t>Support for weld symbols</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dirty="0" smtClean="0">
                          <a:solidFill>
                            <a:schemeClr val="tx1"/>
                          </a:solidFill>
                          <a:latin typeface="Arial"/>
                        </a:rPr>
                        <a:t>20%</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dirty="0" smtClean="0">
                          <a:solidFill>
                            <a:schemeClr val="tx1"/>
                          </a:solidFill>
                          <a:latin typeface="Arial"/>
                        </a:rPr>
                        <a:t>Re-use of graphic widgets</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dirty="0" smtClean="0">
                          <a:solidFill>
                            <a:schemeClr val="tx1"/>
                          </a:solidFill>
                          <a:latin typeface="Arial"/>
                        </a:rPr>
                        <a:t>20%</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dirty="0" smtClean="0">
                          <a:solidFill>
                            <a:schemeClr val="tx1"/>
                          </a:solidFill>
                          <a:latin typeface="Arial"/>
                        </a:rPr>
                        <a:t>Support for hatching in drawings</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a:solidFill>
                            <a:schemeClr val="tx1"/>
                          </a:solidFill>
                          <a:latin typeface="Arial"/>
                        </a:rPr>
                        <a:t>12%</a:t>
                      </a: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dirty="0" smtClean="0">
                          <a:solidFill>
                            <a:schemeClr val="tx1"/>
                          </a:solidFill>
                          <a:latin typeface="Arial"/>
                        </a:rPr>
                        <a:t>Nesting of work</a:t>
                      </a:r>
                      <a:r>
                        <a:rPr lang="en-US" sz="2800" b="0" i="0" u="none" strike="noStrike" baseline="0" dirty="0" smtClean="0">
                          <a:solidFill>
                            <a:schemeClr val="tx1"/>
                          </a:solidFill>
                          <a:latin typeface="Arial"/>
                        </a:rPr>
                        <a:t> features in browser</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a:solidFill>
                            <a:schemeClr val="tx1"/>
                          </a:solidFill>
                          <a:latin typeface="Arial"/>
                        </a:rPr>
                        <a:t>12%</a:t>
                      </a: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403822">
                <a:tc>
                  <a:txBody>
                    <a:bodyPr/>
                    <a:lstStyle/>
                    <a:p>
                      <a:pPr algn="l" fontAlgn="b"/>
                      <a:r>
                        <a:rPr lang="en-US" sz="2800" b="0" i="0" u="none" strike="noStrike" dirty="0" smtClean="0">
                          <a:solidFill>
                            <a:schemeClr val="tx1"/>
                          </a:solidFill>
                          <a:latin typeface="Arial"/>
                        </a:rPr>
                        <a:t>Support</a:t>
                      </a:r>
                      <a:r>
                        <a:rPr lang="en-US" sz="2800" b="0" i="0" u="none" strike="noStrike" baseline="0" dirty="0" smtClean="0">
                          <a:solidFill>
                            <a:schemeClr val="tx1"/>
                          </a:solidFill>
                          <a:latin typeface="Arial"/>
                        </a:rPr>
                        <a:t> for datum symbols</a:t>
                      </a:r>
                      <a:endParaRPr lang="en-US" sz="2800" b="0" i="0" u="none" strike="noStrike" dirty="0">
                        <a:solidFill>
                          <a:schemeClr val="tx1"/>
                        </a:solidFill>
                        <a:latin typeface="Arial"/>
                      </a:endParaRP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2800" b="0" i="0" u="none" strike="noStrike" dirty="0">
                          <a:solidFill>
                            <a:schemeClr val="tx1"/>
                          </a:solidFill>
                          <a:latin typeface="Arial"/>
                        </a:rPr>
                        <a:t>8%</a:t>
                      </a:r>
                    </a:p>
                  </a:txBody>
                  <a:tcPr marL="13553" marR="13553" marT="13551"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85643540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 Classic UI</a:t>
            </a:r>
            <a:endParaRPr lang="en-US" dirty="0"/>
          </a:p>
        </p:txBody>
      </p:sp>
      <p:sp>
        <p:nvSpPr>
          <p:cNvPr id="3" name="Content Placeholder 2"/>
          <p:cNvSpPr>
            <a:spLocks noGrp="1"/>
          </p:cNvSpPr>
          <p:nvPr>
            <p:ph idx="1"/>
          </p:nvPr>
        </p:nvSpPr>
        <p:spPr/>
        <p:txBody>
          <a:bodyPr/>
          <a:lstStyle/>
          <a:p>
            <a:r>
              <a:rPr lang="en-US" dirty="0" smtClean="0"/>
              <a:t>Classic UI is no longer supported.</a:t>
            </a:r>
          </a:p>
          <a:p>
            <a:pPr lvl="1">
              <a:spcBef>
                <a:spcPts val="1800"/>
              </a:spcBef>
            </a:pPr>
            <a:r>
              <a:rPr lang="en-US" dirty="0" smtClean="0"/>
              <a:t>Objects removed: </a:t>
            </a:r>
            <a:r>
              <a:rPr lang="en-US" dirty="0" err="1" smtClean="0"/>
              <a:t>CommandBar</a:t>
            </a:r>
            <a:r>
              <a:rPr lang="en-US" dirty="0" smtClean="0"/>
              <a:t>, </a:t>
            </a:r>
            <a:r>
              <a:rPr lang="en-US" dirty="0"/>
              <a:t/>
            </a:r>
            <a:br>
              <a:rPr lang="en-US" dirty="0"/>
            </a:br>
            <a:r>
              <a:rPr lang="en-US" dirty="0" err="1" smtClean="0"/>
              <a:t>CommandBarControl</a:t>
            </a:r>
            <a:r>
              <a:rPr lang="en-US" dirty="0" smtClean="0"/>
              <a:t>, </a:t>
            </a:r>
            <a:br>
              <a:rPr lang="en-US" dirty="0" smtClean="0"/>
            </a:br>
            <a:r>
              <a:rPr lang="en-US" dirty="0" err="1" smtClean="0"/>
              <a:t>CommandBarControls</a:t>
            </a:r>
            <a:r>
              <a:rPr lang="en-US" dirty="0" smtClean="0"/>
              <a:t>, </a:t>
            </a:r>
            <a:br>
              <a:rPr lang="en-US" dirty="0" smtClean="0"/>
            </a:br>
            <a:r>
              <a:rPr lang="en-US" dirty="0" err="1" smtClean="0"/>
              <a:t>CommandBarList</a:t>
            </a:r>
            <a:r>
              <a:rPr lang="en-US" dirty="0" smtClean="0"/>
              <a:t>, </a:t>
            </a:r>
            <a:br>
              <a:rPr lang="en-US" dirty="0" smtClean="0"/>
            </a:br>
            <a:r>
              <a:rPr lang="en-US" dirty="0" err="1" smtClean="0"/>
              <a:t>CommandBars</a:t>
            </a:r>
            <a:r>
              <a:rPr lang="en-US" dirty="0" smtClean="0"/>
              <a:t>, and </a:t>
            </a:r>
            <a:r>
              <a:rPr lang="en-US" dirty="0" err="1" smtClean="0"/>
              <a:t>PanelBar</a:t>
            </a:r>
            <a:endParaRPr lang="en-US" dirty="0" smtClean="0"/>
          </a:p>
          <a:p>
            <a:pPr lvl="1">
              <a:spcBef>
                <a:spcPts val="2400"/>
              </a:spcBef>
            </a:pPr>
            <a:r>
              <a:rPr lang="en-US" dirty="0" smtClean="0"/>
              <a:t>Functions removed from Environment object: </a:t>
            </a:r>
            <a:r>
              <a:rPr lang="en-US" dirty="0" err="1" smtClean="0"/>
              <a:t>ContextMenuList</a:t>
            </a:r>
            <a:r>
              <a:rPr lang="en-US" dirty="0" smtClean="0"/>
              <a:t>, </a:t>
            </a:r>
            <a:r>
              <a:rPr lang="en-US" dirty="0" err="1" smtClean="0"/>
              <a:t>DefaultMenuBar</a:t>
            </a:r>
            <a:r>
              <a:rPr lang="en-US" dirty="0" smtClean="0"/>
              <a:t>, </a:t>
            </a:r>
            <a:r>
              <a:rPr lang="en-US" dirty="0" err="1" smtClean="0"/>
              <a:t>DefaultToolBar</a:t>
            </a:r>
            <a:r>
              <a:rPr lang="en-US" dirty="0" smtClean="0"/>
              <a:t>, and </a:t>
            </a:r>
            <a:r>
              <a:rPr lang="en-US" dirty="0" err="1" smtClean="0"/>
              <a:t>PanelBar</a:t>
            </a:r>
            <a:r>
              <a:rPr lang="en-US" dirty="0" smtClean="0"/>
              <a:t>.</a:t>
            </a:r>
          </a:p>
          <a:p>
            <a:pPr lvl="1">
              <a:spcBef>
                <a:spcPts val="2400"/>
              </a:spcBef>
            </a:pPr>
            <a:r>
              <a:rPr lang="en-US" dirty="0"/>
              <a:t>Functions removed from </a:t>
            </a:r>
            <a:r>
              <a:rPr lang="en-US" dirty="0" err="1" smtClean="0"/>
              <a:t>UserInterfaceEvents</a:t>
            </a:r>
            <a:r>
              <a:rPr lang="en-US" dirty="0" smtClean="0"/>
              <a:t> object: </a:t>
            </a:r>
            <a:r>
              <a:rPr lang="en-US" dirty="0" err="1" smtClean="0"/>
              <a:t>OnResetCommandBars</a:t>
            </a:r>
            <a:r>
              <a:rPr lang="en-US" dirty="0" smtClean="0"/>
              <a:t>, </a:t>
            </a:r>
            <a:r>
              <a:rPr lang="en-US" dirty="0" err="1" smtClean="0"/>
              <a:t>CommandBars</a:t>
            </a:r>
            <a:r>
              <a:rPr lang="en-US" dirty="0" smtClean="0"/>
              <a:t>, </a:t>
            </a:r>
            <a:r>
              <a:rPr lang="en-US" dirty="0" err="1" smtClean="0"/>
              <a:t>InterfaceStyle</a:t>
            </a:r>
            <a:r>
              <a:rPr lang="en-US" dirty="0" smtClean="0"/>
              <a:t>, </a:t>
            </a:r>
            <a:r>
              <a:rPr lang="en-US" dirty="0" err="1" smtClean="0"/>
              <a:t>LargeIcons</a:t>
            </a:r>
            <a:r>
              <a:rPr lang="en-US" dirty="0" smtClean="0"/>
              <a:t>, </a:t>
            </a:r>
            <a:r>
              <a:rPr lang="en-US" dirty="0" err="1" smtClean="0"/>
              <a:t>ShowPanelBar</a:t>
            </a:r>
            <a:r>
              <a:rPr lang="en-US" dirty="0" smtClean="0"/>
              <a:t>, </a:t>
            </a:r>
            <a:r>
              <a:rPr lang="en-US" dirty="0" err="1" smtClean="0"/>
              <a:t>ShowPanelTitles</a:t>
            </a:r>
            <a:r>
              <a:rPr lang="en-US" dirty="0" smtClean="0"/>
              <a:t>, </a:t>
            </a:r>
            <a:r>
              <a:rPr lang="en-US" dirty="0" err="1" smtClean="0"/>
              <a:t>ShowToolBar</a:t>
            </a:r>
            <a:endParaRPr lang="en-US" dirty="0" smtClean="0"/>
          </a:p>
          <a:p>
            <a:pPr>
              <a:spcBef>
                <a:spcPts val="4200"/>
              </a:spcBef>
            </a:pPr>
            <a:r>
              <a:rPr lang="en-US" dirty="0" smtClean="0"/>
              <a:t>You must convert all existing apps to use the ribbon.</a:t>
            </a:r>
            <a:endParaRPr lang="en-US" dirty="0"/>
          </a:p>
        </p:txBody>
      </p:sp>
      <p:pic>
        <p:nvPicPr>
          <p:cNvPr id="1028" name="Picture 4" descr="C:\Users\ekinsb\AppData\Local\Temp\SNAGHTML5842058.PNG"/>
          <p:cNvPicPr>
            <a:picLocks noChangeAspect="1" noChangeArrowheads="1"/>
          </p:cNvPicPr>
          <p:nvPr/>
        </p:nvPicPr>
        <p:blipFill>
          <a:blip r:embed="rId3" cstate="print">
            <a:clrChange>
              <a:clrFrom>
                <a:srgbClr val="7FD13B"/>
              </a:clrFrom>
              <a:clrTo>
                <a:srgbClr val="7FD13B">
                  <a:alpha val="0"/>
                </a:srgbClr>
              </a:clrTo>
            </a:clrChange>
            <a:extLst>
              <a:ext uri="{28A0092B-C50C-407E-A947-70E740481C1C}">
                <a14:useLocalDpi xmlns="" xmlns:a14="http://schemas.microsoft.com/office/drawing/2010/main" val="0"/>
              </a:ext>
            </a:extLst>
          </a:blip>
          <a:srcRect/>
          <a:stretch>
            <a:fillRect/>
          </a:stretch>
        </p:blipFill>
        <p:spPr bwMode="auto">
          <a:xfrm>
            <a:off x="7115175" y="1578756"/>
            <a:ext cx="5682489" cy="35814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quot;No&quot; Symbol 3"/>
          <p:cNvSpPr/>
          <p:nvPr/>
        </p:nvSpPr>
        <p:spPr bwMode="auto">
          <a:xfrm>
            <a:off x="7648575" y="1290197"/>
            <a:ext cx="4038600" cy="3962400"/>
          </a:xfrm>
          <a:prstGeom prst="noSmoking">
            <a:avLst>
              <a:gd name="adj" fmla="val 11096"/>
            </a:avLst>
          </a:prstGeom>
          <a:solidFill>
            <a:srgbClr val="FF00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extLst>
      <p:ext uri="{BB962C8B-B14F-4D97-AF65-F5344CB8AC3E}">
        <p14:creationId xmlns="" xmlns:p14="http://schemas.microsoft.com/office/powerpoint/2010/main" val="2012812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 New Functionality</a:t>
            </a:r>
            <a:endParaRPr lang="en-US" dirty="0"/>
          </a:p>
        </p:txBody>
      </p:sp>
      <p:sp>
        <p:nvSpPr>
          <p:cNvPr id="3" name="Content Placeholder 2"/>
          <p:cNvSpPr>
            <a:spLocks noGrp="1"/>
          </p:cNvSpPr>
          <p:nvPr>
            <p:ph idx="1"/>
          </p:nvPr>
        </p:nvSpPr>
        <p:spPr/>
        <p:txBody>
          <a:bodyPr/>
          <a:lstStyle/>
          <a:p>
            <a:r>
              <a:rPr lang="en-US" dirty="0" smtClean="0"/>
              <a:t>Support for slider control in mini toolbar.</a:t>
            </a:r>
          </a:p>
          <a:p>
            <a:endParaRPr lang="en-US" dirty="0"/>
          </a:p>
          <a:p>
            <a:endParaRPr lang="en-US" dirty="0" smtClean="0"/>
          </a:p>
          <a:p>
            <a:endParaRPr lang="en-US" dirty="0" smtClean="0"/>
          </a:p>
          <a:p>
            <a:endParaRPr lang="en-US" dirty="0" smtClean="0"/>
          </a:p>
          <a:p>
            <a:pPr>
              <a:spcAft>
                <a:spcPts val="1800"/>
              </a:spcAft>
            </a:pPr>
            <a:r>
              <a:rPr lang="en-US" dirty="0" smtClean="0"/>
              <a:t>Enhancements to the radial marking menu.</a:t>
            </a:r>
          </a:p>
          <a:p>
            <a:pPr lvl="1">
              <a:spcAft>
                <a:spcPts val="1800"/>
              </a:spcAft>
            </a:pPr>
            <a:r>
              <a:rPr lang="en-US" dirty="0" smtClean="0"/>
              <a:t>Access to all menus associated with an environment.</a:t>
            </a:r>
          </a:p>
          <a:p>
            <a:pPr lvl="1">
              <a:spcAft>
                <a:spcPts val="1800"/>
              </a:spcAft>
            </a:pPr>
            <a:r>
              <a:rPr lang="en-US" dirty="0" smtClean="0"/>
              <a:t>Can create new marking menus.</a:t>
            </a:r>
          </a:p>
          <a:p>
            <a:pPr lvl="1">
              <a:spcAft>
                <a:spcPts val="1800"/>
              </a:spcAft>
            </a:pPr>
            <a:r>
              <a:rPr lang="en-US" dirty="0" smtClean="0"/>
              <a:t>Easily clear menu, to block it from displaying.</a:t>
            </a:r>
            <a:endParaRPr lang="en-US" dirty="0"/>
          </a:p>
        </p:txBody>
      </p:sp>
      <p:pic>
        <p:nvPicPr>
          <p:cNvPr id="1028" name="Picture 4" descr="C:\Users\ekinsb\AppData\Local\Temp\SNAGHTML513bf24.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82358" y="2973387"/>
            <a:ext cx="4419600" cy="14226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13245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Sketch</a:t>
            </a:r>
            <a:endParaRPr lang="en-US" dirty="0"/>
          </a:p>
        </p:txBody>
      </p:sp>
      <p:sp>
        <p:nvSpPr>
          <p:cNvPr id="3" name="Content Placeholder 2"/>
          <p:cNvSpPr>
            <a:spLocks noGrp="1"/>
          </p:cNvSpPr>
          <p:nvPr>
            <p:ph idx="1"/>
          </p:nvPr>
        </p:nvSpPr>
        <p:spPr/>
        <p:txBody>
          <a:bodyPr/>
          <a:lstStyle/>
          <a:p>
            <a:r>
              <a:rPr lang="en-US" dirty="0" smtClean="0"/>
              <a:t>New dimension constraint type:</a:t>
            </a:r>
          </a:p>
          <a:p>
            <a:pPr lvl="1"/>
            <a:r>
              <a:rPr lang="en-US" dirty="0" err="1" smtClean="0"/>
              <a:t>DimensionConstraints.AddArcLength</a:t>
            </a:r>
            <a:endParaRPr lang="en-US" dirty="0"/>
          </a:p>
          <a:p>
            <a:pPr>
              <a:spcBef>
                <a:spcPts val="5400"/>
              </a:spcBef>
            </a:pPr>
            <a:r>
              <a:rPr lang="en-US" dirty="0" smtClean="0"/>
              <a:t>New methods for creating rectangles:</a:t>
            </a:r>
          </a:p>
          <a:p>
            <a:pPr lvl="1"/>
            <a:r>
              <a:rPr lang="en-US" dirty="0" err="1" smtClean="0"/>
              <a:t>AddAsThreePointCenteredRectangle</a:t>
            </a:r>
            <a:endParaRPr lang="en-US" dirty="0"/>
          </a:p>
          <a:p>
            <a:pPr lvl="1">
              <a:spcBef>
                <a:spcPts val="1800"/>
              </a:spcBef>
            </a:pPr>
            <a:r>
              <a:rPr lang="en-US" dirty="0" err="1" smtClean="0"/>
              <a:t>AddAsTwoPointCenteredRectangle</a:t>
            </a:r>
            <a:endParaRPr lang="en-US" dirty="0" smtClean="0"/>
          </a:p>
          <a:p>
            <a:pPr>
              <a:spcBef>
                <a:spcPts val="5400"/>
              </a:spcBef>
            </a:pPr>
            <a:r>
              <a:rPr lang="en-US" dirty="0" smtClean="0"/>
              <a:t>Geometry3d property that returns equivalent 3D geometry for a 2D sketch entity.</a:t>
            </a:r>
          </a:p>
          <a:p>
            <a:pPr lvl="1"/>
            <a:r>
              <a:rPr lang="en-US" dirty="0" smtClean="0"/>
              <a:t>Supported by: </a:t>
            </a:r>
            <a:r>
              <a:rPr lang="en-US" dirty="0" err="1" smtClean="0"/>
              <a:t>SketchCircle</a:t>
            </a:r>
            <a:r>
              <a:rPr lang="en-US" dirty="0" smtClean="0"/>
              <a:t>, </a:t>
            </a:r>
            <a:r>
              <a:rPr lang="en-US" dirty="0" err="1" smtClean="0"/>
              <a:t>SketchEllipse</a:t>
            </a:r>
            <a:r>
              <a:rPr lang="en-US" dirty="0" smtClean="0"/>
              <a:t>, </a:t>
            </a:r>
            <a:r>
              <a:rPr lang="en-US" dirty="0" err="1" smtClean="0"/>
              <a:t>SketchEllipticalArc</a:t>
            </a:r>
            <a:r>
              <a:rPr lang="en-US" dirty="0" smtClean="0"/>
              <a:t>, </a:t>
            </a:r>
            <a:r>
              <a:rPr lang="en-US" dirty="0" err="1" smtClean="0"/>
              <a:t>SketchFixedSpline</a:t>
            </a:r>
            <a:r>
              <a:rPr lang="en-US" dirty="0" smtClean="0"/>
              <a:t>, </a:t>
            </a:r>
            <a:r>
              <a:rPr lang="en-US" dirty="0" err="1" smtClean="0"/>
              <a:t>SketchLine</a:t>
            </a:r>
            <a:r>
              <a:rPr lang="en-US" dirty="0" smtClean="0"/>
              <a:t>,  </a:t>
            </a:r>
            <a:r>
              <a:rPr lang="en-US" dirty="0" err="1" smtClean="0"/>
              <a:t>SketchPoint</a:t>
            </a:r>
            <a:r>
              <a:rPr lang="en-US" dirty="0" smtClean="0"/>
              <a:t>, </a:t>
            </a:r>
            <a:r>
              <a:rPr lang="en-US" dirty="0" err="1" smtClean="0"/>
              <a:t>SketchSpline</a:t>
            </a:r>
            <a:r>
              <a:rPr lang="en-US" dirty="0" smtClean="0"/>
              <a:t>, </a:t>
            </a:r>
            <a:r>
              <a:rPr lang="en-US" dirty="0" err="1" smtClean="0"/>
              <a:t>SketchSplineHandle</a:t>
            </a:r>
            <a:r>
              <a:rPr lang="en-US" dirty="0" smtClean="0"/>
              <a:t>, and </a:t>
            </a:r>
            <a:r>
              <a:rPr lang="en-US" dirty="0" err="1" smtClean="0"/>
              <a:t>SketchOffsetSpline</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334375" y="458787"/>
            <a:ext cx="3444821" cy="29341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48575" y="3659187"/>
            <a:ext cx="5096862"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19016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fade">
                                      <p:cBhvr>
                                        <p:cTn id="16" dur="500"/>
                                        <p:tgtEl>
                                          <p:spTgt spid="205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ad65c59e-d927-447b-86f0-f3fef9550796"/>
</p:tagLst>
</file>

<file path=ppt/tags/tag3.xml><?xml version="1.0" encoding="utf-8"?>
<p:tagLst xmlns:a="http://schemas.openxmlformats.org/drawingml/2006/main" xmlns:r="http://schemas.openxmlformats.org/officeDocument/2006/relationships" xmlns:p="http://schemas.openxmlformats.org/presentationml/2006/main">
  <p:tag name="BAINBULLET" val="True"/>
</p:tagLst>
</file>

<file path=ppt/tags/tag4.xml><?xml version="1.0" encoding="utf-8"?>
<p:tagLst xmlns:a="http://schemas.openxmlformats.org/drawingml/2006/main" xmlns:r="http://schemas.openxmlformats.org/officeDocument/2006/relationships" xmlns:p="http://schemas.openxmlformats.org/presentationml/2006/main">
  <p:tag name="BAINBULLET" val="True"/>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4c58dfdf-5ca3-4f81-ac32-a2695989d901"/>
</p:tagLst>
</file>

<file path=ppt/tags/tag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7.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74bb7825-3755-4808-a9da-9c9148fe4531"/>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DSK_Blac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8C631-2E87-4D85-8548-5D452E157EE2}">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terms/"/>
    <ds:schemaRef ds:uri="http://schemas.microsoft.com/office/2006/metadata/properties"/>
    <ds:schemaRef ds:uri="173a1098-70f6-433d-bc61-cdeac2da641a"/>
    <ds:schemaRef ds:uri="http://purl.org/dc/dcmitype/"/>
    <ds:schemaRef ds:uri="http://purl.org/dc/elements/1.1/"/>
  </ds:schemaRefs>
</ds:datastoreItem>
</file>

<file path=customXml/itemProps3.xml><?xml version="1.0" encoding="utf-8"?>
<ds:datastoreItem xmlns:ds="http://schemas.openxmlformats.org/officeDocument/2006/customXml" ds:itemID="{05DE7D26-623C-4E20-905C-E4AA82C27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2386</Words>
  <Application>Microsoft Office PowerPoint</Application>
  <PresentationFormat>Custom</PresentationFormat>
  <Paragraphs>322</Paragraphs>
  <Slides>35</Slides>
  <Notes>26</Notes>
  <HiddenSlides>1</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ADSK_Dark</vt:lpstr>
      <vt:lpstr>ADSK_White</vt:lpstr>
      <vt:lpstr>ADSK_Black</vt:lpstr>
      <vt:lpstr>Slide 1</vt:lpstr>
      <vt:lpstr>Today’s Agenda </vt:lpstr>
      <vt:lpstr>Bio</vt:lpstr>
      <vt:lpstr>Nondisclosure Agreement </vt:lpstr>
      <vt:lpstr> What’s New in Inventor 2013?</vt:lpstr>
      <vt:lpstr>Inventor API Survey Results</vt:lpstr>
      <vt:lpstr>User Interface – Classic UI</vt:lpstr>
      <vt:lpstr>User Interface – New Functionality</vt:lpstr>
      <vt:lpstr>Sketch</vt:lpstr>
      <vt:lpstr>Part</vt:lpstr>
      <vt:lpstr>Geometry (1 of 2)</vt:lpstr>
      <vt:lpstr>Geometry (2 of 2)</vt:lpstr>
      <vt:lpstr>Transient B-Rep</vt:lpstr>
      <vt:lpstr>Assembly</vt:lpstr>
      <vt:lpstr>Drawing</vt:lpstr>
      <vt:lpstr>Client Graphics</vt:lpstr>
      <vt:lpstr>Client Graphics - Selection</vt:lpstr>
      <vt:lpstr>动态仿真</vt:lpstr>
      <vt:lpstr>Consistent Materials</vt:lpstr>
      <vt:lpstr>Miscellaneous</vt:lpstr>
      <vt:lpstr>免注册插件 （复习）</vt:lpstr>
      <vt:lpstr>.addin Example</vt:lpstr>
      <vt:lpstr>.addin Localization</vt:lpstr>
      <vt:lpstr>.addin File Locations</vt:lpstr>
      <vt:lpstr>Drag and Drop Add-In Deployment</vt:lpstr>
      <vt:lpstr>Exchange Store for Inventor</vt:lpstr>
      <vt:lpstr>Inventor Apps for Exchange Store</vt:lpstr>
      <vt:lpstr>App Manager</vt:lpstr>
      <vt:lpstr>Preparing  Your Add-in to be an App</vt:lpstr>
      <vt:lpstr>Slide 30</vt:lpstr>
      <vt:lpstr>Questions and Answers</vt:lpstr>
      <vt:lpstr>Nondisclosure Agreement </vt:lpstr>
      <vt:lpstr>Connecting the Pieces</vt:lpstr>
      <vt:lpstr>Connecting the Pieces</vt:lpstr>
      <vt:lpstr>Slide 35</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2011-11-08T08:58:10Z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