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4"/>
    <p:sldMasterId id="2147483687" r:id="rId5"/>
    <p:sldMasterId id="2147483693" r:id="rId6"/>
  </p:sldMasterIdLst>
  <p:notesMasterIdLst>
    <p:notesMasterId r:id="rId27"/>
  </p:notesMasterIdLst>
  <p:handoutMasterIdLst>
    <p:handoutMasterId r:id="rId28"/>
  </p:handoutMasterIdLst>
  <p:sldIdLst>
    <p:sldId id="422" r:id="rId7"/>
    <p:sldId id="486" r:id="rId8"/>
    <p:sldId id="449" r:id="rId9"/>
    <p:sldId id="450" r:id="rId10"/>
    <p:sldId id="452" r:id="rId11"/>
    <p:sldId id="480" r:id="rId12"/>
    <p:sldId id="487" r:id="rId13"/>
    <p:sldId id="488" r:id="rId14"/>
    <p:sldId id="455" r:id="rId15"/>
    <p:sldId id="489" r:id="rId16"/>
    <p:sldId id="479" r:id="rId17"/>
    <p:sldId id="491" r:id="rId18"/>
    <p:sldId id="492" r:id="rId19"/>
    <p:sldId id="493" r:id="rId20"/>
    <p:sldId id="490" r:id="rId21"/>
    <p:sldId id="460" r:id="rId22"/>
    <p:sldId id="482" r:id="rId23"/>
    <p:sldId id="483" r:id="rId24"/>
    <p:sldId id="484" r:id="rId25"/>
    <p:sldId id="485" r:id="rId26"/>
  </p:sldIdLst>
  <p:sldSz cx="13011150" cy="9756775"/>
  <p:notesSz cx="6858000" cy="9296400"/>
  <p:custDataLst>
    <p:tags r:id="rId29"/>
  </p:custDataLst>
  <p:defaultTextStyle>
    <a:defPPr>
      <a:defRPr lang="en-US"/>
    </a:defPPr>
    <a:lvl1pPr algn="l" defTabSz="13000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649252" indent="-192077" algn="l" defTabSz="13000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1300091" indent="-385741" algn="l" defTabSz="13000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950929" indent="-579405" algn="l" defTabSz="13000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2600178" indent="-771482" algn="l" defTabSz="1300091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5872" algn="l" defTabSz="914348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046" algn="l" defTabSz="914348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220" algn="l" defTabSz="914348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394" algn="l" defTabSz="914348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60"/>
    <a:srgbClr val="001F3E"/>
    <a:srgbClr val="001932"/>
    <a:srgbClr val="006666"/>
    <a:srgbClr val="008080"/>
    <a:srgbClr val="DD0000"/>
    <a:srgbClr val="EE0066"/>
    <a:srgbClr val="118888"/>
    <a:srgbClr val="77BB11"/>
    <a:srgbClr val="00428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2" autoAdjust="0"/>
    <p:restoredTop sz="49696" autoAdjust="0"/>
  </p:normalViewPr>
  <p:slideViewPr>
    <p:cSldViewPr>
      <p:cViewPr varScale="1">
        <p:scale>
          <a:sx n="34" d="100"/>
          <a:sy n="34" d="100"/>
        </p:scale>
        <p:origin x="-2218" y="-82"/>
      </p:cViewPr>
      <p:guideLst>
        <p:guide orient="horz" pos="3073"/>
        <p:guide pos="40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68" y="-108"/>
      </p:cViewPr>
      <p:guideLst>
        <p:guide orient="horz" pos="2928"/>
        <p:guide pos="216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477" cy="464765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369" y="2"/>
            <a:ext cx="2972555" cy="464765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C292A9-28F1-4369-B452-1C9C6FA9C50D}" type="datetimeFigureOut">
              <a:rPr lang="en-US"/>
              <a:pPr>
                <a:defRPr/>
              </a:pPr>
              <a:t>11/23/2012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430"/>
            <a:ext cx="2971477" cy="465869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369" y="8829430"/>
            <a:ext cx="2972555" cy="465869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D28535C-87EB-4B6F-B77A-6E74A575AC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52034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477" cy="464765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369" y="2"/>
            <a:ext cx="2972555" cy="464765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8600C0-E6F7-432F-A446-8DFADB620EEF}" type="datetimeFigureOut">
              <a:rPr lang="en-US"/>
              <a:pPr>
                <a:defRPr/>
              </a:pPr>
              <a:t>11/23/2012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85925" y="774700"/>
            <a:ext cx="3486150" cy="2614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62" tIns="47831" rIns="95662" bIns="478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478" y="3718119"/>
            <a:ext cx="5487047" cy="4880582"/>
          </a:xfrm>
          <a:prstGeom prst="rect">
            <a:avLst/>
          </a:prstGeom>
        </p:spPr>
        <p:txBody>
          <a:bodyPr vert="horz" lIns="95662" tIns="47831" rIns="95662" bIns="47831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430"/>
            <a:ext cx="2971477" cy="465869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369" y="8829430"/>
            <a:ext cx="2972555" cy="465869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C167E1-C60E-45A7-B40D-9629AC64C3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551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300091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273035" algn="l" defTabSz="1300091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47657" algn="l" defTabSz="1300091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822279" algn="l" defTabSz="1300091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096902" algn="l" defTabSz="1300091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3251926" algn="l" defTabSz="1300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2311" algn="l" defTabSz="1300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2697" algn="l" defTabSz="1300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3081" algn="l" defTabSz="1300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4290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 parts,</a:t>
            </a:r>
            <a:r>
              <a:rPr lang="en-US" altLang="zh-CN" baseline="0" dirty="0" smtClean="0"/>
              <a:t> not too much. You can create </a:t>
            </a:r>
            <a:r>
              <a:rPr lang="en-US" altLang="zh-CN" baseline="0" dirty="0" err="1" smtClean="0"/>
              <a:t>workpoint</a:t>
            </a:r>
            <a:r>
              <a:rPr lang="en-US" altLang="zh-CN" baseline="0" dirty="0" smtClean="0"/>
              <a:t> at center of </a:t>
            </a:r>
            <a:r>
              <a:rPr lang="en-US" altLang="zh-CN" baseline="0" dirty="0" err="1" smtClean="0"/>
              <a:t>shphere</a:t>
            </a:r>
            <a:r>
              <a:rPr lang="en-US" altLang="zh-CN" baseline="0" dirty="0" smtClean="0"/>
              <a:t>. Control the patches </a:t>
            </a:r>
            <a:r>
              <a:rPr lang="en-US" altLang="zh-CN" baseline="0" dirty="0" err="1" smtClean="0"/>
              <a:t>weights.it</a:t>
            </a:r>
            <a:r>
              <a:rPr lang="en-US" altLang="zh-CN" baseline="0" dirty="0" smtClean="0"/>
              <a:t> is new in product and also API as well.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And also new function, API only is </a:t>
            </a:r>
            <a:r>
              <a:rPr lang="en-US" altLang="zh-CN" baseline="0" dirty="0" err="1" smtClean="0"/>
              <a:t>impritng</a:t>
            </a:r>
            <a:r>
              <a:rPr lang="en-US" altLang="zh-CN" baseline="0" dirty="0" smtClean="0"/>
              <a:t>. Not common use many developer </a:t>
            </a:r>
          </a:p>
          <a:p>
            <a:r>
              <a:rPr lang="en-US" altLang="zh-CN" baseline="0" dirty="0" smtClean="0"/>
              <a:t>By </a:t>
            </a:r>
            <a:r>
              <a:rPr lang="en-US" altLang="zh-CN" baseline="0" dirty="0" err="1" smtClean="0"/>
              <a:t>comanny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by some type s of  </a:t>
            </a:r>
            <a:r>
              <a:rPr lang="en-US" altLang="zh-CN" baseline="0" dirty="0" err="1" smtClean="0"/>
              <a:t>analisys</a:t>
            </a:r>
            <a:r>
              <a:rPr lang="en-US" altLang="zh-CN" baseline="0" dirty="0" smtClean="0"/>
              <a:t> application that doing mesh as a solid, </a:t>
            </a:r>
            <a:r>
              <a:rPr lang="en-US" altLang="zh-CN" baseline="0" dirty="0" smtClean="0"/>
              <a:t>get better </a:t>
            </a:r>
            <a:r>
              <a:rPr lang="en-US" altLang="zh-CN" baseline="0" dirty="0" smtClean="0"/>
              <a:t>mesh , no </a:t>
            </a:r>
            <a:r>
              <a:rPr lang="en-US" altLang="zh-CN" baseline="0" dirty="0" err="1" smtClean="0"/>
              <a:t>gurantte</a:t>
            </a:r>
            <a:r>
              <a:rPr lang="en-US" altLang="zh-CN" baseline="0" dirty="0" smtClean="0"/>
              <a:t> where is the part connect. no </a:t>
            </a:r>
            <a:r>
              <a:rPr lang="en-US" altLang="zh-CN" baseline="0" dirty="0" smtClean="0"/>
              <a:t>here two </a:t>
            </a:r>
            <a:r>
              <a:rPr lang="en-US" altLang="zh-CN" baseline="0" dirty="0" err="1" smtClean="0"/>
              <a:t>two</a:t>
            </a:r>
            <a:r>
              <a:rPr lang="en-US" altLang="zh-CN" baseline="0" dirty="0" smtClean="0"/>
              <a:t> new body, transient</a:t>
            </a:r>
          </a:p>
          <a:p>
            <a:r>
              <a:rPr lang="en-US" altLang="zh-CN" baseline="0" dirty="0" smtClean="0"/>
              <a:t>Two new bodies. Faces is </a:t>
            </a:r>
            <a:r>
              <a:rPr lang="en-US" altLang="zh-CN" baseline="0" dirty="0" err="1" smtClean="0"/>
              <a:t>spli</a:t>
            </a:r>
            <a:r>
              <a:rPr lang="en-US" altLang="zh-CN" baseline="0" dirty="0" smtClean="0"/>
              <a:t> with the part connected.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 last </a:t>
            </a:r>
            <a:r>
              <a:rPr lang="en-US" altLang="zh-CN" dirty="0" err="1" smtClean="0"/>
              <a:t>relase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intrduce</a:t>
            </a:r>
            <a:r>
              <a:rPr lang="en-US" altLang="zh-CN" dirty="0" smtClean="0"/>
              <a:t> we did not do anything wit API . The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rendder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stle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aPI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unheth</a:t>
            </a:r>
            <a:r>
              <a:rPr lang="en-US" altLang="zh-CN" baseline="0" dirty="0" smtClean="0"/>
              <a:t> it has limited access, most of seems ok, but not all. We expose the cm</a:t>
            </a:r>
          </a:p>
          <a:p>
            <a:r>
              <a:rPr lang="en-US" altLang="zh-CN" baseline="0" dirty="0" smtClean="0"/>
              <a:t>The </a:t>
            </a:r>
            <a:r>
              <a:rPr lang="en-US" altLang="zh-CN" baseline="0" dirty="0" err="1" smtClean="0"/>
              <a:t>renderstyle</a:t>
            </a:r>
            <a:r>
              <a:rPr lang="en-US" altLang="zh-CN" baseline="0" dirty="0" smtClean="0"/>
              <a:t> is still there but we do not </a:t>
            </a:r>
            <a:r>
              <a:rPr lang="en-US" altLang="zh-CN" baseline="0" dirty="0" err="1" smtClean="0"/>
              <a:t>offical</a:t>
            </a:r>
            <a:r>
              <a:rPr lang="en-US" altLang="zh-CN" baseline="0" dirty="0" smtClean="0"/>
              <a:t> support anymore. now all old objects and methods are hidden.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CM</a:t>
            </a:r>
            <a:r>
              <a:rPr lang="en-US" altLang="zh-CN" baseline="0" dirty="0" smtClean="0"/>
              <a:t> has a lot of </a:t>
            </a:r>
            <a:r>
              <a:rPr lang="en-US" altLang="zh-CN" baseline="0" dirty="0" err="1" smtClean="0"/>
              <a:t>possbility</a:t>
            </a:r>
            <a:r>
              <a:rPr lang="en-US" altLang="zh-CN" baseline="0" dirty="0" smtClean="0"/>
              <a:t> but complex. Render style object, find the </a:t>
            </a:r>
            <a:r>
              <a:rPr lang="en-US" altLang="zh-CN" baseline="0" dirty="0" err="1" smtClean="0"/>
              <a:t>renderstly.e</a:t>
            </a:r>
            <a:r>
              <a:rPr lang="en-US" altLang="zh-CN" baseline="0" dirty="0" smtClean="0"/>
              <a:t> color, it is easy to know , create a new one.</a:t>
            </a:r>
          </a:p>
          <a:p>
            <a:r>
              <a:rPr lang="en-US" altLang="zh-CN" baseline="0" dirty="0" smtClean="0"/>
              <a:t>It is not so easy as the old methods.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This is not the </a:t>
            </a:r>
            <a:r>
              <a:rPr lang="en-US" altLang="zh-CN" baseline="0" dirty="0" err="1" smtClean="0"/>
              <a:t>cae</a:t>
            </a:r>
            <a:r>
              <a:rPr lang="en-US" altLang="zh-CN" baseline="0" dirty="0" smtClean="0"/>
              <a:t> anymore  . The way that we expose have a lib </a:t>
            </a:r>
            <a:r>
              <a:rPr lang="en-US" altLang="zh-CN" baseline="0" dirty="0" err="1" smtClean="0"/>
              <a:t>autodesk</a:t>
            </a:r>
            <a:r>
              <a:rPr lang="en-US" altLang="zh-CN" baseline="0" dirty="0" smtClean="0"/>
              <a:t> common </a:t>
            </a:r>
            <a:r>
              <a:rPr lang="en-US" altLang="zh-CN" baseline="0" dirty="0" err="1" smtClean="0"/>
              <a:t>libs</a:t>
            </a:r>
            <a:r>
              <a:rPr lang="en-US" altLang="zh-CN" baseline="0" dirty="0" smtClean="0"/>
              <a:t>, Lib </a:t>
            </a:r>
            <a:r>
              <a:rPr lang="en-US" altLang="zh-CN" baseline="0" dirty="0" smtClean="0"/>
              <a:t>across </a:t>
            </a:r>
            <a:r>
              <a:rPr lang="en-US" altLang="zh-CN" baseline="0" dirty="0" err="1" smtClean="0"/>
              <a:t>autodesk</a:t>
            </a:r>
            <a:r>
              <a:rPr lang="en-US" altLang="zh-CN" baseline="0" dirty="0" smtClean="0"/>
              <a:t> products. </a:t>
            </a:r>
            <a:r>
              <a:rPr lang="en-US" altLang="zh-CN" baseline="0" dirty="0" err="1" smtClean="0"/>
              <a:t>Libs</a:t>
            </a:r>
            <a:r>
              <a:rPr lang="en-US" altLang="zh-CN" baseline="0" dirty="0" smtClean="0"/>
              <a:t> contains assets. </a:t>
            </a:r>
            <a:r>
              <a:rPr lang="en-US" altLang="zh-CN" baseline="0" dirty="0" smtClean="0"/>
              <a:t>The contain Assets that </a:t>
            </a:r>
            <a:r>
              <a:rPr lang="en-US" altLang="zh-CN" baseline="0" dirty="0" smtClean="0"/>
              <a:t>can </a:t>
            </a:r>
            <a:r>
              <a:rPr lang="en-US" altLang="zh-CN" baseline="0" dirty="0" smtClean="0"/>
              <a:t>be </a:t>
            </a:r>
            <a:r>
              <a:rPr lang="en-US" altLang="zh-CN" baseline="0" dirty="0" err="1" smtClean="0"/>
              <a:t>aprranece</a:t>
            </a:r>
            <a:r>
              <a:rPr lang="en-US" altLang="zh-CN" baseline="0" dirty="0" smtClean="0"/>
              <a:t> or </a:t>
            </a:r>
            <a:r>
              <a:rPr lang="en-US" altLang="zh-CN" baseline="0" dirty="0" smtClean="0"/>
              <a:t>be a </a:t>
            </a:r>
            <a:r>
              <a:rPr lang="en-US" altLang="zh-CN" baseline="0" dirty="0" err="1" smtClean="0"/>
              <a:t>mateial</a:t>
            </a:r>
            <a:r>
              <a:rPr lang="en-US" altLang="zh-CN" baseline="0" dirty="0" smtClean="0"/>
              <a:t>. </a:t>
            </a:r>
            <a:r>
              <a:rPr lang="en-US" altLang="zh-CN" baseline="0" dirty="0" smtClean="0"/>
              <a:t>Asset is Just </a:t>
            </a:r>
            <a:r>
              <a:rPr lang="en-US" altLang="zh-CN" baseline="0" dirty="0" smtClean="0"/>
              <a:t>list of </a:t>
            </a:r>
            <a:r>
              <a:rPr lang="en-US" altLang="zh-CN" baseline="0" dirty="0" smtClean="0"/>
              <a:t>named </a:t>
            </a:r>
            <a:r>
              <a:rPr lang="en-US" altLang="zh-CN" baseline="0" dirty="0" smtClean="0"/>
              <a:t>values. </a:t>
            </a:r>
            <a:r>
              <a:rPr lang="en-US" altLang="zh-CN" baseline="0" dirty="0" err="1" smtClean="0"/>
              <a:t>Depens</a:t>
            </a:r>
            <a:r>
              <a:rPr lang="en-US" altLang="zh-CN" baseline="0" dirty="0" smtClean="0"/>
              <a:t> on the </a:t>
            </a:r>
            <a:r>
              <a:rPr lang="en-US" altLang="zh-CN" baseline="0" dirty="0" err="1" smtClean="0"/>
              <a:t>assest</a:t>
            </a:r>
            <a:r>
              <a:rPr lang="en-US" altLang="zh-CN" baseline="0" dirty="0" smtClean="0"/>
              <a:t> , So it is get a little </a:t>
            </a:r>
            <a:r>
              <a:rPr lang="en-US" altLang="zh-CN" baseline="0" dirty="0" err="1" smtClean="0"/>
              <a:t>complecaite</a:t>
            </a:r>
            <a:r>
              <a:rPr lang="en-US" altLang="zh-CN" baseline="0" dirty="0" smtClean="0"/>
              <a:t>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You have a </a:t>
            </a:r>
            <a:r>
              <a:rPr lang="en-US" altLang="zh-CN" baseline="0" dirty="0" err="1" smtClean="0"/>
              <a:t>librairies</a:t>
            </a:r>
            <a:r>
              <a:rPr lang="en-US" altLang="zh-CN" baseline="0" dirty="0" smtClean="0"/>
              <a:t> of collections of assets. </a:t>
            </a:r>
            <a:endParaRPr lang="en-US" altLang="zh-CN" baseline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Very depends on what assets is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It is not self-document , </a:t>
            </a:r>
            <a:r>
              <a:rPr lang="en-US" altLang="zh-CN" baseline="0" dirty="0" err="1" smtClean="0"/>
              <a:t>desribing</a:t>
            </a:r>
            <a:r>
              <a:rPr lang="en-US" altLang="zh-CN" baseline="0" dirty="0" smtClean="0"/>
              <a:t> each type.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Also have a document assets. Be used to apply color to a face, then when you </a:t>
            </a:r>
            <a:r>
              <a:rPr lang="en-US" altLang="zh-CN" baseline="0" dirty="0" err="1" smtClean="0"/>
              <a:t>ar</a:t>
            </a:r>
            <a:r>
              <a:rPr lang="en-US" altLang="zh-CN" baseline="0" dirty="0" smtClean="0"/>
              <a:t> </a:t>
            </a:r>
          </a:p>
          <a:p>
            <a:r>
              <a:rPr lang="en-US" altLang="zh-CN" baseline="0" dirty="0" smtClean="0"/>
              <a:t>Ding un the </a:t>
            </a:r>
            <a:r>
              <a:rPr lang="en-US" altLang="zh-CN" baseline="0" dirty="0" err="1" smtClean="0"/>
              <a:t>ui</a:t>
            </a:r>
            <a:r>
              <a:rPr lang="en-US" altLang="zh-CN" baseline="0" dirty="0" smtClean="0"/>
              <a:t>, you have </a:t>
            </a:r>
            <a:r>
              <a:rPr lang="en-US" altLang="zh-CN" baseline="0" dirty="0" err="1" smtClean="0"/>
              <a:t>ti</a:t>
            </a:r>
            <a:r>
              <a:rPr lang="en-US" altLang="zh-CN" baseline="0" dirty="0" smtClean="0"/>
              <a:t> list what is </a:t>
            </a:r>
            <a:r>
              <a:rPr lang="en-US" altLang="zh-CN" baseline="0" dirty="0" err="1" smtClean="0"/>
              <a:t>avaible</a:t>
            </a:r>
            <a:r>
              <a:rPr lang="en-US" altLang="zh-CN" baseline="0" dirty="0" smtClean="0"/>
              <a:t> in the document. </a:t>
            </a:r>
          </a:p>
          <a:p>
            <a:r>
              <a:rPr lang="en-US" altLang="zh-CN" baseline="0" dirty="0" err="1" smtClean="0"/>
              <a:t>aPI</a:t>
            </a:r>
            <a:r>
              <a:rPr lang="en-US" altLang="zh-CN" baseline="0" dirty="0" smtClean="0"/>
              <a:t> can access the document, then this is just high level. Document is well written 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Materials</a:t>
            </a:r>
            <a:r>
              <a:rPr lang="en-US" altLang="zh-CN" baseline="0" dirty="0" smtClean="0"/>
              <a:t> simplest assets. Name:  combine the two: color, </a:t>
            </a:r>
          </a:p>
          <a:p>
            <a:r>
              <a:rPr lang="en-US" altLang="zh-CN" baseline="0" dirty="0" smtClean="0"/>
              <a:t>Different types will values. For the middle. That will be documented.</a:t>
            </a:r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Not coming in RTM but with sub</a:t>
            </a:r>
            <a:r>
              <a:rPr lang="en-US" altLang="zh-CN" baseline="0" dirty="0" smtClean="0"/>
              <a:t> customer. ideally </a:t>
            </a:r>
            <a:r>
              <a:rPr lang="en-US" altLang="zh-CN" baseline="0" dirty="0" err="1" smtClean="0"/>
              <a:t>imilated</a:t>
            </a:r>
            <a:r>
              <a:rPr lang="en-US" altLang="zh-CN" baseline="0" dirty="0" smtClean="0"/>
              <a:t> will be support </a:t>
            </a:r>
          </a:p>
          <a:p>
            <a:r>
              <a:rPr lang="en-US" altLang="zh-CN" baseline="0" dirty="0" smtClean="0"/>
              <a:t>When it comes to be </a:t>
            </a:r>
            <a:r>
              <a:rPr lang="en-US" altLang="zh-CN" baseline="0" dirty="0" err="1" smtClean="0"/>
              <a:t>avaible</a:t>
            </a:r>
            <a:r>
              <a:rPr lang="en-US" altLang="zh-CN" baseline="0" dirty="0" smtClean="0"/>
              <a:t>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Two: find the customer who are </a:t>
            </a:r>
            <a:r>
              <a:rPr lang="en-US" altLang="zh-CN" baseline="0" dirty="0" err="1" smtClean="0"/>
              <a:t>intested</a:t>
            </a:r>
            <a:r>
              <a:rPr lang="en-US" altLang="zh-CN" baseline="0" dirty="0" smtClean="0"/>
              <a:t> in and </a:t>
            </a:r>
            <a:r>
              <a:rPr lang="en-US" altLang="zh-CN" baseline="0" dirty="0" err="1" smtClean="0"/>
              <a:t>invesigate</a:t>
            </a:r>
            <a:r>
              <a:rPr lang="en-US" altLang="zh-CN" baseline="0" dirty="0" smtClean="0"/>
              <a:t> </a:t>
            </a:r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Packe</a:t>
            </a:r>
            <a:r>
              <a:rPr lang="en-US" dirty="0" smtClean="0"/>
              <a:t> go on</a:t>
            </a:r>
            <a:r>
              <a:rPr lang="en-US" baseline="0" dirty="0" smtClean="0"/>
              <a:t> the highest survey.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aseline="0" dirty="0" smtClean="0"/>
              <a:t>Exchange,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aseline="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803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6D746-40DE-4A14-AC23-4A8894C4684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7736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6D746-40DE-4A14-AC23-4A8894C4684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2109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7680C3-964A-4661-9395-6C76FE57DCA2}" type="slidenum">
              <a:rPr lang="en-US" smtClean="0">
                <a:latin typeface="Arial" pitchFamily="34" charset="0"/>
              </a:rPr>
              <a:pPr>
                <a:defRPr/>
              </a:pPr>
              <a:t>19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92275" y="697230"/>
            <a:ext cx="3568700" cy="2721134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4119BEC-6420-476A-8DC2-5072788112FC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1714500" y="774700"/>
            <a:ext cx="3429000" cy="2616227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EA9554-93EE-4CA0-8EA3-80B75BFC582D}" type="slidenum">
              <a:rPr lang="en-US" smtClean="0">
                <a:latin typeface="Arial" pitchFamily="34" charset="0"/>
              </a:rPr>
              <a:pPr>
                <a:defRPr/>
              </a:pPr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553" tIns="45276" rIns="90553" bIns="45276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Not much , get involved , there is localize area,</a:t>
            </a:r>
            <a:r>
              <a:rPr lang="en-US" altLang="zh-CN" baseline="0" dirty="0" smtClean="0"/>
              <a:t> not a blob change, by the number is a OK release.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very </a:t>
            </a:r>
            <a:r>
              <a:rPr lang="en-US" baseline="0" dirty="0" err="1" smtClean="0"/>
              <a:t>limiated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esposure</a:t>
            </a:r>
            <a:r>
              <a:rPr lang="en-US" baseline="0" dirty="0" smtClean="0"/>
              <a:t> in the dimension style. There are </a:t>
            </a:r>
            <a:r>
              <a:rPr lang="en-US" baseline="0" dirty="0" err="1" smtClean="0"/>
              <a:t>servela</a:t>
            </a:r>
            <a:r>
              <a:rPr lang="en-US" baseline="0" dirty="0" smtClean="0"/>
              <a:t> pages I with this </a:t>
            </a:r>
            <a:r>
              <a:rPr lang="en-US" baseline="0" dirty="0" err="1" smtClean="0"/>
              <a:t>stylr</a:t>
            </a:r>
            <a:r>
              <a:rPr lang="en-US" baseline="0" dirty="0" smtClean="0"/>
              <a:t>. It is complex to AP. On the </a:t>
            </a:r>
            <a:r>
              <a:rPr lang="en-US" baseline="0" dirty="0" err="1" smtClean="0"/>
              <a:t>toppest</a:t>
            </a:r>
            <a:r>
              <a:rPr lang="en-US" baseline="0" dirty="0" smtClean="0"/>
              <a:t> request of AND survey because of this, we exposed them, </a:t>
            </a:r>
            <a:r>
              <a:rPr lang="en-US" dirty="0" smtClean="0"/>
              <a:t>All of the various settings associated with dimension styles are now available through</a:t>
            </a:r>
            <a:r>
              <a:rPr lang="en-US" baseline="0" dirty="0" smtClean="0"/>
              <a:t> the API except for the settings on the “Notes and Leaders” tab.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479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</a:t>
            </a:r>
            <a:r>
              <a:rPr lang="en-US" baseline="0" dirty="0" smtClean="0"/>
              <a:t> is added in 2013 in </a:t>
            </a:r>
            <a:r>
              <a:rPr lang="en-US" baseline="0" dirty="0" err="1" smtClean="0"/>
              <a:t>ui</a:t>
            </a:r>
            <a:r>
              <a:rPr lang="en-US" baseline="0" dirty="0" smtClean="0"/>
              <a:t>, and now we added API support. In the past, we have only one way to create the </a:t>
            </a:r>
            <a:r>
              <a:rPr lang="en-US" baseline="0" dirty="0" err="1" smtClean="0"/>
              <a:t>spline</a:t>
            </a:r>
            <a:r>
              <a:rPr lang="en-US" baseline="0" dirty="0" smtClean="0"/>
              <a:t> by providing its points. Now, you can provide control points in a term of </a:t>
            </a:r>
            <a:r>
              <a:rPr lang="en-US" baseline="0" dirty="0" err="1" smtClean="0"/>
              <a:t>polyline</a:t>
            </a:r>
            <a:r>
              <a:rPr lang="en-US" baseline="0" dirty="0" smtClean="0"/>
              <a:t>. Inventor can draw </a:t>
            </a:r>
            <a:r>
              <a:rPr lang="en-US" baseline="0" dirty="0" err="1" smtClean="0"/>
              <a:t>spline</a:t>
            </a:r>
            <a:r>
              <a:rPr lang="en-US" baseline="0" dirty="0" smtClean="0"/>
              <a:t> with them. It is </a:t>
            </a:r>
            <a:r>
              <a:rPr lang="en-US" baseline="0" dirty="0" err="1" smtClean="0"/>
              <a:t>avaible</a:t>
            </a:r>
            <a:r>
              <a:rPr lang="en-US" baseline="0" dirty="0" smtClean="0"/>
              <a:t> in 2d or 3d.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aseline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aseline="0" dirty="0" smtClean="0"/>
              <a:t>Another is equation curve, you can define a 2d or 3d </a:t>
            </a:r>
            <a:r>
              <a:rPr lang="en-US" baseline="0" dirty="0" err="1" smtClean="0"/>
              <a:t>equationto</a:t>
            </a:r>
            <a:r>
              <a:rPr lang="en-US" baseline="0" dirty="0" smtClean="0"/>
              <a:t> draw the curve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API now supports full</a:t>
            </a:r>
            <a:r>
              <a:rPr lang="en-US" baseline="0" dirty="0" smtClean="0"/>
              <a:t> creation and edit of control point spline and equation curves for both 2D and 3D sketches.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8147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</a:t>
            </a:r>
            <a:r>
              <a:rPr lang="en-US" baseline="0" dirty="0" smtClean="0"/>
              <a:t> is also an </a:t>
            </a:r>
            <a:r>
              <a:rPr lang="en-US" baseline="0" dirty="0" err="1" smtClean="0"/>
              <a:t>abilyt</a:t>
            </a:r>
            <a:r>
              <a:rPr lang="en-US" baseline="0" dirty="0" smtClean="0"/>
              <a:t> added in the previous release and now supported by API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aseline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aseline="0" dirty="0" smtClean="0"/>
              <a:t>You can fine the </a:t>
            </a:r>
            <a:r>
              <a:rPr lang="en-US" baseline="0" dirty="0" err="1" smtClean="0"/>
              <a:t>interection</a:t>
            </a:r>
            <a:r>
              <a:rPr lang="en-US" baseline="0" dirty="0" smtClean="0"/>
              <a:t> of the surface and surface and create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aseline="0" dirty="0" smtClean="0"/>
              <a:t>3d sketch curves.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aseline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aseline="0" dirty="0" smtClean="0"/>
              <a:t>It is now all </a:t>
            </a:r>
            <a:r>
              <a:rPr lang="en-US" baseline="0" dirty="0" err="1" smtClean="0"/>
              <a:t>posible</a:t>
            </a:r>
            <a:r>
              <a:rPr lang="en-US" baseline="0" dirty="0" smtClean="0"/>
              <a:t> in API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8147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is the new </a:t>
            </a:r>
            <a:r>
              <a:rPr lang="en-US" dirty="0" err="1" smtClean="0"/>
              <a:t>abilty</a:t>
            </a:r>
            <a:r>
              <a:rPr lang="en-US" dirty="0" smtClean="0"/>
              <a:t> of product and is </a:t>
            </a:r>
            <a:r>
              <a:rPr lang="en-US" dirty="0" err="1" smtClean="0"/>
              <a:t>avaible</a:t>
            </a:r>
            <a:r>
              <a:rPr lang="en-US" dirty="0" smtClean="0"/>
              <a:t> with API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Slot in</a:t>
            </a:r>
            <a:r>
              <a:rPr lang="en-US" baseline="0" dirty="0" smtClean="0"/>
              <a:t> sketches.  The result is just a start, for convenient.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aseline="0" dirty="0" smtClean="0"/>
              <a:t>Somebody has requested such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a few </a:t>
            </a:r>
            <a:r>
              <a:rPr lang="en-US" baseline="0" dirty="0" err="1" smtClean="0"/>
              <a:t>releasea</a:t>
            </a:r>
            <a:r>
              <a:rPr lang="en-US" baseline="0" dirty="0" smtClean="0"/>
              <a:t> ago.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8147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big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ebanchment</a:t>
            </a:r>
            <a:r>
              <a:rPr lang="en-US" baseline="0" dirty="0" smtClean="0"/>
              <a:t> our engineer team has focused on in this year, </a:t>
            </a:r>
            <a:r>
              <a:rPr lang="en-US" dirty="0" smtClean="0"/>
              <a:t>There is not much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inpacted</a:t>
            </a:r>
            <a:r>
              <a:rPr lang="en-US" baseline="0" dirty="0" smtClean="0"/>
              <a:t>. Express mode, the idea is you can open</a:t>
            </a:r>
          </a:p>
          <a:p>
            <a:r>
              <a:rPr lang="en-US" baseline="0" dirty="0" err="1" smtClean="0"/>
              <a:t>Aassembly</a:t>
            </a:r>
            <a:r>
              <a:rPr lang="en-US" baseline="0" dirty="0" smtClean="0"/>
              <a:t> in express mode that is a lot faster, how does it work</a:t>
            </a:r>
          </a:p>
          <a:p>
            <a:r>
              <a:rPr lang="en-US" baseline="0" dirty="0" smtClean="0"/>
              <a:t>When you save the assembly, you can save it to express mode. It will save the </a:t>
            </a:r>
          </a:p>
          <a:p>
            <a:r>
              <a:rPr lang="en-US" baseline="0" dirty="0" smtClean="0"/>
              <a:t>Graphics information to the assembly. now, if you </a:t>
            </a:r>
            <a:r>
              <a:rPr lang="en-US" baseline="0" dirty="0" err="1" smtClean="0"/>
              <a:t>arein</a:t>
            </a:r>
            <a:r>
              <a:rPr lang="en-US" baseline="0" dirty="0" smtClean="0"/>
              <a:t> the express mode</a:t>
            </a:r>
          </a:p>
          <a:p>
            <a:r>
              <a:rPr lang="en-US" baseline="0" dirty="0" smtClean="0"/>
              <a:t>And open the assembly</a:t>
            </a:r>
            <a:r>
              <a:rPr lang="en-US" baseline="0" dirty="0" smtClean="0"/>
              <a:t>, you have the option to open in express or full mode. </a:t>
            </a:r>
            <a:r>
              <a:rPr lang="en-US" baseline="0" dirty="0" smtClean="0"/>
              <a:t>because the graphics info is there, you will not need to load the </a:t>
            </a:r>
            <a:r>
              <a:rPr lang="en-US" baseline="0" dirty="0" err="1" smtClean="0"/>
              <a:t>asembly</a:t>
            </a:r>
            <a:r>
              <a:rPr lang="en-US" baseline="0" dirty="0" smtClean="0"/>
              <a:t>, part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Load </a:t>
            </a:r>
            <a:r>
              <a:rPr lang="en-US" baseline="0" dirty="0" err="1" smtClean="0"/>
              <a:t>limiated</a:t>
            </a:r>
            <a:r>
              <a:rPr lang="en-US" baseline="0" dirty="0" smtClean="0"/>
              <a:t> info of the assembly, only the graphics.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UI, you have the </a:t>
            </a:r>
            <a:r>
              <a:rPr lang="en-US" baseline="0" dirty="0" err="1" smtClean="0"/>
              <a:t>swtich</a:t>
            </a:r>
            <a:r>
              <a:rPr lang="en-US" baseline="0" dirty="0" smtClean="0"/>
              <a:t> express . Full model, API basically expose</a:t>
            </a:r>
          </a:p>
          <a:p>
            <a:r>
              <a:rPr lang="en-US" baseline="0" dirty="0" smtClean="0"/>
              <a:t>The option. We also added an event that to indicate if the mode is being </a:t>
            </a:r>
            <a:r>
              <a:rPr lang="en-US" baseline="0" dirty="0" err="1" smtClean="0"/>
              <a:t>swtiched</a:t>
            </a:r>
            <a:endParaRPr lang="en-US" baseline="0" dirty="0" smtClean="0"/>
          </a:p>
          <a:p>
            <a:r>
              <a:rPr lang="en-US" baseline="0" dirty="0" err="1" smtClean="0"/>
              <a:t>Ther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When the express mode, you cannot add more part until </a:t>
            </a:r>
            <a:r>
              <a:rPr lang="en-US" baseline="0" dirty="0" err="1" smtClean="0"/>
              <a:t>siwtching</a:t>
            </a:r>
            <a:r>
              <a:rPr lang="en-US" baseline="0" dirty="0" smtClean="0"/>
              <a:t> to full mode,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3144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Connection we have had it</a:t>
            </a:r>
            <a:r>
              <a:rPr lang="en-US" baseline="0" dirty="0" smtClean="0"/>
              <a:t> in product already. Now in this </a:t>
            </a:r>
            <a:r>
              <a:rPr lang="en-US" baseline="0" dirty="0" err="1" smtClean="0"/>
              <a:t>release,It</a:t>
            </a:r>
            <a:r>
              <a:rPr lang="en-US" baseline="0" dirty="0" smtClean="0"/>
              <a:t> is pretty powerful. </a:t>
            </a:r>
            <a:endParaRPr lang="en-US" baseline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aseline="0" dirty="0" smtClean="0"/>
              <a:t>We add API support. New type of constraint. Whole goal to it can be used to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aseline="0" dirty="0" smtClean="0"/>
              <a:t>It mainly </a:t>
            </a:r>
            <a:r>
              <a:rPr lang="en-US" baseline="0" dirty="0" smtClean="0"/>
              <a:t>really to </a:t>
            </a:r>
            <a:r>
              <a:rPr lang="en-US" baseline="0" dirty="0" smtClean="0"/>
              <a:t>be used than constraint. </a:t>
            </a:r>
            <a:endParaRPr lang="en-US" baseline="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baseline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aseline="0" dirty="0" smtClean="0"/>
              <a:t>In the language the engineers can understand. </a:t>
            </a:r>
            <a:endParaRPr lang="en-US" baseline="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baseline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aseline="0" dirty="0" smtClean="0"/>
              <a:t>You would not think </a:t>
            </a:r>
            <a:r>
              <a:rPr lang="en-US" baseline="0" dirty="0" smtClean="0"/>
              <a:t>a mate. </a:t>
            </a:r>
            <a:endParaRPr lang="en-US" baseline="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baseline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aseline="0" dirty="0" smtClean="0"/>
              <a:t>Connection is more real </a:t>
            </a:r>
            <a:r>
              <a:rPr lang="en-US" baseline="0" dirty="0" smtClean="0"/>
              <a:t>world a </a:t>
            </a:r>
            <a:r>
              <a:rPr lang="en-US" baseline="0" dirty="0" err="1" smtClean="0"/>
              <a:t>termolodyg</a:t>
            </a:r>
            <a:r>
              <a:rPr lang="en-US" baseline="0" dirty="0" smtClean="0"/>
              <a:t> . </a:t>
            </a:r>
            <a:r>
              <a:rPr lang="en-US" baseline="0" dirty="0" smtClean="0"/>
              <a:t>You can do something </a:t>
            </a:r>
            <a:r>
              <a:rPr lang="en-US" baseline="0" dirty="0" err="1" smtClean="0"/>
              <a:t>connectios</a:t>
            </a:r>
            <a:r>
              <a:rPr lang="en-US" baseline="0" dirty="0" smtClean="0"/>
              <a:t> with quite </a:t>
            </a:r>
            <a:r>
              <a:rPr lang="en-US" baseline="0" dirty="0" smtClean="0"/>
              <a:t>few constraints to have the effect. When you try to connection, Inventor will return some good graphics to indicate the relationship of the bodies.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aseline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aseline="0" dirty="0" smtClean="0"/>
              <a:t>There is full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in this </a:t>
            </a:r>
            <a:r>
              <a:rPr lang="en-US" baseline="0" dirty="0" err="1" smtClean="0"/>
              <a:t>realse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378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69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5161997" y="9249588"/>
            <a:ext cx="2486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Autodesk Confidential</a:t>
            </a:r>
            <a:r>
              <a:rPr lang="en-US" sz="1200" baseline="0" dirty="0" smtClean="0"/>
              <a:t> Information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5161997" y="9249588"/>
            <a:ext cx="2486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Autodesk Confidential</a:t>
            </a:r>
            <a:r>
              <a:rPr lang="en-US" sz="1200" baseline="0" dirty="0" smtClean="0"/>
              <a:t> Information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161997" y="9249588"/>
            <a:ext cx="2486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Autodesk Confidential</a:t>
            </a:r>
            <a:r>
              <a:rPr lang="en-US" sz="1200" baseline="0" dirty="0" smtClean="0"/>
              <a:t> Information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5" y="2148840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artisticGlowEdges trans="0" smoothness="10"/>
                    </a14:imgEffect>
                    <a14:imgEffect>
                      <a14:sharpenSoften amount="-100000"/>
                    </a14:imgEffect>
                    <a14:imgEffect>
                      <a14:brightnessContrast bright="-50000" contrast="5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102"/>
            <a:ext cx="13011150" cy="9756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558" y="390723"/>
            <a:ext cx="11710035" cy="162612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558" y="9043086"/>
            <a:ext cx="3035935" cy="519458"/>
          </a:xfrm>
          <a:prstGeom prst="rect">
            <a:avLst/>
          </a:prstGeom>
        </p:spPr>
        <p:txBody>
          <a:bodyPr lIns="130101" tIns="65050" rIns="130101" bIns="65050"/>
          <a:lstStyle/>
          <a:p>
            <a:fld id="{B07B3D44-18F9-4483-A1EE-069CBC28D38C}" type="datetimeFigureOut">
              <a:rPr lang="en-US" smtClean="0"/>
              <a:pPr/>
              <a:t>11/23/2012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4658" y="9043086"/>
            <a:ext cx="3035935" cy="519458"/>
          </a:xfrm>
          <a:prstGeom prst="rect">
            <a:avLst/>
          </a:prstGeom>
        </p:spPr>
        <p:txBody>
          <a:bodyPr lIns="130101" tIns="65050" rIns="130101" bIns="65050"/>
          <a:lstStyle/>
          <a:p>
            <a:fld id="{EF2C72C1-5B85-43B4-9AB7-36A3BCEE1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50558" y="2276581"/>
            <a:ext cx="11710035" cy="643902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4445476" y="9106324"/>
            <a:ext cx="4120198" cy="519458"/>
          </a:xfrm>
          <a:prstGeom prst="rect">
            <a:avLst/>
          </a:prstGeom>
        </p:spPr>
        <p:txBody>
          <a:bodyPr vert="horz" lIns="130101" tIns="65050" rIns="130101" bIns="6505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Autodesk Confidential Information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55782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1882"/>
            <a:ext cx="11762080" cy="14173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0"/>
          </p:nvPr>
        </p:nvSpPr>
        <p:spPr>
          <a:xfrm>
            <a:off x="603505" y="2148840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4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1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414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300091" eaLnBrk="0" hangingPunct="0">
              <a:defRPr/>
            </a:pPr>
            <a:r>
              <a:rPr lang="en-US" sz="900" baseline="0" dirty="0" smtClean="0">
                <a:solidFill>
                  <a:srgbClr val="969696"/>
                </a:solidFill>
              </a:rPr>
              <a:t>© 2011 Autodesk </a:t>
            </a:r>
            <a:endParaRPr lang="en-US" sz="900" baseline="0" dirty="0">
              <a:solidFill>
                <a:srgbClr val="969696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92" r:id="rId4"/>
    <p:sldLayoutId id="2147483696" r:id="rId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735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471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7207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942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4147" indent="-2841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2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8293" indent="-2841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9588" indent="-255573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22321" indent="-22858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77908" indent="-206363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36016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93373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50731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708087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58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71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7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29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78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143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50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857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4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1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414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300091" eaLnBrk="0" hangingPunct="0">
              <a:defRPr/>
            </a:pPr>
            <a:r>
              <a:rPr lang="en-US" sz="900" baseline="0" dirty="0" smtClean="0">
                <a:solidFill>
                  <a:srgbClr val="969696"/>
                </a:solidFill>
              </a:rPr>
              <a:t>© 2011 Autodesk </a:t>
            </a:r>
            <a:endParaRPr lang="en-US" sz="900" baseline="0" dirty="0">
              <a:solidFill>
                <a:srgbClr val="969696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161997" y="9249588"/>
            <a:ext cx="2486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Autodesk Confidential</a:t>
            </a:r>
            <a:r>
              <a:rPr lang="en-US" sz="1200" baseline="0" dirty="0" smtClean="0">
                <a:solidFill>
                  <a:schemeClr val="bg1"/>
                </a:solidFill>
              </a:rPr>
              <a:t> Information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735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471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7207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942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4147" indent="-284147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568293" indent="-284147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09588" indent="-255573" algn="l" rtl="0" eaLnBrk="1" fontAlgn="base" hangingPunct="1">
        <a:spcBef>
          <a:spcPts val="4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422321" indent="-228587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877908" indent="-206363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336016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93373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50731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708087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58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71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7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29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78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143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50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857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4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414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300091" eaLnBrk="0" hangingPunct="0">
              <a:defRPr/>
            </a:pPr>
            <a:r>
              <a:rPr lang="en-US" sz="900" baseline="0" dirty="0">
                <a:solidFill>
                  <a:srgbClr val="969696"/>
                </a:solidFill>
              </a:rPr>
              <a:t>© </a:t>
            </a:r>
            <a:r>
              <a:rPr lang="en-US" sz="900" baseline="0" dirty="0" smtClean="0">
                <a:solidFill>
                  <a:srgbClr val="969696"/>
                </a:solidFill>
              </a:rPr>
              <a:t>2011 </a:t>
            </a:r>
            <a:r>
              <a:rPr lang="en-US" sz="900" baseline="0" dirty="0">
                <a:solidFill>
                  <a:srgbClr val="969696"/>
                </a:solidFill>
              </a:rPr>
              <a:t>Autodesk 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161997" y="9249588"/>
            <a:ext cx="2486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Autodesk Confidential</a:t>
            </a:r>
            <a:r>
              <a:rPr lang="en-US" sz="1200" baseline="0" dirty="0" smtClean="0">
                <a:solidFill>
                  <a:schemeClr val="tx1"/>
                </a:solidFill>
              </a:rPr>
              <a:t> Information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735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471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72071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942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4147" indent="-2841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2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8293" indent="-284147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9588" indent="-255573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22321" indent="-22858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77908" indent="-206363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36016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93373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50731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708087" indent="-206447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58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71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7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29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785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143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501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857" algn="l" defTabSz="914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5933783"/>
            <a:ext cx="13011149" cy="3135604"/>
          </a:xfrm>
          <a:prstGeom prst="rect">
            <a:avLst/>
          </a:prstGeom>
          <a:solidFill>
            <a:srgbClr val="000000">
              <a:alpha val="65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64" tIns="32132" rIns="64264" bIns="32132" numCol="1" rtlCol="0" anchor="t" anchorCtr="0" compatLnSpc="1">
            <a:prstTxWarp prst="textNoShape">
              <a:avLst/>
            </a:prstTxWarp>
          </a:bodyPr>
          <a:lstStyle/>
          <a:p>
            <a:pPr algn="ctr" defTabSz="642640">
              <a:defRPr/>
            </a:pPr>
            <a:endParaRPr lang="en-US" sz="2200" dirty="0">
              <a:solidFill>
                <a:srgbClr val="000000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88093" y="6273829"/>
            <a:ext cx="12010152" cy="16525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defTabSz="914232"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FFFFFF"/>
                </a:solidFill>
                <a:latin typeface="Arial"/>
              </a:rPr>
              <a:t>Inventor 2014 </a:t>
            </a:r>
          </a:p>
          <a:p>
            <a:pPr lvl="0" defTabSz="914232" fontAlgn="auto">
              <a:spcAft>
                <a:spcPts val="0"/>
              </a:spcAft>
              <a:defRPr/>
            </a:pPr>
            <a:r>
              <a:rPr lang="en-US" sz="3600" b="1" i="1" dirty="0" smtClean="0">
                <a:solidFill>
                  <a:srgbClr val="FFFFFF"/>
                </a:solidFill>
                <a:latin typeface="Arial"/>
              </a:rPr>
              <a:t>What’s New in the API</a:t>
            </a:r>
            <a:endParaRPr lang="en-US" sz="3600" b="1" i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88093" y="7926387"/>
            <a:ext cx="10296537" cy="8023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indent="-199989" defTabSz="914232">
              <a:spcBef>
                <a:spcPts val="405"/>
              </a:spcBef>
              <a:spcAft>
                <a:spcPts val="405"/>
              </a:spcAft>
              <a:buSzPct val="80000"/>
            </a:pPr>
            <a:r>
              <a:rPr lang="en-US" sz="3200" dirty="0" smtClean="0">
                <a:solidFill>
                  <a:srgbClr val="FFFFFF"/>
                </a:solidFill>
                <a:latin typeface="Arial"/>
              </a:rPr>
              <a:t>Brian Ekins</a:t>
            </a:r>
            <a:r>
              <a:rPr lang="en-US" sz="3200" dirty="0">
                <a:solidFill>
                  <a:srgbClr val="FFFFFF"/>
                </a:solidFill>
                <a:latin typeface="Arial"/>
              </a:rPr>
              <a:t/>
            </a:r>
            <a:br>
              <a:rPr lang="en-US" sz="3200" dirty="0">
                <a:solidFill>
                  <a:srgbClr val="FFFFFF"/>
                </a:solidFill>
                <a:latin typeface="Arial"/>
              </a:rPr>
            </a:br>
            <a:r>
              <a:rPr lang="en-US" sz="2400" dirty="0" smtClean="0">
                <a:solidFill>
                  <a:srgbClr val="FFFFFF"/>
                </a:solidFill>
                <a:latin typeface="Arial"/>
              </a:rPr>
              <a:t>Inventor API Product Designer</a:t>
            </a: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9017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and API support for work points at center of sphere.</a:t>
            </a:r>
          </a:p>
          <a:p>
            <a:r>
              <a:rPr lang="en-US" dirty="0" smtClean="0"/>
              <a:t>Ability to specify edge weights in boundary patches.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050" dirty="0" smtClean="0"/>
          </a:p>
          <a:p>
            <a:endParaRPr lang="en-US" dirty="0"/>
          </a:p>
          <a:p>
            <a:endParaRPr lang="en-US" sz="2000" dirty="0" smtClean="0"/>
          </a:p>
          <a:p>
            <a:r>
              <a:rPr lang="en-US" dirty="0" smtClean="0"/>
              <a:t>Imprinting (API only)</a:t>
            </a:r>
          </a:p>
          <a:p>
            <a:endParaRPr lang="en-US" dirty="0"/>
          </a:p>
        </p:txBody>
      </p:sp>
      <p:pic>
        <p:nvPicPr>
          <p:cNvPr id="2050" name="Picture 2" descr="C:\Users\ekinsb\AppData\Local\Temp\SNAGHTMLfc04c9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3363911"/>
            <a:ext cx="4552950" cy="25717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8029575" y="3887787"/>
            <a:ext cx="609600" cy="1219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6707187"/>
            <a:ext cx="332395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656" y="6691491"/>
            <a:ext cx="3312319" cy="237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6714484"/>
            <a:ext cx="3629025" cy="236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12528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Materials – What’s Gone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RenderStyle</a:t>
            </a:r>
            <a:r>
              <a:rPr lang="en-US" dirty="0" smtClean="0"/>
              <a:t> object is no longer used.</a:t>
            </a:r>
          </a:p>
          <a:p>
            <a:pPr lvl="1"/>
            <a:r>
              <a:rPr lang="en-US" dirty="0" smtClean="0"/>
              <a:t>Hidden</a:t>
            </a:r>
          </a:p>
          <a:p>
            <a:pPr lvl="1"/>
            <a:r>
              <a:rPr lang="en-US" dirty="0" smtClean="0"/>
              <a:t>Continues to function but should begin using new API</a:t>
            </a:r>
          </a:p>
          <a:p>
            <a:pPr lvl="1"/>
            <a:r>
              <a:rPr lang="en-US" dirty="0" smtClean="0"/>
              <a:t>Not officially supported</a:t>
            </a:r>
          </a:p>
          <a:p>
            <a:r>
              <a:rPr lang="en-US" dirty="0" smtClean="0"/>
              <a:t>The Material object is no longer used.</a:t>
            </a:r>
          </a:p>
          <a:p>
            <a:pPr lvl="1"/>
            <a:r>
              <a:rPr lang="en-US" dirty="0"/>
              <a:t>Hidden</a:t>
            </a:r>
          </a:p>
          <a:p>
            <a:pPr lvl="1"/>
            <a:r>
              <a:rPr lang="en-US" dirty="0"/>
              <a:t>Continues to function but should begin using new API</a:t>
            </a:r>
          </a:p>
          <a:p>
            <a:pPr lvl="1"/>
            <a:r>
              <a:rPr lang="en-US" dirty="0"/>
              <a:t>Not officially </a:t>
            </a:r>
            <a:r>
              <a:rPr lang="en-US" dirty="0" smtClean="0"/>
              <a:t>supported</a:t>
            </a:r>
          </a:p>
          <a:p>
            <a:r>
              <a:rPr lang="en-US" dirty="0" smtClean="0"/>
              <a:t>Related methods and properties on other objects are hidden.</a:t>
            </a:r>
          </a:p>
          <a:p>
            <a:pPr lvl="1"/>
            <a:r>
              <a:rPr lang="en-US" dirty="0" err="1" smtClean="0"/>
              <a:t>GetRenderStyle</a:t>
            </a:r>
            <a:endParaRPr lang="en-US" dirty="0" smtClean="0"/>
          </a:p>
          <a:p>
            <a:pPr lvl="1"/>
            <a:r>
              <a:rPr lang="en-US" dirty="0" err="1" smtClean="0"/>
              <a:t>SetRenderStyle</a:t>
            </a:r>
            <a:endParaRPr lang="en-US" dirty="0" smtClean="0"/>
          </a:p>
          <a:p>
            <a:pPr lvl="1"/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9876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Materials – What’s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API access to the new materials and appearances.</a:t>
            </a:r>
          </a:p>
          <a:p>
            <a:r>
              <a:rPr lang="en-US" dirty="0" smtClean="0"/>
              <a:t>Consistent materials is more powerful and complex.</a:t>
            </a:r>
          </a:p>
          <a:p>
            <a:r>
              <a:rPr lang="en-US" dirty="0" smtClean="0"/>
              <a:t>API is complex that previous API.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3011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89147767"/>
              </p:ext>
            </p:extLst>
          </p:nvPr>
        </p:nvGraphicFramePr>
        <p:xfrm>
          <a:off x="7724775" y="4573587"/>
          <a:ext cx="2743200" cy="3642852"/>
        </p:xfrm>
        <a:graphic>
          <a:graphicData uri="http://schemas.openxmlformats.org/presentationml/2006/ole">
            <p:oleObj spid="_x0000_s1046" name="Visio" r:id="rId4" imgW="1767210" imgH="2356255" progId="">
              <p:embed/>
            </p:oleObj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3011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2" name="Picture 8" descr="C:\Users\ekinsb\AppData\Local\Temp\SNAGHTMLe43bd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3963986"/>
            <a:ext cx="5486400" cy="51746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 flipH="1">
            <a:off x="3000375" y="5411787"/>
            <a:ext cx="5562600" cy="1219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3000375" y="6053454"/>
            <a:ext cx="6019800" cy="10347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5781675" y="6719379"/>
            <a:ext cx="3250692" cy="90220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2390775" y="6478587"/>
            <a:ext cx="5917692" cy="9144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="" xmlns:p14="http://schemas.microsoft.com/office/powerpoint/2010/main" val="402433182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Materials –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and Document assets.</a:t>
            </a:r>
          </a:p>
          <a:p>
            <a:r>
              <a:rPr lang="en-US" dirty="0" smtClean="0"/>
              <a:t>Only Document assets can be edited and used.</a:t>
            </a:r>
            <a:endParaRPr lang="en-US" dirty="0"/>
          </a:p>
        </p:txBody>
      </p:sp>
      <p:pic>
        <p:nvPicPr>
          <p:cNvPr id="4" name="Picture 8" descr="C:\Users\ekinsb\AppData\Local\Temp\SNAGHTMLe43bd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44" y="3716625"/>
            <a:ext cx="5486400" cy="51746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1950571"/>
              </p:ext>
            </p:extLst>
          </p:nvPr>
        </p:nvGraphicFramePr>
        <p:xfrm>
          <a:off x="8806868" y="4674171"/>
          <a:ext cx="3337507" cy="1380881"/>
        </p:xfrm>
        <a:graphic>
          <a:graphicData uri="http://schemas.openxmlformats.org/presentationml/2006/ole">
            <p:oleObj spid="_x0000_s2065" name="Visio" r:id="rId4" imgW="2153230" imgH="890891" progId="">
              <p:embed/>
            </p:oleObj>
          </a:graphicData>
        </a:graphic>
      </p:graphicFrame>
      <p:pic>
        <p:nvPicPr>
          <p:cNvPr id="2053" name="Picture 5" descr="C:\Users\ekinsb\AppData\Local\Temp\SNAGHTMLeb6f1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963" y="3506787"/>
            <a:ext cx="3305175" cy="4829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H="1" flipV="1">
            <a:off x="6786044" y="4421187"/>
            <a:ext cx="3914394" cy="1143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633644" y="5921375"/>
            <a:ext cx="4295394" cy="8620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6680888" y="5921375"/>
            <a:ext cx="4248150" cy="10382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6693080" y="5921375"/>
            <a:ext cx="4295394" cy="122303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6693080" y="5921375"/>
            <a:ext cx="4235958" cy="17287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="" xmlns:p14="http://schemas.microsoft.com/office/powerpoint/2010/main" val="144232602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Materials –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Materials, Physical Properties, and Appearances are “Assets”.</a:t>
            </a:r>
          </a:p>
          <a:p>
            <a:r>
              <a:rPr lang="en-US" dirty="0" smtClean="0"/>
              <a:t>An asset is a collection various types of named values:</a:t>
            </a:r>
          </a:p>
          <a:p>
            <a:pPr lvl="1"/>
            <a:r>
              <a:rPr lang="en-US" dirty="0" smtClean="0"/>
              <a:t>Boolean</a:t>
            </a:r>
          </a:p>
          <a:p>
            <a:pPr lvl="1"/>
            <a:r>
              <a:rPr lang="en-US" dirty="0" smtClean="0"/>
              <a:t>Choice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Filename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Texture</a:t>
            </a:r>
          </a:p>
        </p:txBody>
      </p:sp>
    </p:spTree>
    <p:extLst>
      <p:ext uri="{BB962C8B-B14F-4D97-AF65-F5344CB8AC3E}">
        <p14:creationId xmlns="" xmlns:p14="http://schemas.microsoft.com/office/powerpoint/2010/main" val="237740357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Based Dimensioning (3D Annotation)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be available mid-year to subscription customers.</a:t>
            </a:r>
          </a:p>
          <a:p>
            <a:r>
              <a:rPr lang="en-US" dirty="0" smtClean="0"/>
              <a:t>There will be API support.</a:t>
            </a:r>
            <a:endParaRPr lang="en-US" dirty="0"/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028" t="4936" r="5083" b="8534"/>
          <a:stretch/>
        </p:blipFill>
        <p:spPr bwMode="auto">
          <a:xfrm>
            <a:off x="1095375" y="4040187"/>
            <a:ext cx="6191955" cy="3810000"/>
          </a:xfrm>
          <a:prstGeom prst="roundRect">
            <a:avLst>
              <a:gd name="adj" fmla="val 70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662" y="3735387"/>
            <a:ext cx="4569428" cy="3849490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64952776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 and Go</a:t>
            </a:r>
          </a:p>
          <a:p>
            <a:r>
              <a:rPr lang="en-US" dirty="0" smtClean="0"/>
              <a:t>BIM Exchange</a:t>
            </a:r>
          </a:p>
          <a:p>
            <a:pPr lvl="1"/>
            <a:r>
              <a:rPr lang="en-US" dirty="0" smtClean="0"/>
              <a:t>No longer delivered with Inventor but is provided as a free app on the Exchange store.</a:t>
            </a:r>
          </a:p>
          <a:p>
            <a:pPr lvl="1"/>
            <a:r>
              <a:rPr lang="en-US" dirty="0" smtClean="0"/>
              <a:t>Updates to BIM Exchange to control origin and orientation of components.</a:t>
            </a:r>
          </a:p>
          <a:p>
            <a:r>
              <a:rPr lang="en-US" dirty="0" smtClean="0"/>
              <a:t>VBA 7</a:t>
            </a:r>
          </a:p>
          <a:p>
            <a:pPr lvl="1"/>
            <a:r>
              <a:rPr lang="en-US" dirty="0" smtClean="0"/>
              <a:t>Native 64-bit (Fast startup)</a:t>
            </a:r>
          </a:p>
          <a:p>
            <a:pPr lvl="1"/>
            <a:r>
              <a:rPr lang="en-US" dirty="0" smtClean="0"/>
              <a:t>Runs in-process to Inventor on 64-bit (Fast execution)</a:t>
            </a:r>
          </a:p>
          <a:p>
            <a:pPr lvl="1"/>
            <a:r>
              <a:rPr lang="en-US" dirty="0" smtClean="0"/>
              <a:t>Mouse wheel works to scroll.</a:t>
            </a:r>
          </a:p>
        </p:txBody>
      </p:sp>
    </p:spTree>
    <p:extLst>
      <p:ext uri="{BB962C8B-B14F-4D97-AF65-F5344CB8AC3E}">
        <p14:creationId xmlns="" xmlns:p14="http://schemas.microsoft.com/office/powerpoint/2010/main" val="2794857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17967" y="3043345"/>
            <a:ext cx="10625773" cy="3615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100" b="1" dirty="0"/>
              <a:t>Today’s presentations…</a:t>
            </a:r>
          </a:p>
          <a:p>
            <a:pPr marL="0" indent="0">
              <a:buNone/>
            </a:pPr>
            <a:r>
              <a:rPr lang="en-US" sz="5100" b="1" dirty="0"/>
              <a:t>		ADN Extranet</a:t>
            </a:r>
          </a:p>
          <a:p>
            <a:pPr marL="0" indent="0">
              <a:buNone/>
            </a:pPr>
            <a:r>
              <a:rPr lang="en-US" sz="5100" b="1" dirty="0"/>
              <a:t>		http://adn.autodesk.com</a:t>
            </a:r>
          </a:p>
          <a:p>
            <a:pPr marL="0" indent="0">
              <a:buNone/>
            </a:pPr>
            <a:r>
              <a:rPr lang="en-US" sz="5100" b="1" dirty="0"/>
              <a:t>		Under “Events”</a:t>
            </a:r>
          </a:p>
        </p:txBody>
      </p:sp>
    </p:spTree>
    <p:extLst>
      <p:ext uri="{BB962C8B-B14F-4D97-AF65-F5344CB8AC3E}">
        <p14:creationId xmlns="" xmlns:p14="http://schemas.microsoft.com/office/powerpoint/2010/main" val="25280283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92689" y="3685893"/>
            <a:ext cx="10625773" cy="18079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100" b="1" dirty="0"/>
              <a:t>Questions and Answers</a:t>
            </a:r>
          </a:p>
        </p:txBody>
      </p:sp>
    </p:spTree>
    <p:extLst>
      <p:ext uri="{BB962C8B-B14F-4D97-AF65-F5344CB8AC3E}">
        <p14:creationId xmlns="" xmlns:p14="http://schemas.microsoft.com/office/powerpoint/2010/main" val="29569045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120198" cy="9756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101" tIns="65050" rIns="130101" bIns="65050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604461" y="0"/>
            <a:ext cx="9408988" cy="975677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94" tIns="65046" rIns="130094" bIns="65046" numCol="1" rtlCol="0" anchor="t" anchorCtr="0" compatLnSpc="1">
            <a:prstTxWarp prst="textNoShape">
              <a:avLst/>
            </a:prstTxWarp>
          </a:bodyPr>
          <a:lstStyle/>
          <a:p>
            <a:pPr defTabSz="1300934"/>
            <a:endParaRPr lang="en-US" u="sng">
              <a:latin typeface="Arial" charset="0"/>
            </a:endParaRPr>
          </a:p>
        </p:txBody>
      </p:sp>
      <p:sp>
        <p:nvSpPr>
          <p:cNvPr id="5123" name="Title 19"/>
          <p:cNvSpPr>
            <a:spLocks noGrp="1"/>
          </p:cNvSpPr>
          <p:nvPr>
            <p:ph type="title"/>
          </p:nvPr>
        </p:nvSpPr>
        <p:spPr>
          <a:xfrm>
            <a:off x="4120197" y="4015"/>
            <a:ext cx="8902999" cy="9752760"/>
          </a:xfrm>
          <a:solidFill>
            <a:schemeClr val="bg1"/>
          </a:solidFill>
        </p:spPr>
        <p:txBody>
          <a:bodyPr/>
          <a:lstStyle/>
          <a:p>
            <a:pPr algn="ctr" eaLnBrk="1" hangingPunct="1"/>
            <a:endParaRPr lang="en-US" sz="3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57405" y="3770538"/>
            <a:ext cx="3279183" cy="1707690"/>
          </a:xfrm>
          <a:prstGeom prst="rect">
            <a:avLst/>
          </a:prstGeom>
          <a:noFill/>
        </p:spPr>
        <p:txBody>
          <a:bodyPr wrap="square" lIns="130101" tIns="65050" rIns="130101" bIns="65050" rtlCol="0">
            <a:spAutoFit/>
          </a:bodyPr>
          <a:lstStyle/>
          <a:p>
            <a:pPr algn="ctr"/>
            <a:r>
              <a:rPr lang="en-US" sz="5100" dirty="0">
                <a:solidFill>
                  <a:schemeClr val="bg1"/>
                </a:solidFill>
              </a:rPr>
              <a:t>Liberate Your Apps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197" y="1626130"/>
            <a:ext cx="8890953" cy="65073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9902021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Nondisclosure Agreement</a:t>
            </a:r>
            <a:br>
              <a:rPr lang="en-US" b="1" dirty="0" smtClean="0"/>
            </a:br>
            <a:endParaRPr lang="en-US" sz="3400" i="1" dirty="0">
              <a:solidFill>
                <a:srgbClr val="003264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b="1" dirty="0"/>
              <a:t>Today’s discussion is covered under your ADN Agreement with Autodesk.</a:t>
            </a:r>
          </a:p>
          <a:p>
            <a:pPr lvl="1" eaLnBrk="1" hangingPunct="1"/>
            <a:r>
              <a:rPr lang="en-US" b="1" dirty="0"/>
              <a:t>The information we will be providing is highly confidential, and is to be shared within your company on  “need to know basis” and to no one outside your company. </a:t>
            </a:r>
          </a:p>
          <a:p>
            <a:pPr lvl="1" eaLnBrk="1" hangingPunct="1"/>
            <a:r>
              <a:rPr lang="en-US" b="1" dirty="0"/>
              <a:t>Autodesk makes no guarantees that anything presented or discussed will actually appear in the future.</a:t>
            </a:r>
          </a:p>
          <a:p>
            <a:pPr lvl="1" eaLnBrk="1" hangingPunct="1"/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4243992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SK_Last_slid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" y="7935"/>
            <a:ext cx="13011149" cy="97488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8799530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What’s New in Inventor 2014?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350682" y="2490300"/>
            <a:ext cx="10576205" cy="680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87878" indent="-487878" defTabSz="1301008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4000" u="sng" kern="0" dirty="0" smtClean="0">
                <a:latin typeface="+mn-lt"/>
                <a:ea typeface="+mn-ea"/>
                <a:cs typeface="+mn-cs"/>
              </a:rPr>
              <a:t>64 </a:t>
            </a:r>
            <a:r>
              <a:rPr lang="en-US" sz="4000" u="sng" kern="0" dirty="0">
                <a:latin typeface="+mn-lt"/>
                <a:ea typeface="+mn-ea"/>
                <a:cs typeface="+mn-cs"/>
              </a:rPr>
              <a:t>new objects (with </a:t>
            </a:r>
            <a:r>
              <a:rPr lang="en-US" sz="4000" u="sng" kern="0" dirty="0" smtClean="0">
                <a:latin typeface="+mn-lt"/>
                <a:ea typeface="+mn-ea"/>
                <a:cs typeface="+mn-cs"/>
              </a:rPr>
              <a:t>840 </a:t>
            </a:r>
            <a:r>
              <a:rPr lang="en-US" sz="4000" u="sng" kern="0" dirty="0">
                <a:latin typeface="+mn-lt"/>
                <a:ea typeface="+mn-ea"/>
                <a:cs typeface="+mn-cs"/>
              </a:rPr>
              <a:t>new functions)</a:t>
            </a:r>
          </a:p>
          <a:p>
            <a:pPr marL="487878" indent="-487878" defTabSz="1301008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4000" u="sng" kern="0" dirty="0" smtClean="0">
                <a:latin typeface="+mn-lt"/>
                <a:ea typeface="+mn-ea"/>
                <a:cs typeface="+mn-cs"/>
              </a:rPr>
              <a:t>306 </a:t>
            </a:r>
            <a:r>
              <a:rPr lang="en-US" sz="4000" u="sng" kern="0" dirty="0">
                <a:latin typeface="+mn-lt"/>
                <a:ea typeface="+mn-ea"/>
                <a:cs typeface="+mn-cs"/>
              </a:rPr>
              <a:t>removed functions</a:t>
            </a:r>
          </a:p>
          <a:p>
            <a:pPr marL="487878" indent="-487878" defTabSz="1301008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4000" u="sng" kern="0" dirty="0" smtClean="0">
                <a:latin typeface="+mn-lt"/>
                <a:ea typeface="+mn-ea"/>
                <a:cs typeface="+mn-cs"/>
              </a:rPr>
              <a:t>450 </a:t>
            </a:r>
            <a:r>
              <a:rPr lang="en-US" sz="4000" u="sng" kern="0" dirty="0">
                <a:latin typeface="+mn-lt"/>
                <a:ea typeface="+mn-ea"/>
                <a:cs typeface="+mn-cs"/>
              </a:rPr>
              <a:t>new functions on existing objects</a:t>
            </a:r>
          </a:p>
          <a:p>
            <a:pPr marL="487878" indent="-487878" defTabSz="1301008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4000" u="sng" kern="0" dirty="0" smtClean="0">
                <a:latin typeface="+mn-lt"/>
                <a:ea typeface="+mn-ea"/>
                <a:cs typeface="+mn-cs"/>
              </a:rPr>
              <a:t>0 </a:t>
            </a:r>
            <a:r>
              <a:rPr lang="en-US" sz="4000" u="sng" kern="0" dirty="0">
                <a:latin typeface="+mn-lt"/>
                <a:ea typeface="+mn-ea"/>
                <a:cs typeface="+mn-cs"/>
              </a:rPr>
              <a:t>modified </a:t>
            </a:r>
            <a:r>
              <a:rPr lang="en-US" sz="4000" u="sng" kern="0" dirty="0" smtClean="0">
                <a:latin typeface="+mn-lt"/>
                <a:ea typeface="+mn-ea"/>
                <a:cs typeface="+mn-cs"/>
              </a:rPr>
              <a:t>functions</a:t>
            </a:r>
          </a:p>
        </p:txBody>
      </p:sp>
      <p:sp>
        <p:nvSpPr>
          <p:cNvPr id="5" name="KMA4F595B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45438" y="6907217"/>
            <a:ext cx="4960088" cy="204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lvl="0" algn="ctr">
              <a:spcBef>
                <a:spcPct val="15000"/>
              </a:spcBef>
              <a:spcAft>
                <a:spcPct val="15000"/>
              </a:spcAft>
            </a:pPr>
            <a:r>
              <a:rPr lang="en-US" sz="2800" b="1" dirty="0">
                <a:solidFill>
                  <a:srgbClr val="FFFFFF"/>
                </a:solidFill>
              </a:rPr>
              <a:t>Inventor 2012</a:t>
            </a:r>
          </a:p>
          <a:p>
            <a:pPr marL="487878" lvl="0" indent="-487878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2000" kern="0" dirty="0">
                <a:solidFill>
                  <a:srgbClr val="FFFFFF"/>
                </a:solidFill>
              </a:rPr>
              <a:t>48 new objects (with 619 new functions)</a:t>
            </a:r>
          </a:p>
          <a:p>
            <a:pPr marL="487878" lvl="0" indent="-487878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2000" kern="0" dirty="0">
                <a:solidFill>
                  <a:srgbClr val="FFFFFF"/>
                </a:solidFill>
              </a:rPr>
              <a:t>41 removed functions</a:t>
            </a:r>
          </a:p>
          <a:p>
            <a:pPr marL="487878" lvl="0" indent="-487878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2000" kern="0" dirty="0">
                <a:solidFill>
                  <a:srgbClr val="FFFFFF"/>
                </a:solidFill>
              </a:rPr>
              <a:t>303 new functions on existing objects</a:t>
            </a:r>
          </a:p>
          <a:p>
            <a:pPr marL="487878" lvl="0" indent="-487878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2000" kern="0" dirty="0">
                <a:solidFill>
                  <a:srgbClr val="FFFFFF"/>
                </a:solidFill>
              </a:rPr>
              <a:t>5 modified functions</a:t>
            </a:r>
          </a:p>
        </p:txBody>
      </p:sp>
      <p:sp>
        <p:nvSpPr>
          <p:cNvPr id="6" name="KMA4F595B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147660" y="6915168"/>
            <a:ext cx="4693926" cy="205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15000"/>
              </a:spcBef>
              <a:spcAft>
                <a:spcPct val="15000"/>
              </a:spcAft>
            </a:pPr>
            <a:r>
              <a:rPr lang="en-US" sz="2800" b="1" dirty="0"/>
              <a:t>Inventor </a:t>
            </a:r>
            <a:r>
              <a:rPr lang="en-US" sz="2800" b="1" dirty="0" smtClean="0"/>
              <a:t>2013</a:t>
            </a:r>
            <a:endParaRPr lang="en-US" sz="2800" b="1" dirty="0"/>
          </a:p>
          <a:p>
            <a:pPr marL="487878" indent="-487878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2000" kern="0" dirty="0" smtClean="0"/>
              <a:t>43 </a:t>
            </a:r>
            <a:r>
              <a:rPr lang="en-US" sz="2000" kern="0" dirty="0"/>
              <a:t>new objects (with </a:t>
            </a:r>
            <a:r>
              <a:rPr lang="en-US" sz="2000" kern="0" dirty="0" smtClean="0"/>
              <a:t>390 </a:t>
            </a:r>
            <a:r>
              <a:rPr lang="en-US" sz="2000" kern="0" dirty="0"/>
              <a:t>new functions)</a:t>
            </a:r>
          </a:p>
          <a:p>
            <a:pPr marL="487878" indent="-487878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2000" kern="0" dirty="0" smtClean="0"/>
              <a:t>13 </a:t>
            </a:r>
            <a:r>
              <a:rPr lang="en-US" sz="2000" kern="0" dirty="0"/>
              <a:t>removed functions</a:t>
            </a:r>
          </a:p>
          <a:p>
            <a:pPr marL="487878" indent="-487878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2000" kern="0" dirty="0" smtClean="0"/>
              <a:t>141 </a:t>
            </a:r>
            <a:r>
              <a:rPr lang="en-US" sz="2000" kern="0" dirty="0"/>
              <a:t>new functions on existing objects</a:t>
            </a:r>
          </a:p>
          <a:p>
            <a:pPr marL="487878" indent="-487878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2000" kern="0" dirty="0" smtClean="0"/>
              <a:t>0 </a:t>
            </a:r>
            <a:r>
              <a:rPr lang="en-US" sz="2000" kern="0" dirty="0"/>
              <a:t>modified functions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023276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 styles are now </a:t>
            </a:r>
            <a:r>
              <a:rPr lang="en-US" i="1" dirty="0" smtClean="0"/>
              <a:t>almost</a:t>
            </a:r>
            <a:r>
              <a:rPr lang="en-US" dirty="0" smtClean="0"/>
              <a:t> fully supported.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735262"/>
            <a:ext cx="539115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2973387"/>
            <a:ext cx="539115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3201987"/>
            <a:ext cx="539115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3497262"/>
            <a:ext cx="539115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3735387"/>
            <a:ext cx="539115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4030662"/>
            <a:ext cx="539115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4268787"/>
            <a:ext cx="539115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&quot;No&quot; Symbol 3"/>
          <p:cNvSpPr>
            <a:spLocks noChangeAspect="1"/>
          </p:cNvSpPr>
          <p:nvPr/>
        </p:nvSpPr>
        <p:spPr bwMode="auto">
          <a:xfrm>
            <a:off x="7839837" y="4697094"/>
            <a:ext cx="4114800" cy="4114800"/>
          </a:xfrm>
          <a:prstGeom prst="noSmoking">
            <a:avLst>
              <a:gd name="adj" fmla="val 13002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281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- Splines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API support for  control point splines in 2D and 3D.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Full API support for equation curves in 2D and 3D.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2744787"/>
            <a:ext cx="6237287" cy="264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6173783"/>
            <a:ext cx="60864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524" y="6754809"/>
            <a:ext cx="37242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19016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– 3D Intersection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API support for intersection curves in a 3D sketch.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903" y="3278187"/>
            <a:ext cx="5562600" cy="506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30737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– Slots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slot commands in sketch.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Full API Support.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3125787"/>
            <a:ext cx="1447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3139566"/>
            <a:ext cx="6894513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88195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– Express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AssemblyDocument.IsOpenExpress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Documents.LoadedCount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Application.AssemblyOptions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ExpressAssemblyMinimumUniqueDocuments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IsExpressAssemblyEnabled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Application.AssemblyEvents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OnLoadStateChange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  <p:pic>
        <p:nvPicPr>
          <p:cNvPr id="3080" name="Picture 8" descr="C:\Users\ekinsb\AppData\Local\Temp\SNAGHTML1cc6dd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1906587"/>
            <a:ext cx="5133975" cy="27527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ekinsb\AppData\Local\Temp\SNAGHTML5015e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216783"/>
            <a:ext cx="3800475" cy="21050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46622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-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Connections</a:t>
            </a:r>
          </a:p>
          <a:p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Full API Support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8" name="Picture 4" descr="C:\Users\ekinsb\AppData\Local\Temp\SNAGHTML1a6fb7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897187"/>
            <a:ext cx="6677025" cy="47244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5" y="2897187"/>
            <a:ext cx="33242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03604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EDBY" val="KMASlideWizar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4bb7825-3755-4808-a9da-9c9148fe4531"/>
</p:tagLst>
</file>

<file path=ppt/theme/theme1.xml><?xml version="1.0" encoding="utf-8"?>
<a:theme xmlns:a="http://schemas.openxmlformats.org/drawingml/2006/main" name="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SK_White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D0000"/>
      </a:accent1>
      <a:accent2>
        <a:srgbClr val="EE5500"/>
      </a:accent2>
      <a:accent3>
        <a:srgbClr val="FFAA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DSK_Blac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9C2C6EA393E243B0C1948D07E8D792" ma:contentTypeVersion="0" ma:contentTypeDescription="Create a new document." ma:contentTypeScope="" ma:versionID="899509aeaed6bcc483808113040566c9">
  <xsd:schema xmlns:xsd="http://www.w3.org/2001/XMLSchema" xmlns:xs="http://www.w3.org/2001/XMLSchema" xmlns:p="http://schemas.microsoft.com/office/2006/metadata/properties" xmlns:ns2="173a1098-70f6-433d-bc61-cdeac2da641a" targetNamespace="http://schemas.microsoft.com/office/2006/metadata/properties" ma:root="true" ma:fieldsID="0b675f8fd51dcef7bf0a1cb3b693b7db" ns2:_="">
    <xsd:import namespace="173a1098-70f6-433d-bc61-cdeac2da641a"/>
    <xsd:element name="properties">
      <xsd:complexType>
        <xsd:sequence>
          <xsd:element name="documentManagement">
            <xsd:complexType>
              <xsd:all>
                <xsd:element ref="ns2:Image" minOccurs="0"/>
                <xsd:element ref="ns2:Author0" minOccurs="0"/>
                <xsd:element ref="ns2:Media_x0020_Description" minOccurs="0"/>
                <xsd:element ref="ns2:Doc_x0020_Title" minOccurs="0"/>
                <xsd:element ref="ns2:Industry" minOccurs="0"/>
                <xsd:element ref="ns2:Date_x0020_Published" minOccurs="0"/>
                <xsd:element ref="ns2:Number_x0020_Ordering" minOccurs="0"/>
                <xsd:element ref="ns2:File_x0020_Type0" minOccurs="0"/>
                <xsd:element ref="ns2:Doc_x0020_UR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3a1098-70f6-433d-bc61-cdeac2da641a" elementFormDefault="qualified">
    <xsd:import namespace="http://schemas.microsoft.com/office/2006/documentManagement/types"/>
    <xsd:import namespace="http://schemas.microsoft.com/office/infopath/2007/PartnerControls"/>
    <xsd:element name="Image" ma:index="8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Author0" ma:index="9" nillable="true" ma:displayName="Author" ma:list="UserInfo" ma:SharePointGroup="0" ma:internalName="Author0" ma:readOnly="false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_x0020_Description" ma:index="10" nillable="true" ma:displayName="Media Description" ma:internalName="Media_x0020_Description">
      <xsd:simpleType>
        <xsd:restriction base="dms:Note">
          <xsd:maxLength value="255"/>
        </xsd:restriction>
      </xsd:simpleType>
    </xsd:element>
    <xsd:element name="Doc_x0020_Title" ma:index="11" nillable="true" ma:displayName="Doc Title" ma:internalName="Doc_x0020_Title">
      <xsd:simpleType>
        <xsd:restriction base="dms:Text">
          <xsd:maxLength value="255"/>
        </xsd:restriction>
      </xsd:simpleType>
    </xsd:element>
    <xsd:element name="Industry" ma:index="12" nillable="true" ma:displayName="Industry" ma:default="AEC" ma:format="Dropdown" ma:internalName="Industry">
      <xsd:simpleType>
        <xsd:restriction base="dms:Choice">
          <xsd:enumeration value="AEC"/>
          <xsd:enumeration value="MFG"/>
          <xsd:enumeration value="M&amp;E"/>
          <xsd:enumeration value="PSEB &amp; SUITES"/>
          <xsd:enumeration value="Corporate"/>
          <xsd:enumeration value="Education"/>
          <xsd:enumeration value="Government"/>
          <xsd:enumeration value="PowerPoint Guidelines"/>
        </xsd:restriction>
      </xsd:simpleType>
    </xsd:element>
    <xsd:element name="Date_x0020_Published" ma:index="13" nillable="true" ma:displayName="Date Published" ma:default="[today]" ma:format="DateOnly" ma:internalName="Date_x0020_Published">
      <xsd:simpleType>
        <xsd:restriction base="dms:DateTime"/>
      </xsd:simpleType>
    </xsd:element>
    <xsd:element name="Number_x0020_Ordering" ma:index="14" nillable="true" ma:displayName="Number Ordering" ma:internalName="Number_x0020_Ordering">
      <xsd:simpleType>
        <xsd:restriction base="dms:Number">
          <xsd:maxInclusive value="99"/>
          <xsd:minInclusive value="1"/>
        </xsd:restriction>
      </xsd:simpleType>
    </xsd:element>
    <xsd:element name="File_x0020_Type0" ma:index="15" nillable="true" ma:displayName="File Type" ma:format="Image" ma:internalName="File_x0020_Type0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Doc_x0020_URL" ma:index="16" nillable="true" ma:displayName="Doc URL" ma:format="Hyperlink" ma:internalName="Doc_x0020_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Date_x0020_Published xmlns="173a1098-70f6-433d-bc61-cdeac2da641a">2010-08-09T07:00:00+00:00</Date_x0020_Published>
    <Media_x0020_Description xmlns="173a1098-70f6-433d-bc61-cdeac2da641a">The Autodesk Corporate Overview presentation contains top-level messaging, industry overviews, and corporate financial information. This can be augmented with other content. The 4x3 format is recommended for most projectors and monitors.</Media_x0020_Description>
    <Image xmlns="173a1098-70f6-433d-bc61-cdeac2da641a">
      <Url>https://share.autodesk.com/Marketing/templates/Corporate%20Overview%20Images/08_09_10_Corporate_Overview_thumb.jpg</Url>
      <Description xsi:nil="true"/>
    </Image>
    <Number_x0020_Ordering xmlns="173a1098-70f6-433d-bc61-cdeac2da641a">3</Number_x0020_Ordering>
    <Doc_x0020_Title xmlns="173a1098-70f6-433d-bc61-cdeac2da641a">Autodesk Corporate Overview—4x3 PPT version</Doc_x0020_Title>
    <Author0 xmlns="173a1098-70f6-433d-bc61-cdeac2da641a">
      <UserInfo>
        <DisplayName>Jana Hildebrand</DisplayName>
        <AccountId>4232</AccountId>
        <AccountType/>
      </UserInfo>
    </Author0>
    <Doc_x0020_URL xmlns="173a1098-70f6-433d-bc61-cdeac2da641a">
      <Url xsi:nil="true"/>
      <Description xsi:nil="true"/>
    </Doc_x0020_URL>
    <Industry xmlns="173a1098-70f6-433d-bc61-cdeac2da641a">Corporate</Industry>
    <File_x0020_Type0 xmlns="173a1098-70f6-433d-bc61-cdeac2da641a">
      <Url xsi:nil="true"/>
      <Description xsi:nil="true"/>
    </File_x0020_Type0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5C3C5B-3F6D-4D79-9C57-93130C8B91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3a1098-70f6-433d-bc61-cdeac2da64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8C631-2E87-4D85-8548-5D452E157EE2}">
  <ds:schemaRefs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73a1098-70f6-433d-bc61-cdeac2da641a"/>
  </ds:schemaRefs>
</ds:datastoreItem>
</file>

<file path=customXml/itemProps3.xml><?xml version="1.0" encoding="utf-8"?>
<ds:datastoreItem xmlns:ds="http://schemas.openxmlformats.org/officeDocument/2006/customXml" ds:itemID="{05DE7D26-623C-4E20-905C-E4AA82C27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1436</Words>
  <Application>Microsoft Office PowerPoint</Application>
  <PresentationFormat>Custom</PresentationFormat>
  <Paragraphs>228</Paragraphs>
  <Slides>20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ADSK_Dark</vt:lpstr>
      <vt:lpstr>ADSK_White</vt:lpstr>
      <vt:lpstr>ADSK_Black</vt:lpstr>
      <vt:lpstr>Visio</vt:lpstr>
      <vt:lpstr>Slide 1</vt:lpstr>
      <vt:lpstr>Nondisclosure Agreement </vt:lpstr>
      <vt:lpstr> What’s New in Inventor 2014?</vt:lpstr>
      <vt:lpstr>Drawings</vt:lpstr>
      <vt:lpstr>Sketch - Splines</vt:lpstr>
      <vt:lpstr>Sketch – 3D Intersection Curves</vt:lpstr>
      <vt:lpstr>Sketch – Slots</vt:lpstr>
      <vt:lpstr>Assembly – Express Mode</vt:lpstr>
      <vt:lpstr>Assembly - Connections</vt:lpstr>
      <vt:lpstr>Part</vt:lpstr>
      <vt:lpstr>Consistent Materials – What’s Gone</vt:lpstr>
      <vt:lpstr>Consistent Materials – What’s New</vt:lpstr>
      <vt:lpstr>Consistent Materials – Continued</vt:lpstr>
      <vt:lpstr>Consistent Materials – Continued</vt:lpstr>
      <vt:lpstr>Model Based Dimensioning (3D Annotation)</vt:lpstr>
      <vt:lpstr>Miscellaneous</vt:lpstr>
      <vt:lpstr>Slide 17</vt:lpstr>
      <vt:lpstr>Slide 18</vt:lpstr>
      <vt:lpstr>Slide 19</vt:lpstr>
      <vt:lpstr>Slide 20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Overview—4x3 PPT Version</dc:title>
  <dc:subject>corporate overview, company positioning, brand</dc:subject>
  <dc:creator/>
  <cp:keywords>corporate overview, company positioning, brand</cp:keywords>
  <cp:lastModifiedBy/>
  <cp:revision>1</cp:revision>
  <dcterms:created xsi:type="dcterms:W3CDTF">2010-07-28T16:19:43Z</dcterms:created>
  <dcterms:modified xsi:type="dcterms:W3CDTF">2012-11-23T07:01:42Z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0x010100B39C2C6EA393E243B0C1948D07E8D792</vt:lpwstr>
  </property>
  <property fmtid="{D5CDD505-2E9C-101B-9397-08002B2CF9AE}" pid="3" name="Order">
    <vt:r8>5300</vt:r8>
  </property>
  <property fmtid="{D5CDD505-2E9C-101B-9397-08002B2CF9AE}" pid="4" name="Business &amp; Corporate Type">
    <vt:lpwstr>3</vt:lpwstr>
  </property>
  <property fmtid="{D5CDD505-2E9C-101B-9397-08002B2CF9AE}" pid="5" name="Business and Industry">
    <vt:lpwstr>Corporate Overview</vt:lpwstr>
  </property>
</Properties>
</file>