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sldIdLst>
    <p:sldId id="422" r:id="rId2"/>
    <p:sldId id="426" r:id="rId3"/>
    <p:sldId id="429" r:id="rId4"/>
    <p:sldId id="448" r:id="rId5"/>
    <p:sldId id="453" r:id="rId6"/>
    <p:sldId id="430" r:id="rId7"/>
    <p:sldId id="431" r:id="rId8"/>
    <p:sldId id="432" r:id="rId9"/>
    <p:sldId id="433" r:id="rId10"/>
    <p:sldId id="434" r:id="rId11"/>
    <p:sldId id="452" r:id="rId12"/>
    <p:sldId id="435" r:id="rId13"/>
    <p:sldId id="436" r:id="rId14"/>
    <p:sldId id="437" r:id="rId15"/>
    <p:sldId id="438" r:id="rId16"/>
    <p:sldId id="439" r:id="rId17"/>
    <p:sldId id="440" r:id="rId18"/>
    <p:sldId id="441" r:id="rId19"/>
    <p:sldId id="442" r:id="rId20"/>
    <p:sldId id="443" r:id="rId21"/>
    <p:sldId id="444" r:id="rId22"/>
    <p:sldId id="445" r:id="rId23"/>
    <p:sldId id="446" r:id="rId24"/>
    <p:sldId id="447" r:id="rId25"/>
    <p:sldId id="428" r:id="rId26"/>
    <p:sldId id="451" r:id="rId27"/>
    <p:sldId id="449" r:id="rId28"/>
    <p:sldId id="424" r:id="rId29"/>
  </p:sldIdLst>
  <p:sldSz cx="9144000" cy="6858000" type="screen4x3"/>
  <p:notesSz cx="6858000" cy="9144000"/>
  <p:custDataLst>
    <p:tags r:id="rId31"/>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003300"/>
    <a:srgbClr val="00FF00"/>
    <a:srgbClr val="00CC00"/>
    <a:srgbClr val="CC9900"/>
    <a:srgbClr val="009999"/>
    <a:srgbClr val="00808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2" autoAdjust="0"/>
    <p:restoredTop sz="61603" autoAdjust="0"/>
  </p:normalViewPr>
  <p:slideViewPr>
    <p:cSldViewPr snapToGrid="0">
      <p:cViewPr varScale="1">
        <p:scale>
          <a:sx n="61" d="100"/>
          <a:sy n="61" d="100"/>
        </p:scale>
        <p:origin x="-217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20B77-E3EC-4ED8-B369-52EA5B934E55}" type="slidenum">
              <a:rPr lang="en-US"/>
              <a:pPr/>
              <a:t>17</a:t>
            </a:fld>
            <a:endParaRPr lang="en-US"/>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'List all commands which Internal Name contains </a:t>
            </a:r>
            <a:r>
              <a:rPr lang="en-US" dirty="0" err="1" smtClean="0"/>
              <a:t>CommName</a:t>
            </a:r>
            <a:endParaRPr lang="en-US" dirty="0" smtClean="0"/>
          </a:p>
          <a:p>
            <a:r>
              <a:rPr lang="en-US" dirty="0" smtClean="0"/>
              <a:t>Public Function </a:t>
            </a:r>
            <a:r>
              <a:rPr lang="en-US" dirty="0" err="1" smtClean="0"/>
              <a:t>FindCommandByInternalName</a:t>
            </a:r>
            <a:r>
              <a:rPr lang="en-US" dirty="0" smtClean="0"/>
              <a:t>(</a:t>
            </a:r>
            <a:r>
              <a:rPr lang="en-US" dirty="0" err="1" smtClean="0"/>
              <a:t>CommName</a:t>
            </a:r>
            <a:r>
              <a:rPr lang="en-US" dirty="0" smtClean="0"/>
              <a:t> As String)</a:t>
            </a:r>
          </a:p>
          <a:p>
            <a:endParaRPr lang="en-US" dirty="0" smtClean="0"/>
          </a:p>
          <a:p>
            <a:r>
              <a:rPr lang="en-US" dirty="0" smtClean="0"/>
              <a:t>    'Gets </a:t>
            </a:r>
            <a:r>
              <a:rPr lang="en-US" dirty="0" err="1" smtClean="0"/>
              <a:t>CommandManager's</a:t>
            </a:r>
            <a:r>
              <a:rPr lang="en-US" dirty="0" smtClean="0"/>
              <a:t> Control Definitions</a:t>
            </a:r>
          </a:p>
          <a:p>
            <a:r>
              <a:rPr lang="en-US" dirty="0" smtClean="0"/>
              <a:t>    Dim </a:t>
            </a:r>
            <a:r>
              <a:rPr lang="en-US" dirty="0" err="1" smtClean="0"/>
              <a:t>oControlDefs</a:t>
            </a:r>
            <a:r>
              <a:rPr lang="en-US" dirty="0" smtClean="0"/>
              <a:t> As </a:t>
            </a:r>
            <a:r>
              <a:rPr lang="en-US" dirty="0" err="1" smtClean="0"/>
              <a:t>ControlDefinitions</a:t>
            </a:r>
            <a:endParaRPr lang="en-US" dirty="0" smtClean="0"/>
          </a:p>
          <a:p>
            <a:r>
              <a:rPr lang="en-US" dirty="0" smtClean="0"/>
              <a:t>    Set </a:t>
            </a:r>
            <a:r>
              <a:rPr lang="en-US" dirty="0" err="1" smtClean="0"/>
              <a:t>oControlDefs</a:t>
            </a:r>
            <a:r>
              <a:rPr lang="en-US" dirty="0" smtClean="0"/>
              <a:t> = </a:t>
            </a:r>
            <a:r>
              <a:rPr lang="en-US" dirty="0" err="1" smtClean="0"/>
              <a:t>ThisApplication.CommandManager.ControlDefinitions</a:t>
            </a:r>
            <a:endParaRPr lang="en-US" dirty="0" smtClean="0"/>
          </a:p>
          <a:p>
            <a:endParaRPr lang="en-US" dirty="0" smtClean="0"/>
          </a:p>
          <a:p>
            <a:endParaRPr lang="en-US" dirty="0" smtClean="0"/>
          </a:p>
          <a:p>
            <a:r>
              <a:rPr lang="en-US" dirty="0" smtClean="0"/>
              <a:t>    'Iterates trough all Control Definitions and prints </a:t>
            </a:r>
            <a:r>
              <a:rPr lang="en-US" dirty="0" err="1" smtClean="0"/>
              <a:t>InternalName</a:t>
            </a:r>
            <a:r>
              <a:rPr lang="en-US" dirty="0" smtClean="0"/>
              <a:t> and </a:t>
            </a:r>
            <a:r>
              <a:rPr lang="en-US" dirty="0" err="1" smtClean="0"/>
              <a:t>DescriptionText</a:t>
            </a:r>
            <a:endParaRPr lang="en-US" dirty="0" smtClean="0"/>
          </a:p>
          <a:p>
            <a:r>
              <a:rPr lang="en-US" dirty="0" smtClean="0"/>
              <a:t>    'of commands that match a part of the input string</a:t>
            </a:r>
          </a:p>
          <a:p>
            <a:r>
              <a:rPr lang="en-US" dirty="0" smtClean="0"/>
              <a:t>    Dim </a:t>
            </a:r>
            <a:r>
              <a:rPr lang="en-US" dirty="0" err="1" smtClean="0"/>
              <a:t>oControlDef</a:t>
            </a:r>
            <a:r>
              <a:rPr lang="en-US" dirty="0" smtClean="0"/>
              <a:t> As </a:t>
            </a:r>
            <a:r>
              <a:rPr lang="en-US" dirty="0" err="1" smtClean="0"/>
              <a:t>ControlDefinition</a:t>
            </a:r>
            <a:endParaRPr lang="en-US" dirty="0" smtClean="0"/>
          </a:p>
          <a:p>
            <a:endParaRPr lang="en-US" dirty="0" smtClean="0"/>
          </a:p>
          <a:p>
            <a:r>
              <a:rPr lang="en-US" dirty="0" smtClean="0"/>
              <a:t>    For Each </a:t>
            </a:r>
            <a:r>
              <a:rPr lang="en-US" dirty="0" err="1" smtClean="0"/>
              <a:t>oControlDef</a:t>
            </a:r>
            <a:r>
              <a:rPr lang="en-US" dirty="0" smtClean="0"/>
              <a:t> In </a:t>
            </a:r>
            <a:r>
              <a:rPr lang="en-US" dirty="0" err="1" smtClean="0"/>
              <a:t>oControlDefs</a:t>
            </a:r>
            <a:endParaRPr lang="en-US" dirty="0" smtClean="0"/>
          </a:p>
          <a:p>
            <a:r>
              <a:rPr lang="en-US" dirty="0" smtClean="0"/>
              <a:t>        </a:t>
            </a:r>
          </a:p>
          <a:p>
            <a:r>
              <a:rPr lang="en-US" dirty="0" smtClean="0"/>
              <a:t>        If </a:t>
            </a:r>
            <a:r>
              <a:rPr lang="en-US" dirty="0" err="1" smtClean="0"/>
              <a:t>InStr</a:t>
            </a:r>
            <a:r>
              <a:rPr lang="en-US" dirty="0" smtClean="0"/>
              <a:t>(</a:t>
            </a:r>
            <a:r>
              <a:rPr lang="en-US" dirty="0" err="1" smtClean="0"/>
              <a:t>oControlDef.InternalName</a:t>
            </a:r>
            <a:r>
              <a:rPr lang="en-US" dirty="0" smtClean="0"/>
              <a:t>, </a:t>
            </a:r>
            <a:r>
              <a:rPr lang="en-US" dirty="0" err="1" smtClean="0"/>
              <a:t>CommName</a:t>
            </a:r>
            <a:r>
              <a:rPr lang="en-US" dirty="0" smtClean="0"/>
              <a:t>) &lt;&gt; 0 Then</a:t>
            </a:r>
          </a:p>
          <a:p>
            <a:r>
              <a:rPr lang="en-US" dirty="0" smtClean="0"/>
              <a:t>            </a:t>
            </a:r>
          </a:p>
          <a:p>
            <a:r>
              <a:rPr lang="en-US" dirty="0" smtClean="0"/>
              <a:t>            </a:t>
            </a:r>
            <a:r>
              <a:rPr lang="en-US" dirty="0" err="1" smtClean="0"/>
              <a:t>Debug.Print</a:t>
            </a:r>
            <a:r>
              <a:rPr lang="en-US" dirty="0" smtClean="0"/>
              <a:t> "[Internal Name]" &amp; </a:t>
            </a:r>
            <a:r>
              <a:rPr lang="en-US" dirty="0" err="1" smtClean="0"/>
              <a:t>oControlDef.InternalName</a:t>
            </a:r>
            <a:r>
              <a:rPr lang="en-US" dirty="0" smtClean="0"/>
              <a:t> &amp; Space(45 - Len(</a:t>
            </a:r>
            <a:r>
              <a:rPr lang="en-US" dirty="0" err="1" smtClean="0"/>
              <a:t>oControlDef.InternalName</a:t>
            </a:r>
            <a:r>
              <a:rPr lang="en-US" dirty="0" smtClean="0"/>
              <a:t>)) &amp; " [Description]" &amp; </a:t>
            </a:r>
            <a:r>
              <a:rPr lang="en-US" dirty="0" err="1" smtClean="0"/>
              <a:t>oControlDef.DescriptionText</a:t>
            </a:r>
            <a:endParaRPr lang="en-US" dirty="0" smtClean="0"/>
          </a:p>
          <a:p>
            <a:r>
              <a:rPr lang="en-US" dirty="0" smtClean="0"/>
              <a:t>        </a:t>
            </a:r>
          </a:p>
          <a:p>
            <a:r>
              <a:rPr lang="en-US" dirty="0" smtClean="0"/>
              <a:t>        End If</a:t>
            </a:r>
          </a:p>
          <a:p>
            <a:r>
              <a:rPr lang="en-US" dirty="0" smtClean="0"/>
              <a:t>    Next</a:t>
            </a:r>
          </a:p>
          <a:p>
            <a:endParaRPr lang="en-US" dirty="0" smtClean="0"/>
          </a:p>
          <a:p>
            <a:r>
              <a:rPr lang="en-US" dirty="0" smtClean="0"/>
              <a:t>End Function</a:t>
            </a:r>
          </a:p>
          <a:p>
            <a:endParaRPr lang="en-US" dirty="0" smtClean="0"/>
          </a:p>
          <a:p>
            <a:r>
              <a:rPr lang="en-US" dirty="0" smtClean="0"/>
              <a:t>Public Function </a:t>
            </a:r>
            <a:r>
              <a:rPr lang="en-US" dirty="0" err="1" smtClean="0"/>
              <a:t>FindCommandBarByInternalName</a:t>
            </a:r>
            <a:r>
              <a:rPr lang="en-US" dirty="0" smtClean="0"/>
              <a:t>(</a:t>
            </a:r>
            <a:r>
              <a:rPr lang="en-US" dirty="0" err="1" smtClean="0"/>
              <a:t>CommName</a:t>
            </a:r>
            <a:r>
              <a:rPr lang="en-US" dirty="0" smtClean="0"/>
              <a:t> As String)</a:t>
            </a:r>
          </a:p>
          <a:p>
            <a:endParaRPr lang="en-US" dirty="0" smtClean="0"/>
          </a:p>
          <a:p>
            <a:r>
              <a:rPr lang="en-US" dirty="0" smtClean="0"/>
              <a:t>    Dim </a:t>
            </a:r>
            <a:r>
              <a:rPr lang="en-US" dirty="0" err="1" smtClean="0"/>
              <a:t>oComBars</a:t>
            </a:r>
            <a:r>
              <a:rPr lang="en-US" dirty="0" smtClean="0"/>
              <a:t> As </a:t>
            </a:r>
            <a:r>
              <a:rPr lang="en-US" dirty="0" err="1" smtClean="0"/>
              <a:t>CommandBars</a:t>
            </a:r>
            <a:endParaRPr lang="en-US" dirty="0" smtClean="0"/>
          </a:p>
          <a:p>
            <a:r>
              <a:rPr lang="en-US" dirty="0" smtClean="0"/>
              <a:t>    Set </a:t>
            </a:r>
            <a:r>
              <a:rPr lang="en-US" dirty="0" err="1" smtClean="0"/>
              <a:t>oComBars</a:t>
            </a:r>
            <a:r>
              <a:rPr lang="en-US" dirty="0" smtClean="0"/>
              <a:t> = </a:t>
            </a:r>
            <a:r>
              <a:rPr lang="en-US" dirty="0" err="1" smtClean="0"/>
              <a:t>ThisApplication.UserInterfaceManager.CommandBars</a:t>
            </a:r>
            <a:endParaRPr lang="en-US" dirty="0" smtClean="0"/>
          </a:p>
          <a:p>
            <a:endParaRPr lang="en-US" dirty="0" smtClean="0"/>
          </a:p>
          <a:p>
            <a:r>
              <a:rPr lang="en-US" dirty="0" smtClean="0"/>
              <a:t>    Dim </a:t>
            </a:r>
            <a:r>
              <a:rPr lang="en-US" dirty="0" err="1" smtClean="0"/>
              <a:t>oBar</a:t>
            </a:r>
            <a:r>
              <a:rPr lang="en-US" dirty="0" smtClean="0"/>
              <a:t> As </a:t>
            </a:r>
            <a:r>
              <a:rPr lang="en-US" dirty="0" err="1" smtClean="0"/>
              <a:t>CommandBar</a:t>
            </a:r>
            <a:endParaRPr lang="en-US" dirty="0" smtClean="0"/>
          </a:p>
          <a:p>
            <a:endParaRPr lang="en-US" dirty="0" smtClean="0"/>
          </a:p>
          <a:p>
            <a:r>
              <a:rPr lang="en-US" dirty="0" smtClean="0"/>
              <a:t>    For Each </a:t>
            </a:r>
            <a:r>
              <a:rPr lang="en-US" dirty="0" err="1" smtClean="0"/>
              <a:t>oBar</a:t>
            </a:r>
            <a:r>
              <a:rPr lang="en-US" dirty="0" smtClean="0"/>
              <a:t> In </a:t>
            </a:r>
            <a:r>
              <a:rPr lang="en-US" dirty="0" err="1" smtClean="0"/>
              <a:t>oComBars</a:t>
            </a:r>
            <a:endParaRPr lang="en-US" dirty="0" smtClean="0"/>
          </a:p>
          <a:p>
            <a:r>
              <a:rPr lang="en-US" dirty="0" smtClean="0"/>
              <a:t>        </a:t>
            </a:r>
          </a:p>
          <a:p>
            <a:r>
              <a:rPr lang="en-US" dirty="0" smtClean="0"/>
              <a:t>        If </a:t>
            </a:r>
            <a:r>
              <a:rPr lang="en-US" dirty="0" err="1" smtClean="0"/>
              <a:t>InStr</a:t>
            </a:r>
            <a:r>
              <a:rPr lang="en-US" dirty="0" smtClean="0"/>
              <a:t>(</a:t>
            </a:r>
            <a:r>
              <a:rPr lang="en-US" dirty="0" err="1" smtClean="0"/>
              <a:t>oBar.InternalName</a:t>
            </a:r>
            <a:r>
              <a:rPr lang="en-US" dirty="0" smtClean="0"/>
              <a:t>, </a:t>
            </a:r>
            <a:r>
              <a:rPr lang="en-US" dirty="0" err="1" smtClean="0"/>
              <a:t>CommName</a:t>
            </a:r>
            <a:r>
              <a:rPr lang="en-US" dirty="0" smtClean="0"/>
              <a:t>) &lt;&gt; 0 Then</a:t>
            </a:r>
          </a:p>
          <a:p>
            <a:r>
              <a:rPr lang="en-US" dirty="0" smtClean="0"/>
              <a:t>            </a:t>
            </a:r>
          </a:p>
          <a:p>
            <a:r>
              <a:rPr lang="en-US" dirty="0" smtClean="0"/>
              <a:t>            </a:t>
            </a:r>
            <a:r>
              <a:rPr lang="en-US" dirty="0" err="1" smtClean="0"/>
              <a:t>Debug.Print</a:t>
            </a:r>
            <a:r>
              <a:rPr lang="en-US" dirty="0" smtClean="0"/>
              <a:t> "[Internal Name] " &amp; </a:t>
            </a:r>
            <a:r>
              <a:rPr lang="en-US" dirty="0" err="1" smtClean="0"/>
              <a:t>oBar.InternalName</a:t>
            </a:r>
            <a:r>
              <a:rPr lang="en-US" dirty="0" smtClean="0"/>
              <a:t> &amp; Space(45 - Len(</a:t>
            </a:r>
            <a:r>
              <a:rPr lang="en-US" dirty="0" err="1" smtClean="0"/>
              <a:t>oBar.InternalName</a:t>
            </a:r>
            <a:r>
              <a:rPr lang="en-US" dirty="0" smtClean="0"/>
              <a:t>)) &amp; "  [Description]" &amp; </a:t>
            </a:r>
            <a:r>
              <a:rPr lang="en-US" dirty="0" err="1" smtClean="0"/>
              <a:t>oBar.DisplayName</a:t>
            </a:r>
            <a:endParaRPr lang="en-US" dirty="0" smtClean="0"/>
          </a:p>
          <a:p>
            <a:r>
              <a:rPr lang="en-US" dirty="0" smtClean="0"/>
              <a:t>        </a:t>
            </a:r>
          </a:p>
          <a:p>
            <a:r>
              <a:rPr lang="en-US" dirty="0" smtClean="0"/>
              <a:t>        End If</a:t>
            </a:r>
          </a:p>
          <a:p>
            <a:r>
              <a:rPr lang="en-US" dirty="0" smtClean="0"/>
              <a:t>    Next</a:t>
            </a:r>
          </a:p>
          <a:p>
            <a:endParaRPr lang="en-US" dirty="0" smtClean="0"/>
          </a:p>
          <a:p>
            <a:r>
              <a:rPr lang="en-US" dirty="0" smtClean="0"/>
              <a:t>End Function</a:t>
            </a:r>
          </a:p>
          <a:p>
            <a:endParaRPr lang="en-US" dirty="0" smtClean="0"/>
          </a:p>
          <a:p>
            <a:r>
              <a:rPr lang="en-US" dirty="0" smtClean="0"/>
              <a:t>Public Sub </a:t>
            </a:r>
            <a:r>
              <a:rPr lang="en-US" dirty="0" err="1" smtClean="0"/>
              <a:t>TestFindCommandBar</a:t>
            </a:r>
            <a:r>
              <a:rPr lang="en-US" dirty="0" smtClean="0"/>
              <a:t>()</a:t>
            </a:r>
          </a:p>
          <a:p>
            <a:endParaRPr lang="en-US" dirty="0" smtClean="0"/>
          </a:p>
          <a:p>
            <a:r>
              <a:rPr lang="en-US" dirty="0" smtClean="0"/>
              <a:t>    Call </a:t>
            </a:r>
            <a:r>
              <a:rPr lang="en-US" dirty="0" err="1" smtClean="0"/>
              <a:t>FindCommandBarByInternalName</a:t>
            </a:r>
            <a:r>
              <a:rPr lang="en-US" dirty="0" smtClean="0"/>
              <a:t>("Part")</a:t>
            </a:r>
          </a:p>
          <a:p>
            <a:endParaRPr lang="en-US" dirty="0" smtClean="0"/>
          </a:p>
          <a:p>
            <a:r>
              <a:rPr lang="en-US" dirty="0" smtClean="0"/>
              <a:t>End Sub</a:t>
            </a:r>
          </a:p>
          <a:p>
            <a:endParaRPr lang="en-US" dirty="0" smtClean="0"/>
          </a:p>
          <a:p>
            <a:endParaRPr lang="en-US" dirty="0" smtClean="0"/>
          </a:p>
          <a:p>
            <a:r>
              <a:rPr lang="en-US" dirty="0" smtClean="0"/>
              <a:t>Public Sub </a:t>
            </a:r>
            <a:r>
              <a:rPr lang="en-US" dirty="0" err="1" smtClean="0"/>
              <a:t>TestFindCommand</a:t>
            </a:r>
            <a:r>
              <a:rPr lang="en-US" dirty="0" smtClean="0"/>
              <a:t>()</a:t>
            </a:r>
          </a:p>
          <a:p>
            <a:endParaRPr lang="en-US" dirty="0" smtClean="0"/>
          </a:p>
          <a:p>
            <a:r>
              <a:rPr lang="en-US" dirty="0" smtClean="0"/>
              <a:t>    Call </a:t>
            </a:r>
            <a:r>
              <a:rPr lang="en-US" dirty="0" err="1" smtClean="0"/>
              <a:t>FindCommandByInternalName</a:t>
            </a:r>
            <a:r>
              <a:rPr lang="en-US" dirty="0" smtClean="0"/>
              <a:t>("Punch")</a:t>
            </a:r>
          </a:p>
          <a:p>
            <a:endParaRPr lang="en-US" dirty="0" smtClean="0"/>
          </a:p>
          <a:p>
            <a:r>
              <a:rPr lang="en-US" smtClean="0"/>
              <a:t>End Sub</a:t>
            </a:r>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28</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Explanation of the figure below: The white boxes represent components that provide the API. These are Autodesk Inventor and "Apprentice Server." The blue cylinder at the bottom represents the Autodesk Inventor data you're accessing, i.e. parts, assemblies, etc. All of the yellow boxes represent programs that you write. When one box encloses another box this indicates that the enclosed box is running in the same process as the box enclosing it.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VBA:</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When deciding which method to use when programming Autodesk Inventor, there are a few advantages of using VBA to consider. First, VBA is delivered with Autodesk Inventor and does not require you to purchase an additional programming language. Second, you are able to embed programs within Autodesk Inventor documents.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If you have a program that is data-specific, this is a convenient way to keep the program with the data it is designed to use. Third, VBA runs in the same process as Autodesk Inventor so you gain the performance advantages of being in the same process.</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AddIn</a:t>
            </a:r>
            <a:r>
              <a:rPr lang="fr-FR" dirty="0" smtClean="0"/>
              <a:t>:</a:t>
            </a:r>
          </a:p>
          <a:p>
            <a:r>
              <a:rPr lang="en-US" dirty="0" smtClean="0"/>
              <a:t>Add-Ins are a special type of Autodesk Inventor program. An Add-In is able to do two things that none of the other methods of accessing the API is able to do. First, Autodesk Inventor starts the Add-In automatically whenever Autodesk Inventor is run. Second, an Add-In is able to create commands. Other than these two features, it has the same access and uses the API in the same way as programs written using any of the other API access methods.</a:t>
            </a:r>
          </a:p>
          <a:p>
            <a:r>
              <a:rPr lang="en-US" dirty="0" smtClean="0"/>
              <a:t>You'll notice in the diagram above that Add-In is listed twice: once as a DLL and once as an EXE. With an Add-In, you have the choice of creating a DLL, which will run in the same process as Autodesk Inventor, or an EXE, which will run in a separate process. Almost all Add-Ins will be written as DLLs for increased performance benefits. The ability to have Add-Ins that are EXEs is primarily beneficial for debugging.</a:t>
            </a:r>
          </a:p>
          <a:p>
            <a:r>
              <a:rPr lang="en-US" dirty="0" smtClean="0"/>
              <a:t>Add-Ins can be written using any language that supports the creation of ActiveX EXEs or DLLs, such as Visual C++ and Visual Basic. Add-Ins cannot be created with VBA.</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Exe:</a:t>
            </a:r>
          </a:p>
          <a:p>
            <a:r>
              <a:rPr lang="en-US" dirty="0" smtClean="0"/>
              <a:t>A standalone EXE is a program that runs on its own and connects to Autodesk Inventor. This type of program is typically used in the case where you have a program that uses Autodesk Inventor but has its own interface and doesn't require the user to interactively work with Autodesk Inventor. For example, a batch plot utility is typically a standalone EXE. The plot utility can be an EXE that runs independently of Autodesk Inventor and might monitor a database watching for new records to be added. </a:t>
            </a:r>
          </a:p>
          <a:p>
            <a:r>
              <a:rPr lang="en-US" dirty="0" smtClean="0"/>
              <a:t>Standalone EXEs run out-of-process to Autodesk Inventor, so there is some performance penalty, but since they are not usually used for interactive processes it's rarely an issue.</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Apprentice</a:t>
            </a:r>
            <a:r>
              <a:rPr lang="fr-FR" dirty="0" smtClean="0"/>
              <a:t>:</a:t>
            </a:r>
          </a:p>
          <a:p>
            <a:r>
              <a:rPr lang="en-US" dirty="0" smtClean="0"/>
              <a:t>Apprentice is an ActiveX server that can be used within other applications to provide access to Autodesk Inventor data. Apprentice is essentially a subset of Inventor that runs in process with other applications. Apprentice doesn't have a user interface. The only way to interact with Apprentice is through its API. Apprentice provides access to the assembly structure, B-Rep, geometry, and file properties. Most access to information through Apprentice is read-only; (a couple of exceptions to this are document properties and file references). </a:t>
            </a:r>
          </a:p>
          <a:p>
            <a:r>
              <a:rPr lang="en-US" dirty="0" smtClean="0"/>
              <a:t>Apprentice Server is also available at no cost since it is delivered as part of Design Tracking, which is available on the public Autodesk website.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a:t>
            </a:r>
            <a:r>
              <a:rPr lang="en-US" sz="800" u="none" baseline="0" dirty="0" smtClean="0">
                <a:solidFill>
                  <a:srgbClr val="969696"/>
                </a:solidFill>
                <a:cs typeface="+mn-cs"/>
              </a:rPr>
              <a:t> </a:t>
            </a:r>
            <a:r>
              <a:rPr lang="en-US" sz="800" u="none" dirty="0" smtClean="0">
                <a:solidFill>
                  <a:srgbClr val="969696"/>
                </a:solidFill>
                <a:cs typeface="+mn-cs"/>
              </a:rPr>
              <a:t> 2012</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dirty="0"/>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b="1" u="none" dirty="0">
                <a:solidFill>
                  <a:srgbClr val="969696"/>
                </a:solidFill>
                <a:cs typeface="+mn-cs"/>
              </a:rPr>
              <a:t>Autodesk </a:t>
            </a:r>
            <a:r>
              <a:rPr lang="en-US" sz="800" b="1" u="none" dirty="0" smtClean="0">
                <a:solidFill>
                  <a:srgbClr val="969696"/>
                </a:solidFill>
                <a:cs typeface="+mn-cs"/>
              </a:rPr>
              <a:t>2012</a:t>
            </a:r>
            <a:endParaRPr lang="en-US" sz="800" b="1"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anufacturing-news.jpg"/>
          <p:cNvPicPr>
            <a:picLocks noChangeAspect="1"/>
          </p:cNvPicPr>
          <p:nvPr/>
        </p:nvPicPr>
        <p:blipFill>
          <a:blip r:embed="rId3" cstate="print"/>
          <a:stretch>
            <a:fillRect/>
          </a:stretch>
        </p:blipFill>
        <p:spPr>
          <a:xfrm>
            <a:off x="0" y="0"/>
            <a:ext cx="9143999" cy="6858000"/>
          </a:xfrm>
          <a:prstGeom prst="rect">
            <a:avLst/>
          </a:prstGeom>
        </p:spPr>
      </p:pic>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9221" name="Title 19"/>
          <p:cNvSpPr>
            <a:spLocks noGrp="1"/>
          </p:cNvSpPr>
          <p:nvPr>
            <p:ph type="title"/>
          </p:nvPr>
        </p:nvSpPr>
        <p:spPr>
          <a:xfrm>
            <a:off x="6396038" y="2433638"/>
            <a:ext cx="2747962" cy="881062"/>
          </a:xfrm>
        </p:spPr>
        <p:txBody>
          <a:bodyPr/>
          <a:lstStyle/>
          <a:p>
            <a:pPr algn="ctr" eaLnBrk="1" hangingPunct="1"/>
            <a:r>
              <a:rPr lang="en-US" i="1" dirty="0" smtClean="0"/>
              <a:t/>
            </a:r>
            <a:br>
              <a:rPr lang="en-US" i="1" dirty="0" smtClean="0"/>
            </a:br>
            <a:endParaRPr lang="en-US" sz="1400" i="1" dirty="0" smtClean="0"/>
          </a:p>
        </p:txBody>
      </p:sp>
      <p:sp>
        <p:nvSpPr>
          <p:cNvPr id="9" name="TextBox 8"/>
          <p:cNvSpPr txBox="1"/>
          <p:nvPr/>
        </p:nvSpPr>
        <p:spPr>
          <a:xfrm>
            <a:off x="0" y="2590379"/>
            <a:ext cx="9144000" cy="2031325"/>
          </a:xfrm>
          <a:prstGeom prst="rect">
            <a:avLst/>
          </a:prstGeom>
          <a:solidFill>
            <a:schemeClr val="bg1">
              <a:alpha val="50000"/>
            </a:schemeClr>
          </a:solidFill>
        </p:spPr>
        <p:txBody>
          <a:bodyPr wrap="square" rtlCol="0">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Basic concepts of the Inventor API</a:t>
            </a:r>
            <a:endParaRPr lang="en-US" sz="3600" u="none" dirty="0">
              <a:cs typeface="+mn-cs"/>
            </a:endParaRP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 Tools - VBA Debugger</a:t>
            </a:r>
            <a:endParaRPr lang="en-US" dirty="0"/>
          </a:p>
        </p:txBody>
      </p:sp>
      <p:sp>
        <p:nvSpPr>
          <p:cNvPr id="3" name="Content Placeholder 2"/>
          <p:cNvSpPr>
            <a:spLocks noGrp="1"/>
          </p:cNvSpPr>
          <p:nvPr>
            <p:ph idx="1"/>
          </p:nvPr>
        </p:nvSpPr>
        <p:spPr>
          <a:xfrm>
            <a:off x="319088" y="1245922"/>
            <a:ext cx="8062912" cy="5119688"/>
          </a:xfrm>
        </p:spPr>
        <p:txBody>
          <a:bodyPr/>
          <a:lstStyle/>
          <a:p>
            <a:r>
              <a:rPr lang="en-US" dirty="0" smtClean="0"/>
              <a:t>Provides a “live” view of the object model.</a:t>
            </a:r>
          </a:p>
          <a:p>
            <a:r>
              <a:rPr lang="en-US" dirty="0" smtClean="0"/>
              <a:t>Shows the values of an object properties.</a:t>
            </a:r>
          </a:p>
          <a:p>
            <a:r>
              <a:rPr lang="en-US" dirty="0" smtClean="0"/>
              <a:t>Shows the contents of collections.</a:t>
            </a:r>
          </a:p>
          <a:p>
            <a:r>
              <a:rPr lang="en-US" b="1" dirty="0" smtClean="0"/>
              <a:t>VBA debugger provides more information that </a:t>
            </a:r>
            <a:r>
              <a:rPr lang="en-US" b="1" dirty="0" err="1" smtClean="0"/>
              <a:t>.Net</a:t>
            </a:r>
            <a:r>
              <a:rPr lang="en-US" b="1" dirty="0" smtClean="0"/>
              <a:t> debugger</a:t>
            </a:r>
            <a:r>
              <a:rPr lang="en-US" dirty="0" smtClean="0"/>
              <a:t>.</a:t>
            </a:r>
            <a:endParaRPr lang="en-US" dirty="0"/>
          </a:p>
        </p:txBody>
      </p:sp>
      <p:pic>
        <p:nvPicPr>
          <p:cNvPr id="4" name="Picture 4"/>
          <p:cNvPicPr>
            <a:picLocks noChangeAspect="1" noChangeArrowheads="1"/>
          </p:cNvPicPr>
          <p:nvPr/>
        </p:nvPicPr>
        <p:blipFill>
          <a:blip r:embed="rId3" cstate="print"/>
          <a:srcRect/>
          <a:stretch>
            <a:fillRect/>
          </a:stretch>
        </p:blipFill>
        <p:spPr bwMode="auto">
          <a:xfrm>
            <a:off x="2421378" y="3266047"/>
            <a:ext cx="4327000" cy="3251284"/>
          </a:xfrm>
          <a:prstGeom prst="rect">
            <a:avLst/>
          </a:prstGeom>
          <a:noFill/>
          <a:ln w="9525" algn="ctr">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 Tools - .NET Debugger</a:t>
            </a:r>
            <a:endParaRPr lang="en-US" dirty="0"/>
          </a:p>
        </p:txBody>
      </p:sp>
      <p:sp>
        <p:nvSpPr>
          <p:cNvPr id="3" name="Content Placeholder 2"/>
          <p:cNvSpPr>
            <a:spLocks noGrp="1"/>
          </p:cNvSpPr>
          <p:nvPr>
            <p:ph idx="1"/>
          </p:nvPr>
        </p:nvSpPr>
        <p:spPr>
          <a:xfrm>
            <a:off x="319088" y="1245922"/>
            <a:ext cx="8062912" cy="5119688"/>
          </a:xfrm>
        </p:spPr>
        <p:txBody>
          <a:bodyPr/>
          <a:lstStyle/>
          <a:p>
            <a:r>
              <a:rPr lang="en-US" dirty="0" smtClean="0"/>
              <a:t>Provides a “live” view of the object model.</a:t>
            </a:r>
          </a:p>
          <a:p>
            <a:r>
              <a:rPr lang="en-US" dirty="0" smtClean="0"/>
              <a:t>Shows the values of an object properties.</a:t>
            </a:r>
          </a:p>
          <a:p>
            <a:r>
              <a:rPr lang="en-US" dirty="0" smtClean="0"/>
              <a:t>Shows the contents of collections.</a:t>
            </a:r>
          </a:p>
        </p:txBody>
      </p:sp>
      <p:pic>
        <p:nvPicPr>
          <p:cNvPr id="194562" name="Picture 2"/>
          <p:cNvPicPr>
            <a:picLocks noChangeAspect="1" noChangeArrowheads="1"/>
          </p:cNvPicPr>
          <p:nvPr/>
        </p:nvPicPr>
        <p:blipFill>
          <a:blip r:embed="rId3" cstate="print"/>
          <a:srcRect/>
          <a:stretch>
            <a:fillRect/>
          </a:stretch>
        </p:blipFill>
        <p:spPr bwMode="auto">
          <a:xfrm>
            <a:off x="559191" y="2867286"/>
            <a:ext cx="7748507" cy="35209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Objects</a:t>
            </a:r>
            <a:endParaRPr lang="en-US" dirty="0"/>
          </a:p>
        </p:txBody>
      </p:sp>
      <p:sp>
        <p:nvSpPr>
          <p:cNvPr id="3" name="Content Placeholder 2"/>
          <p:cNvSpPr>
            <a:spLocks noGrp="1"/>
          </p:cNvSpPr>
          <p:nvPr>
            <p:ph idx="1"/>
          </p:nvPr>
        </p:nvSpPr>
        <p:spPr>
          <a:xfrm>
            <a:off x="418376" y="1278969"/>
            <a:ext cx="8029205" cy="4890760"/>
          </a:xfrm>
        </p:spPr>
        <p:txBody>
          <a:bodyPr/>
          <a:lstStyle/>
          <a:p>
            <a:pPr lvl="1"/>
            <a:r>
              <a:rPr lang="en-US" sz="2200" dirty="0" smtClean="0"/>
              <a:t>Special object that provides access to a list of objects.</a:t>
            </a:r>
          </a:p>
          <a:p>
            <a:pPr lvl="1"/>
            <a:r>
              <a:rPr lang="en-US" sz="2200" dirty="0" smtClean="0"/>
              <a:t>Count property returns number of objects in the collection.</a:t>
            </a:r>
          </a:p>
          <a:p>
            <a:pPr lvl="1"/>
            <a:r>
              <a:rPr lang="en-US" sz="2200" dirty="0" smtClean="0"/>
              <a:t>Item property returns a specific object in the collection.</a:t>
            </a:r>
          </a:p>
          <a:p>
            <a:pPr marL="481980" lvl="2" indent="-160660"/>
            <a:r>
              <a:rPr lang="en-US" dirty="0" smtClean="0"/>
              <a:t>Can specify the index of the object within the collection.  </a:t>
            </a:r>
            <a:r>
              <a:rPr lang="en-US" u="sng" dirty="0" smtClean="0">
                <a:solidFill>
                  <a:srgbClr val="FF0000"/>
                </a:solidFill>
              </a:rPr>
              <a:t>The first item is index 1</a:t>
            </a:r>
            <a:r>
              <a:rPr lang="en-US" dirty="0" smtClean="0"/>
              <a:t> for all collections within Inventor API.</a:t>
            </a:r>
          </a:p>
          <a:p>
            <a:pPr marL="481980" lvl="2" indent="-160660"/>
            <a:r>
              <a:rPr lang="en-US" dirty="0" smtClean="0"/>
              <a:t>In some cases you can specify the name of the object within the collection.</a:t>
            </a:r>
          </a:p>
        </p:txBody>
      </p:sp>
      <p:graphicFrame>
        <p:nvGraphicFramePr>
          <p:cNvPr id="3074" name="Object 2"/>
          <p:cNvGraphicFramePr>
            <a:graphicFrameLocks noChangeAspect="1"/>
          </p:cNvGraphicFramePr>
          <p:nvPr/>
        </p:nvGraphicFramePr>
        <p:xfrm>
          <a:off x="2458543" y="4021842"/>
          <a:ext cx="3783069" cy="2390389"/>
        </p:xfrm>
        <a:graphic>
          <a:graphicData uri="http://schemas.openxmlformats.org/presentationml/2006/ole">
            <p:oleObj spid="_x0000_s146434" name="Visio" r:id="rId4" imgW="2512695" imgH="1587341" progId="">
              <p:embed/>
            </p:oleObj>
          </a:graphicData>
        </a:graphic>
      </p:graphicFrame>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vs. Enumerator Objects</a:t>
            </a:r>
            <a:endParaRPr lang="en-US" dirty="0"/>
          </a:p>
        </p:txBody>
      </p:sp>
      <p:sp>
        <p:nvSpPr>
          <p:cNvPr id="3" name="Content Placeholder 2"/>
          <p:cNvSpPr>
            <a:spLocks noGrp="1"/>
          </p:cNvSpPr>
          <p:nvPr>
            <p:ph idx="1"/>
          </p:nvPr>
        </p:nvSpPr>
        <p:spPr/>
        <p:txBody>
          <a:bodyPr/>
          <a:lstStyle/>
          <a:p>
            <a:r>
              <a:rPr lang="en-US" dirty="0" smtClean="0"/>
              <a:t>Some collections support the functionality to create new objects.</a:t>
            </a:r>
          </a:p>
          <a:p>
            <a:r>
              <a:rPr lang="en-US" dirty="0" smtClean="0"/>
              <a:t>Enumerators are also collections but only support the Count and Item properties.</a:t>
            </a:r>
            <a:endParaRPr lang="en-US" dirty="0"/>
          </a:p>
        </p:txBody>
      </p:sp>
      <p:graphicFrame>
        <p:nvGraphicFramePr>
          <p:cNvPr id="4098" name="Object 2"/>
          <p:cNvGraphicFramePr>
            <a:graphicFrameLocks noChangeAspect="1"/>
          </p:cNvGraphicFramePr>
          <p:nvPr/>
        </p:nvGraphicFramePr>
        <p:xfrm>
          <a:off x="2621769" y="3740587"/>
          <a:ext cx="3540009" cy="2243969"/>
        </p:xfrm>
        <a:graphic>
          <a:graphicData uri="http://schemas.openxmlformats.org/presentationml/2006/ole">
            <p:oleObj spid="_x0000_s147458" name="Visio" r:id="rId4" imgW="2523649" imgH="1598295" progId="">
              <p:embed/>
            </p:oleObj>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Scale>
                                      <p:cBhvr>
                                        <p:cTn id="7" dur="1000" decel="50000" fill="hold">
                                          <p:stCondLst>
                                            <p:cond delay="0"/>
                                          </p:stCondLst>
                                        </p:cTn>
                                        <p:tgtEl>
                                          <p:spTgt spid="409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098"/>
                                        </p:tgtEl>
                                        <p:attrNameLst>
                                          <p:attrName>ppt_x</p:attrName>
                                          <p:attrName>ppt_y</p:attrName>
                                        </p:attrNameLst>
                                      </p:cBhvr>
                                    </p:animMotion>
                                    <p:animEffect transition="in" filter="fade">
                                      <p:cBhvr>
                                        <p:cTn id="9"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Through a Collection</a:t>
            </a:r>
            <a:endParaRPr lang="en-US" dirty="0"/>
          </a:p>
        </p:txBody>
      </p:sp>
      <p:sp>
        <p:nvSpPr>
          <p:cNvPr id="3" name="Content Placeholder 2"/>
          <p:cNvSpPr>
            <a:spLocks noGrp="1"/>
          </p:cNvSpPr>
          <p:nvPr>
            <p:ph idx="1"/>
          </p:nvPr>
        </p:nvSpPr>
        <p:spPr/>
        <p:txBody>
          <a:bodyPr/>
          <a:lstStyle/>
          <a:p>
            <a:r>
              <a:rPr lang="en-US" dirty="0" smtClean="0"/>
              <a:t>Iterating using Count and Item:</a:t>
            </a:r>
          </a:p>
          <a:p>
            <a:pPr lvl="2">
              <a:spcBef>
                <a:spcPts val="0"/>
              </a:spcBef>
              <a:spcAft>
                <a:spcPts val="0"/>
              </a:spcAft>
              <a:buNone/>
            </a:pPr>
            <a:endParaRPr lang="en-US" dirty="0" smtClean="0">
              <a:latin typeface="Arial Narrow" pitchFamily="34" charset="0"/>
            </a:endParaRPr>
          </a:p>
          <a:p>
            <a:pPr lvl="2">
              <a:spcBef>
                <a:spcPts val="0"/>
              </a:spcBef>
              <a:spcAft>
                <a:spcPts val="0"/>
              </a:spcAft>
              <a:buNone/>
            </a:pPr>
            <a:endParaRPr lang="fr-FR" dirty="0" smtClean="0">
              <a:latin typeface="Arial Narrow" pitchFamily="34" charset="0"/>
            </a:endParaRPr>
          </a:p>
          <a:p>
            <a:pPr lvl="2">
              <a:spcBef>
                <a:spcPts val="0"/>
              </a:spcBef>
              <a:spcAft>
                <a:spcPts val="0"/>
              </a:spcAft>
              <a:buNone/>
            </a:pPr>
            <a:endParaRPr lang="fr-FR" dirty="0" smtClean="0">
              <a:latin typeface="Arial Narrow" pitchFamily="34" charset="0"/>
            </a:endParaRPr>
          </a:p>
          <a:p>
            <a:pPr lvl="2">
              <a:spcBef>
                <a:spcPts val="0"/>
              </a:spcBef>
              <a:spcAft>
                <a:spcPts val="0"/>
              </a:spcAft>
              <a:buNone/>
            </a:pPr>
            <a:endParaRPr lang="fr-FR" dirty="0" smtClean="0">
              <a:latin typeface="Arial Narrow" pitchFamily="34" charset="0"/>
            </a:endParaRPr>
          </a:p>
          <a:p>
            <a:pPr lvl="2">
              <a:spcBef>
                <a:spcPts val="0"/>
              </a:spcBef>
              <a:spcAft>
                <a:spcPts val="0"/>
              </a:spcAft>
              <a:buNone/>
            </a:pPr>
            <a:endParaRPr lang="en-US" dirty="0" smtClean="0">
              <a:latin typeface="Arial Narrow" pitchFamily="34" charset="0"/>
            </a:endParaRPr>
          </a:p>
          <a:p>
            <a:endParaRPr lang="en-US" dirty="0" smtClean="0"/>
          </a:p>
          <a:p>
            <a:r>
              <a:rPr lang="en-US" dirty="0" smtClean="0"/>
              <a:t>Iterating using For Each statement (more efficient):</a:t>
            </a:r>
          </a:p>
          <a:p>
            <a:pPr lvl="2">
              <a:spcBef>
                <a:spcPts val="0"/>
              </a:spcBef>
              <a:spcAft>
                <a:spcPts val="0"/>
              </a:spcAft>
              <a:buNone/>
            </a:pPr>
            <a:endParaRPr lang="en-US" dirty="0" smtClean="0">
              <a:latin typeface="Arial Narrow" pitchFamily="34" charset="0"/>
            </a:endParaRPr>
          </a:p>
          <a:p>
            <a:endParaRPr lang="en-US" dirty="0"/>
          </a:p>
        </p:txBody>
      </p:sp>
      <p:sp>
        <p:nvSpPr>
          <p:cNvPr id="183297" name="Text Box 1"/>
          <p:cNvSpPr txBox="1">
            <a:spLocks noChangeArrowheads="1"/>
          </p:cNvSpPr>
          <p:nvPr/>
        </p:nvSpPr>
        <p:spPr bwMode="auto">
          <a:xfrm>
            <a:off x="678454" y="1924854"/>
            <a:ext cx="6799584" cy="1519804"/>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Dim</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As</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ExtrudeFeature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Dim</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i</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As</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Long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For</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i = 1</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To</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oExtrudeFeatures.Count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bg1"/>
                </a:solidFill>
                <a:effectLst/>
                <a:latin typeface="Courier New" pitchFamily="49" charset="0"/>
              </a:rPr>
              <a:t>    Debug.Print(oExtrudeFeatures.Item(i).Name)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Next</a:t>
            </a:r>
          </a:p>
        </p:txBody>
      </p:sp>
      <p:sp>
        <p:nvSpPr>
          <p:cNvPr id="5" name="Text Box 1"/>
          <p:cNvSpPr txBox="1">
            <a:spLocks noChangeArrowheads="1"/>
          </p:cNvSpPr>
          <p:nvPr/>
        </p:nvSpPr>
        <p:spPr bwMode="auto">
          <a:xfrm>
            <a:off x="767858" y="4847122"/>
            <a:ext cx="6672601" cy="989224"/>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Dim</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As</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ExtrudeFeature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For</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Each</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In</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oExtrudeFeatures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bg1"/>
                </a:solidFill>
                <a:effectLst/>
                <a:latin typeface="Courier New" pitchFamily="49" charset="0"/>
              </a:rPr>
              <a:t>    Debug.Print(oExtrude.Name)</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Next</a:t>
            </a:r>
            <a:endParaRPr kumimoji="0" lang="en-US" sz="16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Objects</a:t>
            </a:r>
            <a:endParaRPr lang="en-US" dirty="0"/>
          </a:p>
        </p:txBody>
      </p:sp>
      <p:sp>
        <p:nvSpPr>
          <p:cNvPr id="3" name="Content Placeholder 2"/>
          <p:cNvSpPr>
            <a:spLocks noGrp="1"/>
          </p:cNvSpPr>
          <p:nvPr>
            <p:ph idx="1"/>
          </p:nvPr>
        </p:nvSpPr>
        <p:spPr/>
        <p:txBody>
          <a:bodyPr/>
          <a:lstStyle/>
          <a:p>
            <a:r>
              <a:rPr lang="en-US" dirty="0" smtClean="0"/>
              <a:t>Similar to animal taxonomy or classification.</a:t>
            </a:r>
          </a:p>
          <a:p>
            <a:pPr lvl="1"/>
            <a:r>
              <a:rPr lang="en-US" dirty="0" smtClean="0"/>
              <a:t>All items under a specific classification share common traits.</a:t>
            </a:r>
            <a:endParaRPr lang="en-US" dirty="0"/>
          </a:p>
        </p:txBody>
      </p:sp>
      <p:graphicFrame>
        <p:nvGraphicFramePr>
          <p:cNvPr id="5122" name="Object 2"/>
          <p:cNvGraphicFramePr>
            <a:graphicFrameLocks noChangeAspect="1"/>
          </p:cNvGraphicFramePr>
          <p:nvPr/>
        </p:nvGraphicFramePr>
        <p:xfrm>
          <a:off x="5682846" y="2622465"/>
          <a:ext cx="2397919" cy="3865249"/>
        </p:xfrm>
        <a:graphic>
          <a:graphicData uri="http://schemas.openxmlformats.org/presentationml/2006/ole">
            <p:oleObj spid="_x0000_s148482" name="Visio" r:id="rId4" imgW="1839278" imgH="2963704" progId="">
              <p:embed/>
            </p:oleObj>
          </a:graphicData>
        </a:graphic>
      </p:graphicFrame>
      <p:graphicFrame>
        <p:nvGraphicFramePr>
          <p:cNvPr id="5123" name="Object 3"/>
          <p:cNvGraphicFramePr>
            <a:graphicFrameLocks noChangeAspect="1"/>
          </p:cNvGraphicFramePr>
          <p:nvPr/>
        </p:nvGraphicFramePr>
        <p:xfrm>
          <a:off x="749391" y="2633930"/>
          <a:ext cx="1632308" cy="2800021"/>
        </p:xfrm>
        <a:graphic>
          <a:graphicData uri="http://schemas.openxmlformats.org/presentationml/2006/ole">
            <p:oleObj spid="_x0000_s148483" name="Visio" r:id="rId5" imgW="2523649" imgH="1598295" progId="">
              <p:embed/>
            </p:oleObj>
          </a:graphicData>
        </a:graphic>
      </p:graphicFrame>
      <p:graphicFrame>
        <p:nvGraphicFramePr>
          <p:cNvPr id="5124" name="Object 4"/>
          <p:cNvGraphicFramePr>
            <a:graphicFrameLocks noChangeAspect="1"/>
          </p:cNvGraphicFramePr>
          <p:nvPr/>
        </p:nvGraphicFramePr>
        <p:xfrm>
          <a:off x="2938741" y="4441962"/>
          <a:ext cx="2186151" cy="1735246"/>
        </p:xfrm>
        <a:graphic>
          <a:graphicData uri="http://schemas.openxmlformats.org/presentationml/2006/ole">
            <p:oleObj spid="_x0000_s148484" name="Visio" r:id="rId6" imgW="2523649" imgH="1598295" progId="">
              <p:embed/>
            </p:oleObj>
          </a:graphicData>
        </a:graphic>
      </p:graphicFrame>
      <p:graphicFrame>
        <p:nvGraphicFramePr>
          <p:cNvPr id="5125" name="Object 5"/>
          <p:cNvGraphicFramePr>
            <a:graphicFrameLocks noChangeAspect="1"/>
          </p:cNvGraphicFramePr>
          <p:nvPr/>
        </p:nvGraphicFramePr>
        <p:xfrm>
          <a:off x="2925447" y="2625498"/>
          <a:ext cx="2188813" cy="1597139"/>
        </p:xfrm>
        <a:graphic>
          <a:graphicData uri="http://schemas.openxmlformats.org/presentationml/2006/ole">
            <p:oleObj spid="_x0000_s148485" name="Visio" r:id="rId7" imgW="2523649" imgH="1598295" progId="">
              <p:embed/>
            </p:oleObj>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wipe(down)">
                                      <p:cBhvr>
                                        <p:cTn id="12" dur="500"/>
                                        <p:tgtEl>
                                          <p:spTgt spid="5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down)">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Objects – Example</a:t>
            </a:r>
            <a:endParaRPr lang="en-US" dirty="0"/>
          </a:p>
        </p:txBody>
      </p:sp>
      <p:sp>
        <p:nvSpPr>
          <p:cNvPr id="191489" name="Text Box 1"/>
          <p:cNvSpPr txBox="1">
            <a:spLocks noChangeArrowheads="1"/>
          </p:cNvSpPr>
          <p:nvPr/>
        </p:nvSpPr>
        <p:spPr bwMode="auto">
          <a:xfrm>
            <a:off x="385762" y="1562100"/>
            <a:ext cx="7731103" cy="3385681"/>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Public</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Sub</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SaveDoc()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8000"/>
                </a:solidFill>
                <a:effectLst/>
                <a:latin typeface="Courier New" pitchFamily="49" charset="0"/>
              </a:rPr>
              <a:t>'Get ActiveDocument, could be Part, Assembly or Drawing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Dim</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oDoc </a:t>
            </a:r>
            <a:r>
              <a:rPr kumimoji="0" lang="en-US" sz="1600" b="1" i="0" u="none" strike="noStrike" cap="none" normalizeH="0" baseline="0" noProof="1" smtClean="0">
                <a:ln>
                  <a:noFill/>
                </a:ln>
                <a:solidFill>
                  <a:srgbClr val="0000FF"/>
                </a:solidFill>
                <a:effectLst/>
                <a:latin typeface="Courier New" pitchFamily="49" charset="0"/>
              </a:rPr>
              <a:t>As</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bg1"/>
                </a:solidFill>
                <a:effectLst/>
                <a:latin typeface="Courier New" pitchFamily="49" charset="0"/>
              </a:rPr>
              <a:t>    oDoc = ThisApplication.ActiveDocument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8000"/>
                </a:solidFill>
                <a:effectLst/>
                <a:latin typeface="Courier New" pitchFamily="49" charset="0"/>
              </a:rPr>
              <a:t>'Call the Save method on the generic 'Document' object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chemeClr val="bg1"/>
                </a:solidFill>
                <a:effectLst/>
                <a:latin typeface="Courier New" pitchFamily="49" charset="0"/>
              </a:rPr>
              <a:t>oDoc.Save()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noProof="1" smtClean="0">
                <a:ln>
                  <a:noFill/>
                </a:ln>
                <a:solidFill>
                  <a:srgbClr val="0000FF"/>
                </a:solidFill>
                <a:effectLst/>
                <a:latin typeface="Courier New" pitchFamily="49" charset="0"/>
              </a:rPr>
              <a:t>End</a:t>
            </a:r>
            <a:r>
              <a:rPr kumimoji="0" lang="en-US" sz="1600" b="1" i="0" u="none" strike="noStrike" cap="none" normalizeH="0" baseline="0" noProof="1" smtClean="0">
                <a:ln>
                  <a:noFill/>
                </a:ln>
                <a:solidFill>
                  <a:schemeClr val="tx1"/>
                </a:solidFill>
                <a:effectLst/>
                <a:latin typeface="Courier New" pitchFamily="49" charset="0"/>
              </a:rPr>
              <a:t> </a:t>
            </a:r>
            <a:r>
              <a:rPr kumimoji="0" lang="en-US" sz="1600" b="1" i="0" u="none" strike="noStrike" cap="none" normalizeH="0" baseline="0" noProof="1" smtClean="0">
                <a:ln>
                  <a:noFill/>
                </a:ln>
                <a:solidFill>
                  <a:srgbClr val="0000FF"/>
                </a:solidFill>
                <a:effectLst/>
                <a:latin typeface="Courier New" pitchFamily="49" charset="0"/>
              </a:rPr>
              <a:t>Sub</a:t>
            </a:r>
            <a:endParaRPr kumimoji="0" lang="en-US" sz="16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The Application Object</a:t>
            </a:r>
            <a:endParaRPr lang="en-US" sz="2400" i="1" dirty="0"/>
          </a:p>
        </p:txBody>
      </p:sp>
      <p:sp>
        <p:nvSpPr>
          <p:cNvPr id="563203" name="Rectangle 3"/>
          <p:cNvSpPr>
            <a:spLocks noGrp="1" noChangeArrowheads="1"/>
          </p:cNvSpPr>
          <p:nvPr>
            <p:ph type="body" idx="1"/>
          </p:nvPr>
        </p:nvSpPr>
        <p:spPr/>
        <p:txBody>
          <a:bodyPr/>
          <a:lstStyle/>
          <a:p>
            <a:pPr lvl="1"/>
            <a:r>
              <a:rPr lang="en-US" sz="2400" dirty="0"/>
              <a:t>Represents the Inventor </a:t>
            </a:r>
            <a:r>
              <a:rPr lang="en-US" sz="2400" dirty="0" smtClean="0"/>
              <a:t>Application.</a:t>
            </a:r>
          </a:p>
          <a:p>
            <a:pPr lvl="1"/>
            <a:endParaRPr lang="en-US" sz="1000" dirty="0"/>
          </a:p>
          <a:p>
            <a:pPr lvl="1"/>
            <a:r>
              <a:rPr lang="en-US" sz="2400" dirty="0" smtClean="0"/>
              <a:t>Provides access to the other API objects.</a:t>
            </a:r>
          </a:p>
          <a:p>
            <a:pPr lvl="1"/>
            <a:endParaRPr lang="en-US" sz="1000" dirty="0" smtClean="0"/>
          </a:p>
          <a:p>
            <a:pPr lvl="1"/>
            <a:r>
              <a:rPr lang="en-US" sz="2400" dirty="0" smtClean="0"/>
              <a:t>Supports general functionality not specific to a document.</a:t>
            </a:r>
          </a:p>
          <a:p>
            <a:pPr lvl="1"/>
            <a:endParaRPr lang="en-US" sz="1000" dirty="0" smtClean="0"/>
          </a:p>
          <a:p>
            <a:pPr lvl="1"/>
            <a:r>
              <a:rPr lang="en-US" sz="2400" dirty="0" smtClean="0"/>
              <a:t>Provides overall event notifications.</a:t>
            </a:r>
            <a:endParaRPr lang="en-US" sz="24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63203">
                                            <p:txEl>
                                              <p:pRg st="2" end="2"/>
                                            </p:txEl>
                                          </p:spTgt>
                                        </p:tgtEl>
                                        <p:attrNameLst>
                                          <p:attrName>style.visibility</p:attrName>
                                        </p:attrNameLst>
                                      </p:cBhvr>
                                      <p:to>
                                        <p:strVal val="visible"/>
                                      </p:to>
                                    </p:set>
                                    <p:animScale>
                                      <p:cBhvr>
                                        <p:cTn id="7" dur="1000" decel="50000" fill="hold">
                                          <p:stCondLst>
                                            <p:cond delay="0"/>
                                          </p:stCondLst>
                                        </p:cTn>
                                        <p:tgtEl>
                                          <p:spTgt spid="56320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63203">
                                            <p:txEl>
                                              <p:pRg st="2" end="2"/>
                                            </p:txEl>
                                          </p:spTgt>
                                        </p:tgtEl>
                                        <p:attrNameLst>
                                          <p:attrName>ppt_x</p:attrName>
                                          <p:attrName>ppt_y</p:attrName>
                                        </p:attrNameLst>
                                      </p:cBhvr>
                                    </p:animMotion>
                                    <p:animEffect transition="in" filter="fade">
                                      <p:cBhvr>
                                        <p:cTn id="9" dur="1000"/>
                                        <p:tgtEl>
                                          <p:spTgt spid="56320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563203">
                                            <p:txEl>
                                              <p:pRg st="4" end="4"/>
                                            </p:txEl>
                                          </p:spTgt>
                                        </p:tgtEl>
                                        <p:attrNameLst>
                                          <p:attrName>style.visibility</p:attrName>
                                        </p:attrNameLst>
                                      </p:cBhvr>
                                      <p:to>
                                        <p:strVal val="visible"/>
                                      </p:to>
                                    </p:set>
                                    <p:animScale>
                                      <p:cBhvr>
                                        <p:cTn id="14" dur="1000" decel="50000" fill="hold">
                                          <p:stCondLst>
                                            <p:cond delay="0"/>
                                          </p:stCondLst>
                                        </p:cTn>
                                        <p:tgtEl>
                                          <p:spTgt spid="56320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63203">
                                            <p:txEl>
                                              <p:pRg st="4" end="4"/>
                                            </p:txEl>
                                          </p:spTgt>
                                        </p:tgtEl>
                                        <p:attrNameLst>
                                          <p:attrName>ppt_x</p:attrName>
                                          <p:attrName>ppt_y</p:attrName>
                                        </p:attrNameLst>
                                      </p:cBhvr>
                                    </p:animMotion>
                                    <p:animEffect transition="in" filter="fade">
                                      <p:cBhvr>
                                        <p:cTn id="16" dur="1000"/>
                                        <p:tgtEl>
                                          <p:spTgt spid="56320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563203">
                                            <p:txEl>
                                              <p:pRg st="6" end="6"/>
                                            </p:txEl>
                                          </p:spTgt>
                                        </p:tgtEl>
                                        <p:attrNameLst>
                                          <p:attrName>style.visibility</p:attrName>
                                        </p:attrNameLst>
                                      </p:cBhvr>
                                      <p:to>
                                        <p:strVal val="visible"/>
                                      </p:to>
                                    </p:set>
                                    <p:animScale>
                                      <p:cBhvr>
                                        <p:cTn id="21" dur="1000" decel="50000" fill="hold">
                                          <p:stCondLst>
                                            <p:cond delay="0"/>
                                          </p:stCondLst>
                                        </p:cTn>
                                        <p:tgtEl>
                                          <p:spTgt spid="56320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63203">
                                            <p:txEl>
                                              <p:pRg st="6" end="6"/>
                                            </p:txEl>
                                          </p:spTgt>
                                        </p:tgtEl>
                                        <p:attrNameLst>
                                          <p:attrName>ppt_x</p:attrName>
                                          <p:attrName>ppt_y</p:attrName>
                                        </p:attrNameLst>
                                      </p:cBhvr>
                                    </p:animMotion>
                                    <p:animEffect transition="in" filter="fade">
                                      <p:cBhvr>
                                        <p:cTn id="23" dur="1000"/>
                                        <p:tgtEl>
                                          <p:spTgt spid="563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Window</a:t>
            </a:r>
            <a:endParaRPr lang="en-US" dirty="0"/>
          </a:p>
        </p:txBody>
      </p:sp>
      <p:sp>
        <p:nvSpPr>
          <p:cNvPr id="3" name="Content Placeholder 2"/>
          <p:cNvSpPr>
            <a:spLocks noGrp="1"/>
          </p:cNvSpPr>
          <p:nvPr>
            <p:ph idx="1"/>
          </p:nvPr>
        </p:nvSpPr>
        <p:spPr/>
        <p:txBody>
          <a:bodyPr/>
          <a:lstStyle/>
          <a:p>
            <a:pPr eaLnBrk="1" hangingPunct="1">
              <a:lnSpc>
                <a:spcPct val="90000"/>
              </a:lnSpc>
            </a:pPr>
            <a:r>
              <a:rPr lang="en-US" dirty="0" smtClean="0"/>
              <a:t>The Application object provides access to the main window through various methods and properties.</a:t>
            </a:r>
          </a:p>
          <a:p>
            <a:pPr lvl="1" eaLnBrk="1" hangingPunct="1">
              <a:lnSpc>
                <a:spcPct val="90000"/>
              </a:lnSpc>
            </a:pPr>
            <a:r>
              <a:rPr lang="en-US" b="1" dirty="0" smtClean="0"/>
              <a:t>Caption</a:t>
            </a:r>
          </a:p>
          <a:p>
            <a:pPr lvl="1" eaLnBrk="1" hangingPunct="1">
              <a:lnSpc>
                <a:spcPct val="90000"/>
              </a:lnSpc>
            </a:pPr>
            <a:r>
              <a:rPr lang="en-US" b="1" dirty="0" smtClean="0"/>
              <a:t>Left, Top, Width, Height, </a:t>
            </a:r>
            <a:r>
              <a:rPr lang="en-US" b="1" dirty="0" err="1" smtClean="0"/>
              <a:t>GetAppFrameExtents</a:t>
            </a:r>
            <a:r>
              <a:rPr lang="en-US" b="1" dirty="0" smtClean="0"/>
              <a:t>, Move</a:t>
            </a:r>
          </a:p>
          <a:p>
            <a:pPr lvl="1" eaLnBrk="1" hangingPunct="1">
              <a:lnSpc>
                <a:spcPct val="90000"/>
              </a:lnSpc>
            </a:pPr>
            <a:r>
              <a:rPr lang="en-US" b="1" dirty="0" err="1" smtClean="0"/>
              <a:t>WindowState</a:t>
            </a:r>
            <a:endParaRPr lang="en-US" b="1" dirty="0" smtClean="0"/>
          </a:p>
          <a:p>
            <a:pPr lvl="1" eaLnBrk="1" hangingPunct="1">
              <a:lnSpc>
                <a:spcPct val="90000"/>
              </a:lnSpc>
            </a:pPr>
            <a:r>
              <a:rPr lang="en-US" b="1" dirty="0" smtClean="0"/>
              <a:t>Visible</a:t>
            </a:r>
          </a:p>
          <a:p>
            <a:pPr lvl="1" eaLnBrk="1" hangingPunct="1">
              <a:lnSpc>
                <a:spcPct val="90000"/>
              </a:lnSpc>
            </a:pPr>
            <a:r>
              <a:rPr lang="en-US" b="1" dirty="0" err="1" smtClean="0"/>
              <a:t>MainFrameHwnd</a:t>
            </a:r>
            <a:endParaRPr lang="en-US" b="1"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640089"/>
          </a:xfrm>
        </p:spPr>
        <p:txBody>
          <a:bodyPr/>
          <a:lstStyle/>
          <a:p>
            <a:r>
              <a:rPr lang="en-US" dirty="0" smtClean="0"/>
              <a:t>Utility Objects</a:t>
            </a:r>
            <a:endParaRPr lang="en-US" dirty="0"/>
          </a:p>
        </p:txBody>
      </p:sp>
      <p:sp>
        <p:nvSpPr>
          <p:cNvPr id="3" name="Content Placeholder 2"/>
          <p:cNvSpPr>
            <a:spLocks noGrp="1"/>
          </p:cNvSpPr>
          <p:nvPr>
            <p:ph idx="1"/>
          </p:nvPr>
        </p:nvSpPr>
        <p:spPr>
          <a:xfrm>
            <a:off x="356666" y="1026140"/>
            <a:ext cx="8062912" cy="5119688"/>
          </a:xfrm>
        </p:spPr>
        <p:txBody>
          <a:bodyPr/>
          <a:lstStyle/>
          <a:p>
            <a:pPr eaLnBrk="1" hangingPunct="1"/>
            <a:r>
              <a:rPr lang="en-US" sz="1800" b="1" dirty="0" err="1" smtClean="0"/>
              <a:t>SoftwareVersion</a:t>
            </a:r>
            <a:r>
              <a:rPr lang="en-US" sz="1800" dirty="0" smtClean="0"/>
              <a:t> – Provides information about the version of Inventor.</a:t>
            </a:r>
          </a:p>
          <a:p>
            <a:pPr eaLnBrk="1" hangingPunct="1"/>
            <a:r>
              <a:rPr lang="en-US" sz="1800" b="1" dirty="0" err="1" smtClean="0"/>
              <a:t>ChangeManager</a:t>
            </a:r>
            <a:r>
              <a:rPr lang="en-US" sz="1800" b="1" dirty="0" smtClean="0"/>
              <a:t>, </a:t>
            </a:r>
            <a:r>
              <a:rPr lang="en-US" sz="1800" b="1" dirty="0" err="1" smtClean="0"/>
              <a:t>CommandManager</a:t>
            </a:r>
            <a:r>
              <a:rPr lang="en-US" sz="1800" b="1" dirty="0" smtClean="0"/>
              <a:t>, </a:t>
            </a:r>
            <a:r>
              <a:rPr lang="en-US" sz="1800" b="1" dirty="0" err="1" smtClean="0"/>
              <a:t>FileManager</a:t>
            </a:r>
            <a:r>
              <a:rPr lang="en-US" sz="1800" b="1" dirty="0" smtClean="0"/>
              <a:t>, </a:t>
            </a:r>
            <a:r>
              <a:rPr lang="en-US" sz="1800" b="1" dirty="0" err="1" smtClean="0"/>
              <a:t>HelpManager</a:t>
            </a:r>
            <a:r>
              <a:rPr lang="en-US" sz="1800" b="1" dirty="0" smtClean="0"/>
              <a:t>, </a:t>
            </a:r>
            <a:r>
              <a:rPr lang="en-US" sz="1800" b="1" dirty="0" err="1" smtClean="0"/>
              <a:t>TransactionManager</a:t>
            </a:r>
            <a:r>
              <a:rPr lang="en-US" sz="1800" b="1" dirty="0" smtClean="0"/>
              <a:t>, </a:t>
            </a:r>
            <a:r>
              <a:rPr lang="en-US" sz="1800" b="1" dirty="0" err="1" smtClean="0"/>
              <a:t>MeasureTools</a:t>
            </a:r>
            <a:r>
              <a:rPr lang="en-US" sz="1800" b="1" dirty="0" smtClean="0"/>
              <a:t>, </a:t>
            </a:r>
            <a:r>
              <a:rPr lang="en-US" sz="1800" b="1" dirty="0" err="1" smtClean="0"/>
              <a:t>UserInterfaceManager</a:t>
            </a:r>
            <a:r>
              <a:rPr lang="en-US" sz="1800" b="1" dirty="0" smtClean="0"/>
              <a:t> </a:t>
            </a:r>
            <a:r>
              <a:rPr lang="en-US" sz="1800" dirty="0" smtClean="0"/>
              <a:t>– Provide access to functions related to a particular area.</a:t>
            </a:r>
          </a:p>
          <a:p>
            <a:pPr eaLnBrk="1" hangingPunct="1"/>
            <a:r>
              <a:rPr lang="en-US" sz="1800" b="1" dirty="0" err="1" smtClean="0"/>
              <a:t>TransientGeometry</a:t>
            </a:r>
            <a:r>
              <a:rPr lang="en-US" sz="1800" dirty="0" smtClean="0"/>
              <a:t> – Temporary geometry objects.</a:t>
            </a:r>
          </a:p>
          <a:p>
            <a:pPr eaLnBrk="1" hangingPunct="1"/>
            <a:r>
              <a:rPr lang="en-US" sz="1800" b="1" dirty="0" err="1" smtClean="0"/>
              <a:t>TransientObjects</a:t>
            </a:r>
            <a:r>
              <a:rPr lang="en-US" sz="1800" dirty="0" smtClean="0"/>
              <a:t> – Temporary utility objects</a:t>
            </a:r>
          </a:p>
          <a:p>
            <a:pPr eaLnBrk="1" hangingPunct="1"/>
            <a:r>
              <a:rPr lang="en-US" altLang="zh-CN" sz="1800" b="1" dirty="0" err="1" smtClean="0"/>
              <a:t>TransientBrep</a:t>
            </a:r>
            <a:r>
              <a:rPr lang="en-US" altLang="zh-CN" sz="1800" b="1" dirty="0" smtClean="0"/>
              <a:t> – </a:t>
            </a:r>
            <a:r>
              <a:rPr lang="en-US" altLang="zh-CN" sz="1800" dirty="0" smtClean="0"/>
              <a:t>Temporary Boundary Representation objects</a:t>
            </a:r>
            <a:endParaRPr lang="en-US" sz="1800" dirty="0" smtClean="0"/>
          </a:p>
          <a:p>
            <a:pPr eaLnBrk="1" hangingPunct="1"/>
            <a:endParaRPr lang="en-US" sz="2000" dirty="0" smtClean="0"/>
          </a:p>
          <a:p>
            <a:endParaRPr lang="en-US" dirty="0"/>
          </a:p>
        </p:txBody>
      </p:sp>
      <p:graphicFrame>
        <p:nvGraphicFramePr>
          <p:cNvPr id="32770" name="Object 2"/>
          <p:cNvGraphicFramePr>
            <a:graphicFrameLocks noChangeAspect="1"/>
          </p:cNvGraphicFramePr>
          <p:nvPr/>
        </p:nvGraphicFramePr>
        <p:xfrm>
          <a:off x="309314" y="3580344"/>
          <a:ext cx="4788780" cy="1939412"/>
        </p:xfrm>
        <a:graphic>
          <a:graphicData uri="http://schemas.openxmlformats.org/presentationml/2006/ole">
            <p:oleObj spid="_x0000_s149506" name="Actrix Document" r:id="rId4" imgW="6841080" imgH="2769120" progId="">
              <p:embed/>
            </p:oleObj>
          </a:graphicData>
        </a:graphic>
      </p:graphicFrame>
      <p:graphicFrame>
        <p:nvGraphicFramePr>
          <p:cNvPr id="32771" name="Object 3"/>
          <p:cNvGraphicFramePr>
            <a:graphicFrameLocks noChangeAspect="1"/>
          </p:cNvGraphicFramePr>
          <p:nvPr/>
        </p:nvGraphicFramePr>
        <p:xfrm>
          <a:off x="5300773" y="3705956"/>
          <a:ext cx="2049479" cy="1803210"/>
        </p:xfrm>
        <a:graphic>
          <a:graphicData uri="http://schemas.openxmlformats.org/presentationml/2006/ole">
            <p:oleObj spid="_x0000_s149507" name="Actrix Document" r:id="rId5" imgW="2325240" imgH="2045160" progId="">
              <p:embed/>
            </p:oleObj>
          </a:graphicData>
        </a:graphic>
      </p:graphicFrame>
      <p:graphicFrame>
        <p:nvGraphicFramePr>
          <p:cNvPr id="32772" name="Object 4"/>
          <p:cNvGraphicFramePr>
            <a:graphicFrameLocks noChangeAspect="1"/>
          </p:cNvGraphicFramePr>
          <p:nvPr/>
        </p:nvGraphicFramePr>
        <p:xfrm>
          <a:off x="7598625" y="3542671"/>
          <a:ext cx="1169218" cy="1937112"/>
        </p:xfrm>
        <a:graphic>
          <a:graphicData uri="http://schemas.openxmlformats.org/presentationml/2006/ole">
            <p:oleObj spid="_x0000_s149508" name="Actrix Document" r:id="rId6" imgW="1315440" imgH="2178360" progId="">
              <p:embed/>
            </p:oleObj>
          </a:graphicData>
        </a:graphic>
      </p:graphicFrame>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4" name="TextBox 3"/>
          <p:cNvSpPr txBox="1"/>
          <p:nvPr/>
        </p:nvSpPr>
        <p:spPr>
          <a:xfrm>
            <a:off x="510362" y="1382234"/>
            <a:ext cx="5922336" cy="3970318"/>
          </a:xfrm>
          <a:prstGeom prst="rect">
            <a:avLst/>
          </a:prstGeom>
          <a:noFill/>
        </p:spPr>
        <p:txBody>
          <a:bodyPr wrap="square" rtlCol="0">
            <a:spAutoFit/>
          </a:bodyPr>
          <a:lstStyle/>
          <a:p>
            <a:pPr lvl="0">
              <a:buFont typeface="Wingdings" pitchFamily="2" charset="2"/>
              <a:buChar char="Ø"/>
            </a:pPr>
            <a:r>
              <a:rPr lang="en-US" sz="2400" u="none" dirty="0" smtClean="0"/>
              <a:t>  API COM model</a:t>
            </a:r>
          </a:p>
          <a:p>
            <a:pPr lvl="0">
              <a:buFont typeface="Wingdings" pitchFamily="2" charset="2"/>
              <a:buChar char="Ø"/>
            </a:pPr>
            <a:endParaRPr lang="en-US" sz="1000" u="none" dirty="0" smtClean="0"/>
          </a:p>
          <a:p>
            <a:pPr lvl="0">
              <a:buFont typeface="Wingdings" pitchFamily="2" charset="2"/>
              <a:buChar char="Ø"/>
            </a:pPr>
            <a:r>
              <a:rPr lang="fr-FR" sz="2400" u="none" dirty="0" smtClean="0"/>
              <a:t>  How do I </a:t>
            </a:r>
            <a:r>
              <a:rPr lang="en-US" sz="2400" u="none" dirty="0" smtClean="0"/>
              <a:t>access</a:t>
            </a:r>
            <a:r>
              <a:rPr lang="fr-FR" sz="2400" u="none" dirty="0" smtClean="0"/>
              <a:t> the API?</a:t>
            </a:r>
            <a:endParaRPr lang="en-US" sz="2400" u="none" dirty="0" smtClean="0"/>
          </a:p>
          <a:p>
            <a:pPr lvl="0">
              <a:buFont typeface="Wingdings" pitchFamily="2" charset="2"/>
              <a:buChar char="Ø"/>
            </a:pPr>
            <a:endParaRPr lang="en-US" sz="1000" u="none" dirty="0" smtClean="0"/>
          </a:p>
          <a:p>
            <a:pPr lvl="0">
              <a:buFont typeface="Wingdings" pitchFamily="2" charset="2"/>
              <a:buChar char="Ø"/>
            </a:pPr>
            <a:r>
              <a:rPr lang="en-US" sz="2400" u="none" dirty="0" smtClean="0"/>
              <a:t>  The Object model</a:t>
            </a:r>
          </a:p>
          <a:p>
            <a:pPr lvl="0">
              <a:buFont typeface="Wingdings" pitchFamily="2" charset="2"/>
              <a:buChar char="Ø"/>
            </a:pPr>
            <a:endParaRPr lang="en-US" sz="1000" u="none" dirty="0" smtClean="0"/>
          </a:p>
          <a:p>
            <a:pPr lvl="0">
              <a:buFont typeface="Wingdings" pitchFamily="2" charset="2"/>
              <a:buChar char="Ø"/>
            </a:pPr>
            <a:r>
              <a:rPr lang="en-US" sz="2400" u="none" dirty="0" smtClean="0"/>
              <a:t>  Object model tools: </a:t>
            </a:r>
          </a:p>
          <a:p>
            <a:pPr lvl="1"/>
            <a:r>
              <a:rPr lang="en-US" sz="2400" u="none" dirty="0" smtClean="0"/>
              <a:t>Object browser, VBA debugger</a:t>
            </a:r>
          </a:p>
          <a:p>
            <a:pPr lvl="0">
              <a:buFont typeface="Wingdings" pitchFamily="2" charset="2"/>
              <a:buChar char="Ø"/>
            </a:pPr>
            <a:endParaRPr lang="en-US" sz="1000" u="none" dirty="0" smtClean="0"/>
          </a:p>
          <a:p>
            <a:pPr lvl="0">
              <a:buFont typeface="Wingdings" pitchFamily="2" charset="2"/>
              <a:buChar char="Ø"/>
            </a:pPr>
            <a:r>
              <a:rPr lang="en-US" sz="2400" u="none" dirty="0" smtClean="0"/>
              <a:t>  Collection, Enumerator, Inheritance</a:t>
            </a:r>
          </a:p>
          <a:p>
            <a:pPr lvl="0">
              <a:buFont typeface="Wingdings" pitchFamily="2" charset="2"/>
              <a:buChar char="Ø"/>
            </a:pPr>
            <a:endParaRPr lang="en-US" sz="1000" u="none" dirty="0" smtClean="0"/>
          </a:p>
          <a:p>
            <a:pPr lvl="0">
              <a:buFont typeface="Wingdings" pitchFamily="2" charset="2"/>
              <a:buChar char="Ø"/>
            </a:pPr>
            <a:r>
              <a:rPr lang="en-US" sz="2400" u="none" dirty="0" smtClean="0"/>
              <a:t>  The Application Object</a:t>
            </a:r>
          </a:p>
          <a:p>
            <a:pPr lvl="0"/>
            <a:endParaRPr lang="en-US" sz="1000" u="none" dirty="0" smtClean="0"/>
          </a:p>
          <a:p>
            <a:pPr>
              <a:buFont typeface="Wingdings" pitchFamily="2" charset="2"/>
              <a:buChar char="Ø"/>
            </a:pPr>
            <a:r>
              <a:rPr lang="en-US" sz="2400" u="none" dirty="0" smtClean="0"/>
              <a:t>  How to access the Application Object?</a:t>
            </a:r>
            <a:endParaRPr lang="en-US" sz="2400" u="none"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Shortcuts to “Active” Objects</a:t>
            </a:r>
            <a:endParaRPr lang="en-US" dirty="0"/>
          </a:p>
        </p:txBody>
      </p:sp>
      <p:sp>
        <p:nvSpPr>
          <p:cNvPr id="3" name="Content Placeholder 2"/>
          <p:cNvSpPr>
            <a:spLocks noGrp="1"/>
          </p:cNvSpPr>
          <p:nvPr>
            <p:ph idx="1"/>
          </p:nvPr>
        </p:nvSpPr>
        <p:spPr/>
        <p:txBody>
          <a:bodyPr/>
          <a:lstStyle/>
          <a:p>
            <a:pPr eaLnBrk="1" hangingPunct="1"/>
            <a:r>
              <a:rPr lang="en-US" dirty="0" smtClean="0"/>
              <a:t>Properties that provide direct access to various “Active” objects.</a:t>
            </a:r>
          </a:p>
          <a:p>
            <a:pPr lvl="1" eaLnBrk="1" hangingPunct="1"/>
            <a:r>
              <a:rPr lang="en-US" b="1" dirty="0" err="1" smtClean="0"/>
              <a:t>ActiveColorScheme</a:t>
            </a:r>
            <a:endParaRPr lang="en-US" b="1" dirty="0" smtClean="0"/>
          </a:p>
          <a:p>
            <a:pPr lvl="1" eaLnBrk="1" hangingPunct="1"/>
            <a:r>
              <a:rPr lang="en-US" b="1" dirty="0" err="1" smtClean="0"/>
              <a:t>ActiveDocument</a:t>
            </a:r>
            <a:endParaRPr lang="en-US" b="1" dirty="0" smtClean="0"/>
          </a:p>
          <a:p>
            <a:pPr lvl="1" eaLnBrk="1" hangingPunct="1"/>
            <a:r>
              <a:rPr lang="en-US" b="1" dirty="0" err="1" smtClean="0"/>
              <a:t>ActiveView</a:t>
            </a:r>
            <a:endParaRPr lang="en-US" b="1" dirty="0" smtClean="0"/>
          </a:p>
          <a:p>
            <a:pPr lvl="1" eaLnBrk="1" hangingPunct="1"/>
            <a:r>
              <a:rPr lang="en-US" b="1" dirty="0" err="1" smtClean="0"/>
              <a:t>ActiveEnvironment</a:t>
            </a:r>
            <a:endParaRPr lang="en-US" b="1" dirty="0" smtClean="0"/>
          </a:p>
          <a:p>
            <a:pPr lvl="1" eaLnBrk="1" hangingPunct="1"/>
            <a:r>
              <a:rPr lang="en-US" b="1" dirty="0" err="1" smtClean="0"/>
              <a:t>ActiveEditObject</a:t>
            </a:r>
            <a:r>
              <a:rPr lang="en-US" dirty="0" smtClean="0"/>
              <a:t> – Returns the object currently being edited.  This can be a document that’s been opened, a document that’s been in-place edited, a sketch, a sheet, and a flat pattern.</a:t>
            </a:r>
          </a:p>
          <a:p>
            <a:pPr lvl="1" eaLnBrk="1" hangingPunct="1"/>
            <a:r>
              <a:rPr lang="en-US" b="1" dirty="0" err="1" smtClean="0"/>
              <a:t>ActiveEditDocument</a:t>
            </a:r>
            <a:r>
              <a:rPr lang="en-US" dirty="0" smtClean="0"/>
              <a:t> – Returns the document currently be edited.</a:t>
            </a:r>
          </a:p>
          <a:p>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Options</a:t>
            </a:r>
            <a:endParaRPr lang="en-US" dirty="0"/>
          </a:p>
        </p:txBody>
      </p:sp>
      <p:sp>
        <p:nvSpPr>
          <p:cNvPr id="3" name="Content Placeholder 2"/>
          <p:cNvSpPr>
            <a:spLocks noGrp="1"/>
          </p:cNvSpPr>
          <p:nvPr>
            <p:ph idx="1"/>
          </p:nvPr>
        </p:nvSpPr>
        <p:spPr/>
        <p:txBody>
          <a:bodyPr/>
          <a:lstStyle/>
          <a:p>
            <a:pPr eaLnBrk="1" hangingPunct="1">
              <a:lnSpc>
                <a:spcPct val="80000"/>
              </a:lnSpc>
            </a:pPr>
            <a:r>
              <a:rPr lang="en-US" dirty="0" smtClean="0"/>
              <a:t>Provides access to objects that expose the various application options.</a:t>
            </a:r>
          </a:p>
          <a:p>
            <a:pPr lvl="1" eaLnBrk="1" hangingPunct="1">
              <a:lnSpc>
                <a:spcPct val="80000"/>
              </a:lnSpc>
            </a:pPr>
            <a:r>
              <a:rPr lang="en-US" dirty="0" err="1" smtClean="0"/>
              <a:t>AssemblyOptions</a:t>
            </a:r>
            <a:endParaRPr lang="en-US" dirty="0" smtClean="0"/>
          </a:p>
          <a:p>
            <a:pPr lvl="1" eaLnBrk="1" hangingPunct="1">
              <a:lnSpc>
                <a:spcPct val="80000"/>
              </a:lnSpc>
            </a:pPr>
            <a:r>
              <a:rPr lang="en-US" dirty="0" err="1" smtClean="0"/>
              <a:t>DisplayOptions</a:t>
            </a:r>
            <a:endParaRPr lang="en-US" dirty="0" smtClean="0"/>
          </a:p>
          <a:p>
            <a:pPr lvl="1" eaLnBrk="1" hangingPunct="1">
              <a:lnSpc>
                <a:spcPct val="80000"/>
              </a:lnSpc>
            </a:pPr>
            <a:r>
              <a:rPr lang="en-US" dirty="0" err="1" smtClean="0"/>
              <a:t>FileOptions</a:t>
            </a:r>
            <a:endParaRPr lang="en-US" dirty="0" smtClean="0"/>
          </a:p>
          <a:p>
            <a:pPr lvl="1" eaLnBrk="1" hangingPunct="1">
              <a:lnSpc>
                <a:spcPct val="80000"/>
              </a:lnSpc>
            </a:pPr>
            <a:r>
              <a:rPr lang="en-US" dirty="0" err="1" smtClean="0"/>
              <a:t>GeneralOptions</a:t>
            </a:r>
            <a:endParaRPr lang="en-US" dirty="0" smtClean="0"/>
          </a:p>
          <a:p>
            <a:pPr lvl="1" eaLnBrk="1" hangingPunct="1">
              <a:lnSpc>
                <a:spcPct val="80000"/>
              </a:lnSpc>
            </a:pPr>
            <a:r>
              <a:rPr lang="en-US" dirty="0" err="1" smtClean="0"/>
              <a:t>HardwareOptions</a:t>
            </a:r>
            <a:endParaRPr lang="en-US" dirty="0" smtClean="0"/>
          </a:p>
          <a:p>
            <a:pPr lvl="1" eaLnBrk="1" hangingPunct="1">
              <a:lnSpc>
                <a:spcPct val="80000"/>
              </a:lnSpc>
            </a:pPr>
            <a:r>
              <a:rPr lang="en-US" dirty="0" err="1" smtClean="0"/>
              <a:t>NotebookOptions</a:t>
            </a:r>
            <a:endParaRPr lang="en-US" dirty="0" smtClean="0"/>
          </a:p>
          <a:p>
            <a:pPr lvl="1" eaLnBrk="1" hangingPunct="1">
              <a:lnSpc>
                <a:spcPct val="80000"/>
              </a:lnSpc>
            </a:pPr>
            <a:r>
              <a:rPr lang="en-US" dirty="0" err="1" smtClean="0"/>
              <a:t>PartOptions</a:t>
            </a:r>
            <a:endParaRPr lang="en-US" dirty="0" smtClean="0"/>
          </a:p>
          <a:p>
            <a:pPr lvl="1" eaLnBrk="1" hangingPunct="1">
              <a:lnSpc>
                <a:spcPct val="80000"/>
              </a:lnSpc>
            </a:pPr>
            <a:r>
              <a:rPr lang="en-US" dirty="0" err="1" smtClean="0"/>
              <a:t>SaveOptions</a:t>
            </a:r>
            <a:endParaRPr lang="en-US" dirty="0" smtClean="0"/>
          </a:p>
          <a:p>
            <a:pPr lvl="1" eaLnBrk="1" hangingPunct="1">
              <a:lnSpc>
                <a:spcPct val="80000"/>
              </a:lnSpc>
            </a:pPr>
            <a:r>
              <a:rPr lang="en-US" dirty="0" smtClean="0"/>
              <a:t>Sketch3DOptions</a:t>
            </a:r>
          </a:p>
          <a:p>
            <a:pPr lvl="1" eaLnBrk="1" hangingPunct="1">
              <a:lnSpc>
                <a:spcPct val="80000"/>
              </a:lnSpc>
            </a:pPr>
            <a:r>
              <a:rPr lang="en-US" dirty="0" err="1" smtClean="0"/>
              <a:t>SketchOptions</a:t>
            </a:r>
            <a:endParaRPr lang="en-US" dirty="0" smtClean="0"/>
          </a:p>
          <a:p>
            <a:pPr lvl="1" eaLnBrk="1" hangingPunct="1">
              <a:lnSpc>
                <a:spcPct val="80000"/>
              </a:lnSpc>
            </a:pPr>
            <a:r>
              <a:rPr lang="en-US" dirty="0" err="1" smtClean="0"/>
              <a:t>iFeatureOptions</a:t>
            </a:r>
            <a:endParaRPr lang="en-US" dirty="0" smtClean="0"/>
          </a:p>
          <a:p>
            <a:pPr lvl="1" eaLnBrk="1" hangingPunct="1">
              <a:lnSpc>
                <a:spcPct val="80000"/>
              </a:lnSpc>
            </a:pPr>
            <a:r>
              <a:rPr lang="en-US" dirty="0" err="1" smtClean="0"/>
              <a:t>ColorSchemes</a:t>
            </a:r>
            <a:endParaRPr lang="en-US" dirty="0" smtClean="0"/>
          </a:p>
          <a:p>
            <a:endParaRPr lang="en-US" dirty="0"/>
          </a:p>
        </p:txBody>
      </p:sp>
      <p:pic>
        <p:nvPicPr>
          <p:cNvPr id="195587" name="Picture 3"/>
          <p:cNvPicPr>
            <a:picLocks noChangeAspect="1" noChangeArrowheads="1"/>
          </p:cNvPicPr>
          <p:nvPr/>
        </p:nvPicPr>
        <p:blipFill>
          <a:blip r:embed="rId3" cstate="print"/>
          <a:srcRect/>
          <a:stretch>
            <a:fillRect/>
          </a:stretch>
        </p:blipFill>
        <p:spPr bwMode="auto">
          <a:xfrm>
            <a:off x="4187827" y="1873946"/>
            <a:ext cx="3766856" cy="489637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Level Objects</a:t>
            </a:r>
            <a:endParaRPr lang="en-US" dirty="0"/>
          </a:p>
        </p:txBody>
      </p:sp>
      <p:sp>
        <p:nvSpPr>
          <p:cNvPr id="3" name="Content Placeholder 2"/>
          <p:cNvSpPr>
            <a:spLocks noGrp="1"/>
          </p:cNvSpPr>
          <p:nvPr>
            <p:ph idx="1"/>
          </p:nvPr>
        </p:nvSpPr>
        <p:spPr/>
        <p:txBody>
          <a:bodyPr/>
          <a:lstStyle/>
          <a:p>
            <a:pPr eaLnBrk="1" hangingPunct="1"/>
            <a:r>
              <a:rPr lang="en-US" b="1" i="1" dirty="0" smtClean="0"/>
              <a:t>Documents</a:t>
            </a:r>
            <a:r>
              <a:rPr lang="en-US" dirty="0" smtClean="0"/>
              <a:t> – All currently open documents, including those that are referenced by other documents.</a:t>
            </a:r>
          </a:p>
          <a:p>
            <a:pPr eaLnBrk="1" hangingPunct="1"/>
            <a:r>
              <a:rPr lang="en-US" b="1" i="1" dirty="0" err="1" smtClean="0"/>
              <a:t>ApplicationAddIns</a:t>
            </a:r>
            <a:r>
              <a:rPr lang="en-US" dirty="0" smtClean="0"/>
              <a:t> – The available Add-Ins.</a:t>
            </a:r>
          </a:p>
          <a:p>
            <a:pPr eaLnBrk="1" hangingPunct="1"/>
            <a:r>
              <a:rPr lang="en-US" b="1" i="1" dirty="0" err="1" smtClean="0"/>
              <a:t>VBAProjects</a:t>
            </a:r>
            <a:r>
              <a:rPr lang="en-US" dirty="0" smtClean="0"/>
              <a:t> – VBA related objects.</a:t>
            </a:r>
          </a:p>
          <a:p>
            <a:endParaRPr 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pPr eaLnBrk="1" hangingPunct="1"/>
            <a:r>
              <a:rPr lang="en-US" dirty="0" smtClean="0"/>
              <a:t>Provides access to several different sets of events:</a:t>
            </a:r>
          </a:p>
          <a:p>
            <a:pPr lvl="1" eaLnBrk="1" hangingPunct="1"/>
            <a:r>
              <a:rPr lang="en-US" b="1" i="1" dirty="0" err="1" smtClean="0"/>
              <a:t>ApplicationEvents</a:t>
            </a:r>
            <a:endParaRPr lang="en-US" b="1" i="1" dirty="0" smtClean="0"/>
          </a:p>
          <a:p>
            <a:pPr lvl="1" eaLnBrk="1" hangingPunct="1"/>
            <a:r>
              <a:rPr lang="en-US" b="1" i="1" dirty="0" err="1" smtClean="0"/>
              <a:t>AssemblyEvents</a:t>
            </a:r>
            <a:endParaRPr lang="en-US" b="1" i="1" dirty="0" smtClean="0"/>
          </a:p>
          <a:p>
            <a:pPr lvl="1" eaLnBrk="1" hangingPunct="1"/>
            <a:r>
              <a:rPr lang="en-US" b="1" i="1" dirty="0" err="1" smtClean="0"/>
              <a:t>FileAccessEvents</a:t>
            </a:r>
            <a:endParaRPr lang="en-US" b="1" i="1" dirty="0" smtClean="0"/>
          </a:p>
          <a:p>
            <a:pPr lvl="1" eaLnBrk="1" hangingPunct="1"/>
            <a:r>
              <a:rPr lang="en-US" b="1" i="1" dirty="0" err="1" smtClean="0"/>
              <a:t>FileUIEvents</a:t>
            </a:r>
            <a:endParaRPr lang="en-US" b="1" i="1" dirty="0" smtClean="0"/>
          </a:p>
          <a:p>
            <a:pPr lvl="1" eaLnBrk="1" hangingPunct="1"/>
            <a:r>
              <a:rPr lang="en-US" b="1" i="1" dirty="0" err="1" smtClean="0"/>
              <a:t>ModelingEvents</a:t>
            </a:r>
            <a:endParaRPr lang="en-US" b="1" i="1" dirty="0" smtClean="0"/>
          </a:p>
          <a:p>
            <a:pPr lvl="1" eaLnBrk="1" hangingPunct="1"/>
            <a:r>
              <a:rPr lang="en-US" b="1" i="1" dirty="0" err="1" smtClean="0"/>
              <a:t>RepresentationEvents</a:t>
            </a:r>
            <a:endParaRPr lang="en-US" b="1" i="1" dirty="0" smtClean="0"/>
          </a:p>
          <a:p>
            <a:pPr lvl="1" eaLnBrk="1" hangingPunct="1"/>
            <a:r>
              <a:rPr lang="en-US" b="1" i="1" dirty="0" err="1" smtClean="0"/>
              <a:t>SketchEvents</a:t>
            </a:r>
            <a:endParaRPr lang="en-US" b="1" i="1" dirty="0" smtClean="0"/>
          </a:p>
          <a:p>
            <a:pPr lvl="1" eaLnBrk="1" hangingPunct="1"/>
            <a:r>
              <a:rPr lang="en-US" b="1" i="1" dirty="0" err="1" smtClean="0"/>
              <a:t>StyleEvents</a:t>
            </a:r>
            <a:endParaRPr lang="en-US" b="1" i="1"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lstStyle/>
          <a:p>
            <a:pPr eaLnBrk="1" hangingPunct="1">
              <a:lnSpc>
                <a:spcPct val="90000"/>
              </a:lnSpc>
            </a:pPr>
            <a:r>
              <a:rPr lang="en-US" b="1" i="1" dirty="0" err="1" smtClean="0"/>
              <a:t>SilentOperation</a:t>
            </a:r>
            <a:r>
              <a:rPr lang="en-US" dirty="0" smtClean="0"/>
              <a:t> – Causes all dialogs to be suppressed and take the default behavior.  Useful for batch processing operations where warning dialogs would normally be displayed as files are opened, processed, and closed.</a:t>
            </a:r>
          </a:p>
          <a:p>
            <a:pPr eaLnBrk="1" hangingPunct="1">
              <a:lnSpc>
                <a:spcPct val="90000"/>
              </a:lnSpc>
            </a:pPr>
            <a:endParaRPr lang="en-US" sz="1100" dirty="0" smtClean="0"/>
          </a:p>
          <a:p>
            <a:pPr eaLnBrk="1" hangingPunct="1">
              <a:lnSpc>
                <a:spcPct val="90000"/>
              </a:lnSpc>
            </a:pPr>
            <a:r>
              <a:rPr lang="en-US" b="1" i="1" dirty="0" err="1" smtClean="0"/>
              <a:t>LanguageName</a:t>
            </a:r>
            <a:r>
              <a:rPr lang="en-US" dirty="0" smtClean="0"/>
              <a:t>, </a:t>
            </a:r>
            <a:r>
              <a:rPr lang="en-US" b="1" i="1" dirty="0" smtClean="0"/>
              <a:t>Locale</a:t>
            </a:r>
            <a:r>
              <a:rPr lang="en-US" dirty="0" smtClean="0"/>
              <a:t> – Language information.</a:t>
            </a:r>
          </a:p>
          <a:p>
            <a:pPr eaLnBrk="1" hangingPunct="1">
              <a:lnSpc>
                <a:spcPct val="90000"/>
              </a:lnSpc>
            </a:pPr>
            <a:endParaRPr lang="en-US" sz="1100" dirty="0" smtClean="0"/>
          </a:p>
          <a:p>
            <a:pPr eaLnBrk="1" hangingPunct="1">
              <a:lnSpc>
                <a:spcPct val="90000"/>
              </a:lnSpc>
            </a:pPr>
            <a:r>
              <a:rPr lang="en-US" b="1" i="1" dirty="0" err="1" smtClean="0"/>
              <a:t>MRUEnabled</a:t>
            </a:r>
            <a:r>
              <a:rPr lang="en-US" dirty="0" smtClean="0"/>
              <a:t>, </a:t>
            </a:r>
            <a:r>
              <a:rPr lang="en-US" b="1" i="1" dirty="0" err="1" smtClean="0"/>
              <a:t>MRUDisplay</a:t>
            </a:r>
            <a:r>
              <a:rPr lang="en-US" dirty="0" smtClean="0"/>
              <a:t> – Controls display of most recently used file list at the bottom of the File menu.</a:t>
            </a:r>
          </a:p>
          <a:p>
            <a:pPr eaLnBrk="1" hangingPunct="1">
              <a:lnSpc>
                <a:spcPct val="90000"/>
              </a:lnSpc>
            </a:pPr>
            <a:endParaRPr lang="en-US" sz="1100" dirty="0" smtClean="0"/>
          </a:p>
          <a:p>
            <a:pPr eaLnBrk="1" hangingPunct="1">
              <a:lnSpc>
                <a:spcPct val="90000"/>
              </a:lnSpc>
            </a:pPr>
            <a:r>
              <a:rPr lang="en-US" b="1" i="1" dirty="0" smtClean="0"/>
              <a:t>Ready</a:t>
            </a:r>
            <a:r>
              <a:rPr lang="en-US" dirty="0" smtClean="0"/>
              <a:t> – Indicates if Inventor is fully initialized.</a:t>
            </a:r>
          </a:p>
          <a:p>
            <a:pPr eaLnBrk="1" hangingPunct="1">
              <a:lnSpc>
                <a:spcPct val="90000"/>
              </a:lnSpc>
            </a:pPr>
            <a:endParaRPr lang="en-US" sz="1100" dirty="0" smtClean="0"/>
          </a:p>
          <a:p>
            <a:pPr eaLnBrk="1" hangingPunct="1">
              <a:lnSpc>
                <a:spcPct val="90000"/>
              </a:lnSpc>
            </a:pPr>
            <a:r>
              <a:rPr lang="en-US" b="1" i="1" dirty="0" err="1" smtClean="0"/>
              <a:t>StatusBarText</a:t>
            </a:r>
            <a:r>
              <a:rPr lang="en-US" dirty="0" smtClean="0"/>
              <a:t> – Text shown in the status bar.</a:t>
            </a:r>
          </a:p>
          <a:p>
            <a:endParaRPr 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704"/>
            <a:ext cx="8062912" cy="1143000"/>
          </a:xfrm>
        </p:spPr>
        <p:txBody>
          <a:bodyPr/>
          <a:lstStyle/>
          <a:p>
            <a:r>
              <a:rPr lang="en-US" sz="3200" dirty="0" smtClean="0"/>
              <a:t>How to access the Application Object? – VB.NET</a:t>
            </a:r>
            <a:endParaRPr lang="en-US" sz="3200" dirty="0"/>
          </a:p>
        </p:txBody>
      </p:sp>
      <p:sp>
        <p:nvSpPr>
          <p:cNvPr id="3" name="Content Placeholder 2"/>
          <p:cNvSpPr>
            <a:spLocks noGrp="1"/>
          </p:cNvSpPr>
          <p:nvPr>
            <p:ph idx="1"/>
          </p:nvPr>
        </p:nvSpPr>
        <p:spPr>
          <a:xfrm>
            <a:off x="319088" y="1107693"/>
            <a:ext cx="8062912" cy="1571699"/>
          </a:xfrm>
        </p:spPr>
        <p:txBody>
          <a:bodyPr/>
          <a:lstStyle/>
          <a:p>
            <a:pPr lvl="1"/>
            <a:r>
              <a:rPr lang="en-US" dirty="0" smtClean="0"/>
              <a:t>Access in Inventor’s VBA using the </a:t>
            </a:r>
            <a:r>
              <a:rPr lang="en-US" b="1" i="1" dirty="0" err="1" smtClean="0"/>
              <a:t>ThisApplication</a:t>
            </a:r>
            <a:r>
              <a:rPr lang="en-US" dirty="0" smtClean="0"/>
              <a:t> property.</a:t>
            </a:r>
          </a:p>
          <a:p>
            <a:pPr lvl="1"/>
            <a:r>
              <a:rPr lang="fr-FR" dirty="0" err="1" smtClean="0"/>
              <a:t>From</a:t>
            </a:r>
            <a:r>
              <a:rPr lang="fr-FR" dirty="0" smtClean="0"/>
              <a:t>  an </a:t>
            </a:r>
            <a:r>
              <a:rPr lang="fr-FR" dirty="0" err="1" smtClean="0"/>
              <a:t>AddIn</a:t>
            </a:r>
            <a:r>
              <a:rPr lang="fr-FR" dirty="0" smtClean="0"/>
              <a:t>: </a:t>
            </a:r>
            <a:r>
              <a:rPr lang="fr-FR" dirty="0" err="1" smtClean="0"/>
              <a:t>see</a:t>
            </a:r>
            <a:r>
              <a:rPr lang="fr-FR" dirty="0" smtClean="0"/>
              <a:t> Module 10</a:t>
            </a:r>
            <a:endParaRPr lang="en-US" dirty="0" smtClean="0"/>
          </a:p>
          <a:p>
            <a:pPr lvl="1"/>
            <a:r>
              <a:rPr lang="en-US" dirty="0" smtClean="0"/>
              <a:t>Access from outside Inventor using either the </a:t>
            </a:r>
            <a:r>
              <a:rPr lang="en-US" b="1" i="1" dirty="0" err="1" smtClean="0"/>
              <a:t>GetObject</a:t>
            </a:r>
            <a:r>
              <a:rPr lang="en-US" dirty="0" smtClean="0"/>
              <a:t> or </a:t>
            </a:r>
            <a:r>
              <a:rPr lang="en-US" b="1" i="1" dirty="0" err="1" smtClean="0"/>
              <a:t>CreateObject</a:t>
            </a:r>
            <a:r>
              <a:rPr lang="en-US" dirty="0" smtClean="0"/>
              <a:t> methods:</a:t>
            </a:r>
          </a:p>
          <a:p>
            <a:pPr lvl="1"/>
            <a:endParaRPr lang="en-US" dirty="0" smtClean="0"/>
          </a:p>
          <a:p>
            <a:pPr lvl="1">
              <a:buFont typeface="Wingdings" pitchFamily="-112" charset="2"/>
              <a:buNone/>
            </a:pPr>
            <a:endParaRPr lang="en-US" sz="1000" b="1" dirty="0" smtClean="0">
              <a:latin typeface="Arial Narrow" pitchFamily="34" charset="0"/>
            </a:endParaRPr>
          </a:p>
          <a:p>
            <a:endParaRPr lang="en-US" dirty="0"/>
          </a:p>
        </p:txBody>
      </p:sp>
      <p:sp>
        <p:nvSpPr>
          <p:cNvPr id="194562" name="Text Box 2"/>
          <p:cNvSpPr txBox="1">
            <a:spLocks noChangeArrowheads="1"/>
          </p:cNvSpPr>
          <p:nvPr/>
        </p:nvSpPr>
        <p:spPr bwMode="auto">
          <a:xfrm>
            <a:off x="523875" y="2695575"/>
            <a:ext cx="7848600" cy="3848100"/>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rgbClr val="0000FF"/>
                </a:solidFill>
                <a:effectLst/>
                <a:latin typeface="Courier New" pitchFamily="49" charset="0"/>
              </a:rPr>
              <a:t>Dim</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_InvApplication </a:t>
            </a:r>
            <a:r>
              <a:rPr kumimoji="0" lang="en-US" sz="1100" b="1" i="0" u="none" strike="noStrike" cap="none" normalizeH="0" baseline="0" noProof="1" smtClean="0">
                <a:ln>
                  <a:noFill/>
                </a:ln>
                <a:solidFill>
                  <a:srgbClr val="0000FF"/>
                </a:solidFill>
                <a:effectLst/>
                <a:latin typeface="Courier New" pitchFamily="49" charset="0"/>
              </a:rPr>
              <a:t>As</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Inventor.Application</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Nothing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rgbClr val="0000FF"/>
                </a:solidFill>
                <a:effectLst/>
                <a:latin typeface="Courier New" pitchFamily="49" charset="0"/>
              </a:rPr>
              <a:t>Try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Try</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8000"/>
                </a:solidFill>
                <a:effectLst/>
                <a:latin typeface="Courier New" pitchFamily="49" charset="0"/>
              </a:rPr>
              <a:t>' Try to get an active instance of Inventor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bg1"/>
                </a:solidFill>
                <a:effectLst/>
                <a:latin typeface="Courier New" pitchFamily="49" charset="0"/>
              </a:rPr>
              <a:t>        _InvApplication</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100" b="1" u="none" noProof="1" smtClean="0">
                <a:solidFill>
                  <a:schemeClr val="bg1"/>
                </a:solidFill>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System.Runtime.InteropServices.Marshal.GetActiveObject(</a:t>
            </a:r>
            <a:r>
              <a:rPr kumimoji="0" lang="en-US" sz="1100" b="1" i="0" u="none" strike="noStrike" cap="none" normalizeH="0" baseline="0" noProof="1" smtClean="0">
                <a:ln>
                  <a:noFill/>
                </a:ln>
                <a:solidFill>
                  <a:srgbClr val="A31515"/>
                </a:solidFill>
                <a:effectLst/>
                <a:latin typeface="Courier New" pitchFamily="49" charset="0"/>
              </a:rPr>
              <a:t>"Inventor.Application"</a:t>
            </a:r>
            <a:r>
              <a:rPr kumimoji="0" lang="en-US" sz="11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chemeClr val="bg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Catch</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ex</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As</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End</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If</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_InvApplication</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Is</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Nothing</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Then</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8000"/>
                </a:solidFill>
                <a:effectLst/>
                <a:latin typeface="Courier New" pitchFamily="49" charset="0"/>
              </a:rPr>
              <a:t>' If not active, create a new Inventor session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8000"/>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Dim</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inventorAppType</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As</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Type =</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chemeClr val="bg1"/>
                </a:solidFill>
                <a:effectLst/>
                <a:latin typeface="Courier New" pitchFamily="49" charset="0"/>
              </a:rPr>
              <a:t>System.Type.GetTypeFromProgID(</a:t>
            </a:r>
            <a:r>
              <a:rPr kumimoji="0" lang="en-US" sz="1100" b="1" i="0" u="none" strike="noStrike" cap="none" normalizeH="0" baseline="0" noProof="1" smtClean="0">
                <a:ln>
                  <a:noFill/>
                </a:ln>
                <a:solidFill>
                  <a:srgbClr val="A31515"/>
                </a:solidFill>
                <a:effectLst/>
                <a:latin typeface="Courier New" pitchFamily="49" charset="0"/>
              </a:rPr>
              <a:t>"Inventor.Application"</a:t>
            </a:r>
            <a:r>
              <a:rPr kumimoji="0" lang="en-US" sz="11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bg1"/>
                </a:solidFill>
                <a:effectLst/>
                <a:latin typeface="Courier New" pitchFamily="49" charset="0"/>
              </a:rPr>
              <a:t>        _InvApplication = System.Activator.CreateInstance(inventorAppType)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8000"/>
                </a:solidFill>
                <a:effectLst/>
                <a:latin typeface="Courier New" pitchFamily="49" charset="0"/>
              </a:rPr>
              <a:t>'Must be set visible explicitly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bg1"/>
                </a:solidFill>
                <a:effectLst/>
                <a:latin typeface="Courier New" pitchFamily="49" charset="0"/>
              </a:rPr>
              <a:t>        _InvApplication.Visible =</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True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End</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If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noProof="1" smtClean="0">
                <a:ln>
                  <a:noFill/>
                </a:ln>
                <a:solidFill>
                  <a:srgbClr val="0000FF"/>
                </a:solidFill>
                <a:effectLst/>
                <a:latin typeface="Courier New" pitchFamily="49" charset="0"/>
              </a:rPr>
              <a:t>End</a:t>
            </a:r>
            <a:r>
              <a:rPr kumimoji="0" lang="en-US" sz="1100" b="1" i="0" u="none" strike="noStrike" cap="none" normalizeH="0" baseline="0" noProof="1" smtClean="0">
                <a:ln>
                  <a:noFill/>
                </a:ln>
                <a:solidFill>
                  <a:schemeClr val="tx1"/>
                </a:solidFill>
                <a:effectLst/>
                <a:latin typeface="Courier New" pitchFamily="49" charset="0"/>
              </a:rPr>
              <a:t> </a:t>
            </a:r>
            <a:r>
              <a:rPr kumimoji="0" lang="en-US" sz="1100" b="1" i="0" u="none" strike="noStrike" cap="none" normalizeH="0" baseline="0" noProof="1" smtClean="0">
                <a:ln>
                  <a:noFill/>
                </a:ln>
                <a:solidFill>
                  <a:srgbClr val="0000FF"/>
                </a:solidFill>
                <a:effectLst/>
                <a:latin typeface="Courier New" pitchFamily="49" charset="0"/>
              </a:rPr>
              <a:t>Try</a:t>
            </a:r>
            <a:endParaRPr kumimoji="0" lang="en-US" sz="11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1704"/>
            <a:ext cx="8511761" cy="1143000"/>
          </a:xfrm>
        </p:spPr>
        <p:txBody>
          <a:bodyPr/>
          <a:lstStyle/>
          <a:p>
            <a:r>
              <a:rPr lang="en-US" sz="3200" dirty="0" smtClean="0"/>
              <a:t>How to access the Application Object? – C#</a:t>
            </a:r>
            <a:endParaRPr lang="en-US" sz="3200" dirty="0"/>
          </a:p>
        </p:txBody>
      </p:sp>
      <p:sp>
        <p:nvSpPr>
          <p:cNvPr id="3" name="Content Placeholder 2"/>
          <p:cNvSpPr>
            <a:spLocks noGrp="1"/>
          </p:cNvSpPr>
          <p:nvPr>
            <p:ph idx="1"/>
          </p:nvPr>
        </p:nvSpPr>
        <p:spPr>
          <a:xfrm>
            <a:off x="319088" y="1107693"/>
            <a:ext cx="8062912" cy="783737"/>
          </a:xfrm>
        </p:spPr>
        <p:txBody>
          <a:bodyPr/>
          <a:lstStyle/>
          <a:p>
            <a:pPr lvl="1"/>
            <a:r>
              <a:rPr lang="en-US" dirty="0" smtClean="0"/>
              <a:t>Similar to VB.NET, access from outside Inventor using either the </a:t>
            </a:r>
            <a:r>
              <a:rPr lang="en-US" b="1" i="1" dirty="0" err="1" smtClean="0"/>
              <a:t>GetObject</a:t>
            </a:r>
            <a:r>
              <a:rPr lang="en-US" dirty="0" smtClean="0"/>
              <a:t> or </a:t>
            </a:r>
            <a:r>
              <a:rPr lang="en-US" b="1" i="1" dirty="0" err="1" smtClean="0"/>
              <a:t>CreateObject</a:t>
            </a:r>
            <a:r>
              <a:rPr lang="en-US" dirty="0" smtClean="0"/>
              <a:t> methods:</a:t>
            </a:r>
          </a:p>
          <a:p>
            <a:pPr lvl="1"/>
            <a:endParaRPr lang="en-US" dirty="0" smtClean="0"/>
          </a:p>
          <a:p>
            <a:pPr lvl="1">
              <a:buFont typeface="Wingdings" pitchFamily="-112" charset="2"/>
              <a:buNone/>
            </a:pPr>
            <a:endParaRPr lang="en-US" sz="1000" b="1" dirty="0" smtClean="0">
              <a:latin typeface="Arial Narrow" pitchFamily="34" charset="0"/>
            </a:endParaRPr>
          </a:p>
          <a:p>
            <a:endParaRPr lang="en-US" dirty="0"/>
          </a:p>
        </p:txBody>
      </p:sp>
      <p:sp>
        <p:nvSpPr>
          <p:cNvPr id="198658" name="Rectangle 2"/>
          <p:cNvSpPr>
            <a:spLocks noChangeArrowheads="1"/>
          </p:cNvSpPr>
          <p:nvPr/>
        </p:nvSpPr>
        <p:spPr bwMode="auto">
          <a:xfrm>
            <a:off x="313149" y="2101463"/>
            <a:ext cx="8192023" cy="3970318"/>
          </a:xfrm>
          <a:prstGeom prst="rect">
            <a:avLst/>
          </a:prstGeom>
          <a:solidFill>
            <a:schemeClr val="tx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string</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progId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A31515"/>
                </a:solidFill>
                <a:effectLst/>
                <a:latin typeface="Courier New" pitchFamily="49" charset="0"/>
                <a:ea typeface="宋体" pitchFamily="2" charset="-122"/>
                <a:cs typeface="Courier New" pitchFamily="49" charset="0"/>
              </a:rPr>
              <a:t>Inventor.Application</a:t>
            </a:r>
            <a:r>
              <a:rPr kumimoji="0" lang="en-US" altLang="zh-CN" sz="12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Type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inventorApplicationType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Type</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.GetTypeFromProgID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progId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instance;</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try</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instance =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Marshal</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.GetActiveObject</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progId</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instance.Visible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true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return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instance;</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catch</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COMException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 No running instance, so proceed with creating a new instance</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instance = (</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Application</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Activator</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.CreateInstance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inventorApplicationType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instance.Visible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true</a:t>
            </a:r>
            <a:r>
              <a:rPr kumimoji="0" lang="en-US" altLang="zh-CN" sz="12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Lab</a:t>
            </a:r>
            <a:r>
              <a:rPr lang="fr-FR" dirty="0" smtClean="0"/>
              <a:t>: Access the Application Object</a:t>
            </a:r>
            <a:endParaRPr lang="en-US" dirty="0"/>
          </a:p>
        </p:txBody>
      </p:sp>
      <p:sp>
        <p:nvSpPr>
          <p:cNvPr id="3" name="Content Placeholder 2"/>
          <p:cNvSpPr>
            <a:spLocks noGrp="1"/>
          </p:cNvSpPr>
          <p:nvPr>
            <p:ph idx="1"/>
          </p:nvPr>
        </p:nvSpPr>
        <p:spPr>
          <a:xfrm>
            <a:off x="319088" y="1290790"/>
            <a:ext cx="8062912" cy="5119688"/>
          </a:xfrm>
        </p:spPr>
        <p:txBody>
          <a:bodyPr/>
          <a:lstStyle/>
          <a:p>
            <a:r>
              <a:rPr lang="en-US" dirty="0" smtClean="0"/>
              <a:t>Create an external Exe that tries to access the Inventor Application object at startup. If a running instance of Inventor is not found, then create a new instance using “</a:t>
            </a:r>
            <a:r>
              <a:rPr lang="en-US" b="1" dirty="0" err="1" smtClean="0"/>
              <a:t>CreateInstance</a:t>
            </a:r>
            <a:r>
              <a:rPr lang="en-US" dirty="0" smtClean="0"/>
              <a:t>” </a:t>
            </a:r>
          </a:p>
          <a:p>
            <a:r>
              <a:rPr lang="en-US" dirty="0" smtClean="0"/>
              <a:t>Create some controls in order to:</a:t>
            </a:r>
          </a:p>
          <a:p>
            <a:pPr lvl="2">
              <a:buNone/>
            </a:pPr>
            <a:r>
              <a:rPr lang="en-US" dirty="0" smtClean="0"/>
              <a:t>	- Ask user for Height and Width values and set the </a:t>
            </a:r>
            <a:r>
              <a:rPr lang="en-US" dirty="0" err="1" smtClean="0"/>
              <a:t>ActiveView</a:t>
            </a:r>
            <a:r>
              <a:rPr lang="en-US" dirty="0" smtClean="0"/>
              <a:t> to the entered values.</a:t>
            </a:r>
          </a:p>
          <a:p>
            <a:pPr lvl="2">
              <a:buNone/>
            </a:pPr>
            <a:r>
              <a:rPr lang="en-US" dirty="0" smtClean="0"/>
              <a:t>	- Ask user for the Application caption and set it.</a:t>
            </a:r>
            <a:endParaRPr 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COM API Model</a:t>
            </a:r>
            <a:endParaRPr lang="en-US" dirty="0"/>
          </a:p>
        </p:txBody>
      </p:sp>
      <p:grpSp>
        <p:nvGrpSpPr>
          <p:cNvPr id="4" name="Content Placeholder 3"/>
          <p:cNvGrpSpPr>
            <a:grpSpLocks noGrp="1"/>
          </p:cNvGrpSpPr>
          <p:nvPr>
            <p:ph idx="1"/>
          </p:nvPr>
        </p:nvGrpSpPr>
        <p:grpSpPr>
          <a:xfrm>
            <a:off x="568464" y="1698676"/>
            <a:ext cx="7594628" cy="4585739"/>
            <a:chOff x="845301" y="3085406"/>
            <a:chExt cx="10609638" cy="5975464"/>
          </a:xfrm>
        </p:grpSpPr>
        <p:sp>
          <p:nvSpPr>
            <p:cNvPr id="5" name="Rectangle 4"/>
            <p:cNvSpPr>
              <a:spLocks noChangeArrowheads="1"/>
            </p:cNvSpPr>
            <p:nvPr/>
          </p:nvSpPr>
          <p:spPr bwMode="auto">
            <a:xfrm>
              <a:off x="845301" y="7225380"/>
              <a:ext cx="10609638" cy="1835490"/>
            </a:xfrm>
            <a:prstGeom prst="rect">
              <a:avLst/>
            </a:prstGeom>
            <a:solidFill>
              <a:srgbClr val="FFCC00">
                <a:alpha val="7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flatTx/>
            </a:bodyPr>
            <a:lstStyle/>
            <a:p>
              <a:r>
                <a:rPr lang="en-US" sz="2000" b="1" u="none" dirty="0">
                  <a:solidFill>
                    <a:schemeClr val="bg1"/>
                  </a:solidFill>
                  <a:latin typeface="Verdana" pitchFamily="34" charset="0"/>
                </a:rPr>
                <a:t>Inventor</a:t>
              </a:r>
            </a:p>
          </p:txBody>
        </p:sp>
        <p:sp>
          <p:nvSpPr>
            <p:cNvPr id="6" name="Rectangle 5"/>
            <p:cNvSpPr>
              <a:spLocks noChangeArrowheads="1"/>
            </p:cNvSpPr>
            <p:nvPr/>
          </p:nvSpPr>
          <p:spPr bwMode="auto">
            <a:xfrm>
              <a:off x="845301" y="5796618"/>
              <a:ext cx="10609638" cy="1428762"/>
            </a:xfrm>
            <a:prstGeom prst="rect">
              <a:avLst/>
            </a:prstGeom>
            <a:solidFill>
              <a:srgbClr val="00CCFF">
                <a:alpha val="8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lIns="18288" tIns="18288">
              <a:flatTx/>
            </a:bodyPr>
            <a:lstStyle/>
            <a:p>
              <a:r>
                <a:rPr lang="en-US" sz="2000" b="1" u="none" dirty="0">
                  <a:solidFill>
                    <a:schemeClr val="bg1"/>
                  </a:solidFill>
                  <a:latin typeface="Verdana" pitchFamily="34" charset="0"/>
                </a:rPr>
                <a:t>Inventor COM </a:t>
              </a:r>
              <a:r>
                <a:rPr lang="en-US" sz="2000" b="1" u="none" dirty="0" smtClean="0">
                  <a:solidFill>
                    <a:schemeClr val="bg1"/>
                  </a:solidFill>
                  <a:latin typeface="Verdana" pitchFamily="34" charset="0"/>
                </a:rPr>
                <a:t>Automation API</a:t>
              </a:r>
              <a:endParaRPr lang="en-US" sz="2000" b="1" u="none" dirty="0">
                <a:solidFill>
                  <a:schemeClr val="bg1"/>
                </a:solidFill>
                <a:latin typeface="Verdana" pitchFamily="34" charset="0"/>
              </a:endParaRPr>
            </a:p>
          </p:txBody>
        </p:sp>
        <p:sp>
          <p:nvSpPr>
            <p:cNvPr id="7" name="Rectangle 6"/>
            <p:cNvSpPr>
              <a:spLocks noChangeArrowheads="1"/>
            </p:cNvSpPr>
            <p:nvPr/>
          </p:nvSpPr>
          <p:spPr bwMode="auto">
            <a:xfrm>
              <a:off x="845301" y="3085406"/>
              <a:ext cx="1783154" cy="2440367"/>
            </a:xfrm>
            <a:prstGeom prst="rect">
              <a:avLst/>
            </a:prstGeom>
            <a:solidFill>
              <a:srgbClr val="E65200">
                <a:alpha val="89804"/>
              </a:srgbClr>
            </a:solidFill>
            <a:ln w="9525">
              <a:miter lim="800000"/>
              <a:headEnd/>
              <a:tailEnd/>
            </a:ln>
            <a:effectLst>
              <a:outerShdw blurRad="50800" dist="50800" dir="5400000" algn="ctr" rotWithShape="0">
                <a:schemeClr val="accent5">
                  <a:lumMod val="75000"/>
                </a:schemeClr>
              </a:outerShdw>
            </a:effectLst>
            <a:scene3d>
              <a:camera prst="legacyObliqueTopRight"/>
              <a:lightRig rig="legacyFlat3" dir="b"/>
            </a:scene3d>
            <a:sp3d extrusionH="430200" contourW="12700" prstMaterial="legacyMatte">
              <a:bevelT w="13500" h="13500" prst="angle"/>
              <a:bevelB w="13500" h="13500" prst="angle"/>
              <a:extrusionClr>
                <a:schemeClr val="accent5">
                  <a:lumMod val="75000"/>
                </a:schemeClr>
              </a:extrusionClr>
              <a:contourClr>
                <a:schemeClr val="accent5">
                  <a:lumMod val="60000"/>
                  <a:lumOff val="40000"/>
                </a:schemeClr>
              </a:contourClr>
            </a:sp3d>
          </p:spPr>
          <p:txBody>
            <a:bodyPr wrap="none" lIns="18288" tIns="18288">
              <a:flatTx/>
            </a:bodyPr>
            <a:lstStyle/>
            <a:p>
              <a:r>
                <a:rPr lang="en-US" sz="1600" u="none" dirty="0">
                  <a:solidFill>
                    <a:schemeClr val="bg1"/>
                  </a:solidFill>
                  <a:latin typeface="Verdana" pitchFamily="34" charset="0"/>
                </a:rPr>
                <a:t>Visual Basic</a:t>
              </a:r>
            </a:p>
          </p:txBody>
        </p:sp>
        <p:sp>
          <p:nvSpPr>
            <p:cNvPr id="8" name="Rectangle 7"/>
            <p:cNvSpPr>
              <a:spLocks noChangeArrowheads="1"/>
            </p:cNvSpPr>
            <p:nvPr/>
          </p:nvSpPr>
          <p:spPr bwMode="auto">
            <a:xfrm>
              <a:off x="2747497" y="3085406"/>
              <a:ext cx="952338" cy="2440367"/>
            </a:xfrm>
            <a:prstGeom prst="rect">
              <a:avLst/>
            </a:prstGeom>
            <a:solidFill>
              <a:srgbClr val="E65200">
                <a:alpha val="89804"/>
              </a:srgbClr>
            </a:solidFill>
            <a:ln w="9525">
              <a:miter lim="800000"/>
              <a:headEnd/>
              <a:tailEnd/>
            </a:ln>
            <a:effectLst>
              <a:outerShdw blurRad="50800" dist="50800" dir="5400000" algn="ctr" rotWithShape="0">
                <a:schemeClr val="accent5">
                  <a:lumMod val="75000"/>
                </a:schemeClr>
              </a:outerShdw>
            </a:effectLst>
            <a:scene3d>
              <a:camera prst="legacyObliqueTopRight"/>
              <a:lightRig rig="legacyFlat3" dir="b"/>
            </a:scene3d>
            <a:sp3d extrusionH="430200" contourW="12700" prstMaterial="legacyMatte">
              <a:bevelT w="13500" h="13500" prst="angle"/>
              <a:bevelB w="13500" h="13500" prst="angle"/>
              <a:extrusionClr>
                <a:schemeClr val="accent5">
                  <a:lumMod val="75000"/>
                </a:schemeClr>
              </a:extrusionClr>
              <a:contourClr>
                <a:schemeClr val="accent5">
                  <a:lumMod val="60000"/>
                  <a:lumOff val="40000"/>
                </a:schemeClr>
              </a:contourClr>
            </a:sp3d>
          </p:spPr>
          <p:txBody>
            <a:bodyPr wrap="none" lIns="18288" tIns="18288">
              <a:flatTx/>
            </a:bodyPr>
            <a:lstStyle/>
            <a:p>
              <a:r>
                <a:rPr lang="en-US" sz="1600" u="none" dirty="0">
                  <a:solidFill>
                    <a:schemeClr val="bg1"/>
                  </a:solidFill>
                  <a:latin typeface="Verdana" pitchFamily="34" charset="0"/>
                </a:rPr>
                <a:t>C++</a:t>
              </a:r>
            </a:p>
          </p:txBody>
        </p:sp>
        <p:sp>
          <p:nvSpPr>
            <p:cNvPr id="9" name="Rectangle 8"/>
            <p:cNvSpPr>
              <a:spLocks noChangeArrowheads="1"/>
            </p:cNvSpPr>
            <p:nvPr/>
          </p:nvSpPr>
          <p:spPr bwMode="auto">
            <a:xfrm>
              <a:off x="3818877" y="3085406"/>
              <a:ext cx="1339225" cy="2440367"/>
            </a:xfrm>
            <a:prstGeom prst="rect">
              <a:avLst/>
            </a:prstGeom>
            <a:solidFill>
              <a:srgbClr val="E65200">
                <a:alpha val="89804"/>
              </a:srgbClr>
            </a:solidFill>
            <a:ln w="9525">
              <a:miter lim="800000"/>
              <a:headEnd/>
              <a:tailEnd/>
            </a:ln>
            <a:effectLst>
              <a:outerShdw blurRad="50800" dist="50800" dir="5400000" algn="ctr" rotWithShape="0">
                <a:schemeClr val="accent5">
                  <a:lumMod val="75000"/>
                </a:schemeClr>
              </a:outerShdw>
            </a:effectLst>
            <a:scene3d>
              <a:camera prst="legacyObliqueTopRight"/>
              <a:lightRig rig="legacyFlat3" dir="b"/>
            </a:scene3d>
            <a:sp3d extrusionH="430200" contourW="12700" prstMaterial="legacyMatte">
              <a:bevelT w="13500" h="13500" prst="angle"/>
              <a:bevelB w="13500" h="13500" prst="angle"/>
              <a:extrusionClr>
                <a:schemeClr val="accent5">
                  <a:lumMod val="75000"/>
                </a:schemeClr>
              </a:extrusionClr>
              <a:contourClr>
                <a:schemeClr val="accent5">
                  <a:lumMod val="60000"/>
                  <a:lumOff val="40000"/>
                </a:schemeClr>
              </a:contourClr>
            </a:sp3d>
          </p:spPr>
          <p:txBody>
            <a:bodyPr wrap="none" lIns="18288" tIns="18288">
              <a:flatTx/>
            </a:bodyPr>
            <a:lstStyle/>
            <a:p>
              <a:r>
                <a:rPr lang="en-US" sz="1600" u="none" dirty="0">
                  <a:solidFill>
                    <a:schemeClr val="bg1"/>
                  </a:solidFill>
                  <a:latin typeface="Verdana" pitchFamily="34" charset="0"/>
                </a:rPr>
                <a:t>Other...</a:t>
              </a:r>
            </a:p>
          </p:txBody>
        </p:sp>
        <p:sp>
          <p:nvSpPr>
            <p:cNvPr id="10" name="Rectangle 9"/>
            <p:cNvSpPr>
              <a:spLocks noChangeArrowheads="1"/>
            </p:cNvSpPr>
            <p:nvPr/>
          </p:nvSpPr>
          <p:spPr bwMode="auto">
            <a:xfrm>
              <a:off x="5247384" y="3085406"/>
              <a:ext cx="4880731" cy="2445581"/>
            </a:xfrm>
            <a:prstGeom prst="rect">
              <a:avLst/>
            </a:prstGeom>
            <a:solidFill>
              <a:srgbClr val="E65200">
                <a:alpha val="89804"/>
              </a:srgbClr>
            </a:solidFill>
            <a:ln w="9525">
              <a:miter lim="800000"/>
              <a:headEnd/>
              <a:tailEnd/>
            </a:ln>
            <a:effectLst>
              <a:outerShdw blurRad="50800" dist="50800" dir="5400000" algn="ctr" rotWithShape="0">
                <a:schemeClr val="accent5">
                  <a:lumMod val="75000"/>
                </a:schemeClr>
              </a:outerShdw>
            </a:effectLst>
            <a:scene3d>
              <a:camera prst="legacyObliqueTopRight"/>
              <a:lightRig rig="legacyFlat3" dir="b"/>
            </a:scene3d>
            <a:sp3d extrusionH="430200" contourW="12700" prstMaterial="legacyMatte">
              <a:bevelT w="13500" h="13500" prst="angle"/>
              <a:bevelB w="13500" h="13500" prst="angle"/>
              <a:extrusionClr>
                <a:schemeClr val="accent5">
                  <a:lumMod val="75000"/>
                </a:schemeClr>
              </a:extrusionClr>
              <a:contourClr>
                <a:schemeClr val="accent5">
                  <a:lumMod val="60000"/>
                  <a:lumOff val="40000"/>
                </a:schemeClr>
              </a:contourClr>
            </a:sp3d>
          </p:spPr>
          <p:txBody>
            <a:bodyPr wrap="none" lIns="18288" tIns="18288">
              <a:flatTx/>
            </a:bodyPr>
            <a:lstStyle/>
            <a:p>
              <a:r>
                <a:rPr lang="en-US" sz="1600" u="none" dirty="0" err="1">
                  <a:solidFill>
                    <a:schemeClr val="bg1"/>
                  </a:solidFill>
                  <a:latin typeface="Verdana" pitchFamily="34" charset="0"/>
                </a:rPr>
                <a:t>.Net</a:t>
              </a:r>
              <a:endParaRPr lang="en-US" sz="1600" u="none" dirty="0">
                <a:solidFill>
                  <a:schemeClr val="bg1"/>
                </a:solidFill>
                <a:latin typeface="Verdana" pitchFamily="34" charset="0"/>
              </a:endParaRPr>
            </a:p>
          </p:txBody>
        </p:sp>
        <p:sp>
          <p:nvSpPr>
            <p:cNvPr id="11" name="Rectangle 10"/>
            <p:cNvSpPr>
              <a:spLocks noChangeArrowheads="1"/>
            </p:cNvSpPr>
            <p:nvPr/>
          </p:nvSpPr>
          <p:spPr bwMode="auto">
            <a:xfrm>
              <a:off x="7814231" y="3896255"/>
              <a:ext cx="1242504" cy="1423547"/>
            </a:xfrm>
            <a:prstGeom prst="rect">
              <a:avLst/>
            </a:prstGeom>
            <a:solidFill>
              <a:srgbClr val="00CCFF">
                <a:alpha val="80000"/>
              </a:srgbClr>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p:spPr>
          <p:txBody>
            <a:bodyPr wrap="none" lIns="18288" tIns="18288">
              <a:flatTx/>
            </a:bodyPr>
            <a:lstStyle/>
            <a:p>
              <a:r>
                <a:rPr lang="en-US" sz="1600" u="none" dirty="0">
                  <a:solidFill>
                    <a:schemeClr val="bg1"/>
                  </a:solidFill>
                  <a:latin typeface="Verdana" pitchFamily="34" charset="0"/>
                </a:rPr>
                <a:t>Other...</a:t>
              </a:r>
            </a:p>
          </p:txBody>
        </p:sp>
        <p:sp>
          <p:nvSpPr>
            <p:cNvPr id="12" name="Rectangle 11"/>
            <p:cNvSpPr>
              <a:spLocks noChangeArrowheads="1"/>
            </p:cNvSpPr>
            <p:nvPr/>
          </p:nvSpPr>
          <p:spPr bwMode="auto">
            <a:xfrm>
              <a:off x="5485468" y="3896255"/>
              <a:ext cx="788655" cy="1423547"/>
            </a:xfrm>
            <a:prstGeom prst="rect">
              <a:avLst/>
            </a:prstGeom>
            <a:solidFill>
              <a:srgbClr val="00CCFF">
                <a:alpha val="80000"/>
              </a:srgbClr>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p:spPr>
          <p:txBody>
            <a:bodyPr wrap="none" lIns="18288" tIns="18288">
              <a:flatTx/>
            </a:bodyPr>
            <a:lstStyle/>
            <a:p>
              <a:r>
                <a:rPr lang="en-US" sz="1600" u="none" dirty="0">
                  <a:solidFill>
                    <a:schemeClr val="bg1"/>
                  </a:solidFill>
                  <a:latin typeface="Verdana" pitchFamily="34" charset="0"/>
                </a:rPr>
                <a:t>C#</a:t>
              </a:r>
            </a:p>
          </p:txBody>
        </p:sp>
        <p:sp>
          <p:nvSpPr>
            <p:cNvPr id="13" name="Rectangle 12"/>
            <p:cNvSpPr>
              <a:spLocks noChangeArrowheads="1"/>
            </p:cNvSpPr>
            <p:nvPr/>
          </p:nvSpPr>
          <p:spPr bwMode="auto">
            <a:xfrm>
              <a:off x="6437806" y="3896255"/>
              <a:ext cx="1197862" cy="1423547"/>
            </a:xfrm>
            <a:prstGeom prst="rect">
              <a:avLst/>
            </a:prstGeom>
            <a:solidFill>
              <a:srgbClr val="00CCFF">
                <a:alpha val="80000"/>
              </a:srgbClr>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0CCFF"/>
              </a:extrusionClr>
            </a:sp3d>
          </p:spPr>
          <p:txBody>
            <a:bodyPr wrap="none" lIns="18288" tIns="18288">
              <a:flatTx/>
            </a:bodyPr>
            <a:lstStyle/>
            <a:p>
              <a:r>
                <a:rPr lang="en-US" sz="1600" u="none" dirty="0" err="1">
                  <a:solidFill>
                    <a:schemeClr val="bg1"/>
                  </a:solidFill>
                  <a:latin typeface="Verdana" pitchFamily="34" charset="0"/>
                </a:rPr>
                <a:t>VB.Net</a:t>
              </a:r>
              <a:endParaRPr lang="en-US" sz="1600" u="none" dirty="0">
                <a:solidFill>
                  <a:schemeClr val="bg1"/>
                </a:solidFill>
                <a:latin typeface="Verdana" pitchFamily="34" charset="0"/>
              </a:endParaRPr>
            </a:p>
          </p:txBody>
        </p:sp>
        <p:sp>
          <p:nvSpPr>
            <p:cNvPr id="14" name="AutoShape 13"/>
            <p:cNvSpPr>
              <a:spLocks noChangeArrowheads="1"/>
            </p:cNvSpPr>
            <p:nvPr/>
          </p:nvSpPr>
          <p:spPr bwMode="auto">
            <a:xfrm>
              <a:off x="9294819" y="4293935"/>
              <a:ext cx="1785633" cy="2502940"/>
            </a:xfrm>
            <a:prstGeom prst="foldedCorner">
              <a:avLst>
                <a:gd name="adj" fmla="val 12500"/>
              </a:avLst>
            </a:prstGeom>
            <a:solidFill>
              <a:srgbClr val="FFFF00"/>
            </a:solidFill>
            <a:ln w="9525">
              <a:solidFill>
                <a:schemeClr val="bg1"/>
              </a:solidFill>
              <a:round/>
              <a:headEnd/>
              <a:tailEnd/>
            </a:ln>
            <a:effectLst/>
          </p:spPr>
          <p:txBody>
            <a:bodyPr wrap="none" anchor="ctr"/>
            <a:lstStyle/>
            <a:p>
              <a:pPr algn="ctr"/>
              <a:r>
                <a:rPr lang="en-US" sz="1600" u="none" dirty="0">
                  <a:solidFill>
                    <a:schemeClr val="bg1"/>
                  </a:solidFill>
                </a:rPr>
                <a:t>Inventor</a:t>
              </a:r>
            </a:p>
            <a:p>
              <a:pPr algn="ctr"/>
              <a:r>
                <a:rPr lang="en-US" sz="1600" u="none" dirty="0">
                  <a:solidFill>
                    <a:schemeClr val="bg1"/>
                  </a:solidFill>
                </a:rPr>
                <a:t>Type</a:t>
              </a:r>
            </a:p>
            <a:p>
              <a:pPr algn="ctr"/>
              <a:r>
                <a:rPr lang="en-US" sz="1600" u="none" dirty="0">
                  <a:solidFill>
                    <a:schemeClr val="bg1"/>
                  </a:solidFill>
                </a:rPr>
                <a:t>Library</a:t>
              </a:r>
            </a:p>
          </p:txBody>
        </p:sp>
      </p:gr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How do I </a:t>
            </a:r>
            <a:r>
              <a:rPr lang="fr-FR" dirty="0" err="1" smtClean="0"/>
              <a:t>access</a:t>
            </a:r>
            <a:r>
              <a:rPr lang="fr-FR" dirty="0" smtClean="0"/>
              <a:t> the API?</a:t>
            </a:r>
            <a:endParaRPr lang="en-US" dirty="0"/>
          </a:p>
        </p:txBody>
      </p:sp>
      <p:sp>
        <p:nvSpPr>
          <p:cNvPr id="5" name="TextBox 4"/>
          <p:cNvSpPr txBox="1"/>
          <p:nvPr/>
        </p:nvSpPr>
        <p:spPr>
          <a:xfrm>
            <a:off x="425303" y="1988289"/>
            <a:ext cx="3094074" cy="2031325"/>
          </a:xfrm>
          <a:prstGeom prst="rect">
            <a:avLst/>
          </a:prstGeom>
          <a:noFill/>
        </p:spPr>
        <p:txBody>
          <a:bodyPr wrap="square" rtlCol="0">
            <a:spAutoFit/>
          </a:bodyPr>
          <a:lstStyle/>
          <a:p>
            <a:pPr>
              <a:buFont typeface="Wingdings" pitchFamily="2" charset="2"/>
              <a:buChar char="Ø"/>
            </a:pPr>
            <a:r>
              <a:rPr lang="fr-FR" sz="2400" u="none" dirty="0" smtClean="0"/>
              <a:t>  VBA</a:t>
            </a:r>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AddIn</a:t>
            </a:r>
            <a:r>
              <a:rPr lang="fr-FR" sz="2400" u="none" dirty="0" smtClean="0"/>
              <a:t> Dll or Exe</a:t>
            </a:r>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Standalone</a:t>
            </a:r>
            <a:r>
              <a:rPr lang="fr-FR" sz="2400" u="none" dirty="0" smtClean="0"/>
              <a:t> Exe</a:t>
            </a:r>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Apprentice</a:t>
            </a:r>
            <a:endParaRPr lang="en-US" sz="2400" u="none" dirty="0"/>
          </a:p>
        </p:txBody>
      </p:sp>
      <p:pic>
        <p:nvPicPr>
          <p:cNvPr id="7" name="Content Placeholder 6" descr="Picture1.png"/>
          <p:cNvPicPr>
            <a:picLocks noGrp="1" noChangeAspect="1"/>
          </p:cNvPicPr>
          <p:nvPr>
            <p:ph idx="1"/>
          </p:nvPr>
        </p:nvPicPr>
        <p:blipFill>
          <a:blip r:embed="rId3" cstate="print"/>
          <a:stretch>
            <a:fillRect/>
          </a:stretch>
        </p:blipFill>
        <p:spPr>
          <a:xfrm>
            <a:off x="3781125" y="1482598"/>
            <a:ext cx="4664609" cy="4747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3" name="Group 12"/>
          <p:cNvGrpSpPr/>
          <p:nvPr/>
        </p:nvGrpSpPr>
        <p:grpSpPr>
          <a:xfrm>
            <a:off x="4974771" y="3450771"/>
            <a:ext cx="859972" cy="653143"/>
            <a:chOff x="4974771" y="3450771"/>
            <a:chExt cx="859972" cy="653143"/>
          </a:xfrm>
        </p:grpSpPr>
        <p:cxnSp>
          <p:nvCxnSpPr>
            <p:cNvPr id="8" name="Straight Connector 7"/>
            <p:cNvCxnSpPr/>
            <p:nvPr/>
          </p:nvCxnSpPr>
          <p:spPr bwMode="auto">
            <a:xfrm>
              <a:off x="4974771" y="3461657"/>
              <a:ext cx="859972" cy="642257"/>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4985657" y="3450771"/>
              <a:ext cx="838200" cy="642258"/>
            </a:xfrm>
            <a:prstGeom prst="line">
              <a:avLst/>
            </a:prstGeom>
            <a:solidFill>
              <a:schemeClr val="accent1"/>
            </a:solidFill>
            <a:ln w="31750" cap="flat" cmpd="sng" algn="ctr">
              <a:solidFill>
                <a:srgbClr val="FF0000"/>
              </a:solidFill>
              <a:prstDash val="solid"/>
              <a:round/>
              <a:headEnd type="none" w="med" len="med"/>
              <a:tailEnd type="none" w="med" len="med"/>
            </a:ln>
            <a:effectLst/>
          </p:spPr>
        </p:cxnSp>
      </p:gr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Where is the SDK?</a:t>
            </a:r>
            <a:endParaRPr lang="zh-CN" altLang="en-US" dirty="0"/>
          </a:p>
        </p:txBody>
      </p:sp>
      <p:sp>
        <p:nvSpPr>
          <p:cNvPr id="3" name="Content Placeholder 2"/>
          <p:cNvSpPr>
            <a:spLocks noGrp="1"/>
          </p:cNvSpPr>
          <p:nvPr>
            <p:ph idx="1"/>
          </p:nvPr>
        </p:nvSpPr>
        <p:spPr>
          <a:xfrm>
            <a:off x="319087" y="1416050"/>
            <a:ext cx="8561865" cy="5119688"/>
          </a:xfrm>
        </p:spPr>
        <p:txBody>
          <a:bodyPr/>
          <a:lstStyle/>
          <a:p>
            <a:r>
              <a:rPr lang="en-US" altLang="zh-CN" dirty="0" smtClean="0"/>
              <a:t>SDK (Software Development Kits)</a:t>
            </a:r>
          </a:p>
          <a:p>
            <a:r>
              <a:rPr lang="en-US" altLang="zh-CN" sz="2000" dirty="0" smtClean="0"/>
              <a:t>Contains C++ header files, samples of C++, VB.NET, C#</a:t>
            </a:r>
          </a:p>
          <a:p>
            <a:r>
              <a:rPr lang="en-US" altLang="zh-CN" sz="2000" dirty="0" smtClean="0"/>
              <a:t>Provided with product</a:t>
            </a:r>
          </a:p>
          <a:p>
            <a:r>
              <a:rPr lang="en-US" altLang="zh-CN" sz="2000" dirty="0" smtClean="0"/>
              <a:t>Location of the SDK</a:t>
            </a:r>
            <a:r>
              <a:rPr lang="en-US" altLang="zh-CN" sz="1600" dirty="0" smtClean="0"/>
              <a:t/>
            </a:r>
            <a:br>
              <a:rPr lang="en-US" altLang="zh-CN" sz="1600" dirty="0" smtClean="0"/>
            </a:br>
            <a:r>
              <a:rPr lang="en-US" altLang="zh-CN" sz="1600" dirty="0" smtClean="0"/>
              <a:t>Windows XP:     </a:t>
            </a:r>
            <a:r>
              <a:rPr lang="en-US" altLang="zh-CN" sz="1600" i="1" dirty="0" smtClean="0"/>
              <a:t>&lt;Inventor install folder&gt;</a:t>
            </a:r>
            <a:r>
              <a:rPr lang="en-US" altLang="zh-CN" sz="1600" dirty="0" smtClean="0"/>
              <a:t>\SDK</a:t>
            </a:r>
            <a:br>
              <a:rPr lang="en-US" altLang="zh-CN" sz="1600" dirty="0" smtClean="0"/>
            </a:br>
            <a:r>
              <a:rPr lang="en-US" altLang="zh-CN" sz="1600" dirty="0" smtClean="0"/>
              <a:t>Windows Vista:   </a:t>
            </a:r>
          </a:p>
          <a:p>
            <a:pPr lvl="2"/>
            <a:r>
              <a:rPr lang="en-US" altLang="zh-CN" sz="1600" dirty="0" smtClean="0"/>
              <a:t>      C:\Users\Public\Documents\Autodesk\Inventor </a:t>
            </a:r>
            <a:r>
              <a:rPr lang="en-US" altLang="zh-CN" sz="1600" i="1" dirty="0" smtClean="0"/>
              <a:t>&lt;version&gt;</a:t>
            </a:r>
            <a:r>
              <a:rPr lang="en-US" altLang="zh-CN" sz="1600" dirty="0" smtClean="0"/>
              <a:t>\SDK</a:t>
            </a:r>
            <a:br>
              <a:rPr lang="en-US" altLang="zh-CN" sz="1600" dirty="0" smtClean="0"/>
            </a:br>
            <a:r>
              <a:rPr lang="en-US" altLang="zh-CN" sz="1600" dirty="0" smtClean="0"/>
              <a:t>Windows 7:         </a:t>
            </a:r>
          </a:p>
          <a:p>
            <a:pPr lvl="2"/>
            <a:r>
              <a:rPr lang="en-US" altLang="zh-CN" sz="1600" dirty="0" smtClean="0"/>
              <a:t>     C:\Users\Public\Documents\Autodesk\Inventor </a:t>
            </a:r>
            <a:r>
              <a:rPr lang="en-US" altLang="zh-CN" sz="1600" i="1" dirty="0" smtClean="0"/>
              <a:t>&lt;version&gt;</a:t>
            </a:r>
            <a:r>
              <a:rPr lang="en-US" altLang="zh-CN" sz="1600" dirty="0" smtClean="0"/>
              <a:t>\SDK</a:t>
            </a:r>
          </a:p>
          <a:p>
            <a:pPr lvl="2"/>
            <a:endParaRPr lang="en-US" altLang="zh-CN" sz="1600" dirty="0" smtClean="0"/>
          </a:p>
          <a:p>
            <a:pPr lvl="2"/>
            <a:endParaRPr lang="en-US" altLang="zh-CN" sz="1600" dirty="0" smtClean="0"/>
          </a:p>
          <a:p>
            <a:r>
              <a:rPr lang="en-US" altLang="zh-CN" dirty="0" smtClean="0"/>
              <a:t>API help reference</a:t>
            </a:r>
          </a:p>
          <a:p>
            <a:pPr lvl="2"/>
            <a:r>
              <a:rPr lang="en-US" altLang="zh-CN" dirty="0" smtClean="0"/>
              <a:t>Before 2013: &lt;Inventor *&gt;\</a:t>
            </a:r>
            <a:r>
              <a:rPr lang="en-US" altLang="zh-CN" dirty="0" err="1" smtClean="0"/>
              <a:t>Help_Lite</a:t>
            </a:r>
            <a:r>
              <a:rPr lang="en-US" altLang="zh-CN" dirty="0" smtClean="0"/>
              <a:t>\</a:t>
            </a:r>
            <a:r>
              <a:rPr lang="en-US" altLang="zh-CN" dirty="0" err="1" smtClean="0"/>
              <a:t>admapi</a:t>
            </a:r>
            <a:r>
              <a:rPr lang="en-US" altLang="zh-CN" dirty="0" smtClean="0"/>
              <a:t>_*_0.chm</a:t>
            </a:r>
          </a:p>
          <a:p>
            <a:pPr lvl="2"/>
            <a:r>
              <a:rPr lang="en-US" altLang="zh-CN" dirty="0" smtClean="0"/>
              <a:t>2013: &lt;Inventor *&gt;\Local Help\</a:t>
            </a:r>
            <a:r>
              <a:rPr lang="en-US" altLang="zh-CN" dirty="0" err="1" smtClean="0"/>
              <a:t>admapi</a:t>
            </a:r>
            <a:r>
              <a:rPr lang="en-US" altLang="zh-CN" dirty="0" smtClean="0"/>
              <a:t>_*_0.chm</a:t>
            </a:r>
          </a:p>
          <a:p>
            <a:pPr lvl="2"/>
            <a:r>
              <a:rPr lang="en-US" altLang="zh-CN" dirty="0" smtClean="0"/>
              <a:t>Where * is the version number</a:t>
            </a:r>
          </a:p>
          <a:p>
            <a:endParaRPr lang="en-US" altLang="zh-CN" dirty="0" smtClean="0"/>
          </a:p>
          <a:p>
            <a:pPr lvl="2"/>
            <a:endParaRPr lang="zh-CN" altLang="en-US" sz="16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Objects and the Object Model</a:t>
            </a:r>
            <a:endParaRPr lang="en-US" dirty="0"/>
          </a:p>
        </p:txBody>
      </p:sp>
      <p:sp>
        <p:nvSpPr>
          <p:cNvPr id="3" name="Content Placeholder 2"/>
          <p:cNvSpPr>
            <a:spLocks noGrp="1"/>
          </p:cNvSpPr>
          <p:nvPr>
            <p:ph idx="1"/>
          </p:nvPr>
        </p:nvSpPr>
        <p:spPr>
          <a:xfrm>
            <a:off x="319087" y="1259294"/>
            <a:ext cx="8485279" cy="5119688"/>
          </a:xfrm>
        </p:spPr>
        <p:txBody>
          <a:bodyPr/>
          <a:lstStyle/>
          <a:p>
            <a:pPr eaLnBrk="1" hangingPunct="1"/>
            <a:r>
              <a:rPr lang="en-US" dirty="0" smtClean="0"/>
              <a:t>In a COM Automation API the functionality is exposed as </a:t>
            </a:r>
            <a:r>
              <a:rPr lang="en-US" i="1" dirty="0" smtClean="0"/>
              <a:t>objects</a:t>
            </a:r>
            <a:r>
              <a:rPr lang="en-US" dirty="0" smtClean="0"/>
              <a:t>, where each object corresponds to something within the application.</a:t>
            </a:r>
          </a:p>
          <a:p>
            <a:pPr eaLnBrk="1" hangingPunct="1"/>
            <a:r>
              <a:rPr lang="en-US" dirty="0" smtClean="0"/>
              <a:t>Each object supports various </a:t>
            </a:r>
            <a:r>
              <a:rPr lang="en-US" i="1" dirty="0" smtClean="0"/>
              <a:t>methods</a:t>
            </a:r>
            <a:r>
              <a:rPr lang="en-US" dirty="0" smtClean="0"/>
              <a:t>, </a:t>
            </a:r>
            <a:r>
              <a:rPr lang="en-US" i="1" dirty="0" smtClean="0"/>
              <a:t>properties, </a:t>
            </a:r>
            <a:r>
              <a:rPr lang="en-US" dirty="0" smtClean="0"/>
              <a:t>and</a:t>
            </a:r>
            <a:r>
              <a:rPr lang="en-US" i="1" dirty="0" smtClean="0"/>
              <a:t> </a:t>
            </a:r>
            <a:r>
              <a:rPr lang="en-US" dirty="0" smtClean="0"/>
              <a:t>possibly</a:t>
            </a:r>
            <a:r>
              <a:rPr lang="en-US" i="1" dirty="0" smtClean="0"/>
              <a:t> events</a:t>
            </a:r>
            <a:r>
              <a:rPr lang="en-US" dirty="0" smtClean="0"/>
              <a:t>.</a:t>
            </a:r>
          </a:p>
          <a:p>
            <a:pPr eaLnBrk="1" hangingPunct="1"/>
            <a:r>
              <a:rPr lang="en-US" dirty="0" smtClean="0"/>
              <a:t>The objects are accessed through the </a:t>
            </a:r>
            <a:r>
              <a:rPr lang="en-US" i="1" dirty="0" smtClean="0"/>
              <a:t>object model</a:t>
            </a:r>
            <a:r>
              <a:rPr lang="en-US" dirty="0" smtClean="0"/>
              <a:t>.</a:t>
            </a:r>
          </a:p>
          <a:p>
            <a:pPr eaLnBrk="1" hangingPunct="1"/>
            <a:r>
              <a:rPr lang="en-GB" dirty="0" smtClean="0"/>
              <a:t>The top most object is the </a:t>
            </a:r>
            <a:r>
              <a:rPr lang="en-GB" b="1" i="1" dirty="0" smtClean="0"/>
              <a:t>Application</a:t>
            </a:r>
            <a:r>
              <a:rPr lang="en-GB" dirty="0" smtClean="0"/>
              <a:t> object.</a:t>
            </a:r>
            <a:endParaRPr lang="en-US" dirty="0" smtClean="0"/>
          </a:p>
          <a:p>
            <a:pPr>
              <a:buNone/>
            </a:pPr>
            <a:endParaRPr lang="en-US" dirty="0"/>
          </a:p>
        </p:txBody>
      </p:sp>
      <p:pic>
        <p:nvPicPr>
          <p:cNvPr id="4" name="Picture 3" descr="img.png"/>
          <p:cNvPicPr>
            <a:picLocks noChangeAspect="1"/>
          </p:cNvPicPr>
          <p:nvPr/>
        </p:nvPicPr>
        <p:blipFill>
          <a:blip r:embed="rId3" cstate="print"/>
          <a:stretch>
            <a:fillRect/>
          </a:stretch>
        </p:blipFill>
        <p:spPr>
          <a:xfrm>
            <a:off x="1600062" y="4514440"/>
            <a:ext cx="5603136" cy="1964736"/>
          </a:xfrm>
          <a:prstGeom prst="rect">
            <a:avLst/>
          </a:prstGeom>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Object Oriented Programming</a:t>
            </a:r>
            <a:endParaRPr lang="en-US" dirty="0"/>
          </a:p>
        </p:txBody>
      </p:sp>
      <p:sp>
        <p:nvSpPr>
          <p:cNvPr id="3" name="Content Placeholder 2"/>
          <p:cNvSpPr>
            <a:spLocks noGrp="1"/>
          </p:cNvSpPr>
          <p:nvPr>
            <p:ph idx="1"/>
          </p:nvPr>
        </p:nvSpPr>
        <p:spPr>
          <a:xfrm>
            <a:off x="418376" y="1576693"/>
            <a:ext cx="5189977" cy="4890760"/>
          </a:xfrm>
        </p:spPr>
        <p:txBody>
          <a:bodyPr/>
          <a:lstStyle/>
          <a:p>
            <a:pPr lvl="1"/>
            <a:r>
              <a:rPr lang="en-US" sz="2200" dirty="0" smtClean="0"/>
              <a:t>API is exposed as a set of </a:t>
            </a:r>
            <a:r>
              <a:rPr lang="en-US" sz="2200" i="1" dirty="0" smtClean="0"/>
              <a:t>objects</a:t>
            </a:r>
            <a:r>
              <a:rPr lang="en-US" sz="2200" dirty="0" smtClean="0"/>
              <a:t>.</a:t>
            </a:r>
          </a:p>
          <a:p>
            <a:pPr lvl="1"/>
            <a:r>
              <a:rPr lang="en-US" sz="2200" dirty="0" smtClean="0"/>
              <a:t>Object oriented terminology:</a:t>
            </a:r>
          </a:p>
          <a:p>
            <a:pPr marL="481980" lvl="2" indent="-160660"/>
            <a:r>
              <a:rPr lang="en-US" b="1" dirty="0" smtClean="0"/>
              <a:t>Object</a:t>
            </a:r>
            <a:r>
              <a:rPr lang="en-US" dirty="0" smtClean="0"/>
              <a:t> – Represents a logical object.  The finished chair in this example.</a:t>
            </a:r>
          </a:p>
          <a:p>
            <a:pPr marL="481980" lvl="2" indent="-160660"/>
            <a:r>
              <a:rPr lang="en-US" b="1" dirty="0" smtClean="0"/>
              <a:t>Property</a:t>
            </a:r>
            <a:r>
              <a:rPr lang="en-US" dirty="0" smtClean="0"/>
              <a:t> – The various attributes of the chair.  The Style, Color, and Size are properties of the chair.</a:t>
            </a:r>
          </a:p>
          <a:p>
            <a:pPr marL="481980" lvl="2" indent="-160660"/>
            <a:r>
              <a:rPr lang="en-US" b="1" dirty="0" smtClean="0"/>
              <a:t>Method</a:t>
            </a:r>
            <a:r>
              <a:rPr lang="en-US" dirty="0" smtClean="0"/>
              <a:t> – An action performed on the chair; move, fold, throw away.</a:t>
            </a:r>
          </a:p>
          <a:p>
            <a:pPr marL="481980" lvl="2" indent="-160660"/>
            <a:r>
              <a:rPr lang="en-US" b="1" dirty="0" smtClean="0"/>
              <a:t>Event</a:t>
            </a:r>
            <a:r>
              <a:rPr lang="en-US" dirty="0" smtClean="0"/>
              <a:t> – Notification when something happens to the chair.</a:t>
            </a:r>
          </a:p>
          <a:p>
            <a:pPr marL="481980" lvl="2" indent="-160660"/>
            <a:r>
              <a:rPr lang="en-US" b="1" dirty="0" smtClean="0"/>
              <a:t>Class</a:t>
            </a:r>
            <a:r>
              <a:rPr lang="en-US" dirty="0" smtClean="0"/>
              <a:t> – The template of an object.  The order form for a chair.</a:t>
            </a:r>
          </a:p>
          <a:p>
            <a:endParaRPr lang="en-US" dirty="0"/>
          </a:p>
        </p:txBody>
      </p:sp>
      <p:pic>
        <p:nvPicPr>
          <p:cNvPr id="4" name="Picture 6"/>
          <p:cNvPicPr>
            <a:picLocks noChangeAspect="1" noChangeArrowheads="1"/>
          </p:cNvPicPr>
          <p:nvPr/>
        </p:nvPicPr>
        <p:blipFill>
          <a:blip r:embed="rId3" cstate="print"/>
          <a:srcRect l="59000" t="31195" r="11501" b="22000"/>
          <a:stretch>
            <a:fillRect/>
          </a:stretch>
        </p:blipFill>
        <p:spPr bwMode="auto">
          <a:xfrm>
            <a:off x="5716053" y="1902864"/>
            <a:ext cx="2781734" cy="3309078"/>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 Object Model Example</a:t>
            </a:r>
            <a:endParaRPr lang="en-US" dirty="0"/>
          </a:p>
        </p:txBody>
      </p:sp>
      <p:sp>
        <p:nvSpPr>
          <p:cNvPr id="3" name="Content Placeholder 2"/>
          <p:cNvSpPr>
            <a:spLocks noGrp="1"/>
          </p:cNvSpPr>
          <p:nvPr>
            <p:ph idx="1"/>
          </p:nvPr>
        </p:nvSpPr>
        <p:spPr>
          <a:xfrm>
            <a:off x="127694" y="1416050"/>
            <a:ext cx="3640076" cy="1933078"/>
          </a:xfrm>
        </p:spPr>
        <p:txBody>
          <a:bodyPr/>
          <a:lstStyle/>
          <a:p>
            <a:pPr marL="160660" lvl="1" indent="-160660"/>
            <a:r>
              <a:rPr lang="en-US" sz="2200" dirty="0" smtClean="0"/>
              <a:t>Inventor’s objects are accessed through the </a:t>
            </a:r>
            <a:r>
              <a:rPr lang="en-US" sz="2200" i="1" dirty="0" smtClean="0"/>
              <a:t>Object Model</a:t>
            </a:r>
            <a:r>
              <a:rPr lang="en-US" sz="2200" dirty="0" smtClean="0"/>
              <a:t>.</a:t>
            </a:r>
          </a:p>
          <a:p>
            <a:pPr marL="160660" lvl="1" indent="-160660"/>
            <a:endParaRPr lang="en-US" sz="2200" dirty="0" smtClean="0"/>
          </a:p>
          <a:p>
            <a:pPr marL="160660" lvl="1" indent="-160660"/>
            <a:endParaRPr lang="en-US" sz="2200" dirty="0" smtClean="0"/>
          </a:p>
          <a:p>
            <a:pPr lvl="1">
              <a:spcBef>
                <a:spcPts val="0"/>
              </a:spcBef>
              <a:spcAft>
                <a:spcPts val="0"/>
              </a:spcAft>
              <a:buNone/>
            </a:pPr>
            <a:endParaRPr lang="fr-FR" sz="1700" b="1" dirty="0" smtClean="0">
              <a:latin typeface="Arial Narrow" pitchFamily="34" charset="0"/>
            </a:endParaRPr>
          </a:p>
          <a:p>
            <a:pPr lvl="1">
              <a:spcBef>
                <a:spcPts val="0"/>
              </a:spcBef>
              <a:spcAft>
                <a:spcPts val="0"/>
              </a:spcAft>
              <a:buNone/>
            </a:pPr>
            <a:endParaRPr lang="fr-FR" sz="1700" b="1" dirty="0" smtClean="0">
              <a:latin typeface="Arial Narrow" pitchFamily="34" charset="0"/>
            </a:endParaRPr>
          </a:p>
          <a:p>
            <a:pPr lvl="1">
              <a:spcBef>
                <a:spcPts val="0"/>
              </a:spcBef>
              <a:spcAft>
                <a:spcPts val="0"/>
              </a:spcAft>
              <a:buNone/>
            </a:pPr>
            <a:endParaRPr lang="fr-FR" sz="1700" b="1" dirty="0" smtClean="0">
              <a:latin typeface="Arial Narrow" pitchFamily="34" charset="0"/>
            </a:endParaRPr>
          </a:p>
        </p:txBody>
      </p:sp>
      <p:graphicFrame>
        <p:nvGraphicFramePr>
          <p:cNvPr id="1026" name="Object 2"/>
          <p:cNvGraphicFramePr>
            <a:graphicFrameLocks noChangeAspect="1"/>
          </p:cNvGraphicFramePr>
          <p:nvPr/>
        </p:nvGraphicFramePr>
        <p:xfrm>
          <a:off x="4120847" y="1509124"/>
          <a:ext cx="4311235" cy="2721910"/>
        </p:xfrm>
        <a:graphic>
          <a:graphicData uri="http://schemas.openxmlformats.org/presentationml/2006/ole">
            <p:oleObj spid="_x0000_s145410" name="Visio" r:id="rId4" imgW="2523649" imgH="1598295" progId="">
              <p:embed/>
            </p:oleObj>
          </a:graphicData>
        </a:graphic>
      </p:graphicFrame>
      <p:sp>
        <p:nvSpPr>
          <p:cNvPr id="145411" name="Text Box 3"/>
          <p:cNvSpPr txBox="1">
            <a:spLocks noChangeArrowheads="1"/>
          </p:cNvSpPr>
          <p:nvPr/>
        </p:nvSpPr>
        <p:spPr bwMode="auto">
          <a:xfrm>
            <a:off x="498336" y="4474801"/>
            <a:ext cx="7929563" cy="2014136"/>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GetExtrudeFeature()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oPartDoc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PartDocument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oPartDoc = ThisApplication.ActiveDocument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oExtrude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ExtrudeFeature</a:t>
            </a:r>
          </a:p>
          <a:p>
            <a:pPr lvl="0"/>
            <a:r>
              <a:rPr kumimoji="0" lang="en-US" sz="1200" b="1" i="0" u="none" strike="noStrike" cap="none" normalizeH="0" baseline="0" noProof="1" smtClean="0">
                <a:ln>
                  <a:noFill/>
                </a:ln>
                <a:solidFill>
                  <a:schemeClr val="bg1"/>
                </a:solidFill>
                <a:effectLst/>
                <a:latin typeface="Courier New" pitchFamily="49" charset="0"/>
              </a:rPr>
              <a:t>    oExtrude = oPartDoc.ComponentDefinition.Features.ExtrudeFeatures(</a:t>
            </a:r>
            <a:r>
              <a:rPr lang="en-US" sz="1200" b="1" u="none" noProof="1" smtClean="0">
                <a:solidFill>
                  <a:srgbClr val="A31515"/>
                </a:solidFill>
                <a:latin typeface="Courier New" pitchFamily="49" charset="0"/>
              </a:rPr>
              <a:t>"</a:t>
            </a:r>
            <a:r>
              <a:rPr kumimoji="0" lang="en-US" sz="1200" b="1" i="0" u="none" strike="noStrike" cap="none" normalizeH="0" baseline="0" noProof="1" smtClean="0">
                <a:ln>
                  <a:noFill/>
                </a:ln>
                <a:solidFill>
                  <a:srgbClr val="A31515"/>
                </a:solidFill>
                <a:effectLst/>
                <a:latin typeface="Courier New" pitchFamily="49" charset="0"/>
              </a:rPr>
              <a:t>Extrusion1"</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MsgBox(</a:t>
            </a:r>
            <a:r>
              <a:rPr kumimoji="0" lang="en-US" sz="1200" b="1" i="0" u="none" strike="noStrike" cap="none" normalizeH="0" baseline="0" noProof="1" smtClean="0">
                <a:ln>
                  <a:noFill/>
                </a:ln>
                <a:solidFill>
                  <a:srgbClr val="A31515"/>
                </a:solidFill>
                <a:effectLst/>
                <a:latin typeface="Courier New" pitchFamily="49" charset="0"/>
              </a:rPr>
              <a:t>"Extrusion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&amp; oExtrude.Name &amp; </a:t>
            </a:r>
            <a:r>
              <a:rPr kumimoji="0" lang="en-US" sz="1200" b="1" i="0" u="none" strike="noStrike" cap="none" normalizeH="0" baseline="0" noProof="1" smtClean="0">
                <a:ln>
                  <a:noFill/>
                </a:ln>
                <a:solidFill>
                  <a:srgbClr val="A31515"/>
                </a:solidFill>
                <a:effectLst/>
                <a:latin typeface="Courier New" pitchFamily="49" charset="0"/>
              </a:rPr>
              <a:t>" is suppressed: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&amp; oExtrude.Suppressed)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136525"/>
            <a:ext cx="8474183" cy="1143000"/>
          </a:xfrm>
        </p:spPr>
        <p:txBody>
          <a:bodyPr/>
          <a:lstStyle/>
          <a:p>
            <a:r>
              <a:rPr lang="en-US" dirty="0" smtClean="0"/>
              <a:t>Object Model Tools –Object Browser</a:t>
            </a:r>
            <a:endParaRPr lang="en-US" dirty="0"/>
          </a:p>
        </p:txBody>
      </p:sp>
      <p:sp>
        <p:nvSpPr>
          <p:cNvPr id="3" name="Content Placeholder 2"/>
          <p:cNvSpPr>
            <a:spLocks noGrp="1"/>
          </p:cNvSpPr>
          <p:nvPr>
            <p:ph idx="1"/>
          </p:nvPr>
        </p:nvSpPr>
        <p:spPr>
          <a:xfrm>
            <a:off x="430901" y="1081648"/>
            <a:ext cx="8216173" cy="4890760"/>
          </a:xfrm>
        </p:spPr>
        <p:txBody>
          <a:bodyPr/>
          <a:lstStyle/>
          <a:p>
            <a:r>
              <a:rPr lang="en-US" dirty="0" smtClean="0"/>
              <a:t>Provides user-interface to the contents of the type library</a:t>
            </a:r>
            <a:endParaRPr lang="en-US" sz="800" dirty="0" smtClean="0"/>
          </a:p>
          <a:p>
            <a:r>
              <a:rPr lang="en-US" dirty="0" smtClean="0"/>
              <a:t>Accessed in VBA using F2, the Object Browser command in the View menu, or pressing the      toolbar button.</a:t>
            </a:r>
          </a:p>
          <a:p>
            <a:r>
              <a:rPr lang="en-US" altLang="zh-CN" dirty="0" smtClean="0"/>
              <a:t>Accessed in .NET  using Ctrl + W,J, or the Object Browser command in the View menu.</a:t>
            </a:r>
            <a:endParaRPr lang="en-US" dirty="0"/>
          </a:p>
        </p:txBody>
      </p:sp>
      <p:pic>
        <p:nvPicPr>
          <p:cNvPr id="4" name="Picture 6"/>
          <p:cNvPicPr>
            <a:picLocks noChangeAspect="1" noChangeArrowheads="1"/>
          </p:cNvPicPr>
          <p:nvPr/>
        </p:nvPicPr>
        <p:blipFill>
          <a:blip r:embed="rId3" cstate="print"/>
          <a:srcRect/>
          <a:stretch>
            <a:fillRect/>
          </a:stretch>
        </p:blipFill>
        <p:spPr bwMode="auto">
          <a:xfrm>
            <a:off x="5447977" y="1961912"/>
            <a:ext cx="308130" cy="294547"/>
          </a:xfrm>
          <a:prstGeom prst="rect">
            <a:avLst/>
          </a:prstGeom>
          <a:noFill/>
          <a:ln w="9525">
            <a:noFill/>
            <a:miter lim="800000"/>
            <a:headEnd/>
            <a:tailEnd/>
          </a:ln>
        </p:spPr>
      </p:pic>
      <p:pic>
        <p:nvPicPr>
          <p:cNvPr id="177154" name="Picture 2"/>
          <p:cNvPicPr>
            <a:picLocks noChangeAspect="1" noChangeArrowheads="1"/>
          </p:cNvPicPr>
          <p:nvPr/>
        </p:nvPicPr>
        <p:blipFill>
          <a:blip r:embed="rId4" cstate="print"/>
          <a:srcRect/>
          <a:stretch>
            <a:fillRect/>
          </a:stretch>
        </p:blipFill>
        <p:spPr bwMode="auto">
          <a:xfrm>
            <a:off x="4323556" y="3570266"/>
            <a:ext cx="4820444" cy="2442227"/>
          </a:xfrm>
          <a:prstGeom prst="rect">
            <a:avLst/>
          </a:prstGeom>
          <a:noFill/>
          <a:ln w="9525">
            <a:noFill/>
            <a:miter lim="800000"/>
            <a:headEnd/>
            <a:tailEnd/>
          </a:ln>
        </p:spPr>
      </p:pic>
      <p:pic>
        <p:nvPicPr>
          <p:cNvPr id="177156" name="Picture 4"/>
          <p:cNvPicPr>
            <a:picLocks noChangeAspect="1" noChangeArrowheads="1"/>
          </p:cNvPicPr>
          <p:nvPr/>
        </p:nvPicPr>
        <p:blipFill>
          <a:blip r:embed="rId5" cstate="print"/>
          <a:srcRect/>
          <a:stretch>
            <a:fillRect/>
          </a:stretch>
        </p:blipFill>
        <p:spPr bwMode="auto">
          <a:xfrm>
            <a:off x="0" y="3219184"/>
            <a:ext cx="3992340" cy="382670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6990</TotalTime>
  <Words>2034</Words>
  <Application>Microsoft Office PowerPoint</Application>
  <PresentationFormat>On-screen Show (4:3)</PresentationFormat>
  <Paragraphs>367</Paragraphs>
  <Slides>28</Slides>
  <Notes>28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1" baseType="lpstr">
      <vt:lpstr>blank</vt:lpstr>
      <vt:lpstr>Visio</vt:lpstr>
      <vt:lpstr>Actrix Document</vt:lpstr>
      <vt:lpstr> </vt:lpstr>
      <vt:lpstr>Agenda</vt:lpstr>
      <vt:lpstr>COM API Model</vt:lpstr>
      <vt:lpstr>How do I access the API?</vt:lpstr>
      <vt:lpstr>Where is the SDK?</vt:lpstr>
      <vt:lpstr>API Objects and the Object Model</vt:lpstr>
      <vt:lpstr>Basics of Object Oriented Programming</vt:lpstr>
      <vt:lpstr>Inventor Object Model Example</vt:lpstr>
      <vt:lpstr>Object Model Tools –Object Browser</vt:lpstr>
      <vt:lpstr>Object Model Tools - VBA Debugger</vt:lpstr>
      <vt:lpstr>Object Model Tools - .NET Debugger</vt:lpstr>
      <vt:lpstr>Collection Objects</vt:lpstr>
      <vt:lpstr>Collection vs. Enumerator Objects</vt:lpstr>
      <vt:lpstr>Iterating Through a Collection</vt:lpstr>
      <vt:lpstr>Derived Objects</vt:lpstr>
      <vt:lpstr>Derived Objects – Example</vt:lpstr>
      <vt:lpstr>The Application Object</vt:lpstr>
      <vt:lpstr>Application Window</vt:lpstr>
      <vt:lpstr>Utility Objects</vt:lpstr>
      <vt:lpstr>Shortcuts to “Active” Objects</vt:lpstr>
      <vt:lpstr>Application Options</vt:lpstr>
      <vt:lpstr>Application Level Objects</vt:lpstr>
      <vt:lpstr>Events</vt:lpstr>
      <vt:lpstr>Miscellaneous</vt:lpstr>
      <vt:lpstr>How to access the Application Object? – VB.NET</vt:lpstr>
      <vt:lpstr>How to access the Application Object? – C#</vt:lpstr>
      <vt:lpstr>Lab: Access the Application Object</vt:lpstr>
      <vt:lpstr>Slide 28</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509</cp:revision>
  <dcterms:created xsi:type="dcterms:W3CDTF">2005-01-11T23:12:23Z</dcterms:created>
  <dcterms:modified xsi:type="dcterms:W3CDTF">2013-01-28T08:49:52Z</dcterms:modified>
</cp:coreProperties>
</file>