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sldIdLst>
    <p:sldId id="422" r:id="rId2"/>
    <p:sldId id="426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64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24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003300"/>
    <a:srgbClr val="CC9900"/>
    <a:srgbClr val="009999"/>
    <a:srgbClr val="008080"/>
    <a:srgbClr val="FFCC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2" autoAdjust="0"/>
    <p:restoredTop sz="78235" autoAdjust="0"/>
  </p:normalViewPr>
  <p:slideViewPr>
    <p:cSldViewPr snapToGrid="0">
      <p:cViewPr varScale="1">
        <p:scale>
          <a:sx n="79" d="100"/>
          <a:sy n="79" d="100"/>
        </p:scale>
        <p:origin x="-14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fld id="{C5FFF9D4-6F7E-4E95-BDAF-00943C8A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06F25-44DF-41FE-B62D-13B6CA9C3CC7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8700" cy="26781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VB.Net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iProperties</a:t>
            </a:r>
            <a:r>
              <a:rPr lang="fr-FR" baseline="0" dirty="0" smtClean="0"/>
              <a:t> Dump:</a:t>
            </a:r>
          </a:p>
          <a:p>
            <a:endParaRPr lang="fr-FR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'Sample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iProperties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Dump: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DumpDocProperties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Document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oPropertySets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PropertySets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oPropertySets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oDocument.PropertySets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oPropertySet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PropertySet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'Namespace required to avoid conflict with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Vb.Net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"Property" keyword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Inventor.Property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For Each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oPropertySet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oPropertySets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Debug.Print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vbCrLf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"----------------- Property Set: "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oPropertySet.Name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For Each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oPropertySet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Debug.Print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 - "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oProperty.Name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" [ID:"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oProperty.PropId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"] : " &amp; Space(30 - Len(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oProperty.Name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oProperty.Expression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Next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Next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982D5-82CA-48AE-9A63-27929C1096E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'Parameters Creation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VB.Net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CreateUserParams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oUserParams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UserParameters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oUserParams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oDoc.ComponentDefinition.Parameters.UserParameters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oNewParam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Parameter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oNewParam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oUserParams.AddByExpression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("NewParam1", "3",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UnitsTypeEnum.kInchLengthUnits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oNewParam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oUserParams.AddByExpression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("NewParam1_2", "3", "in")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oNewParam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oUserParams.AddByExpression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("NewParam2", "5",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UnitsTypeEnum.kDefaultDisplayLengthUnits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oNewParam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oUserParams.AddByExpression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("NewParam2_2", "5 in",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UnitsTypeEnum.kDefaultDisplayLengthUnits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oNewParam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oUserParams.AddByValue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("NewParam3", 3 * 2.54,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UnitsTypeEnum.kDefaultDisplayLengthUnits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'Set Param3 not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deletable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from the UI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oNewParam.DisabledActionTypes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ActionTypeEnum.kDeleteAction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oGroup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CustomParameterGroup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oGroup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oDoc.ComponentDefinition.Parameters.CustomParameterGroups.Add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CustomGroup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intCustGrpName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oGroup.Add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oNewParam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0DD30-8396-40BD-87E4-6113D6331ADC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smtClean="0">
                <a:cs typeface="Arial" charset="0"/>
              </a:rPr>
              <a:t>Thank you! </a:t>
            </a:r>
          </a:p>
          <a:p>
            <a:pPr eaLnBrk="1" hangingPunct="1"/>
            <a:endParaRPr lang="en-US" sz="1000" smtClean="0">
              <a:cs typeface="Arial" charset="0"/>
            </a:endParaRPr>
          </a:p>
          <a:p>
            <a:pPr eaLnBrk="1" hangingPunct="1"/>
            <a:r>
              <a:rPr lang="en-US" sz="1000" smtClean="0">
                <a:cs typeface="Arial" charset="0"/>
              </a:rPr>
              <a:t>Questions?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LOGO_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0"/>
            <a:ext cx="29718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98FBCD8-8831-4675-8A55-30D0D590633E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 2012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136525"/>
            <a:ext cx="20145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8959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9088" y="1416050"/>
            <a:ext cx="8062912" cy="51196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8" name="Picture 4" descr="PPT_LOGO_4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FAC1506D-72DB-4C16-9B2E-996AADB9B523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b="1" u="none" dirty="0">
                <a:solidFill>
                  <a:srgbClr val="969696"/>
                </a:solidFill>
                <a:cs typeface="+mn-cs"/>
              </a:rPr>
              <a:t>Autodesk </a:t>
            </a:r>
            <a:r>
              <a:rPr lang="en-US" sz="800" b="1" u="none" dirty="0" smtClean="0">
                <a:solidFill>
                  <a:srgbClr val="969696"/>
                </a:solidFill>
                <a:cs typeface="+mn-cs"/>
              </a:rPr>
              <a:t>2012</a:t>
            </a:r>
            <a:endParaRPr lang="en-US" sz="800" b="1" u="none" dirty="0">
              <a:solidFill>
                <a:srgbClr val="969696"/>
              </a:solidFill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jpe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jpe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nufactur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319088" y="2649538"/>
            <a:ext cx="84439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485618"/>
            <a:ext cx="9144000" cy="2308324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87705" y="2351820"/>
            <a:ext cx="7742604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1400" u="none" dirty="0">
              <a:cs typeface="+mn-cs"/>
            </a:endParaRPr>
          </a:p>
          <a:p>
            <a:pPr>
              <a:defRPr/>
            </a:pPr>
            <a:r>
              <a:rPr lang="en-US" sz="3600" u="none" dirty="0" smtClean="0">
                <a:cs typeface="+mn-cs"/>
              </a:rPr>
              <a:t>Common Document Functionalities</a:t>
            </a:r>
            <a:endParaRPr lang="en-US" sz="3600" u="none" dirty="0">
              <a:cs typeface="+mn-cs"/>
            </a:endParaRPr>
          </a:p>
          <a:p>
            <a:pPr>
              <a:defRPr/>
            </a:pPr>
            <a:endParaRPr lang="en-US" sz="3600" i="1" u="none" dirty="0">
              <a:cs typeface="+mn-cs"/>
            </a:endParaRPr>
          </a:p>
          <a:p>
            <a:pPr>
              <a:defRPr/>
            </a:pPr>
            <a:r>
              <a:rPr lang="fr-FR" sz="2800" i="1" u="none" smtClean="0">
                <a:cs typeface="+mn-cs"/>
              </a:rPr>
              <a:t>Philippe Leefsma</a:t>
            </a:r>
            <a:endParaRPr lang="fr-FR" sz="2800" i="1" u="none" dirty="0" smtClean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Developer</a:t>
            </a:r>
            <a:r>
              <a:rPr lang="fr-FR" sz="2800" i="1" u="none" dirty="0" smtClean="0">
                <a:cs typeface="+mn-cs"/>
              </a:rPr>
              <a:t> </a:t>
            </a:r>
            <a:r>
              <a:rPr lang="fr-FR" sz="2800" i="1" u="none" dirty="0" err="1" smtClean="0">
                <a:cs typeface="+mn-cs"/>
              </a:rPr>
              <a:t>Technical</a:t>
            </a:r>
            <a:r>
              <a:rPr lang="fr-FR" sz="2800" i="1" u="none" dirty="0" smtClean="0">
                <a:cs typeface="+mn-cs"/>
              </a:rPr>
              <a:t> Services</a:t>
            </a:r>
            <a:endParaRPr lang="en-US" sz="1050" i="1" u="none" dirty="0"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iProperties</a:t>
            </a:r>
            <a:r>
              <a:rPr lang="en-US" dirty="0" smtClean="0"/>
              <a:t> in the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75" y="1344871"/>
            <a:ext cx="4581766" cy="4890760"/>
          </a:xfrm>
        </p:spPr>
        <p:txBody>
          <a:bodyPr/>
          <a:lstStyle/>
          <a:p>
            <a:pPr eaLnBrk="1" hangingPunct="1"/>
            <a:r>
              <a:rPr lang="en-US" b="1" i="1" dirty="0" err="1" smtClean="0"/>
              <a:t>iProperties</a:t>
            </a:r>
            <a:r>
              <a:rPr lang="en-US" dirty="0" smtClean="0"/>
              <a:t> are used to associate information with a document.</a:t>
            </a:r>
          </a:p>
          <a:p>
            <a:pPr eaLnBrk="1" hangingPunct="1"/>
            <a:endParaRPr lang="en-US" sz="700" dirty="0" smtClean="0"/>
          </a:p>
          <a:p>
            <a:pPr eaLnBrk="1" hangingPunct="1"/>
            <a:r>
              <a:rPr lang="en-US" dirty="0" smtClean="0"/>
              <a:t>Predefined set of properties are available through the </a:t>
            </a:r>
            <a:r>
              <a:rPr lang="en-US" b="1" i="1" dirty="0" err="1" smtClean="0"/>
              <a:t>iProperties</a:t>
            </a:r>
            <a:r>
              <a:rPr lang="en-US" dirty="0" smtClean="0"/>
              <a:t> dialog.</a:t>
            </a:r>
          </a:p>
          <a:p>
            <a:pPr eaLnBrk="1" hangingPunct="1"/>
            <a:endParaRPr lang="en-US" sz="700" dirty="0" smtClean="0"/>
          </a:p>
          <a:p>
            <a:pPr eaLnBrk="1" hangingPunct="1"/>
            <a:r>
              <a:rPr lang="en-US" dirty="0" smtClean="0"/>
              <a:t>End-users can create additional properties using the “Custom” tab of the </a:t>
            </a:r>
            <a:r>
              <a:rPr lang="en-US" b="1" i="1" dirty="0" err="1" smtClean="0"/>
              <a:t>iProperties</a:t>
            </a:r>
            <a:r>
              <a:rPr lang="en-US" dirty="0" smtClean="0"/>
              <a:t> dialog.</a:t>
            </a:r>
          </a:p>
          <a:p>
            <a:pPr eaLnBrk="1" hangingPunct="1"/>
            <a:endParaRPr lang="en-US" sz="700" dirty="0" smtClean="0"/>
          </a:p>
          <a:p>
            <a:pPr eaLnBrk="1" hangingPunct="1"/>
            <a:r>
              <a:rPr lang="en-US" dirty="0" smtClean="0"/>
              <a:t>Are supported by both Inventor and Apprentice.</a:t>
            </a:r>
          </a:p>
          <a:p>
            <a:endParaRPr lang="en-US" dirty="0"/>
          </a:p>
        </p:txBody>
      </p:sp>
      <p:pic>
        <p:nvPicPr>
          <p:cNvPr id="1812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7571" y="1154931"/>
            <a:ext cx="3303773" cy="441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iProperties</a:t>
            </a:r>
            <a:r>
              <a:rPr lang="en-US" dirty="0" smtClean="0"/>
              <a:t> – Property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76" y="1576693"/>
            <a:ext cx="3520578" cy="489076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i="1" dirty="0" err="1" smtClean="0"/>
              <a:t>PropertySets</a:t>
            </a:r>
            <a:r>
              <a:rPr lang="en-US" dirty="0" smtClean="0"/>
              <a:t> object acts as the container for all of the properties.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Provides access to the individual </a:t>
            </a:r>
            <a:r>
              <a:rPr lang="en-US" b="1" i="1" dirty="0" err="1" smtClean="0"/>
              <a:t>PropertySet</a:t>
            </a:r>
            <a:r>
              <a:rPr lang="en-US" dirty="0" smtClean="0"/>
              <a:t> objects using the Item property.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/>
        </p:nvGraphicFramePr>
        <p:xfrm>
          <a:off x="6745287" y="1476375"/>
          <a:ext cx="2280207" cy="2161974"/>
        </p:xfrm>
        <a:graphic>
          <a:graphicData uri="http://schemas.openxmlformats.org/presentationml/2006/ole">
            <p:oleObj spid="_x0000_s148482" name="Actrix Document" r:id="rId4" imgW="2038680" imgH="5515920" progId="">
              <p:embed/>
            </p:oleObj>
          </a:graphicData>
        </a:graphic>
      </p:graphicFrame>
      <p:pic>
        <p:nvPicPr>
          <p:cNvPr id="5" name="Picture 6" descr="PropertySetsFolder"/>
          <p:cNvPicPr>
            <a:picLocks noChangeAspect="1" noChangeArrowheads="1"/>
          </p:cNvPicPr>
          <p:nvPr/>
        </p:nvPicPr>
        <p:blipFill>
          <a:blip r:embed="rId5" cstate="print"/>
          <a:srcRect l="30920" t="22058" r="7471" b="28629"/>
          <a:stretch>
            <a:fillRect/>
          </a:stretch>
        </p:blipFill>
        <p:spPr bwMode="auto">
          <a:xfrm>
            <a:off x="4135500" y="2480459"/>
            <a:ext cx="2471267" cy="288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iProperties</a:t>
            </a:r>
            <a:r>
              <a:rPr lang="en-US" dirty="0" smtClean="0"/>
              <a:t> – Property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76" y="1307186"/>
            <a:ext cx="3930338" cy="489076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i="1" dirty="0" err="1" smtClean="0"/>
              <a:t>PropertySet</a:t>
            </a:r>
            <a:r>
              <a:rPr lang="en-US" dirty="0" smtClean="0"/>
              <a:t> object contains a group of properties.</a:t>
            </a:r>
          </a:p>
          <a:p>
            <a:pPr eaLnBrk="1" hangingPunct="1"/>
            <a:endParaRPr lang="en-US" sz="700" dirty="0" smtClean="0"/>
          </a:p>
          <a:p>
            <a:pPr eaLnBrk="1" hangingPunct="1"/>
            <a:r>
              <a:rPr lang="en-US" dirty="0" smtClean="0"/>
              <a:t>Most </a:t>
            </a:r>
            <a:r>
              <a:rPr lang="en-US" b="1" i="1" dirty="0" err="1" smtClean="0"/>
              <a:t>PropertySet</a:t>
            </a:r>
            <a:r>
              <a:rPr lang="en-US" dirty="0" smtClean="0"/>
              <a:t> objects roughly correspond to the tabs in the </a:t>
            </a:r>
            <a:r>
              <a:rPr lang="en-US" b="1" i="1" dirty="0" err="1" smtClean="0"/>
              <a:t>iProperties</a:t>
            </a:r>
            <a:r>
              <a:rPr lang="en-US" dirty="0" smtClean="0"/>
              <a:t> dialog.</a:t>
            </a:r>
          </a:p>
          <a:p>
            <a:pPr eaLnBrk="1" hangingPunct="1"/>
            <a:endParaRPr lang="en-US" sz="700" dirty="0" smtClean="0"/>
          </a:p>
          <a:p>
            <a:pPr eaLnBrk="1" hangingPunct="1">
              <a:spcAft>
                <a:spcPts val="0"/>
              </a:spcAft>
            </a:pPr>
            <a:r>
              <a:rPr lang="en-US" b="1" i="1" dirty="0" err="1" smtClean="0"/>
              <a:t>PropertySet</a:t>
            </a:r>
            <a:r>
              <a:rPr lang="en-US" dirty="0" smtClean="0"/>
              <a:t> objects are identified by: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2200" b="1" i="1" dirty="0" err="1" smtClean="0"/>
              <a:t>InternalName</a:t>
            </a:r>
            <a:r>
              <a:rPr lang="en-US" sz="2200" dirty="0" smtClean="0"/>
              <a:t> (consistent)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2200" b="1" i="1" dirty="0" smtClean="0"/>
              <a:t>Name</a:t>
            </a:r>
            <a:r>
              <a:rPr lang="en-US" sz="2200" dirty="0" smtClean="0"/>
              <a:t> (consistent)</a:t>
            </a:r>
          </a:p>
          <a:p>
            <a:pPr lvl="2" eaLnBrk="1" hangingPunct="1"/>
            <a:r>
              <a:rPr lang="en-US" sz="2200" b="1" i="1" dirty="0" err="1" smtClean="0"/>
              <a:t>DisplayName</a:t>
            </a:r>
            <a:r>
              <a:rPr lang="en-US" sz="2200" dirty="0" smtClean="0"/>
              <a:t> (may change)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/>
        </p:nvGraphicFramePr>
        <p:xfrm>
          <a:off x="4378349" y="2284396"/>
          <a:ext cx="1775011" cy="1641475"/>
        </p:xfrm>
        <a:graphic>
          <a:graphicData uri="http://schemas.openxmlformats.org/presentationml/2006/ole">
            <p:oleObj spid="_x0000_s149506" name="Actrix Document" r:id="rId4" imgW="2038680" imgH="5515920" progId="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4378349" y="3889413"/>
          <a:ext cx="1775011" cy="1625600"/>
        </p:xfrm>
        <a:graphic>
          <a:graphicData uri="http://schemas.openxmlformats.org/presentationml/2006/ole">
            <p:oleObj spid="_x0000_s149507" name="Actrix Document" r:id="rId5" imgW="2038680" imgH="5515920" progId="">
              <p:embed/>
            </p:oleObj>
          </a:graphicData>
        </a:graphic>
      </p:graphicFrame>
      <p:pic>
        <p:nvPicPr>
          <p:cNvPr id="7" name="Picture 6" descr="Picture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6496" y="305752"/>
            <a:ext cx="2458569" cy="3631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Grp="1" noChangeAspect="1"/>
          </p:cNvGraphicFramePr>
          <p:nvPr/>
        </p:nvGraphicFramePr>
        <p:xfrm>
          <a:off x="7041941" y="709934"/>
          <a:ext cx="1728167" cy="4706646"/>
        </p:xfrm>
        <a:graphic>
          <a:graphicData uri="http://schemas.openxmlformats.org/presentationml/2006/ole">
            <p:oleObj spid="_x0000_s150530" name="Actrix Document" r:id="rId4" imgW="2038680" imgH="551592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iProperties</a:t>
            </a:r>
            <a:r>
              <a:rPr lang="en-US" dirty="0" smtClean="0"/>
              <a:t> -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74" y="1576693"/>
            <a:ext cx="8016061" cy="489076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 are named values.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dirty="0" smtClean="0"/>
              <a:t>Property objects are identified by:</a:t>
            </a:r>
          </a:p>
          <a:p>
            <a:pPr lvl="2" eaLnBrk="1" hangingPunct="1"/>
            <a:r>
              <a:rPr lang="en-US" sz="2200" b="1" i="1" dirty="0" smtClean="0"/>
              <a:t>ID</a:t>
            </a:r>
            <a:r>
              <a:rPr lang="en-US" sz="2200" dirty="0" smtClean="0"/>
              <a:t> (consistent)</a:t>
            </a:r>
          </a:p>
          <a:p>
            <a:pPr lvl="2" eaLnBrk="1" hangingPunct="1"/>
            <a:r>
              <a:rPr lang="en-US" sz="2200" b="1" i="1" dirty="0" smtClean="0"/>
              <a:t>Name</a:t>
            </a:r>
            <a:r>
              <a:rPr lang="en-US" sz="2200" dirty="0" smtClean="0"/>
              <a:t> (consistent)</a:t>
            </a:r>
          </a:p>
          <a:p>
            <a:pPr lvl="2" eaLnBrk="1" hangingPunct="1"/>
            <a:r>
              <a:rPr lang="en-US" sz="2200" b="1" i="1" dirty="0" err="1" smtClean="0"/>
              <a:t>DisplayName</a:t>
            </a:r>
            <a:r>
              <a:rPr lang="en-US" sz="2200" dirty="0" smtClean="0"/>
              <a:t> (may change)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0053" y="3024238"/>
            <a:ext cx="2458569" cy="3631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1" descr="PropertyMa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</a:blip>
          <a:srcRect l="7691" t="16643" r="6258" b="9570"/>
          <a:stretch>
            <a:fillRect/>
          </a:stretch>
        </p:blipFill>
        <p:spPr bwMode="auto">
          <a:xfrm>
            <a:off x="1412276" y="4624905"/>
            <a:ext cx="4147957" cy="159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34" y="1125584"/>
            <a:ext cx="8062912" cy="5119688"/>
          </a:xfrm>
        </p:spPr>
        <p:txBody>
          <a:bodyPr/>
          <a:lstStyle/>
          <a:p>
            <a:pPr eaLnBrk="1" hangingPunct="1"/>
            <a:r>
              <a:rPr lang="en-US" dirty="0" smtClean="0"/>
              <a:t>Property values are stored internally as Variants. The following types are supported: Integer, Long, Double, String, Date, and Boolean.  (With the exception of the thumbnail image which is </a:t>
            </a:r>
            <a:r>
              <a:rPr lang="en-US" dirty="0" err="1" smtClean="0"/>
              <a:t>IPictureDisp</a:t>
            </a:r>
            <a:r>
              <a:rPr lang="en-US" dirty="0" smtClean="0"/>
              <a:t>.)</a:t>
            </a:r>
          </a:p>
          <a:p>
            <a:pPr eaLnBrk="1" hangingPunct="1"/>
            <a:endParaRPr lang="en-US" sz="700" dirty="0" smtClean="0"/>
          </a:p>
          <a:p>
            <a:pPr eaLnBrk="1" hangingPunct="1"/>
            <a:r>
              <a:rPr lang="en-US" dirty="0" err="1" smtClean="0"/>
              <a:t>InternalNames</a:t>
            </a:r>
            <a:r>
              <a:rPr lang="en-US" dirty="0" smtClean="0"/>
              <a:t> can be found using the Object Browser and in </a:t>
            </a:r>
            <a:br>
              <a:rPr lang="en-US" dirty="0" smtClean="0"/>
            </a:br>
            <a:r>
              <a:rPr lang="en-US" dirty="0" smtClean="0"/>
              <a:t>SDK\Include\</a:t>
            </a:r>
            <a:r>
              <a:rPr lang="en-US" b="1" i="1" dirty="0" err="1" smtClean="0"/>
              <a:t>PropFMTIDs.h</a:t>
            </a:r>
            <a:endParaRPr lang="en-US" b="1" i="1" dirty="0" smtClean="0"/>
          </a:p>
          <a:p>
            <a:pPr eaLnBrk="1" hangingPunct="1"/>
            <a:endParaRPr lang="en-US" sz="700" dirty="0" smtClean="0"/>
          </a:p>
          <a:p>
            <a:pPr eaLnBrk="1" hangingPunct="1"/>
            <a:r>
              <a:rPr lang="en-US" dirty="0" err="1" smtClean="0"/>
              <a:t>PropId’s</a:t>
            </a:r>
            <a:r>
              <a:rPr lang="en-US" dirty="0" smtClean="0"/>
              <a:t> are defined in the </a:t>
            </a:r>
            <a:br>
              <a:rPr lang="en-US" dirty="0" smtClean="0"/>
            </a:br>
            <a:r>
              <a:rPr lang="en-US" dirty="0" smtClean="0"/>
              <a:t>various property related </a:t>
            </a:r>
            <a:br>
              <a:rPr lang="en-US" dirty="0" smtClean="0"/>
            </a:br>
            <a:r>
              <a:rPr lang="en-US" dirty="0" err="1" smtClean="0"/>
              <a:t>enums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4734530" y="3533226"/>
            <a:ext cx="3890954" cy="3098856"/>
            <a:chOff x="6124552" y="5130522"/>
            <a:chExt cx="5536503" cy="4408697"/>
          </a:xfrm>
        </p:grpSpPr>
        <p:pic>
          <p:nvPicPr>
            <p:cNvPr id="604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808080"/>
                </a:clrFrom>
                <a:clrTo>
                  <a:srgbClr val="808080">
                    <a:alpha val="0"/>
                  </a:srgbClr>
                </a:clrTo>
              </a:clrChange>
            </a:blip>
            <a:srcRect l="32204" t="16115" r="9107" b="25722"/>
            <a:stretch>
              <a:fillRect/>
            </a:stretch>
          </p:blipFill>
          <p:spPr bwMode="auto">
            <a:xfrm>
              <a:off x="6124552" y="5130522"/>
              <a:ext cx="5536503" cy="4408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7395115" y="8896947"/>
              <a:ext cx="3990367" cy="282096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iProperty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Name and Internal Name of Inventor defined property sets:</a:t>
            </a:r>
          </a:p>
          <a:p>
            <a:pPr eaLnBrk="1" hangingPunct="1"/>
            <a:endParaRPr lang="en-US" sz="1400" dirty="0" smtClean="0"/>
          </a:p>
          <a:p>
            <a:pPr lvl="1" eaLnBrk="1" hangingPunct="1"/>
            <a:r>
              <a:rPr lang="en-US" dirty="0" smtClean="0"/>
              <a:t>Inventor Summary Information</a:t>
            </a:r>
            <a:br>
              <a:rPr lang="en-US" dirty="0" smtClean="0"/>
            </a:br>
            <a:r>
              <a:rPr lang="en-US" b="1" i="1" dirty="0" smtClean="0"/>
              <a:t>{F29F85E0-4FF9-1068-AB91-08002B27B3D9}</a:t>
            </a:r>
          </a:p>
          <a:p>
            <a:pPr lvl="1" eaLnBrk="1" hangingPunct="1"/>
            <a:endParaRPr lang="en-US" sz="1100" dirty="0" smtClean="0"/>
          </a:p>
          <a:p>
            <a:pPr lvl="1" eaLnBrk="1" hangingPunct="1"/>
            <a:r>
              <a:rPr lang="en-US" dirty="0" smtClean="0"/>
              <a:t>Inventor Document Summary Information</a:t>
            </a:r>
            <a:br>
              <a:rPr lang="en-US" dirty="0" smtClean="0"/>
            </a:br>
            <a:r>
              <a:rPr lang="en-US" b="1" i="1" dirty="0" smtClean="0"/>
              <a:t>{D5CDD502-2E9C-101B-9397-08002B2CF9AE}</a:t>
            </a:r>
          </a:p>
          <a:p>
            <a:pPr lvl="1" eaLnBrk="1" hangingPunct="1"/>
            <a:endParaRPr lang="en-US" sz="1100" dirty="0" smtClean="0"/>
          </a:p>
          <a:p>
            <a:pPr lvl="1" eaLnBrk="1" hangingPunct="1"/>
            <a:r>
              <a:rPr lang="en-US" dirty="0" smtClean="0"/>
              <a:t>Design Tracking Properties</a:t>
            </a:r>
            <a:br>
              <a:rPr lang="en-US" dirty="0" smtClean="0"/>
            </a:br>
            <a:r>
              <a:rPr lang="en-US" b="1" i="1" dirty="0" smtClean="0"/>
              <a:t>{32853F0F-3444-11D1-9E93-0060B03C1CA6}</a:t>
            </a:r>
          </a:p>
          <a:p>
            <a:pPr lvl="1" eaLnBrk="1" hangingPunct="1"/>
            <a:endParaRPr lang="en-US" sz="1100" dirty="0" smtClean="0"/>
          </a:p>
          <a:p>
            <a:pPr lvl="1" eaLnBrk="1" hangingPunct="1"/>
            <a:r>
              <a:rPr lang="en-US" dirty="0" smtClean="0"/>
              <a:t>Inventor User Defined Properties</a:t>
            </a:r>
            <a:br>
              <a:rPr lang="en-US" dirty="0" smtClean="0"/>
            </a:br>
            <a:r>
              <a:rPr lang="en-US" b="1" i="1" dirty="0" smtClean="0"/>
              <a:t>{D5CDD505-2E9C-101B-9397-08002B2CF9AE}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55266"/>
            <a:ext cx="8062912" cy="912080"/>
          </a:xfrm>
        </p:spPr>
        <p:txBody>
          <a:bodyPr/>
          <a:lstStyle/>
          <a:p>
            <a:r>
              <a:rPr lang="en-US" dirty="0" err="1" smtClean="0"/>
              <a:t>iProperties</a:t>
            </a:r>
            <a:r>
              <a:rPr lang="en-US" dirty="0" smtClean="0"/>
              <a:t> – Accessing Example</a:t>
            </a:r>
            <a:endParaRPr lang="en-US" dirty="0"/>
          </a:p>
        </p:txBody>
      </p:sp>
      <p:sp>
        <p:nvSpPr>
          <p:cNvPr id="197633" name="Text Box 1"/>
          <p:cNvSpPr txBox="1">
            <a:spLocks noChangeArrowheads="1"/>
          </p:cNvSpPr>
          <p:nvPr/>
        </p:nvSpPr>
        <p:spPr bwMode="auto">
          <a:xfrm>
            <a:off x="261249" y="973593"/>
            <a:ext cx="8316685" cy="5536065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iPropAccess()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Access a particular property set.  In this case the design tracking property set.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oDTProps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PropertySet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oDTProps = oDoc.PropertySets.Item(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"{32853F0F-3444-11d1-9E93-0060B03C1CA6}"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Access the same property set using the display name or name. DisplayName is not</a:t>
            </a:r>
          </a:p>
          <a:p>
            <a:pPr lvl="0"/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    </a:t>
            </a:r>
            <a:r>
              <a:rPr lang="en-US" sz="1200" b="1" u="none" noProof="1" smtClean="0">
                <a:solidFill>
                  <a:srgbClr val="008000"/>
                </a:solidFill>
                <a:latin typeface="Courier New" pitchFamily="49" charset="0"/>
              </a:rPr>
              <a:t>'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dependable because it can be localized, so the internal name or name is preferred.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oDTProps = oDoc.PropertySets.Item(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"Design Tracking Properties"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a specific property, in this case the designer property.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oDesignerProp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Inventor.Property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oDesignerProp = oDTProps.ItemByPropId(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PropertiesForDesignTrackingPropertiesEnum.kDesignerDesignTrackingProperties)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You can also use the name or display name</a:t>
            </a:r>
          </a:p>
          <a:p>
            <a:pPr lvl="0"/>
            <a:r>
              <a:rPr lang="en-US" sz="1200" b="1" u="none" noProof="1" smtClean="0">
                <a:solidFill>
                  <a:srgbClr val="008000"/>
                </a:solidFill>
                <a:latin typeface="Courier New" pitchFamily="49" charset="0"/>
              </a:rPr>
              <a:t>    '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the display name has the problem that it can be changed.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oDesignerProp = oDTProps.Item(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"Designer"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Show the display name and value.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Debug.Print(oDesignerProp.DisplayName &amp;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 = 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&amp; oDesignerProp.Value)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Change the designer name.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oDesignerProp.Value =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"Bill &amp; Ted"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rgbClr val="A31515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iProperties</a:t>
            </a:r>
            <a:r>
              <a:rPr lang="en-US" dirty="0" smtClean="0"/>
              <a:t> -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318997"/>
            <a:ext cx="8062912" cy="5119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Create new property sets.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Arial Narrow" pitchFamily="34" charset="0"/>
              </a:rPr>
              <a:t>	</a:t>
            </a:r>
            <a:r>
              <a:rPr lang="en-US" sz="2000" b="1" i="1" dirty="0" err="1" smtClean="0">
                <a:latin typeface="Arial Narrow" pitchFamily="34" charset="0"/>
              </a:rPr>
              <a:t>PropertySets.Add</a:t>
            </a:r>
            <a:r>
              <a:rPr lang="en-US" sz="2000" b="1" i="1" dirty="0" smtClean="0">
                <a:latin typeface="Arial Narrow" pitchFamily="34" charset="0"/>
              </a:rPr>
              <a:t>(Name As String, [</a:t>
            </a:r>
            <a:r>
              <a:rPr lang="en-US" sz="2000" b="1" i="1" dirty="0" err="1" smtClean="0">
                <a:latin typeface="Arial Narrow" pitchFamily="34" charset="0"/>
              </a:rPr>
              <a:t>InternalName</a:t>
            </a:r>
            <a:r>
              <a:rPr lang="en-US" sz="2000" b="1" i="1" dirty="0" smtClean="0">
                <a:latin typeface="Arial Narrow" pitchFamily="34" charset="0"/>
              </a:rPr>
              <a:t>]) As </a:t>
            </a:r>
            <a:r>
              <a:rPr lang="en-US" sz="2000" b="1" i="1" dirty="0" err="1" smtClean="0">
                <a:latin typeface="Arial Narrow" pitchFamily="34" charset="0"/>
              </a:rPr>
              <a:t>PropertySet</a:t>
            </a:r>
            <a:endParaRPr lang="en-US" sz="2000" b="1" i="1" dirty="0" smtClean="0">
              <a:latin typeface="Arial Narrow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700" b="1" i="1" dirty="0" smtClean="0"/>
              <a:t>Name</a:t>
            </a:r>
            <a:r>
              <a:rPr lang="en-US" sz="1700" dirty="0" smtClean="0"/>
              <a:t> and </a:t>
            </a:r>
            <a:r>
              <a:rPr lang="en-US" sz="1700" b="1" i="1" dirty="0" err="1" smtClean="0"/>
              <a:t>InternalName</a:t>
            </a:r>
            <a:r>
              <a:rPr lang="en-US" sz="1700" dirty="0" smtClean="0"/>
              <a:t> must be unique with respect to other property sets in the document.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Create new properties.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sz="2000" b="1" i="1" dirty="0" err="1" smtClean="0">
                <a:latin typeface="Arial Narrow" pitchFamily="34" charset="0"/>
              </a:rPr>
              <a:t>PropertySet.Add</a:t>
            </a:r>
            <a:r>
              <a:rPr lang="en-US" sz="2000" b="1" i="1" dirty="0" smtClean="0">
                <a:latin typeface="Arial Narrow" pitchFamily="34" charset="0"/>
              </a:rPr>
              <a:t>(</a:t>
            </a:r>
            <a:r>
              <a:rPr lang="en-US" sz="2000" b="1" i="1" dirty="0" err="1" smtClean="0">
                <a:latin typeface="Arial Narrow" pitchFamily="34" charset="0"/>
              </a:rPr>
              <a:t>PropValue</a:t>
            </a:r>
            <a:r>
              <a:rPr lang="en-US" sz="2000" b="1" i="1" dirty="0" smtClean="0">
                <a:latin typeface="Arial Narrow" pitchFamily="34" charset="0"/>
              </a:rPr>
              <a:t>, [Name], [</a:t>
            </a:r>
            <a:r>
              <a:rPr lang="en-US" sz="2000" b="1" i="1" dirty="0" err="1" smtClean="0">
                <a:latin typeface="Arial Narrow" pitchFamily="34" charset="0"/>
              </a:rPr>
              <a:t>PropId</a:t>
            </a:r>
            <a:r>
              <a:rPr lang="en-US" sz="2000" b="1" i="1" dirty="0" smtClean="0">
                <a:latin typeface="Arial Narrow" pitchFamily="34" charset="0"/>
              </a:rPr>
              <a:t>]) As Property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Properties cannot be added to the predefined sets, except for the custom property 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The </a:t>
            </a:r>
            <a:r>
              <a:rPr lang="en-US" sz="1700" b="1" i="1" dirty="0" smtClean="0"/>
              <a:t>Name</a:t>
            </a:r>
            <a:r>
              <a:rPr lang="en-US" sz="1700" dirty="0" smtClean="0"/>
              <a:t> and </a:t>
            </a:r>
            <a:r>
              <a:rPr lang="en-US" sz="1700" b="1" i="1" dirty="0" err="1" smtClean="0"/>
              <a:t>PropId</a:t>
            </a:r>
            <a:r>
              <a:rPr lang="en-US" sz="1700" dirty="0" smtClean="0"/>
              <a:t> must be unique with respect to other properties in the property 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The value type can be most Variant types except arrays and objects.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b="1" i="1" dirty="0" err="1" smtClean="0"/>
              <a:t>PropertySets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Properties</a:t>
            </a:r>
            <a:r>
              <a:rPr lang="en-US" sz="2000" dirty="0" smtClean="0"/>
              <a:t> can be created as hidden by using a name that begins with an underscore.  These will not be returned by indexing through a collection.  They can only be retrieved by asking for them by name.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iProperties</a:t>
            </a:r>
            <a:r>
              <a:rPr lang="en-US" dirty="0" smtClean="0"/>
              <a:t> -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1416050"/>
            <a:ext cx="8291513" cy="20347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Inventor, any changes made to properties are saved when the document is saved.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Apprentice you need to use “</a:t>
            </a:r>
            <a:r>
              <a:rPr lang="en-US" b="1" i="1" dirty="0" err="1" smtClean="0"/>
              <a:t>PropertySets.FlushToFile</a:t>
            </a:r>
            <a:r>
              <a:rPr lang="en-US" dirty="0" smtClean="0"/>
              <a:t>” method.</a:t>
            </a:r>
          </a:p>
          <a:p>
            <a:pPr eaLnBrk="1" hangingPunct="1">
              <a:lnSpc>
                <a:spcPct val="90000"/>
              </a:lnSpc>
              <a:buFont typeface="Wingdings" pitchFamily="-112" charset="2"/>
              <a:buNone/>
            </a:pPr>
            <a:endParaRPr lang="en-US" dirty="0" smtClean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-112" charset="2"/>
              <a:buNone/>
            </a:pPr>
            <a:r>
              <a:rPr lang="en-US" dirty="0" smtClean="0">
                <a:latin typeface="Tahoma" pitchFamily="34" charset="0"/>
              </a:rPr>
              <a:t/>
            </a:r>
            <a:br>
              <a:rPr lang="en-US" dirty="0" smtClean="0">
                <a:latin typeface="Tahoma" pitchFamily="34" charset="0"/>
              </a:rPr>
            </a:br>
            <a:endParaRPr lang="en-US" dirty="0" smtClean="0">
              <a:latin typeface="Tahoma" pitchFamily="34" charset="0"/>
            </a:endParaRPr>
          </a:p>
          <a:p>
            <a:endParaRPr lang="en-US" dirty="0"/>
          </a:p>
        </p:txBody>
      </p:sp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729329" y="3303133"/>
            <a:ext cx="6807251" cy="3290171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CC00"/>
                </a:solidFill>
                <a:effectLst/>
                <a:latin typeface="Courier New" pitchFamily="49" charset="0"/>
              </a:rPr>
              <a:t>‘Create Apprentice</a:t>
            </a:r>
            <a:r>
              <a:rPr kumimoji="0" lang="en-US" sz="1200" b="1" i="0" u="none" strike="noStrike" cap="none" normalizeH="0" noProof="1" smtClean="0">
                <a:ln>
                  <a:noFill/>
                </a:ln>
                <a:solidFill>
                  <a:srgbClr val="00CC00"/>
                </a:solidFill>
                <a:effectLst/>
                <a:latin typeface="Courier New" pitchFamily="49" charset="0"/>
              </a:rPr>
              <a:t> Application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CC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oApprentice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ApprenticeServerComponent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oApprentice =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New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ApprenticeServerComponent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lvl="0"/>
            <a:r>
              <a:rPr lang="en-US" altLang="zh-CN" sz="1200" b="1" u="none" noProof="1" smtClean="0">
                <a:solidFill>
                  <a:srgbClr val="00CC00"/>
                </a:solidFill>
                <a:latin typeface="Courier New" pitchFamily="49" charset="0"/>
              </a:rPr>
              <a:t>‘Open a document </a:t>
            </a:r>
            <a:endParaRPr lang="en-US" altLang="zh-CN" sz="1200" b="1" u="none" noProof="1" smtClean="0">
              <a:solidFill>
                <a:srgbClr val="00CC00"/>
              </a:solidFill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ApprenticeServerDocument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 = oApprentice.Open(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"C:\Temp\Part.ipt"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r>
              <a:rPr lang="en-US" altLang="zh-CN" sz="1200" b="1" u="none" noProof="1" smtClean="0">
                <a:solidFill>
                  <a:srgbClr val="00CC00"/>
                </a:solidFill>
                <a:latin typeface="Courier New" pitchFamily="49" charset="0"/>
              </a:rPr>
              <a:t>‘change a property </a:t>
            </a:r>
            <a:endParaRPr kumimoji="0" lang="fr-FR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lvl="0"/>
            <a:r>
              <a:rPr lang="en-US" sz="1200" b="1" u="none" noProof="1" smtClean="0">
                <a:solidFill>
                  <a:srgbClr val="0000FF"/>
                </a:solidFill>
                <a:latin typeface="Courier New" pitchFamily="49" charset="0"/>
              </a:rPr>
              <a:t>Dimm</a:t>
            </a:r>
            <a:r>
              <a:rPr lang="en-US" sz="1200" b="1" u="none" noProof="1" smtClean="0">
                <a:latin typeface="Courier New" pitchFamily="49" charset="0"/>
              </a:rPr>
              <a:t> </a:t>
            </a: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oPropSet </a:t>
            </a:r>
            <a:r>
              <a:rPr lang="en-US" sz="1200" b="1" u="none" noProof="1" smtClean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b="1" u="none" noProof="1" smtClean="0">
                <a:latin typeface="Courier New" pitchFamily="49" charset="0"/>
              </a:rPr>
              <a:t> </a:t>
            </a: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PropertySet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lvl="0"/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oPropSet =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oDoc.PropertySets(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"Design Tracking Properties"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lvl="0"/>
            <a:endParaRPr lang="en-US" sz="1200" b="1" u="none" noProof="1" smtClean="0">
              <a:solidFill>
                <a:schemeClr val="bg1"/>
              </a:solidFill>
              <a:latin typeface="Courier New" pitchFamily="49" charset="0"/>
            </a:endParaRPr>
          </a:p>
          <a:p>
            <a:pPr lvl="0"/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oPropSet.Item(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"Designer"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).Value =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"Fred Astair"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A31515"/>
              </a:solidFill>
              <a:effectLst/>
              <a:latin typeface="Courier New" pitchFamily="49" charset="0"/>
            </a:endParaRPr>
          </a:p>
          <a:p>
            <a:r>
              <a:rPr lang="en-US" altLang="zh-CN" sz="1200" b="1" u="none" noProof="1" smtClean="0">
                <a:solidFill>
                  <a:srgbClr val="00CC00"/>
                </a:solidFill>
                <a:latin typeface="Courier New" pitchFamily="49" charset="0"/>
              </a:rPr>
              <a:t>‘save the change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A31515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oDoc.PropertySets.FlushToFile()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iProperties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062912" cy="3477922"/>
          </a:xfrm>
        </p:spPr>
        <p:txBody>
          <a:bodyPr/>
          <a:lstStyle/>
          <a:p>
            <a:pPr eaLnBrk="1" hangingPunct="1"/>
            <a:r>
              <a:rPr lang="en-US" dirty="0" smtClean="0"/>
              <a:t>Write a </a:t>
            </a:r>
            <a:r>
              <a:rPr lang="en-US" dirty="0" err="1" smtClean="0"/>
              <a:t>.Net</a:t>
            </a:r>
            <a:r>
              <a:rPr lang="en-US" dirty="0" smtClean="0"/>
              <a:t> program that performs the following steps:</a:t>
            </a:r>
          </a:p>
          <a:p>
            <a:pPr lvl="2" eaLnBrk="1" hangingPunct="1"/>
            <a:r>
              <a:rPr lang="en-US" dirty="0" smtClean="0"/>
              <a:t>Creates a new part document.</a:t>
            </a:r>
          </a:p>
          <a:p>
            <a:pPr lvl="2" eaLnBrk="1" hangingPunct="1"/>
            <a:r>
              <a:rPr lang="en-US" dirty="0" smtClean="0"/>
              <a:t>Edits the value of the author property to contain your name.</a:t>
            </a:r>
          </a:p>
          <a:p>
            <a:pPr lvl="2" eaLnBrk="1" hangingPunct="1"/>
            <a:r>
              <a:rPr lang="en-US" dirty="0" smtClean="0"/>
              <a:t>Creates a new custom (user-defined) property called “Supplier” that contains the value “Parts R Us”.</a:t>
            </a:r>
          </a:p>
          <a:p>
            <a:pPr lvl="2" eaLnBrk="1" hangingPunct="1"/>
            <a:r>
              <a:rPr lang="en-US" dirty="0" smtClean="0"/>
              <a:t>Save the document to “C:\Temp\NewPart.ipt”</a:t>
            </a:r>
          </a:p>
          <a:p>
            <a:pPr lvl="2" eaLnBrk="1" hangingPunct="1"/>
            <a:r>
              <a:rPr lang="en-US" dirty="0" smtClean="0"/>
              <a:t>Close the document.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904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7445" y="4354931"/>
            <a:ext cx="4787071" cy="227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85" y="1495312"/>
            <a:ext cx="7035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Documents Types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Working with Documents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Document Settings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</a:t>
            </a:r>
            <a:r>
              <a:rPr lang="en-US" sz="2400" u="none" dirty="0" err="1" smtClean="0"/>
              <a:t>iProperties</a:t>
            </a:r>
            <a:endParaRPr lang="en-US" sz="2400" u="none" dirty="0" smtClean="0"/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Lab: </a:t>
            </a:r>
            <a:r>
              <a:rPr lang="en-US" sz="2400" u="none" dirty="0" err="1" smtClean="0"/>
              <a:t>iProperties</a:t>
            </a:r>
            <a:r>
              <a:rPr lang="en-US" sz="2400" u="none" dirty="0" smtClean="0"/>
              <a:t> lab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Unit of Measure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Parameters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Lab: UOM lab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76" y="1358973"/>
            <a:ext cx="4335280" cy="4890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All Inventor documents use the same internal units.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Length: Centimeters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Angle: Radians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Time: Second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Mass: Kilogram</a:t>
            </a:r>
          </a:p>
          <a:p>
            <a:pPr lvl="1" eaLnBrk="1" hangingPunct="1">
              <a:lnSpc>
                <a:spcPct val="90000"/>
              </a:lnSpc>
            </a:pPr>
            <a:endParaRPr lang="en-US" sz="11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units specified by the end-user in the Document Settings dialog are used to convert internal units to/from the units the end-user wants to use.</a:t>
            </a:r>
          </a:p>
          <a:p>
            <a:pPr eaLnBrk="1" hangingPunct="1">
              <a:lnSpc>
                <a:spcPct val="90000"/>
              </a:lnSpc>
            </a:pPr>
            <a:endParaRPr lang="en-US" sz="11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b="1" i="1" dirty="0" err="1" smtClean="0"/>
              <a:t>UnitsOfMeasure</a:t>
            </a:r>
            <a:r>
              <a:rPr lang="en-US" sz="2000" dirty="0" smtClean="0"/>
              <a:t> object provides similar functionality through the API.</a:t>
            </a:r>
          </a:p>
        </p:txBody>
      </p:sp>
      <p:pic>
        <p:nvPicPr>
          <p:cNvPr id="1894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6244" y="861092"/>
            <a:ext cx="3850051" cy="409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08" y="1455094"/>
            <a:ext cx="4256052" cy="4648086"/>
          </a:xfrm>
        </p:spPr>
        <p:txBody>
          <a:bodyPr/>
          <a:lstStyle/>
          <a:p>
            <a:pPr eaLnBrk="1" hangingPunct="1"/>
            <a:r>
              <a:rPr lang="en-US" sz="2000" dirty="0" smtClean="0"/>
              <a:t>Unique </a:t>
            </a:r>
            <a:r>
              <a:rPr lang="en-US" sz="2000" b="1" i="1" dirty="0" err="1" smtClean="0"/>
              <a:t>UnitsOfMeasure</a:t>
            </a:r>
            <a:r>
              <a:rPr lang="en-US" sz="2000" dirty="0" smtClean="0"/>
              <a:t> object is obtained from each document and from the Application object for general unit conversion use.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2000" b="1" i="1" dirty="0" err="1" smtClean="0"/>
              <a:t>UnitsOfMeasure</a:t>
            </a:r>
            <a:r>
              <a:rPr lang="en-US" sz="2000" dirty="0" smtClean="0"/>
              <a:t> object obtained from a document provides equivalent functionality as Document Settings command.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2000" b="1" i="1" dirty="0" err="1" smtClean="0"/>
              <a:t>UnitsOfMeasure</a:t>
            </a:r>
            <a:r>
              <a:rPr lang="en-US" sz="2000" dirty="0" smtClean="0"/>
              <a:t> object provides utilities to help with unit handling within programs, primarily the conversion between strings and values.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4770238" y="2706361"/>
          <a:ext cx="3669426" cy="2026379"/>
        </p:xfrm>
        <a:graphic>
          <a:graphicData uri="http://schemas.openxmlformats.org/presentationml/2006/ole">
            <p:oleObj spid="_x0000_s151554" name="Actrix Document" r:id="rId4" imgW="3946320" imgH="2178720" progId="">
              <p:embed/>
            </p:oleObj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4986949" y="1885263"/>
          <a:ext cx="3245874" cy="615215"/>
        </p:xfrm>
        <a:graphic>
          <a:graphicData uri="http://schemas.openxmlformats.org/presentationml/2006/ole">
            <p:oleObj spid="_x0000_s151555" name="Visio" r:id="rId5" imgW="2026444" imgH="384810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Measure - Unit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Whenever a unit type is specified within the API, it can be defined in two different ways:</a:t>
            </a:r>
          </a:p>
          <a:p>
            <a:pPr eaLnBrk="1" hangingPunct="1"/>
            <a:endParaRPr lang="en-US" sz="1100" dirty="0" smtClean="0"/>
          </a:p>
          <a:p>
            <a:pPr lvl="1" eaLnBrk="1" hangingPunct="1"/>
            <a:r>
              <a:rPr lang="en-US" sz="2200" dirty="0" smtClean="0"/>
              <a:t>As a value from </a:t>
            </a:r>
            <a:r>
              <a:rPr lang="en-US" sz="2200" b="1" i="1" dirty="0" err="1" smtClean="0"/>
              <a:t>UnitsTypeEnum</a:t>
            </a:r>
            <a:endParaRPr lang="en-US" sz="2200" b="1" i="1" dirty="0" smtClean="0"/>
          </a:p>
          <a:p>
            <a:pPr lvl="2" eaLnBrk="1" hangingPunct="1"/>
            <a:r>
              <a:rPr lang="en-US" dirty="0" smtClean="0"/>
              <a:t>Specific unit type, i.e. </a:t>
            </a:r>
            <a:r>
              <a:rPr lang="en-US" dirty="0" err="1" smtClean="0"/>
              <a:t>kInchLengthUnits</a:t>
            </a:r>
            <a:r>
              <a:rPr lang="en-US" dirty="0" smtClean="0"/>
              <a:t>, </a:t>
            </a:r>
            <a:r>
              <a:rPr lang="en-US" dirty="0" err="1" smtClean="0"/>
              <a:t>kMillimeterLengthUnits</a:t>
            </a:r>
            <a:r>
              <a:rPr lang="en-US" dirty="0" smtClean="0"/>
              <a:t>, </a:t>
            </a:r>
            <a:r>
              <a:rPr lang="en-US" dirty="0" err="1" smtClean="0"/>
              <a:t>kDegreeAngleUnits</a:t>
            </a:r>
            <a:r>
              <a:rPr lang="en-US" dirty="0" smtClean="0"/>
              <a:t>, etc.</a:t>
            </a:r>
          </a:p>
          <a:p>
            <a:pPr lvl="2" eaLnBrk="1" hangingPunct="1"/>
            <a:r>
              <a:rPr lang="en-US" dirty="0" smtClean="0"/>
              <a:t>The current default type specified by the end-user, i.e. </a:t>
            </a:r>
            <a:r>
              <a:rPr lang="en-US" dirty="0" err="1" smtClean="0"/>
              <a:t>kDefaultDisplayLengthUnits</a:t>
            </a:r>
            <a:r>
              <a:rPr lang="en-US" dirty="0" smtClean="0"/>
              <a:t>, </a:t>
            </a:r>
            <a:r>
              <a:rPr lang="en-US" dirty="0" err="1" smtClean="0"/>
              <a:t>kDefaultDisplayAngleUnits</a:t>
            </a:r>
            <a:r>
              <a:rPr lang="en-US" dirty="0" smtClean="0"/>
              <a:t>, etc.</a:t>
            </a:r>
          </a:p>
          <a:p>
            <a:pPr lvl="2" eaLnBrk="1" hangingPunct="1"/>
            <a:r>
              <a:rPr lang="en-US" dirty="0" smtClean="0"/>
              <a:t>The internal base units, i.e. </a:t>
            </a:r>
            <a:r>
              <a:rPr lang="en-US" dirty="0" err="1" smtClean="0"/>
              <a:t>kDatabaseLengthUnits</a:t>
            </a:r>
            <a:r>
              <a:rPr lang="en-US" dirty="0" smtClean="0"/>
              <a:t>, </a:t>
            </a:r>
            <a:r>
              <a:rPr lang="en-US" dirty="0" err="1" smtClean="0"/>
              <a:t>kDatabaseAngleUnits</a:t>
            </a:r>
            <a:r>
              <a:rPr lang="en-US" dirty="0" smtClean="0"/>
              <a:t>, etc.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sz="2200" dirty="0" smtClean="0"/>
              <a:t>As a string, i.e. “in”, “mm </a:t>
            </a:r>
            <a:r>
              <a:rPr lang="en-US" sz="2200" dirty="0" err="1" smtClean="0"/>
              <a:t>mm</a:t>
            </a:r>
            <a:r>
              <a:rPr lang="en-US" sz="2200" dirty="0" smtClean="0"/>
              <a:t> </a:t>
            </a:r>
            <a:r>
              <a:rPr lang="en-US" sz="2200" dirty="0" err="1" smtClean="0"/>
              <a:t>mm</a:t>
            </a:r>
            <a:r>
              <a:rPr lang="en-US" sz="2200" dirty="0" smtClean="0"/>
              <a:t>”, “m ^ 3”, “m /(s </a:t>
            </a:r>
            <a:r>
              <a:rPr lang="en-US" sz="2200" dirty="0" err="1" smtClean="0"/>
              <a:t>s</a:t>
            </a:r>
            <a:r>
              <a:rPr lang="en-US" sz="2200" dirty="0" smtClean="0"/>
              <a:t>)”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Units of Measure – Internal Units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Internally, Inventor uses a consistent set of units regardless of what the user has specified as the document default</a:t>
            </a:r>
          </a:p>
          <a:p>
            <a:r>
              <a:rPr lang="en-US" altLang="zh-CN" dirty="0" smtClean="0"/>
              <a:t>The precision is always double-precision floating point, regardless of the precision specified by the user</a:t>
            </a:r>
          </a:p>
          <a:p>
            <a:r>
              <a:rPr lang="en-US" altLang="zh-CN" dirty="0" smtClean="0"/>
              <a:t>Internal units used by Inventor for the various types of units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759" y="4380298"/>
            <a:ext cx="21431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Measure - Verifying User Input</a:t>
            </a:r>
            <a:endParaRPr lang="en-US" dirty="0"/>
          </a:p>
        </p:txBody>
      </p:sp>
      <p:sp>
        <p:nvSpPr>
          <p:cNvPr id="209921" name="Text Box 1"/>
          <p:cNvSpPr txBox="1">
            <a:spLocks noChangeArrowheads="1"/>
          </p:cNvSpPr>
          <p:nvPr/>
        </p:nvSpPr>
        <p:spPr bwMode="auto">
          <a:xfrm>
            <a:off x="195935" y="1256630"/>
            <a:ext cx="8654143" cy="4262436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Private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m_oUOM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UnitsOfMeasure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Private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UserForm_Initialize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()</a:t>
            </a:r>
          </a:p>
          <a:p>
            <a:pPr lvl="0"/>
            <a:r>
              <a:rPr lang="en-US" altLang="zh-CN" sz="1200" b="1" u="none" noProof="1" smtClean="0">
                <a:solidFill>
                  <a:srgbClr val="008000"/>
                </a:solidFill>
                <a:latin typeface="Courier New" pitchFamily="49" charset="0"/>
              </a:rPr>
              <a:t>' </a:t>
            </a:r>
            <a:r>
              <a:rPr lang="en-US" altLang="zh-CN" sz="1200" b="1" u="none" noProof="1" smtClean="0">
                <a:solidFill>
                  <a:srgbClr val="008000"/>
                </a:solidFill>
                <a:latin typeface="Courier New" pitchFamily="49" charset="0"/>
              </a:rPr>
              <a:t>get the </a:t>
            </a:r>
            <a:r>
              <a:rPr lang="en-US" altLang="zh-CN" sz="1200" b="1" u="none" noProof="1" smtClean="0">
                <a:solidFill>
                  <a:srgbClr val="008000"/>
                </a:solidFill>
                <a:latin typeface="Courier New" pitchFamily="49" charset="0"/>
              </a:rPr>
              <a:t>UnitsOfMeasure of the current 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m_oUOM = _InvApplication.ActiveDocument.UnitsOfMeasure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Private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TextBox1_Change()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Check if the input string defines a valid length.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Not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m_oUOM.IsExpressionValid(TextBox1.Text, UnitsTypeEnum.kDefaultDisplayLengthUnits)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The string is not valid so change the text color to red.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TextBox1.ForeColor = Drawing.Color.Red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The string is  valid so change the text color to the default color.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TextBox1.ForeColor = Drawing.Color.Black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Measure - Using User Input</a:t>
            </a:r>
            <a:endParaRPr lang="en-US" dirty="0"/>
          </a:p>
        </p:txBody>
      </p:sp>
      <p:sp>
        <p:nvSpPr>
          <p:cNvPr id="207873" name="Text Box 1"/>
          <p:cNvSpPr txBox="1">
            <a:spLocks noChangeArrowheads="1"/>
          </p:cNvSpPr>
          <p:nvPr/>
        </p:nvSpPr>
        <p:spPr bwMode="auto">
          <a:xfrm>
            <a:off x="429718" y="1256629"/>
            <a:ext cx="7982762" cy="2542494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80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real value of the input string.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dValue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Double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dValue = m_oUOM.GetValueFromExpression(txtInput.Text,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UnitsTypeEnum.kDefaultDisplayLengthUnits)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Compare the value with the length of a sketch line.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System.Math.Abs(oSketchLine.Length - dValue) &lt; 0.00001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MsgBox(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"Line is equal to the input value"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MsgBox(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"Line is not equal to the input value"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Measure - Displaying Values</a:t>
            </a:r>
            <a:endParaRPr lang="en-US" dirty="0"/>
          </a:p>
        </p:txBody>
      </p:sp>
      <p:sp>
        <p:nvSpPr>
          <p:cNvPr id="205825" name="Text Box 1"/>
          <p:cNvSpPr txBox="1">
            <a:spLocks noChangeArrowheads="1"/>
          </p:cNvSpPr>
          <p:nvPr/>
        </p:nvSpPr>
        <p:spPr bwMode="auto">
          <a:xfrm>
            <a:off x="560349" y="1234857"/>
            <a:ext cx="7736627" cy="316298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Private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TestLength()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ShowLength(6.5)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Private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ShowLength(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ByVal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dLength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Double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string representation of the length.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strLength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String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strLength = m_oUOM.GetStringFromValue(dLength,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UnitsTypeEnum.kDefaultDisplayLengthUnits)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MsgBox(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"The Length is: 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&amp; strLength)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062912" cy="4836469"/>
          </a:xfrm>
        </p:spPr>
        <p:txBody>
          <a:bodyPr/>
          <a:lstStyle/>
          <a:p>
            <a:pPr eaLnBrk="1" hangingPunct="1"/>
            <a:r>
              <a:rPr lang="en-US" dirty="0" smtClean="0"/>
              <a:t>For part and assembly documents the </a:t>
            </a:r>
            <a:r>
              <a:rPr lang="en-US" b="1" i="1" dirty="0" err="1" smtClean="0"/>
              <a:t>ComponentDefinition</a:t>
            </a:r>
            <a:r>
              <a:rPr lang="en-US" dirty="0" smtClean="0"/>
              <a:t> objects provide access to the information that defines the part or assembly.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Drawings don’t have a </a:t>
            </a:r>
            <a:r>
              <a:rPr lang="en-US" b="1" i="1" dirty="0" err="1" smtClean="0"/>
              <a:t>ComponentDefinition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4650586" y="2915390"/>
          <a:ext cx="3172955" cy="810105"/>
        </p:xfrm>
        <a:graphic>
          <a:graphicData uri="http://schemas.openxmlformats.org/presentationml/2006/ole">
            <p:oleObj spid="_x0000_s152578" name="Visio" r:id="rId4" imgW="1504474" imgH="384810" progId="">
              <p:embed/>
            </p:oleObj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792596" y="4244870"/>
          <a:ext cx="3306835" cy="810105"/>
        </p:xfrm>
        <a:graphic>
          <a:graphicData uri="http://schemas.openxmlformats.org/presentationml/2006/ole">
            <p:oleObj spid="_x0000_s152579" name="Visio" r:id="rId5" imgW="1568768" imgH="384810" progId="">
              <p:embed/>
            </p:oleObj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4650587" y="4244870"/>
          <a:ext cx="3203077" cy="810105"/>
        </p:xfrm>
        <a:graphic>
          <a:graphicData uri="http://schemas.openxmlformats.org/presentationml/2006/ole">
            <p:oleObj spid="_x0000_s152580" name="Visio" r:id="rId6" imgW="1519238" imgH="384810" progId="">
              <p:embed/>
            </p:oleObj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792597" y="2915390"/>
          <a:ext cx="2707721" cy="810105"/>
        </p:xfrm>
        <a:graphic>
          <a:graphicData uri="http://schemas.openxmlformats.org/presentationml/2006/ole">
            <p:oleObj spid="_x0000_s152581" name="Visio" r:id="rId7" imgW="1283494" imgH="384810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- In the User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7480" y="1647755"/>
            <a:ext cx="6177443" cy="423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– In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824912" cy="2535464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Arial Narrow" pitchFamily="34" charset="0"/>
              </a:rPr>
              <a:t>  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Arial Narrow" pitchFamily="34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Arial Narrow" pitchFamily="34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Arial Narrow" pitchFamily="34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  <a:latin typeface="Arial Narrow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Arial Narrow" pitchFamily="34" charset="0"/>
              </a:rPr>
              <a:t>	</a:t>
            </a:r>
            <a:endParaRPr lang="en-US" dirty="0"/>
          </a:p>
        </p:txBody>
      </p:sp>
      <p:graphicFrame>
        <p:nvGraphicFramePr>
          <p:cNvPr id="84995" name="Object 6"/>
          <p:cNvGraphicFramePr>
            <a:graphicFrameLocks noChangeAspect="1"/>
          </p:cNvGraphicFramePr>
          <p:nvPr/>
        </p:nvGraphicFramePr>
        <p:xfrm>
          <a:off x="535200" y="1720737"/>
          <a:ext cx="7300847" cy="1169531"/>
        </p:xfrm>
        <a:graphic>
          <a:graphicData uri="http://schemas.openxmlformats.org/presentationml/2006/ole">
            <p:oleObj spid="_x0000_s153602" name="Visio" r:id="rId4" imgW="4109314" imgH="657393" progId="">
              <p:embed/>
            </p:oleObj>
          </a:graphicData>
        </a:graphic>
      </p:graphicFrame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533400" y="3466413"/>
            <a:ext cx="7249886" cy="1062037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80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Parameters collection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oParameters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Parameters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=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_InvApplication.ActiveDocument.ComponentDefinition.Parameters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Unique document types for different types of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Part Documents (*.ipt)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Assembly Documents (*.iam)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Drawing Documents (*.idw)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Presentation Documents (*.ipn)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API represents each document type using a different type of object for each type of document.</a:t>
            </a:r>
          </a:p>
          <a:p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078124" y="4291925"/>
          <a:ext cx="2385294" cy="2095562"/>
        </p:xfrm>
        <a:graphic>
          <a:graphicData uri="http://schemas.openxmlformats.org/presentationml/2006/ole">
            <p:oleObj spid="_x0000_s146434" name="Visio" r:id="rId4" imgW="1574482" imgH="1382078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– UI vs. API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2499" t="19028" r="13773" b="9305"/>
          <a:stretch>
            <a:fillRect/>
          </a:stretch>
        </p:blipFill>
        <p:spPr bwMode="auto">
          <a:xfrm>
            <a:off x="546645" y="1312328"/>
            <a:ext cx="7569780" cy="4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- Setting Values</a:t>
            </a:r>
            <a:endParaRPr lang="en-US" dirty="0"/>
          </a:p>
        </p:txBody>
      </p:sp>
      <p:sp>
        <p:nvSpPr>
          <p:cNvPr id="224257" name="Text Box 1"/>
          <p:cNvSpPr txBox="1">
            <a:spLocks noChangeArrowheads="1"/>
          </p:cNvSpPr>
          <p:nvPr/>
        </p:nvSpPr>
        <p:spPr bwMode="auto">
          <a:xfrm>
            <a:off x="348331" y="1180427"/>
            <a:ext cx="7674428" cy="3565751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SetParameter()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Parameters object.  Assumes a part or assembly document is active.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oParameters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Parameters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oParameters = _InvApplication.ActiveDocument.ComponentDefinition.Parameters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parameter named "Length".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oLengthParam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Parameter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oLengthParam = oParameters.Item(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"Length"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Change the equation of the parameter.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oLengthParam.Expression =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"3.5 in"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A31515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Update the document.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_InvApplication.ActiveDocument.Update()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-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76" y="1350865"/>
            <a:ext cx="4273658" cy="4890760"/>
          </a:xfrm>
        </p:spPr>
        <p:txBody>
          <a:bodyPr/>
          <a:lstStyle/>
          <a:p>
            <a:pPr marL="244338" lvl="1" indent="-164008" eaLnBrk="1" hangingPunct="1"/>
            <a:r>
              <a:rPr lang="en-US" sz="2200" dirty="0" smtClean="0"/>
              <a:t>The Unit property can be set using either a String or a value from </a:t>
            </a:r>
            <a:r>
              <a:rPr lang="en-US" sz="2200" b="1" i="1" dirty="0" err="1" smtClean="0"/>
              <a:t>UnitsTypeEnum</a:t>
            </a:r>
            <a:r>
              <a:rPr lang="en-US" sz="2200" dirty="0" smtClean="0"/>
              <a:t>.</a:t>
            </a:r>
          </a:p>
          <a:p>
            <a:pPr marL="244338" lvl="1" indent="-164008" eaLnBrk="1" hangingPunct="1"/>
            <a:endParaRPr lang="en-US" sz="1000" dirty="0" smtClean="0"/>
          </a:p>
          <a:p>
            <a:pPr marL="244338" lvl="1" indent="-164008" eaLnBrk="1" hangingPunct="1"/>
            <a:r>
              <a:rPr lang="en-US" sz="2200" dirty="0" smtClean="0"/>
              <a:t>The </a:t>
            </a:r>
            <a:r>
              <a:rPr lang="en-US" sz="2200" b="1" i="1" dirty="0" err="1" smtClean="0"/>
              <a:t>UnitsTypeEnum</a:t>
            </a:r>
            <a:r>
              <a:rPr lang="en-US" sz="2200" dirty="0" smtClean="0"/>
              <a:t> is an API equivalent to the pre-defined unit types displayed in the Unit Type dialog. </a:t>
            </a:r>
          </a:p>
          <a:p>
            <a:pPr marL="244338" lvl="1" indent="-164008" eaLnBrk="1" hangingPunct="1"/>
            <a:endParaRPr lang="en-US" sz="1000" dirty="0" smtClean="0"/>
          </a:p>
          <a:p>
            <a:pPr marL="244338" lvl="1" indent="-164008" eaLnBrk="1" hangingPunct="1"/>
            <a:r>
              <a:rPr lang="en-US" sz="2200" dirty="0" smtClean="0"/>
              <a:t>Setting the unit type using a String is the same as defining a unit in the Unit Type dialog and allows you to define custom unit types by combining known unit types.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951" y="1666190"/>
            <a:ext cx="3267968" cy="36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-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4338" lvl="1" indent="-164008" eaLnBrk="1" hangingPunct="1"/>
            <a:r>
              <a:rPr lang="en-US" sz="2200" dirty="0" smtClean="0"/>
              <a:t>Unlike in the user-interface, the API allows you to directly set the value of a parameter.</a:t>
            </a:r>
          </a:p>
          <a:p>
            <a:pPr marL="244338" lvl="1" indent="-164008" eaLnBrk="1" hangingPunct="1"/>
            <a:endParaRPr lang="en-US" sz="1000" dirty="0" smtClean="0"/>
          </a:p>
          <a:p>
            <a:pPr marL="244338" lvl="1" indent="-164008" eaLnBrk="1" hangingPunct="1"/>
            <a:r>
              <a:rPr lang="en-US" sz="2200" dirty="0" smtClean="0"/>
              <a:t>The Value property sets the actual value of the parameter and will overwrite any existing equation.</a:t>
            </a:r>
          </a:p>
          <a:p>
            <a:pPr marL="244338" lvl="1" indent="-164008" eaLnBrk="1" hangingPunct="1"/>
            <a:endParaRPr lang="en-US" sz="1000" dirty="0" smtClean="0"/>
          </a:p>
          <a:p>
            <a:pPr marL="244338" lvl="1" indent="-164008" eaLnBrk="1" hangingPunct="1"/>
            <a:r>
              <a:rPr lang="en-US" sz="2200" b="1" dirty="0" smtClean="0">
                <a:solidFill>
                  <a:srgbClr val="FF0000"/>
                </a:solidFill>
              </a:rPr>
              <a:t>In API, Parameter </a:t>
            </a:r>
            <a:r>
              <a:rPr lang="en-US" sz="2200" b="1" dirty="0" smtClean="0">
                <a:solidFill>
                  <a:srgbClr val="FF0000"/>
                </a:solidFill>
              </a:rPr>
              <a:t>values are always defined using internal units.</a:t>
            </a:r>
          </a:p>
          <a:p>
            <a:pPr marL="481980" lvl="2" eaLnBrk="1" hangingPunct="1"/>
            <a:r>
              <a:rPr lang="en-US" dirty="0" smtClean="0"/>
              <a:t>Length – Centimeters</a:t>
            </a:r>
          </a:p>
          <a:p>
            <a:pPr marL="481980" lvl="2" eaLnBrk="1" hangingPunct="1"/>
            <a:r>
              <a:rPr lang="en-US" dirty="0" smtClean="0"/>
              <a:t>Angle – Radians  </a:t>
            </a:r>
          </a:p>
          <a:p>
            <a:pPr marL="722970" lvl="3" indent="-160660" eaLnBrk="1" hangingPunct="1"/>
            <a:r>
              <a:rPr lang="el-GR" sz="2200" dirty="0" smtClean="0">
                <a:solidFill>
                  <a:schemeClr val="tx1"/>
                </a:solidFill>
                <a:cs typeface="Arial" charset="0"/>
              </a:rPr>
              <a:t>π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 radians = 180 degrees</a:t>
            </a:r>
          </a:p>
          <a:p>
            <a:pPr marL="722970" lvl="3" indent="-160660" eaLnBrk="1" hangingPunct="1"/>
            <a:r>
              <a:rPr lang="el-GR" sz="2200" dirty="0" smtClean="0">
                <a:solidFill>
                  <a:schemeClr val="tx1"/>
                </a:solidFill>
                <a:cs typeface="Arial" charset="0"/>
              </a:rPr>
              <a:t>π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 = </a:t>
            </a:r>
            <a:r>
              <a:rPr lang="en-US" sz="2200" dirty="0" err="1" smtClean="0">
                <a:solidFill>
                  <a:schemeClr val="tx1"/>
                </a:solidFill>
              </a:rPr>
              <a:t>Atn</a:t>
            </a:r>
            <a:r>
              <a:rPr lang="en-US" sz="2200" dirty="0" smtClean="0">
                <a:solidFill>
                  <a:schemeClr val="tx1"/>
                </a:solidFill>
              </a:rPr>
              <a:t>(1) * 4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32828"/>
            <a:ext cx="8062912" cy="872143"/>
          </a:xfrm>
        </p:spPr>
        <p:txBody>
          <a:bodyPr/>
          <a:lstStyle/>
          <a:p>
            <a:r>
              <a:rPr lang="en-US" dirty="0" smtClean="0"/>
              <a:t>Parameters - Tolerances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020116"/>
            <a:ext cx="8062912" cy="5119688"/>
          </a:xfrm>
        </p:spPr>
        <p:txBody>
          <a:bodyPr/>
          <a:lstStyle/>
          <a:p>
            <a:pPr marL="244338" lvl="1" indent="-164008" eaLnBrk="1" hangingPunct="1">
              <a:lnSpc>
                <a:spcPct val="90000"/>
              </a:lnSpc>
            </a:pPr>
            <a:r>
              <a:rPr lang="en-US" sz="1700" dirty="0" smtClean="0"/>
              <a:t>Tolerances can be defined for Model parameters.</a:t>
            </a:r>
          </a:p>
          <a:p>
            <a:pPr marL="244338" lvl="1" indent="-164008" eaLnBrk="1" hangingPunct="1">
              <a:lnSpc>
                <a:spcPct val="90000"/>
              </a:lnSpc>
            </a:pPr>
            <a:endParaRPr lang="en-US" sz="1000" dirty="0" smtClean="0"/>
          </a:p>
          <a:p>
            <a:pPr marL="244338" lvl="1" indent="-164008" eaLnBrk="1" hangingPunct="1">
              <a:lnSpc>
                <a:spcPct val="90000"/>
              </a:lnSpc>
            </a:pPr>
            <a:r>
              <a:rPr lang="en-US" sz="1700" dirty="0" smtClean="0"/>
              <a:t>The </a:t>
            </a:r>
            <a:r>
              <a:rPr lang="en-US" sz="1700" b="1" i="1" dirty="0" smtClean="0"/>
              <a:t>Tolerance</a:t>
            </a:r>
            <a:r>
              <a:rPr lang="en-US" sz="1700" dirty="0" smtClean="0"/>
              <a:t> object exposes functionalities of the Tolerance dialog.</a:t>
            </a:r>
          </a:p>
          <a:p>
            <a:pPr marL="244338" lvl="1" indent="-164008" eaLnBrk="1" hangingPunct="1">
              <a:lnSpc>
                <a:spcPct val="90000"/>
              </a:lnSpc>
            </a:pPr>
            <a:endParaRPr lang="en-US" sz="1000" dirty="0" smtClean="0"/>
          </a:p>
          <a:p>
            <a:pPr marL="244338" lvl="1" indent="-164008" eaLnBrk="1" hangingPunct="1">
              <a:lnSpc>
                <a:spcPct val="90000"/>
              </a:lnSpc>
            </a:pPr>
            <a:r>
              <a:rPr lang="en-US" sz="1700" dirty="0" smtClean="0"/>
              <a:t>The </a:t>
            </a:r>
            <a:r>
              <a:rPr lang="en-US" sz="1700" b="1" i="1" dirty="0" err="1" smtClean="0"/>
              <a:t>SetToDefault</a:t>
            </a:r>
            <a:r>
              <a:rPr lang="en-US" sz="1700" dirty="0" smtClean="0"/>
              <a:t>, </a:t>
            </a:r>
            <a:r>
              <a:rPr lang="en-US" sz="1700" b="1" i="1" dirty="0" err="1" smtClean="0"/>
              <a:t>SetToDeviation</a:t>
            </a:r>
            <a:r>
              <a:rPr lang="en-US" sz="1700" dirty="0" smtClean="0"/>
              <a:t>, </a:t>
            </a:r>
            <a:r>
              <a:rPr lang="en-US" sz="1700" b="1" i="1" dirty="0" err="1" smtClean="0"/>
              <a:t>SetToLimits</a:t>
            </a:r>
            <a:r>
              <a:rPr lang="en-US" sz="1700" dirty="0" smtClean="0"/>
              <a:t>, etc… methods of the Parameter object allow you to define the parameter’s tolerance.</a:t>
            </a:r>
          </a:p>
          <a:p>
            <a:pPr marL="244338" lvl="1" indent="-164008" eaLnBrk="1" hangingPunct="1">
              <a:lnSpc>
                <a:spcPct val="90000"/>
              </a:lnSpc>
              <a:buNone/>
            </a:pPr>
            <a:r>
              <a:rPr lang="en-US" sz="1700" b="1" dirty="0" smtClean="0">
                <a:latin typeface="Arial Narrow" pitchFamily="34" charset="0"/>
              </a:rPr>
              <a:t>	Call </a:t>
            </a:r>
            <a:r>
              <a:rPr lang="en-US" sz="1700" b="1" dirty="0" err="1" smtClean="0">
                <a:latin typeface="Arial Narrow" pitchFamily="34" charset="0"/>
              </a:rPr>
              <a:t>oParam.Tolerance.SetToDeviation</a:t>
            </a:r>
            <a:r>
              <a:rPr lang="en-US" sz="1700" b="1" dirty="0" smtClean="0">
                <a:latin typeface="Arial Narrow" pitchFamily="34" charset="0"/>
              </a:rPr>
              <a:t>("0.125 in", “-0.0625 in")</a:t>
            </a:r>
          </a:p>
          <a:p>
            <a:pPr marL="244338" lvl="1" indent="-164008" eaLnBrk="1" hangingPunct="1">
              <a:lnSpc>
                <a:spcPct val="90000"/>
              </a:lnSpc>
              <a:buNone/>
            </a:pPr>
            <a:r>
              <a:rPr lang="en-US" sz="1700" b="1" dirty="0" smtClean="0">
                <a:latin typeface="Arial Narrow" pitchFamily="34" charset="0"/>
              </a:rPr>
              <a:t>	Call </a:t>
            </a:r>
            <a:r>
              <a:rPr lang="en-US" sz="1700" b="1" dirty="0" err="1" smtClean="0">
                <a:latin typeface="Arial Narrow" pitchFamily="34" charset="0"/>
              </a:rPr>
              <a:t>oParam.Tolerance.SetToDeviation</a:t>
            </a:r>
            <a:r>
              <a:rPr lang="en-US" sz="1700" b="1" dirty="0" smtClean="0">
                <a:latin typeface="Arial Narrow" pitchFamily="34" charset="0"/>
              </a:rPr>
              <a:t>(2.54 / 8, -2.54 / 16)</a:t>
            </a:r>
          </a:p>
          <a:p>
            <a:pPr marL="244338" lvl="1" indent="-164008" eaLnBrk="1" hangingPunct="1">
              <a:lnSpc>
                <a:spcPct val="90000"/>
              </a:lnSpc>
              <a:buNone/>
            </a:pPr>
            <a:endParaRPr lang="en-US" sz="1600" b="1" dirty="0" smtClean="0">
              <a:latin typeface="Arial Narrow" pitchFamily="34" charset="0"/>
            </a:endParaRPr>
          </a:p>
          <a:p>
            <a:pPr marL="244338" lvl="1" indent="-164008" eaLnBrk="1" hangingPunct="1">
              <a:lnSpc>
                <a:spcPct val="90000"/>
              </a:lnSpc>
            </a:pPr>
            <a:r>
              <a:rPr lang="en-US" sz="1700" dirty="0" smtClean="0"/>
              <a:t>The </a:t>
            </a:r>
            <a:r>
              <a:rPr lang="en-US" sz="1700" b="1" i="1" dirty="0" err="1" smtClean="0"/>
              <a:t>ModelValueType</a:t>
            </a:r>
            <a:r>
              <a:rPr lang="en-US" sz="1700" dirty="0" smtClean="0"/>
              <a:t> property sets which </a:t>
            </a:r>
            <a:br>
              <a:rPr lang="en-US" sz="1700" dirty="0" smtClean="0"/>
            </a:br>
            <a:r>
              <a:rPr lang="en-US" sz="1700" dirty="0" smtClean="0"/>
              <a:t>tolerance to use when computing the model value.</a:t>
            </a:r>
          </a:p>
          <a:p>
            <a:pPr marL="244338" lvl="1" indent="-164008" eaLnBrk="1" hangingPunct="1">
              <a:lnSpc>
                <a:spcPct val="90000"/>
              </a:lnSpc>
            </a:pPr>
            <a:endParaRPr lang="en-US" sz="1000" dirty="0" smtClean="0"/>
          </a:p>
          <a:p>
            <a:pPr marL="244338" lvl="1" indent="-164008" eaLnBrk="1" hangingPunct="1">
              <a:lnSpc>
                <a:spcPct val="90000"/>
              </a:lnSpc>
            </a:pPr>
            <a:r>
              <a:rPr lang="en-US" sz="1700" dirty="0" smtClean="0"/>
              <a:t>The </a:t>
            </a:r>
            <a:r>
              <a:rPr lang="en-US" sz="1700" b="1" i="1" dirty="0" smtClean="0"/>
              <a:t>Precision</a:t>
            </a:r>
            <a:r>
              <a:rPr lang="en-US" sz="1700" dirty="0" smtClean="0"/>
              <a:t> property sets the number of decimal </a:t>
            </a:r>
            <a:br>
              <a:rPr lang="en-US" sz="1700" dirty="0" smtClean="0"/>
            </a:br>
            <a:r>
              <a:rPr lang="en-US" sz="1700" dirty="0" smtClean="0"/>
              <a:t>places to display.</a:t>
            </a:r>
          </a:p>
          <a:p>
            <a:pPr marL="244338" lvl="1" indent="-164008" eaLnBrk="1" hangingPunct="1">
              <a:lnSpc>
                <a:spcPct val="90000"/>
              </a:lnSpc>
            </a:pPr>
            <a:endParaRPr lang="en-US" sz="1000" dirty="0" smtClean="0"/>
          </a:p>
          <a:p>
            <a:pPr marL="244338" lvl="1" indent="-164008" eaLnBrk="1" hangingPunct="1">
              <a:lnSpc>
                <a:spcPct val="90000"/>
              </a:lnSpc>
            </a:pPr>
            <a:r>
              <a:rPr lang="en-US" sz="1700" dirty="0" smtClean="0"/>
              <a:t>The </a:t>
            </a:r>
            <a:r>
              <a:rPr lang="en-US" sz="1700" b="1" i="1" dirty="0" err="1" smtClean="0"/>
              <a:t>SetAllToMax</a:t>
            </a:r>
            <a:r>
              <a:rPr lang="en-US" sz="1700" dirty="0" smtClean="0"/>
              <a:t>, </a:t>
            </a:r>
            <a:r>
              <a:rPr lang="en-US" sz="1700" b="1" i="1" dirty="0" err="1" smtClean="0"/>
              <a:t>SetAllToMedian</a:t>
            </a:r>
            <a:r>
              <a:rPr lang="en-US" sz="1700" dirty="0" smtClean="0"/>
              <a:t>, </a:t>
            </a:r>
            <a:r>
              <a:rPr lang="en-US" sz="1700" b="1" i="1" dirty="0" err="1" smtClean="0"/>
              <a:t>SetAllToMin</a:t>
            </a:r>
            <a:r>
              <a:rPr lang="en-US" sz="1700" dirty="0" smtClean="0"/>
              <a:t>, </a:t>
            </a:r>
            <a:br>
              <a:rPr lang="en-US" sz="1700" dirty="0" smtClean="0"/>
            </a:br>
            <a:r>
              <a:rPr lang="en-US" sz="1700" b="1" i="1" dirty="0" err="1" smtClean="0"/>
              <a:t>SetAllToNominal</a:t>
            </a:r>
            <a:r>
              <a:rPr lang="en-US" sz="1700" dirty="0" smtClean="0"/>
              <a:t> methods of the Parameters object </a:t>
            </a:r>
            <a:br>
              <a:rPr lang="en-US" sz="1700" dirty="0" smtClean="0"/>
            </a:br>
            <a:r>
              <a:rPr lang="en-US" sz="1700" dirty="0" smtClean="0"/>
              <a:t>provides the equivalent of the Parameter dialog’s </a:t>
            </a:r>
            <a:br>
              <a:rPr lang="en-US" sz="1700" dirty="0" smtClean="0"/>
            </a:br>
            <a:r>
              <a:rPr lang="en-US" sz="1700" dirty="0" smtClean="0"/>
              <a:t>“Reset Tolerance”.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185254" y="600896"/>
          <a:ext cx="1376579" cy="643721"/>
        </p:xfrm>
        <a:graphic>
          <a:graphicData uri="http://schemas.openxmlformats.org/presentationml/2006/ole">
            <p:oleObj spid="_x0000_s154626" name="Visio" r:id="rId4" imgW="892969" imgH="417195" progId="">
              <p:embed/>
            </p:oleObj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718404" y="3252012"/>
            <a:ext cx="2938229" cy="3205348"/>
            <a:chOff x="5718404" y="3252012"/>
            <a:chExt cx="2938229" cy="3205348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18404" y="3252012"/>
              <a:ext cx="2938229" cy="3205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ounded Rectangle 9"/>
            <p:cNvSpPr/>
            <p:nvPr/>
          </p:nvSpPr>
          <p:spPr bwMode="auto">
            <a:xfrm>
              <a:off x="5769204" y="4722829"/>
              <a:ext cx="2815721" cy="1444718"/>
            </a:xfrm>
            <a:prstGeom prst="roundRect">
              <a:avLst/>
            </a:prstGeom>
            <a:noFill/>
            <a:ln w="349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264" tIns="32132" rIns="64264" bIns="32132" numCol="1" rtlCol="0" anchor="t" anchorCtr="0" compatLnSpc="1">
              <a:prstTxWarp prst="textNoShape">
                <a:avLst/>
              </a:prstTxWarp>
            </a:bodyPr>
            <a:lstStyle/>
            <a:p>
              <a:pPr defTabSz="642640"/>
              <a:endParaRPr lang="en-US" sz="1300" u="none" baseline="-25000" dirty="0" smtClean="0"/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7522590" y="3506771"/>
              <a:ext cx="1052435" cy="1109497"/>
            </a:xfrm>
            <a:prstGeom prst="roundRect">
              <a:avLst/>
            </a:prstGeom>
            <a:noFill/>
            <a:ln w="349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264" tIns="32132" rIns="64264" bIns="32132" numCol="1" rtlCol="0" anchor="t" anchorCtr="0" compatLnSpc="1">
              <a:prstTxWarp prst="textNoShape">
                <a:avLst/>
              </a:prstTxWarp>
            </a:bodyPr>
            <a:lstStyle/>
            <a:p>
              <a:pPr defTabSz="642640"/>
              <a:endParaRPr lang="en-US" sz="1300" u="none" baseline="-25000" dirty="0" smtClean="0"/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V="1">
            <a:off x="2319641" y="4421171"/>
            <a:ext cx="3506124" cy="1330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3279004" y="5772281"/>
            <a:ext cx="1984464" cy="920031"/>
            <a:chOff x="3024480" y="5546038"/>
            <a:chExt cx="1984464" cy="920031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 l="56984" t="81862" r="16200"/>
            <a:stretch>
              <a:fillRect/>
            </a:stretch>
          </p:blipFill>
          <p:spPr bwMode="auto">
            <a:xfrm>
              <a:off x="3024480" y="5546038"/>
              <a:ext cx="1984464" cy="920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ounded Rectangle 20"/>
            <p:cNvSpPr/>
            <p:nvPr/>
          </p:nvSpPr>
          <p:spPr bwMode="auto">
            <a:xfrm>
              <a:off x="3345164" y="5951840"/>
              <a:ext cx="1285247" cy="396203"/>
            </a:xfrm>
            <a:prstGeom prst="roundRect">
              <a:avLst/>
            </a:prstGeom>
            <a:noFill/>
            <a:ln w="349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264" tIns="32132" rIns="64264" bIns="32132" numCol="1" rtlCol="0" anchor="t" anchorCtr="0" compatLnSpc="1">
              <a:prstTxWarp prst="textNoShape">
                <a:avLst/>
              </a:prstTxWarp>
            </a:bodyPr>
            <a:lstStyle/>
            <a:p>
              <a:pPr defTabSz="642640"/>
              <a:endParaRPr lang="en-US" sz="1300" u="none" baseline="-25000" dirty="0" smtClean="0"/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2642720" y="5723983"/>
            <a:ext cx="880309" cy="537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" name="Straight Arrow Connector 7"/>
          <p:cNvCxnSpPr>
            <a:endCxn id="10" idx="0"/>
          </p:cNvCxnSpPr>
          <p:nvPr/>
        </p:nvCxnSpPr>
        <p:spPr bwMode="auto">
          <a:xfrm rot="16200000" flipH="1">
            <a:off x="5516314" y="3062078"/>
            <a:ext cx="2158738" cy="11627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475505" y="3780148"/>
            <a:ext cx="2028231" cy="850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– Parameter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92" y="1502551"/>
            <a:ext cx="5747338" cy="4890760"/>
          </a:xfrm>
        </p:spPr>
        <p:txBody>
          <a:bodyPr/>
          <a:lstStyle/>
          <a:p>
            <a:pPr marL="244338" lvl="1" indent="-164008" eaLnBrk="1" hangingPunct="1"/>
            <a:r>
              <a:rPr lang="en-US" sz="2200" dirty="0" smtClean="0"/>
              <a:t>The </a:t>
            </a:r>
            <a:r>
              <a:rPr lang="en-US" sz="2200" b="1" i="1" dirty="0" smtClean="0"/>
              <a:t>Parameters</a:t>
            </a:r>
            <a:r>
              <a:rPr lang="en-US" sz="2200" dirty="0" smtClean="0"/>
              <a:t> collection returns all Parameter objects regardless of the type.</a:t>
            </a:r>
          </a:p>
          <a:p>
            <a:pPr marL="244338" lvl="1" indent="-164008" eaLnBrk="1" hangingPunct="1"/>
            <a:endParaRPr lang="en-US" sz="2200" dirty="0" smtClean="0"/>
          </a:p>
          <a:p>
            <a:pPr marL="244338" lvl="1" indent="-164008" eaLnBrk="1" hangingPunct="1"/>
            <a:r>
              <a:rPr lang="en-US" sz="2200" dirty="0" smtClean="0"/>
              <a:t>The </a:t>
            </a:r>
            <a:r>
              <a:rPr lang="en-US" sz="2200" b="1" i="1" dirty="0" err="1" smtClean="0"/>
              <a:t>ModelParameters</a:t>
            </a:r>
            <a:r>
              <a:rPr lang="en-US" sz="2200" b="1" dirty="0" smtClean="0"/>
              <a:t>, </a:t>
            </a:r>
            <a:r>
              <a:rPr lang="en-US" sz="2200" b="1" i="1" dirty="0" err="1" smtClean="0"/>
              <a:t>ParameterTables</a:t>
            </a:r>
            <a:r>
              <a:rPr lang="en-US" sz="2200" b="1" dirty="0" smtClean="0"/>
              <a:t>, </a:t>
            </a:r>
            <a:r>
              <a:rPr lang="en-US" sz="2200" b="1" i="1" dirty="0" err="1" smtClean="0"/>
              <a:t>ReferenceParameters</a:t>
            </a:r>
            <a:r>
              <a:rPr lang="en-US" sz="2200" b="1" dirty="0" smtClean="0"/>
              <a:t>, </a:t>
            </a:r>
            <a:r>
              <a:rPr lang="en-US" sz="2200" dirty="0" smtClean="0"/>
              <a:t>and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UserParameters</a:t>
            </a:r>
            <a:r>
              <a:rPr lang="en-US" sz="2200" dirty="0" smtClean="0"/>
              <a:t> objects provide access to specific types of parameters.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7042" name="Object 4"/>
          <p:cNvGraphicFramePr>
            <a:graphicFrameLocks noChangeAspect="1"/>
          </p:cNvGraphicFramePr>
          <p:nvPr/>
        </p:nvGraphicFramePr>
        <p:xfrm>
          <a:off x="6083259" y="1415092"/>
          <a:ext cx="2529398" cy="4712243"/>
        </p:xfrm>
        <a:graphic>
          <a:graphicData uri="http://schemas.openxmlformats.org/presentationml/2006/ole">
            <p:oleObj spid="_x0000_s155650" name="Visio" r:id="rId4" imgW="1481400" imgH="2758680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2955"/>
            <a:ext cx="8062912" cy="1143000"/>
          </a:xfrm>
        </p:spPr>
        <p:txBody>
          <a:bodyPr/>
          <a:lstStyle/>
          <a:p>
            <a:r>
              <a:rPr lang="en-US" dirty="0" smtClean="0"/>
              <a:t>Parameters – Parameter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22" y="1191099"/>
            <a:ext cx="5875816" cy="4890760"/>
          </a:xfrm>
        </p:spPr>
        <p:txBody>
          <a:bodyPr/>
          <a:lstStyle/>
          <a:p>
            <a:pPr marL="244338" lvl="1" indent="-164008" eaLnBrk="1" hangingPunct="1"/>
            <a:r>
              <a:rPr lang="en-US" sz="2200" dirty="0" smtClean="0"/>
              <a:t>Parameters are created by using methods on the collection for the specific type of parameter you want to create.</a:t>
            </a:r>
          </a:p>
          <a:p>
            <a:pPr marL="244338" lvl="1" indent="-164008" eaLnBrk="1" hangingPunct="1"/>
            <a:endParaRPr lang="en-US" sz="1000" dirty="0" smtClean="0"/>
          </a:p>
          <a:p>
            <a:pPr marL="244338" lvl="1" indent="-164008" eaLnBrk="1" hangingPunct="1"/>
            <a:r>
              <a:rPr lang="en-US" sz="2200" dirty="0" smtClean="0"/>
              <a:t>In the user-interface you can only create user parameters.  All other types are indirectly created as a result of other actions.</a:t>
            </a:r>
          </a:p>
          <a:p>
            <a:pPr marL="244338" lvl="1" indent="-164008" eaLnBrk="1" hangingPunct="1"/>
            <a:endParaRPr lang="en-US" sz="1000" dirty="0" smtClean="0"/>
          </a:p>
          <a:p>
            <a:pPr marL="244338" lvl="1" indent="-164008" eaLnBrk="1" hangingPunct="1"/>
            <a:r>
              <a:rPr lang="en-US" sz="2200" dirty="0" smtClean="0"/>
              <a:t>In the API you can directly create user, model, and reference parameters.</a:t>
            </a:r>
          </a:p>
          <a:p>
            <a:pPr marL="244338" lvl="1" indent="-164008" eaLnBrk="1" hangingPunct="1"/>
            <a:endParaRPr lang="en-US" sz="1000" dirty="0" smtClean="0"/>
          </a:p>
          <a:p>
            <a:pPr marL="244338" lvl="1" indent="-164008" eaLnBrk="1" hangingPunct="1"/>
            <a:r>
              <a:rPr lang="en-US" sz="2200" b="1" i="1" dirty="0" err="1" smtClean="0"/>
              <a:t>TableParameters</a:t>
            </a:r>
            <a:r>
              <a:rPr lang="en-US" sz="2200" dirty="0" smtClean="0"/>
              <a:t> are created by importing an Excel worksheet. </a:t>
            </a:r>
          </a:p>
          <a:p>
            <a:pPr marL="244338" lvl="1" indent="-164008" eaLnBrk="1" hangingPunct="1"/>
            <a:endParaRPr lang="en-US" sz="1000" dirty="0" smtClean="0"/>
          </a:p>
          <a:p>
            <a:pPr marL="244338" lvl="1" indent="-164008" eaLnBrk="1" hangingPunct="1"/>
            <a:r>
              <a:rPr lang="en-US" sz="2200" dirty="0" smtClean="0"/>
              <a:t>Parameters are created using either the </a:t>
            </a:r>
            <a:r>
              <a:rPr lang="en-US" sz="2200" b="1" i="1" dirty="0" err="1" smtClean="0">
                <a:latin typeface="Arial Narrow" pitchFamily="34" charset="0"/>
              </a:rPr>
              <a:t>AddByExpression</a:t>
            </a:r>
            <a:r>
              <a:rPr lang="en-US" sz="2200" dirty="0" smtClean="0"/>
              <a:t> or </a:t>
            </a:r>
            <a:r>
              <a:rPr lang="en-US" sz="2200" b="1" i="1" dirty="0" err="1" smtClean="0">
                <a:latin typeface="Arial Narrow" pitchFamily="34" charset="0"/>
              </a:rPr>
              <a:t>AddByValue</a:t>
            </a:r>
            <a:r>
              <a:rPr lang="en-US" sz="2200" dirty="0" smtClean="0"/>
              <a:t> methods.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7042" name="Object 4"/>
          <p:cNvGraphicFramePr>
            <a:graphicFrameLocks noChangeAspect="1"/>
          </p:cNvGraphicFramePr>
          <p:nvPr/>
        </p:nvGraphicFramePr>
        <p:xfrm>
          <a:off x="6170374" y="1353308"/>
          <a:ext cx="2529398" cy="4712243"/>
        </p:xfrm>
        <a:graphic>
          <a:graphicData uri="http://schemas.openxmlformats.org/presentationml/2006/ole">
            <p:oleObj spid="_x0000_s156674" name="Visio" r:id="rId4" imgW="1481400" imgH="2758680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Parameters - Examples</a:t>
            </a:r>
            <a:endParaRPr lang="en-US" dirty="0"/>
          </a:p>
        </p:txBody>
      </p:sp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391874" y="1202199"/>
            <a:ext cx="8251611" cy="4159073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rgbClr val="00CC00"/>
                </a:solidFill>
                <a:latin typeface="Courier New" pitchFamily="49" charset="0"/>
              </a:rPr>
              <a:t>‘ add user parameters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oUserParams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UserParameters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oUserParams = oCompDef.Parameters.UserParameters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oParam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Parameter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oParam = oUserParams.AddByExpression(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"NewParam1"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"3"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latin typeface="Courier New" pitchFamily="49" charset="0"/>
              </a:rPr>
              <a:t>	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UnitsTypeEnum.kInchLengthUnits)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oParam = oUserParams.AddByExpression(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"NewParam1"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"3"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"in"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oParam = oUserParams.AddByExpression(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"NewParam2"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"3"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 _                                  	UnitsTypeEnum.kDefaultDisplayLengthUnits)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oParam = oUserParams.AddByExpression(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"NewParam2"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"3 in"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 _                                   	UnitsTypeEnum.kDefaultDisplayLengthUnits)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oParam = oUserParams.AddByValue(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"NewParam3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", 3 * 2.54,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	UnitsTypeEnum.kDefaultDisplayLengthUnits)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598"/>
            <a:ext cx="8062912" cy="1143000"/>
          </a:xfrm>
        </p:spPr>
        <p:txBody>
          <a:bodyPr/>
          <a:lstStyle/>
          <a:p>
            <a:r>
              <a:rPr lang="en-US" dirty="0" smtClean="0"/>
              <a:t>Parameters – API Only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45" y="1131839"/>
            <a:ext cx="8062912" cy="5119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Creation of Model and Reference parameters.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Delete unused Model and Referenced Parameters.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 err="1" smtClean="0">
                <a:latin typeface="Arial Narrow" pitchFamily="34" charset="0"/>
              </a:rPr>
              <a:t>DisabledActionTypes</a:t>
            </a:r>
            <a:r>
              <a:rPr lang="en-US" dirty="0" smtClean="0"/>
              <a:t> – Prohibit deletion of user parameters.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 smtClean="0">
                <a:latin typeface="Arial Narrow" pitchFamily="34" charset="0"/>
              </a:rPr>
              <a:t>Dependents</a:t>
            </a:r>
            <a:r>
              <a:rPr lang="en-US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DrivenBy</a:t>
            </a:r>
            <a:r>
              <a:rPr lang="en-US" dirty="0" smtClean="0"/>
              <a:t> – Provides dependency information between parameters.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Creation of custom parameter groups.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Change the type of a parameter.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Model to Reference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Reference to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User to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User to Reference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87539" y="3928172"/>
            <a:ext cx="3320568" cy="2793912"/>
            <a:chOff x="5355367" y="3557461"/>
            <a:chExt cx="3019115" cy="2667318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5355367" y="3557461"/>
              <a:ext cx="3019115" cy="2667318"/>
            </a:xfrm>
            <a:prstGeom prst="rect">
              <a:avLst/>
            </a:prstGeom>
            <a:noFill/>
          </p:spPr>
        </p:pic>
        <p:sp>
          <p:nvSpPr>
            <p:cNvPr id="6" name="Rounded Rectangle 5"/>
            <p:cNvSpPr/>
            <p:nvPr/>
          </p:nvSpPr>
          <p:spPr bwMode="auto">
            <a:xfrm>
              <a:off x="5493113" y="5309113"/>
              <a:ext cx="2816981" cy="545878"/>
            </a:xfrm>
            <a:prstGeom prst="roundRect">
              <a:avLst/>
            </a:prstGeom>
            <a:noFill/>
            <a:ln w="349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264" tIns="32132" rIns="64264" bIns="32132" numCol="1" rtlCol="0" anchor="t" anchorCtr="0" compatLnSpc="1">
              <a:prstTxWarp prst="textNoShape">
                <a:avLst/>
              </a:prstTxWarp>
            </a:bodyPr>
            <a:lstStyle/>
            <a:p>
              <a:pPr defTabSz="642640"/>
              <a:endParaRPr lang="en-US" sz="1300" u="none" baseline="-25000" dirty="0" smtClean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Lab: Parameters </a:t>
            </a:r>
            <a:r>
              <a:rPr lang="en-US" dirty="0" smtClean="0"/>
              <a:t>and UOM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Interactively create a simple part that contains a parameter named “Length” to control the size of the part.</a:t>
            </a:r>
          </a:p>
          <a:p>
            <a:pPr eaLnBrk="1" hangingPunct="1">
              <a:lnSpc>
                <a:spcPct val="80000"/>
              </a:lnSpc>
            </a:pPr>
            <a:endParaRPr lang="en-US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Create a </a:t>
            </a:r>
            <a:r>
              <a:rPr lang="en-US" dirty="0" err="1" smtClean="0"/>
              <a:t>.Net</a:t>
            </a:r>
            <a:r>
              <a:rPr lang="en-US" dirty="0" smtClean="0"/>
              <a:t> program that contains a dialog that looks similar to the one below.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end-user should have created a parameter named “</a:t>
            </a:r>
            <a:r>
              <a:rPr lang="en-US" altLang="zh-CN" dirty="0" smtClean="0"/>
              <a:t>Length</a:t>
            </a:r>
            <a:r>
              <a:rPr lang="en-US" dirty="0" smtClean="0"/>
              <a:t>” which is a numeric. By this code, he is able to enter any valid expression.  The text field should provide feedback when an invalid expression has been defined. </a:t>
            </a:r>
          </a:p>
          <a:p>
            <a:pPr eaLnBrk="1" hangingPunct="1">
              <a:lnSpc>
                <a:spcPct val="80000"/>
              </a:lnSpc>
            </a:pPr>
            <a:endParaRPr lang="en-US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When the “Update” button is pressed the entered value should be assigned to the parameter.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967" y="2973503"/>
            <a:ext cx="3419202" cy="134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54" y="1319113"/>
            <a:ext cx="5629330" cy="4890760"/>
          </a:xfrm>
        </p:spPr>
        <p:txBody>
          <a:bodyPr/>
          <a:lstStyle/>
          <a:p>
            <a:pPr eaLnBrk="1" hangingPunct="1"/>
            <a:r>
              <a:rPr lang="en-US" dirty="0" smtClean="0"/>
              <a:t>Creating new documents</a:t>
            </a:r>
          </a:p>
          <a:p>
            <a:pPr lvl="1" eaLnBrk="1" hangingPunct="1"/>
            <a:r>
              <a:rPr lang="en-US" sz="2200" b="1" i="1" dirty="0" err="1" smtClean="0">
                <a:latin typeface="Arial Narrow" pitchFamily="34" charset="0"/>
              </a:rPr>
              <a:t>Documents.Add</a:t>
            </a:r>
            <a:endParaRPr lang="en-US" sz="2200" b="1" i="1" dirty="0" smtClean="0">
              <a:latin typeface="Arial Narrow" pitchFamily="34" charset="0"/>
            </a:endParaRPr>
          </a:p>
          <a:p>
            <a:pPr eaLnBrk="1" hangingPunct="1"/>
            <a:r>
              <a:rPr lang="en-US" dirty="0" smtClean="0"/>
              <a:t>Opening existing documents</a:t>
            </a:r>
          </a:p>
          <a:p>
            <a:pPr lvl="1" eaLnBrk="1" hangingPunct="1"/>
            <a:r>
              <a:rPr lang="en-US" sz="2200" b="1" i="1" dirty="0" err="1" smtClean="0">
                <a:latin typeface="Arial Narrow" pitchFamily="34" charset="0"/>
              </a:rPr>
              <a:t>Documents.Open</a:t>
            </a:r>
            <a:endParaRPr lang="en-US" sz="2200" b="1" i="1" dirty="0" smtClean="0">
              <a:latin typeface="Arial Narrow" pitchFamily="34" charset="0"/>
            </a:endParaRPr>
          </a:p>
          <a:p>
            <a:pPr eaLnBrk="1" hangingPunct="1"/>
            <a:r>
              <a:rPr lang="en-US" dirty="0" smtClean="0"/>
              <a:t>Accessing open documents</a:t>
            </a:r>
          </a:p>
          <a:p>
            <a:pPr lvl="1" eaLnBrk="1" hangingPunct="1"/>
            <a:r>
              <a:rPr lang="en-US" sz="2200" b="1" i="1" dirty="0" err="1" smtClean="0">
                <a:latin typeface="Arial Narrow" pitchFamily="34" charset="0"/>
              </a:rPr>
              <a:t>Documents.Item</a:t>
            </a:r>
            <a:endParaRPr lang="en-US" sz="2200" b="1" i="1" dirty="0" smtClean="0">
              <a:latin typeface="Arial Narrow" pitchFamily="34" charset="0"/>
            </a:endParaRPr>
          </a:p>
          <a:p>
            <a:pPr lvl="1" eaLnBrk="1" hangingPunct="1">
              <a:buFont typeface="Times" pitchFamily="18" charset="0"/>
              <a:buNone/>
            </a:pPr>
            <a:r>
              <a:rPr lang="en-US" dirty="0" smtClean="0"/>
              <a:t>	(Enumerates all documents, including those that have been opened because they’re referenced by another document.)</a:t>
            </a:r>
          </a:p>
          <a:p>
            <a:endParaRPr lang="en-US" dirty="0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2654316" y="1732571"/>
            <a:ext cx="3427326" cy="44711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831271" y="1909555"/>
            <a:ext cx="3241058" cy="12109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5759" y="392931"/>
            <a:ext cx="3402704" cy="44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3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55299" name="Picture 33" descr="PPT_LOGO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1447800" y="2628900"/>
            <a:ext cx="6426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i="1" dirty="0" err="1" smtClean="0"/>
              <a:t>GetTemplateFile</a:t>
            </a:r>
            <a:r>
              <a:rPr lang="en-US" dirty="0" smtClean="0"/>
              <a:t> method of the </a:t>
            </a:r>
            <a:r>
              <a:rPr lang="en-US" b="1" i="1" dirty="0" err="1" smtClean="0"/>
              <a:t>FileManager</a:t>
            </a:r>
            <a:r>
              <a:rPr lang="en-US" dirty="0" smtClean="0"/>
              <a:t> object allows you to get the full path of any specified template.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-112" charset="2"/>
              <a:buNone/>
            </a:pPr>
            <a:r>
              <a:rPr lang="en-US" sz="1700" b="1" i="1" dirty="0" err="1" smtClean="0">
                <a:latin typeface="Arial Narrow" pitchFamily="34" charset="0"/>
              </a:rPr>
              <a:t>GetTemplateFile</a:t>
            </a:r>
            <a:r>
              <a:rPr lang="en-US" sz="1700" b="1" i="1" dirty="0" smtClean="0">
                <a:latin typeface="Arial Narrow" pitchFamily="34" charset="0"/>
              </a:rPr>
              <a:t>(</a:t>
            </a:r>
            <a:r>
              <a:rPr lang="en-US" sz="1700" b="1" i="1" dirty="0" err="1" smtClean="0">
                <a:latin typeface="Arial Narrow" pitchFamily="34" charset="0"/>
              </a:rPr>
              <a:t>DocumentType</a:t>
            </a:r>
            <a:r>
              <a:rPr lang="en-US" sz="1700" b="1" i="1" dirty="0" smtClean="0">
                <a:latin typeface="Arial Narrow" pitchFamily="34" charset="0"/>
              </a:rPr>
              <a:t> As </a:t>
            </a:r>
            <a:r>
              <a:rPr lang="en-US" sz="1700" b="1" i="1" dirty="0" err="1" smtClean="0">
                <a:latin typeface="Arial Narrow" pitchFamily="34" charset="0"/>
              </a:rPr>
              <a:t>DocumentTypeEnum</a:t>
            </a:r>
            <a:r>
              <a:rPr lang="en-US" sz="1700" b="1" i="1" dirty="0" smtClean="0">
                <a:latin typeface="Arial Narrow" pitchFamily="34" charset="0"/>
              </a:rPr>
              <a:t>,</a:t>
            </a:r>
            <a:br>
              <a:rPr lang="en-US" sz="1700" b="1" i="1" dirty="0" smtClean="0">
                <a:latin typeface="Arial Narrow" pitchFamily="34" charset="0"/>
              </a:rPr>
            </a:br>
            <a:r>
              <a:rPr lang="en-US" sz="1700" b="1" i="1" dirty="0" smtClean="0">
                <a:latin typeface="Arial Narrow" pitchFamily="34" charset="0"/>
              </a:rPr>
              <a:t>[</a:t>
            </a:r>
            <a:r>
              <a:rPr lang="en-US" sz="1700" b="1" i="1" dirty="0" err="1" smtClean="0">
                <a:latin typeface="Arial Narrow" pitchFamily="34" charset="0"/>
              </a:rPr>
              <a:t>SystemOfMeasure</a:t>
            </a:r>
            <a:r>
              <a:rPr lang="en-US" sz="1700" b="1" i="1" dirty="0" smtClean="0">
                <a:latin typeface="Arial Narrow" pitchFamily="34" charset="0"/>
              </a:rPr>
              <a:t> As </a:t>
            </a:r>
            <a:r>
              <a:rPr lang="en-US" sz="1700" b="1" i="1" dirty="0" err="1" smtClean="0">
                <a:latin typeface="Arial Narrow" pitchFamily="34" charset="0"/>
              </a:rPr>
              <a:t>SystemOfMeasureEnum</a:t>
            </a:r>
            <a:r>
              <a:rPr lang="en-US" sz="1700" b="1" i="1" dirty="0" smtClean="0">
                <a:latin typeface="Arial Narrow" pitchFamily="34" charset="0"/>
              </a:rPr>
              <a:t> = </a:t>
            </a:r>
            <a:r>
              <a:rPr lang="en-US" sz="1700" b="1" i="1" dirty="0" err="1" smtClean="0">
                <a:latin typeface="Arial Narrow" pitchFamily="34" charset="0"/>
              </a:rPr>
              <a:t>kDefaultSystemOfMeasure</a:t>
            </a:r>
            <a:r>
              <a:rPr lang="en-US" sz="1700" b="1" i="1" dirty="0" smtClean="0">
                <a:latin typeface="Arial Narrow" pitchFamily="34" charset="0"/>
              </a:rPr>
              <a:t>], [</a:t>
            </a:r>
            <a:r>
              <a:rPr lang="en-US" sz="1700" b="1" i="1" dirty="0" err="1" smtClean="0">
                <a:latin typeface="Arial Narrow" pitchFamily="34" charset="0"/>
              </a:rPr>
              <a:t>DraftingStandard</a:t>
            </a:r>
            <a:r>
              <a:rPr lang="en-US" sz="1700" b="1" i="1" dirty="0" smtClean="0">
                <a:latin typeface="Arial Narrow" pitchFamily="34" charset="0"/>
              </a:rPr>
              <a:t> As </a:t>
            </a:r>
            <a:r>
              <a:rPr lang="en-US" sz="1700" b="1" i="1" dirty="0" err="1" smtClean="0">
                <a:latin typeface="Arial Narrow" pitchFamily="34" charset="0"/>
              </a:rPr>
              <a:t>DraftingStandardEnum</a:t>
            </a:r>
            <a:r>
              <a:rPr lang="en-US" sz="1700" b="1" i="1" dirty="0" smtClean="0">
                <a:latin typeface="Arial Narrow" pitchFamily="34" charset="0"/>
              </a:rPr>
              <a:t> = </a:t>
            </a:r>
            <a:r>
              <a:rPr lang="en-US" sz="1700" b="1" i="1" dirty="0" err="1" smtClean="0">
                <a:latin typeface="Arial Narrow" pitchFamily="34" charset="0"/>
              </a:rPr>
              <a:t>kDefault_DraftingStandard</a:t>
            </a:r>
            <a:r>
              <a:rPr lang="en-US" sz="1700" b="1" i="1" dirty="0" smtClean="0">
                <a:latin typeface="Arial Narrow" pitchFamily="34" charset="0"/>
              </a:rPr>
              <a:t>],</a:t>
            </a:r>
            <a:br>
              <a:rPr lang="en-US" sz="1700" b="1" i="1" dirty="0" smtClean="0">
                <a:latin typeface="Arial Narrow" pitchFamily="34" charset="0"/>
              </a:rPr>
            </a:br>
            <a:r>
              <a:rPr lang="en-US" sz="1700" b="1" i="1" dirty="0" smtClean="0">
                <a:latin typeface="Arial Narrow" pitchFamily="34" charset="0"/>
              </a:rPr>
              <a:t>[</a:t>
            </a:r>
            <a:r>
              <a:rPr lang="en-US" sz="1700" b="1" i="1" dirty="0" err="1" smtClean="0">
                <a:latin typeface="Arial Narrow" pitchFamily="34" charset="0"/>
              </a:rPr>
              <a:t>DocumentSubType</a:t>
            </a:r>
            <a:r>
              <a:rPr lang="en-US" sz="1700" b="1" i="1" dirty="0" smtClean="0">
                <a:latin typeface="Arial Narrow" pitchFamily="34" charset="0"/>
              </a:rPr>
              <a:t>]) As String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Creating Documents</a:t>
            </a:r>
            <a:endParaRPr lang="en-US" dirty="0"/>
          </a:p>
        </p:txBody>
      </p:sp>
      <p:sp>
        <p:nvSpPr>
          <p:cNvPr id="173057" name="Text Box 1"/>
          <p:cNvSpPr txBox="1">
            <a:spLocks noChangeArrowheads="1"/>
          </p:cNvSpPr>
          <p:nvPr/>
        </p:nvSpPr>
        <p:spPr bwMode="auto">
          <a:xfrm>
            <a:off x="174164" y="1213084"/>
            <a:ext cx="8501750" cy="5176835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rgbClr val="0080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'Opens an existing 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OpenDoc()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u="none" noProof="1" smtClean="0">
              <a:solidFill>
                <a:schemeClr val="bg1"/>
              </a:solidFill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oDoc = _InvApplication.Documents.Open(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"C:\Temp\Part1.ipt"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'Creates a new document using a specified template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CreateDoc()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PartDocument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oDoc = _InvApplication.Documents.Add(DocumentTypeEnum.kPartDocumentObject,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_InvApplication.FileManager.GetTemplateFile(DocumentTypeEnum.kPartDocumentObject),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True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'Creates a new document using internally defined template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'(Can be done in the UI by using Ctrl-Shift when creating new document.)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CreateDoc2()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PartDocument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oDoc = _InvApplication.Documents.Add(DocumentTypeEnum.kPartDocumentObject, ,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True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5733369" cy="1143000"/>
          </a:xfrm>
        </p:spPr>
        <p:txBody>
          <a:bodyPr/>
          <a:lstStyle/>
          <a:p>
            <a:r>
              <a:rPr lang="en-US" dirty="0" smtClean="0"/>
              <a:t>Saving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29" y="1376294"/>
            <a:ext cx="8824913" cy="5119688"/>
          </a:xfrm>
        </p:spPr>
        <p:txBody>
          <a:bodyPr/>
          <a:lstStyle/>
          <a:p>
            <a:pPr eaLnBrk="1" hangingPunct="1"/>
            <a:r>
              <a:rPr lang="en-US" dirty="0" smtClean="0"/>
              <a:t>The first time a new document is saved you should use the </a:t>
            </a:r>
            <a:r>
              <a:rPr lang="en-US" b="1" i="1" dirty="0" err="1" smtClean="0"/>
              <a:t>SaveAs</a:t>
            </a:r>
            <a:r>
              <a:rPr lang="en-US" dirty="0" smtClean="0"/>
              <a:t> method with the </a:t>
            </a:r>
            <a:r>
              <a:rPr lang="en-US" b="1" i="1" dirty="0" err="1" smtClean="0"/>
              <a:t>SaveCopyAs</a:t>
            </a:r>
            <a:r>
              <a:rPr lang="en-US" dirty="0" smtClean="0"/>
              <a:t> flag set to False.</a:t>
            </a:r>
          </a:p>
          <a:p>
            <a:pPr eaLnBrk="1" hangingPunct="1">
              <a:buFont typeface="Wingdings" pitchFamily="-112" charset="2"/>
              <a:buNone/>
            </a:pPr>
            <a:r>
              <a:rPr lang="en-US" sz="1700" dirty="0" smtClean="0">
                <a:latin typeface="Tahoma" pitchFamily="34" charset="0"/>
              </a:rPr>
              <a:t>	</a:t>
            </a:r>
            <a:endParaRPr lang="en-US" sz="2000" dirty="0" smtClean="0">
              <a:latin typeface="Arial Narrow" pitchFamily="34" charset="0"/>
            </a:endParaRPr>
          </a:p>
          <a:p>
            <a:pPr eaLnBrk="1" hangingPunct="1">
              <a:buFont typeface="Wingdings" pitchFamily="-112" charset="2"/>
              <a:buNone/>
            </a:pPr>
            <a:endParaRPr lang="fr-FR" sz="2000" b="1" dirty="0" smtClean="0">
              <a:latin typeface="Arial Narrow" pitchFamily="34" charset="0"/>
            </a:endParaRPr>
          </a:p>
          <a:p>
            <a:pPr eaLnBrk="1" hangingPunct="1">
              <a:buFont typeface="Wingdings" pitchFamily="-112" charset="2"/>
              <a:buNone/>
            </a:pPr>
            <a:endParaRPr lang="fr-FR" sz="2000" b="1" dirty="0" smtClean="0">
              <a:latin typeface="Arial Narrow" pitchFamily="34" charset="0"/>
            </a:endParaRPr>
          </a:p>
          <a:p>
            <a:pPr eaLnBrk="1" hangingPunct="1">
              <a:buFont typeface="Wingdings" pitchFamily="-112" charset="2"/>
              <a:buNone/>
            </a:pPr>
            <a:endParaRPr lang="en-US" sz="2000" b="1" dirty="0" smtClean="0">
              <a:latin typeface="Arial Narrow" pitchFamily="34" charset="0"/>
            </a:endParaRPr>
          </a:p>
          <a:p>
            <a:pPr eaLnBrk="1" hangingPunct="1"/>
            <a:r>
              <a:rPr lang="en-US" dirty="0" smtClean="0"/>
              <a:t>For documents that have been saved to disk you can use the Save method or the </a:t>
            </a:r>
            <a:r>
              <a:rPr lang="en-US" b="1" i="1" dirty="0" err="1" smtClean="0"/>
              <a:t>SaveAs</a:t>
            </a:r>
            <a:r>
              <a:rPr lang="en-US" dirty="0" smtClean="0"/>
              <a:t> with the </a:t>
            </a:r>
            <a:r>
              <a:rPr lang="en-US" b="1" i="1" dirty="0" err="1" smtClean="0"/>
              <a:t>SaveCopyAs</a:t>
            </a:r>
            <a:r>
              <a:rPr lang="en-US" dirty="0" smtClean="0"/>
              <a:t> flag set to True.</a:t>
            </a:r>
          </a:p>
          <a:p>
            <a:pPr lvl="1" eaLnBrk="1" hangingPunct="1">
              <a:buFont typeface="Wingdings" pitchFamily="-112" charset="2"/>
              <a:buNone/>
            </a:pPr>
            <a:r>
              <a:rPr lang="en-US" sz="1400" dirty="0" smtClean="0">
                <a:latin typeface="Tahoma" pitchFamily="34" charset="0"/>
              </a:rPr>
              <a:t> 	</a:t>
            </a:r>
            <a:endParaRPr lang="en-US" sz="1400" dirty="0" smtClean="0">
              <a:latin typeface="Arial Narrow" pitchFamily="34" charset="0"/>
            </a:endParaRPr>
          </a:p>
          <a:p>
            <a:endParaRPr lang="en-US" dirty="0"/>
          </a:p>
        </p:txBody>
      </p:sp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576924" y="2279914"/>
            <a:ext cx="7097485" cy="1062036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PartDocument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 = _InvApplication.Documents.Add(DocumentTypeEnum.kPartDocumentObject)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oDoc.SaveAs(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"C:\Temp\SaveTest.ipt"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False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76934" y="5001358"/>
            <a:ext cx="7097485" cy="855208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oDoc.Save()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oDoc.SaveAs(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"C:\Temp\SaveTest2.ipt"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True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dirty="0" err="1" smtClean="0">
                <a:latin typeface="Arial Narrow" pitchFamily="34" charset="0"/>
              </a:rPr>
              <a:t>Document.Close</a:t>
            </a:r>
            <a:r>
              <a:rPr lang="en-US" b="1" i="1" dirty="0" smtClean="0">
                <a:latin typeface="Arial Narrow" pitchFamily="34" charset="0"/>
              </a:rPr>
              <a:t>([</a:t>
            </a:r>
            <a:r>
              <a:rPr lang="en-US" b="1" i="1" dirty="0" err="1" smtClean="0">
                <a:latin typeface="Arial Narrow" pitchFamily="34" charset="0"/>
              </a:rPr>
              <a:t>SkipSave</a:t>
            </a:r>
            <a:r>
              <a:rPr lang="en-US" b="1" i="1" dirty="0" smtClean="0">
                <a:latin typeface="Arial Narrow" pitchFamily="34" charset="0"/>
              </a:rPr>
              <a:t> As Boolean = False])</a:t>
            </a:r>
          </a:p>
          <a:p>
            <a:pPr lvl="1" eaLnBrk="1" hangingPunct="1"/>
            <a:r>
              <a:rPr lang="en-US" dirty="0" smtClean="0"/>
              <a:t>Using the </a:t>
            </a:r>
            <a:r>
              <a:rPr lang="en-US" b="1" i="1" dirty="0" err="1" smtClean="0"/>
              <a:t>SkipSave</a:t>
            </a:r>
            <a:r>
              <a:rPr lang="en-US" dirty="0" smtClean="0"/>
              <a:t> argument you can bypass the dialog asking to save the changes and force the document to close without saving.  </a:t>
            </a:r>
            <a:br>
              <a:rPr lang="en-US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dirty="0" smtClean="0"/>
              <a:t>This is useful in cases where you use a file as a template by opening the file, modifying it in some way, and using </a:t>
            </a:r>
            <a:r>
              <a:rPr lang="en-US" b="1" i="1" dirty="0" err="1" smtClean="0"/>
              <a:t>SaveCopyAs</a:t>
            </a:r>
            <a:r>
              <a:rPr lang="en-US" dirty="0" smtClean="0"/>
              <a:t> to save it as a new file.  Using this you can close the original without saving and without forcing the user to interact with a dialog.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b="1" i="1" dirty="0" err="1" smtClean="0">
                <a:latin typeface="Arial Narrow" pitchFamily="34" charset="0"/>
              </a:rPr>
              <a:t>Documents.CloseAll</a:t>
            </a:r>
            <a:r>
              <a:rPr lang="en-US" b="1" i="1" dirty="0" smtClean="0">
                <a:latin typeface="Arial Narrow" pitchFamily="34" charset="0"/>
              </a:rPr>
              <a:t>([</a:t>
            </a:r>
            <a:r>
              <a:rPr lang="en-US" b="1" i="1" dirty="0" err="1" smtClean="0">
                <a:latin typeface="Arial Narrow" pitchFamily="34" charset="0"/>
              </a:rPr>
              <a:t>UnreferencedOnly</a:t>
            </a:r>
            <a:r>
              <a:rPr lang="en-US" b="1" i="1" dirty="0" smtClean="0">
                <a:latin typeface="Arial Narrow" pitchFamily="34" charset="0"/>
              </a:rPr>
              <a:t> As Boolean = False])</a:t>
            </a:r>
          </a:p>
          <a:p>
            <a:pPr eaLnBrk="1" hangingPunct="1">
              <a:buNone/>
            </a:pPr>
            <a:endParaRPr lang="en-US" b="1" dirty="0" smtClean="0">
              <a:latin typeface="Arial Narrow" pitchFamily="34" charset="0"/>
            </a:endParaRPr>
          </a:p>
          <a:p>
            <a:pPr lvl="1" eaLnBrk="1" hangingPunct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76" y="1576693"/>
            <a:ext cx="4194430" cy="4890760"/>
          </a:xfrm>
        </p:spPr>
        <p:txBody>
          <a:bodyPr/>
          <a:lstStyle/>
          <a:p>
            <a:r>
              <a:rPr lang="en-US" dirty="0" smtClean="0"/>
              <a:t>Document settings are exposed from various objects obtained from the document.</a:t>
            </a:r>
          </a:p>
          <a:p>
            <a:endParaRPr lang="en-US" dirty="0"/>
          </a:p>
        </p:txBody>
      </p:sp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779252" y="4212411"/>
          <a:ext cx="5963280" cy="1135154"/>
        </p:xfrm>
        <a:graphic>
          <a:graphicData uri="http://schemas.openxmlformats.org/presentationml/2006/ole">
            <p:oleObj spid="_x0000_s147458" name="Visio" r:id="rId4" imgW="4122896" imgH="785812" progId="">
              <p:embed/>
            </p:oleObj>
          </a:graphicData>
        </a:graphic>
      </p:graphicFrame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1392" y="180975"/>
            <a:ext cx="3630463" cy="386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3"/>
  <p:tag name="BACKUPSESSIONS" val="True"/>
  <p:tag name="REVIEWONLY" val="False"/>
  <p:tag name="PARTICIPANTSINLEADERBOARD" val="8"/>
  <p:tag name="BUBBLESIZEVISIBLE" val="True"/>
  <p:tag name="CUSTOMGRIDBACKCOLOR" val="-32640"/>
  <p:tag name="CUSTOMCELLBACKCOLOR3" val="-16728064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0"/>
  <p:tag name="AUTOADVANCE" val="True"/>
  <p:tag name="TEAMSINLEADERBOARD" val="8"/>
  <p:tag name="BUBBLEGROUPING" val="3"/>
  <p:tag name="CUSTOMCELLBACKCOLOR2" val="-16711681"/>
  <p:tag name="DISPLAYDEVICEID" val="True"/>
  <p:tag name="GRIDPOSITION" val="1"/>
  <p:tag name="INCLUDENONRESPONDERS" val="True"/>
  <p:tag name="INCORRECTPOINTVALUE" val="0"/>
  <p:tag name="CHARTSCALE" val="True"/>
  <p:tag name="DEFAULTPORT" val="1001"/>
  <p:tag name="RESPTABLESTYLE" val="0"/>
  <p:tag name="BACKUPMAINTENANCE" val="7"/>
  <p:tag name="STDCHART" val="1"/>
  <p:tag name="DEFAULTNUMTEAMS" val="8"/>
  <p:tag name="USESCHEMECOLORS" val="True"/>
  <p:tag name="GRIDSIZE" val="{Width=800, Height=600}"/>
  <p:tag name="PARTLISTDEFAULT" val="0"/>
  <p:tag name="ADDINALWAYSLOADED" val="True"/>
  <p:tag name="ENABLEPRESENTERVPAD" val="False"/>
  <p:tag name="COUNTDOWNSECONDS" val="5"/>
  <p:tag name="ROTATIONINTERVAL" val="2"/>
  <p:tag name="BUBBLEVALUEFORMAT" val="0.0"/>
  <p:tag name="DISPLAYNAME" val="True"/>
  <p:tag name="CHARTLABELS" val="1"/>
  <p:tag name="REALTIMEBACKUP" val="False"/>
  <p:tag name="ANSWERNOWSTYLE" val="-1"/>
  <p:tag name="ALLOWDUPLICATES" val="False"/>
  <p:tag name="BUBBLENAMEVISIBLE" val="True"/>
  <p:tag name="GRIDOPACITY" val="100"/>
  <p:tag name="INCLUDEPPT" val="True"/>
  <p:tag name="EXPANDSHOWBAR" val="False"/>
  <p:tag name="CHARTVALUEFORMAT" val="0%"/>
  <p:tag name="CUSTOMCELLBACKCOLOR1" val="-256"/>
  <p:tag name="RESETCHARTS" val="True"/>
  <p:tag name="ANSWERNOWTEXT" val="Answer Now"/>
  <p:tag name="MAXRESPONDERS" val="8"/>
  <p:tag name="POLLINGCYCLE" val="2"/>
  <p:tag name="COUNTDOWNSTYLE" val="2"/>
  <p:tag name="CUSTOMCELLBACKCOLOR4" val="-65536"/>
  <p:tag name="TPVERSION" val="2006"/>
  <p:tag name="GRIDROTATIONINTERVAL" val="2"/>
  <p:tag name="AUTOUPDATEALIASES" val="True"/>
  <p:tag name="USEENTERPRISEMANAGER" val="False"/>
  <p:tag name="CUSTOMCELLFORECOLOR" val="-4144960"/>
  <p:tag name="AUTOADJUSTPARTRANGE" val="True"/>
  <p:tag name="ALLOWUSERFEEDBACK" val="True"/>
  <p:tag name="DELIMITERS" val="3.1"/>
</p:tagLst>
</file>

<file path=ppt/theme/theme1.xml><?xml version="1.0" encoding="utf-8"?>
<a:theme xmlns:a="http://schemas.openxmlformats.org/drawingml/2006/main" name="blank">
  <a:themeElements>
    <a:clrScheme name="blank 1">
      <a:dk1>
        <a:srgbClr val="CCCCCC"/>
      </a:dk1>
      <a:lt1>
        <a:srgbClr val="FFFFFF"/>
      </a:lt1>
      <a:dk2>
        <a:srgbClr val="000000"/>
      </a:dk2>
      <a:lt2>
        <a:srgbClr val="FFFFFF"/>
      </a:lt2>
      <a:accent1>
        <a:srgbClr val="00B4FF"/>
      </a:accent1>
      <a:accent2>
        <a:srgbClr val="EE5500"/>
      </a:accent2>
      <a:accent3>
        <a:srgbClr val="AAAAAA"/>
      </a:accent3>
      <a:accent4>
        <a:srgbClr val="DADADA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CCCCCC"/>
        </a:dk1>
        <a:lt1>
          <a:srgbClr val="FFFFFF"/>
        </a:lt1>
        <a:dk2>
          <a:srgbClr val="000000"/>
        </a:dk2>
        <a:lt2>
          <a:srgbClr val="FFFFFF"/>
        </a:lt2>
        <a:accent1>
          <a:srgbClr val="00B4FF"/>
        </a:accent1>
        <a:accent2>
          <a:srgbClr val="EE5500"/>
        </a:accent2>
        <a:accent3>
          <a:srgbClr val="AAAAAA"/>
        </a:accent3>
        <a:accent4>
          <a:srgbClr val="DADADA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6955</TotalTime>
  <Words>2246</Words>
  <Application>Microsoft Office PowerPoint</Application>
  <PresentationFormat>On-screen Show (4:3)</PresentationFormat>
  <Paragraphs>525</Paragraphs>
  <Slides>40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blank</vt:lpstr>
      <vt:lpstr>Visio</vt:lpstr>
      <vt:lpstr>Actrix Document</vt:lpstr>
      <vt:lpstr>Slide 1</vt:lpstr>
      <vt:lpstr>Agenda</vt:lpstr>
      <vt:lpstr>Document Types</vt:lpstr>
      <vt:lpstr>Accessing Documents</vt:lpstr>
      <vt:lpstr>Templates</vt:lpstr>
      <vt:lpstr>Opening and Creating Documents</vt:lpstr>
      <vt:lpstr>Saving Documents</vt:lpstr>
      <vt:lpstr>Closing Documents</vt:lpstr>
      <vt:lpstr>Document Settings</vt:lpstr>
      <vt:lpstr>iProperties in the User Interface</vt:lpstr>
      <vt:lpstr>iProperties – Property Sets</vt:lpstr>
      <vt:lpstr>iProperties – Property Set</vt:lpstr>
      <vt:lpstr>iProperties - Property</vt:lpstr>
      <vt:lpstr>iProperties</vt:lpstr>
      <vt:lpstr>iProperty Names</vt:lpstr>
      <vt:lpstr>iProperties – Accessing Example</vt:lpstr>
      <vt:lpstr>iProperties - Creation</vt:lpstr>
      <vt:lpstr>iProperties - Saving</vt:lpstr>
      <vt:lpstr>Lab: iProperties</vt:lpstr>
      <vt:lpstr>Units of Measure</vt:lpstr>
      <vt:lpstr>Units of Measure</vt:lpstr>
      <vt:lpstr>Units of Measure - Unit Types</vt:lpstr>
      <vt:lpstr>Units of Measure – Internal Units</vt:lpstr>
      <vt:lpstr>Units of Measure - Verifying User Input</vt:lpstr>
      <vt:lpstr>Units of Measure - Using User Input</vt:lpstr>
      <vt:lpstr>Units Of Measure - Displaying Values</vt:lpstr>
      <vt:lpstr>Component Definition</vt:lpstr>
      <vt:lpstr>Parameters - In the User Interface</vt:lpstr>
      <vt:lpstr>Parameters – In the API</vt:lpstr>
      <vt:lpstr>Parameters – UI vs. API</vt:lpstr>
      <vt:lpstr>Parameters - Setting Values</vt:lpstr>
      <vt:lpstr>Parameters - Units</vt:lpstr>
      <vt:lpstr>Parameters - Values</vt:lpstr>
      <vt:lpstr>Parameters - Tolerances</vt:lpstr>
      <vt:lpstr>Parameters – Parameter Types</vt:lpstr>
      <vt:lpstr>Parameters – Parameter Creation</vt:lpstr>
      <vt:lpstr>Creating Parameters - Examples</vt:lpstr>
      <vt:lpstr>Parameters – API Only Functionality</vt:lpstr>
      <vt:lpstr>Lab: Parameters and UOM</vt:lpstr>
      <vt:lpstr>Slide 40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Tinman MRD</dc:title>
  <dc:creator>Autodesk, Inc.</dc:creator>
  <cp:lastModifiedBy>liangx</cp:lastModifiedBy>
  <cp:revision>496</cp:revision>
  <dcterms:created xsi:type="dcterms:W3CDTF">2005-01-11T23:12:23Z</dcterms:created>
  <dcterms:modified xsi:type="dcterms:W3CDTF">2013-01-28T08:59:42Z</dcterms:modified>
</cp:coreProperties>
</file>