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422" r:id="rId2"/>
    <p:sldId id="426" r:id="rId3"/>
    <p:sldId id="427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34" r:id="rId12"/>
    <p:sldId id="435" r:id="rId13"/>
    <p:sldId id="436" r:id="rId14"/>
    <p:sldId id="437" r:id="rId15"/>
    <p:sldId id="438" r:id="rId16"/>
    <p:sldId id="439" r:id="rId17"/>
    <p:sldId id="443" r:id="rId18"/>
    <p:sldId id="444" r:id="rId19"/>
    <p:sldId id="445" r:id="rId20"/>
    <p:sldId id="446" r:id="rId21"/>
    <p:sldId id="447" r:id="rId22"/>
    <p:sldId id="440" r:id="rId23"/>
    <p:sldId id="441" r:id="rId24"/>
    <p:sldId id="448" r:id="rId25"/>
    <p:sldId id="449" r:id="rId26"/>
    <p:sldId id="457" r:id="rId27"/>
    <p:sldId id="442" r:id="rId28"/>
    <p:sldId id="424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00"/>
    <a:srgbClr val="00FF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38" autoAdjust="0"/>
    <p:restoredTop sz="88118" autoAdjust="0"/>
  </p:normalViewPr>
  <p:slideViewPr>
    <p:cSldViewPr snapToGrid="0">
      <p:cViewPr varScale="1">
        <p:scale>
          <a:sx n="89" d="100"/>
          <a:sy n="89" d="100"/>
        </p:scale>
        <p:origin x="-111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Edge object is similar but defines only the connectivity between two adjacent faces, so typically represents only part of an </a:t>
            </a:r>
            <a:r>
              <a:rPr lang="en-US" dirty="0" err="1" smtClean="0"/>
              <a:t>EdgeLoop</a:t>
            </a:r>
            <a:r>
              <a:rPr lang="en-US" dirty="0" smtClean="0"/>
              <a:t>. An Edge object is shared between faces, unlike an </a:t>
            </a:r>
            <a:r>
              <a:rPr lang="en-US" dirty="0" err="1" smtClean="0"/>
              <a:t>EdgeUse</a:t>
            </a:r>
            <a:r>
              <a:rPr lang="en-US" dirty="0" smtClean="0"/>
              <a:t> object. A face has its own set of </a:t>
            </a:r>
            <a:r>
              <a:rPr lang="en-US" dirty="0" err="1" smtClean="0"/>
              <a:t>EdgeUse</a:t>
            </a:r>
            <a:r>
              <a:rPr lang="en-US" dirty="0" smtClean="0"/>
              <a:t> objects, which apply only to that face. They are defined in terms of the 2D parameter space of that face. Typically, there are two </a:t>
            </a:r>
            <a:r>
              <a:rPr lang="en-US" dirty="0" err="1" smtClean="0"/>
              <a:t>EdgeUse</a:t>
            </a:r>
            <a:r>
              <a:rPr lang="en-US" dirty="0" smtClean="0"/>
              <a:t> objects for each Edge Object. Edge objects are shared between faces but </a:t>
            </a:r>
            <a:r>
              <a:rPr lang="en-US" dirty="0" err="1" smtClean="0"/>
              <a:t>EdgeUse</a:t>
            </a:r>
            <a:r>
              <a:rPr lang="en-US" dirty="0" smtClean="0"/>
              <a:t> objects are not. They contain information specific to a face, including a conceptual flow direction for the face edges, useful in traversing faces.</a:t>
            </a:r>
          </a:p>
          <a:p>
            <a:endParaRPr lang="fr-FR" dirty="0" smtClean="0"/>
          </a:p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en-US" dirty="0" err="1" smtClean="0"/>
              <a:t>EdgeUses</a:t>
            </a:r>
            <a:r>
              <a:rPr lang="en-US" dirty="0" smtClean="0"/>
              <a:t> can be seen as the number of Faces sharing this specific 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859D1-4759-4542-8803-3EEDC64878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more information about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en-US" dirty="0" smtClean="0"/>
              <a:t>multi-bodies and the API refer to Module 13 “Part Document Advanced”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BRep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Traversal. Counts number of planar faces in each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FaceShell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BRepTraversal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 Iterate through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FaceShell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objects.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iShellCount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Integer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oShell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FaceShell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For Each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oShell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oPartDoc.ComponentDefinition.SurfaceBodies.Item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FaceShells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iShellCount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iShellCount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 Iterate over the faces in this shell.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iPlanarFaceCount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Integer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iPlanarFaceCount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0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For Each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oShell.Faces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 Check to see if the face is planar.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oFace.SurfaceType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SurfaceTypeEnum.kPlaneSurface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iPlanarFaceCount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iPlanarFaceCount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End If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Next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Debug.Print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FaceShell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["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iShellCount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"] has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iPlanarFaceCount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 planar faces.")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Next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Get Face at specified point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GetFaceAtPoint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oBody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SurfaceBody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oBody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oPartDoc.ComponentDefinition.SurfaceBodies.Item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Point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InvApplication.TransientGeometry.CreatePoint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(0, 0, 0)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Face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oBody.LocateUsingPoint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ObjectTypeEnum.kFaceObject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MsgBox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("Found face with area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oFace.Evaluator.Area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 cm^2")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Catch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MsgBox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(“No face at the specified point.")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Try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Find using ray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FindUsingRay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PartDocument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oBody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SurfaceBody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oBody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oPartDoc.ComponentDefinition.SurfaceBodies.Item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oFoundEnts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ObjectsEnumerator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Nothing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oLocPoints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ObjectsEnumerator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Nothing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oBody.FindUsingRay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oTg.CreatePoint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(-5, 0, 0), _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oTg.CreateUnitVector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(1, 0, 0), 0.00001, _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oFoundEnts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oLocPoints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If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oFoundEnts.Count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 0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MsgBox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("Found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oFoundEnts.Count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" Entities")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MsgBox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("No entity along the specified ray.")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If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Geometry Evaluator. Draws selected surface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normals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FaceParametricNormals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InvApplication.ActiveDocument.SelectSet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oEvaluator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SurfaceEvaluator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oEvaluator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oFace.Evaluator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Box2d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oEvaluator.ParamRangeRect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uStep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Double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vStep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Double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uStep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System.Math.Round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oParamRBox.MaxPoint.X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oParamRBox.MinPoint.X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/ 9,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vStep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System.Math.Round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oParamRBox.MaxPoint.Y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oParamRBox.MinPoint.Y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/ 9, 10)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u As Long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v As Long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For u = 0 To 9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For v = 0 To 9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As Double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(0)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oParamRBox.MinPoint.X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u *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uStep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oParamRBox.MinPoint.Y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v *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vStep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normal(2) As Double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oEvaluator.GetNormal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normal)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startPoint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As Double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oEvaluator.GetPointAtParam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params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startPoint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As Double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(0)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startPoint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(0) + normal(0)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startPoint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 + normal(1)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startPoint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(2) + normal(2)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'See client Graphics module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ClientGraphicUtility.DrawLineTestDb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startPoint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Next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Next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en-US" sz="1200" baseline="0" dirty="0" smtClean="0"/>
              <a:t>“</a:t>
            </a:r>
            <a:r>
              <a:rPr lang="en-US" sz="1200" dirty="0" err="1" smtClean="0"/>
              <a:t>GenerateFacets</a:t>
            </a:r>
            <a:r>
              <a:rPr lang="en-US" sz="1200" baseline="0" dirty="0" smtClean="0"/>
              <a:t>” sample in Samples Module 04 </a:t>
            </a:r>
            <a:r>
              <a:rPr lang="en-US" sz="1200" baseline="0" dirty="0" err="1" smtClean="0"/>
              <a:t>VB.Net</a:t>
            </a:r>
            <a:r>
              <a:rPr lang="en-US" sz="1200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'Create a non parametric Feature based on a Transient </a:t>
            </a:r>
            <a:r>
              <a:rPr lang="en-US" dirty="0" err="1" smtClean="0"/>
              <a:t>Brep</a:t>
            </a:r>
            <a:r>
              <a:rPr lang="en-US" dirty="0" smtClean="0"/>
              <a:t> object</a:t>
            </a:r>
          </a:p>
          <a:p>
            <a:r>
              <a:rPr lang="fr-FR" dirty="0" smtClean="0"/>
              <a:t>Public </a:t>
            </a:r>
            <a:r>
              <a:rPr lang="fr-FR" dirty="0" err="1" smtClean="0"/>
              <a:t>Sub</a:t>
            </a:r>
            <a:r>
              <a:rPr lang="fr-FR" dirty="0" smtClean="0"/>
              <a:t> </a:t>
            </a:r>
            <a:r>
              <a:rPr lang="fr-FR" dirty="0" err="1" smtClean="0"/>
              <a:t>CreateBRep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Create</a:t>
            </a:r>
            <a:r>
              <a:rPr lang="fr-FR" dirty="0" smtClean="0"/>
              <a:t> a new part document, </a:t>
            </a:r>
            <a:r>
              <a:rPr lang="fr-FR" dirty="0" err="1" smtClean="0"/>
              <a:t>using</a:t>
            </a:r>
            <a:r>
              <a:rPr lang="fr-FR" dirty="0" smtClean="0"/>
              <a:t> the default part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oPartDoc</a:t>
            </a:r>
            <a:r>
              <a:rPr lang="fr-FR" dirty="0" smtClean="0"/>
              <a:t> As </a:t>
            </a:r>
            <a:r>
              <a:rPr lang="fr-FR" dirty="0" err="1" smtClean="0"/>
              <a:t>PartDocument</a:t>
            </a:r>
            <a:endParaRPr lang="fr-FR" dirty="0" smtClean="0"/>
          </a:p>
          <a:p>
            <a:r>
              <a:rPr lang="fr-FR" dirty="0" smtClean="0"/>
              <a:t>    Set </a:t>
            </a:r>
            <a:r>
              <a:rPr lang="fr-FR" dirty="0" err="1" smtClean="0"/>
              <a:t>oPartDoc</a:t>
            </a:r>
            <a:r>
              <a:rPr lang="fr-FR" dirty="0" smtClean="0"/>
              <a:t> = </a:t>
            </a:r>
            <a:r>
              <a:rPr lang="fr-FR" dirty="0" err="1" smtClean="0"/>
              <a:t>ThisApplication.Documents.Add</a:t>
            </a:r>
            <a:r>
              <a:rPr lang="fr-FR" dirty="0" smtClean="0"/>
              <a:t>(</a:t>
            </a:r>
            <a:r>
              <a:rPr lang="fr-FR" dirty="0" err="1" smtClean="0"/>
              <a:t>kPartDocumentObject</a:t>
            </a:r>
            <a:r>
              <a:rPr lang="fr-FR" dirty="0" smtClean="0"/>
              <a:t>, _</a:t>
            </a:r>
          </a:p>
          <a:p>
            <a:r>
              <a:rPr lang="fr-FR" dirty="0" smtClean="0"/>
              <a:t>                </a:t>
            </a:r>
            <a:r>
              <a:rPr lang="fr-FR" dirty="0" err="1" smtClean="0"/>
              <a:t>ThisApplication.FileManager.GetTemplateFile</a:t>
            </a:r>
            <a:r>
              <a:rPr lang="fr-FR" dirty="0" smtClean="0"/>
              <a:t>(</a:t>
            </a:r>
            <a:r>
              <a:rPr lang="fr-FR" dirty="0" err="1" smtClean="0"/>
              <a:t>kPartDocumentObject</a:t>
            </a:r>
            <a:r>
              <a:rPr lang="fr-FR" dirty="0" smtClean="0"/>
              <a:t>))</a:t>
            </a:r>
          </a:p>
          <a:p>
            <a:endParaRPr lang="fr-FR" dirty="0" smtClean="0"/>
          </a:p>
          <a:p>
            <a:r>
              <a:rPr lang="fr-FR" dirty="0" smtClean="0"/>
              <a:t>    ' Set a </a:t>
            </a:r>
            <a:r>
              <a:rPr lang="fr-FR" dirty="0" err="1" smtClean="0"/>
              <a:t>reference</a:t>
            </a:r>
            <a:r>
              <a:rPr lang="fr-FR" dirty="0" smtClean="0"/>
              <a:t> to the component </a:t>
            </a:r>
            <a:r>
              <a:rPr lang="fr-FR" dirty="0" err="1" smtClean="0"/>
              <a:t>definition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oCompDef</a:t>
            </a:r>
            <a:r>
              <a:rPr lang="fr-FR" dirty="0" smtClean="0"/>
              <a:t> As </a:t>
            </a:r>
            <a:r>
              <a:rPr lang="fr-FR" dirty="0" err="1" smtClean="0"/>
              <a:t>PartComponentDefinition</a:t>
            </a:r>
            <a:endParaRPr lang="fr-FR" dirty="0" smtClean="0"/>
          </a:p>
          <a:p>
            <a:r>
              <a:rPr lang="fr-FR" dirty="0" smtClean="0"/>
              <a:t>    Set </a:t>
            </a:r>
            <a:r>
              <a:rPr lang="fr-FR" dirty="0" err="1" smtClean="0"/>
              <a:t>oCompDef</a:t>
            </a:r>
            <a:r>
              <a:rPr lang="fr-FR" dirty="0" smtClean="0"/>
              <a:t> = </a:t>
            </a:r>
            <a:r>
              <a:rPr lang="fr-FR" dirty="0" err="1" smtClean="0"/>
              <a:t>oPartDoc.ComponentDefinition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' Set a </a:t>
            </a:r>
            <a:r>
              <a:rPr lang="fr-FR" dirty="0" err="1" smtClean="0"/>
              <a:t>reference</a:t>
            </a:r>
            <a:r>
              <a:rPr lang="fr-FR" dirty="0" smtClean="0"/>
              <a:t> to the </a:t>
            </a:r>
            <a:r>
              <a:rPr lang="fr-FR" dirty="0" err="1" smtClean="0"/>
              <a:t>TransientBRep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oTransientBRep</a:t>
            </a:r>
            <a:r>
              <a:rPr lang="fr-FR" dirty="0" smtClean="0"/>
              <a:t> As </a:t>
            </a:r>
            <a:r>
              <a:rPr lang="fr-FR" dirty="0" err="1" smtClean="0"/>
              <a:t>TransientBRep</a:t>
            </a:r>
            <a:endParaRPr lang="fr-FR" dirty="0" smtClean="0"/>
          </a:p>
          <a:p>
            <a:r>
              <a:rPr lang="fr-FR" dirty="0" smtClean="0"/>
              <a:t>    Set </a:t>
            </a:r>
            <a:r>
              <a:rPr lang="fr-FR" dirty="0" err="1" smtClean="0"/>
              <a:t>oTransientBRep</a:t>
            </a:r>
            <a:r>
              <a:rPr lang="fr-FR" dirty="0" smtClean="0"/>
              <a:t> = </a:t>
            </a:r>
            <a:r>
              <a:rPr lang="fr-FR" dirty="0" err="1" smtClean="0"/>
              <a:t>ThisApplication.TransientBRep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Create</a:t>
            </a:r>
            <a:r>
              <a:rPr lang="fr-FR" dirty="0" smtClean="0"/>
              <a:t> a range box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extents</a:t>
            </a:r>
            <a:r>
              <a:rPr lang="fr-FR" dirty="0" smtClean="0"/>
              <a:t> of a block.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oBox</a:t>
            </a:r>
            <a:r>
              <a:rPr lang="fr-FR" dirty="0" smtClean="0"/>
              <a:t> As Box</a:t>
            </a:r>
          </a:p>
          <a:p>
            <a:r>
              <a:rPr lang="fr-FR" dirty="0" smtClean="0"/>
              <a:t>    Set </a:t>
            </a:r>
            <a:r>
              <a:rPr lang="fr-FR" dirty="0" err="1" smtClean="0"/>
              <a:t>oBox</a:t>
            </a:r>
            <a:r>
              <a:rPr lang="fr-FR" dirty="0" smtClean="0"/>
              <a:t> = </a:t>
            </a:r>
            <a:r>
              <a:rPr lang="fr-FR" dirty="0" err="1" smtClean="0"/>
              <a:t>ThisApplication.TransientGeometry.CreateBox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Expand</a:t>
            </a:r>
            <a:r>
              <a:rPr lang="fr-FR" dirty="0" smtClean="0"/>
              <a:t> in all directions by 1 cm.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oBox.Expand</a:t>
            </a:r>
            <a:r>
              <a:rPr lang="fr-FR" dirty="0" smtClean="0"/>
              <a:t> 1</a:t>
            </a:r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Create</a:t>
            </a:r>
            <a:r>
              <a:rPr lang="fr-FR" dirty="0" smtClean="0"/>
              <a:t> the block.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oBody</a:t>
            </a:r>
            <a:r>
              <a:rPr lang="fr-FR" dirty="0" smtClean="0"/>
              <a:t> As </a:t>
            </a:r>
            <a:r>
              <a:rPr lang="fr-FR" dirty="0" err="1" smtClean="0"/>
              <a:t>SurfaceBody</a:t>
            </a:r>
            <a:endParaRPr lang="fr-FR" dirty="0" smtClean="0"/>
          </a:p>
          <a:p>
            <a:r>
              <a:rPr lang="fr-FR" dirty="0" smtClean="0"/>
              <a:t>    Set </a:t>
            </a:r>
            <a:r>
              <a:rPr lang="fr-FR" dirty="0" err="1" smtClean="0"/>
              <a:t>oBody</a:t>
            </a:r>
            <a:r>
              <a:rPr lang="fr-FR" dirty="0" smtClean="0"/>
              <a:t> = </a:t>
            </a:r>
            <a:r>
              <a:rPr lang="fr-FR" dirty="0" err="1" smtClean="0"/>
              <a:t>oTransientBRep.CreateSolidBlock</a:t>
            </a:r>
            <a:r>
              <a:rPr lang="fr-FR" dirty="0" smtClean="0"/>
              <a:t>(</a:t>
            </a:r>
            <a:r>
              <a:rPr lang="fr-FR" dirty="0" err="1" smtClean="0"/>
              <a:t>oBox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bottom</a:t>
            </a:r>
            <a:r>
              <a:rPr lang="fr-FR" dirty="0" smtClean="0"/>
              <a:t> and top points for a </a:t>
            </a:r>
            <a:r>
              <a:rPr lang="fr-FR" dirty="0" err="1" smtClean="0"/>
              <a:t>cylinder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oBottomPt</a:t>
            </a:r>
            <a:r>
              <a:rPr lang="fr-FR" dirty="0" smtClean="0"/>
              <a:t> As Point</a:t>
            </a:r>
          </a:p>
          <a:p>
            <a:r>
              <a:rPr lang="fr-FR" dirty="0" smtClean="0"/>
              <a:t>    Set </a:t>
            </a:r>
            <a:r>
              <a:rPr lang="fr-FR" dirty="0" err="1" smtClean="0"/>
              <a:t>oBottomPt</a:t>
            </a:r>
            <a:r>
              <a:rPr lang="fr-FR" dirty="0" smtClean="0"/>
              <a:t> = </a:t>
            </a:r>
            <a:r>
              <a:rPr lang="fr-FR" dirty="0" err="1" smtClean="0"/>
              <a:t>ThisApplication.TransientGeometry.CreatePoint</a:t>
            </a:r>
            <a:r>
              <a:rPr lang="fr-FR" dirty="0" smtClean="0"/>
              <a:t>(0, 1, 0)</a:t>
            </a:r>
          </a:p>
          <a:p>
            <a:endParaRPr lang="fr-FR" dirty="0" smtClean="0"/>
          </a:p>
          <a:p>
            <a:r>
              <a:rPr lang="fr-FR" dirty="0" smtClean="0"/>
              <a:t>    Dim </a:t>
            </a:r>
            <a:r>
              <a:rPr lang="fr-FR" dirty="0" err="1" smtClean="0"/>
              <a:t>oTopPt</a:t>
            </a:r>
            <a:r>
              <a:rPr lang="fr-FR" dirty="0" smtClean="0"/>
              <a:t> As Point</a:t>
            </a:r>
          </a:p>
          <a:p>
            <a:r>
              <a:rPr lang="fr-FR" dirty="0" smtClean="0"/>
              <a:t>    Set </a:t>
            </a:r>
            <a:r>
              <a:rPr lang="fr-FR" dirty="0" err="1" smtClean="0"/>
              <a:t>oTopPt</a:t>
            </a:r>
            <a:r>
              <a:rPr lang="fr-FR" dirty="0" smtClean="0"/>
              <a:t> = </a:t>
            </a:r>
            <a:r>
              <a:rPr lang="fr-FR" dirty="0" err="1" smtClean="0"/>
              <a:t>ThisApplication.TransientGeometry.CreatePoint</a:t>
            </a:r>
            <a:r>
              <a:rPr lang="fr-FR" dirty="0" smtClean="0"/>
              <a:t>(0, 3, 0)</a:t>
            </a:r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cylinder</a:t>
            </a:r>
            <a:r>
              <a:rPr lang="fr-FR" dirty="0" smtClean="0"/>
              <a:t> body.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oCylinder</a:t>
            </a:r>
            <a:r>
              <a:rPr lang="fr-FR" dirty="0" smtClean="0"/>
              <a:t> As </a:t>
            </a:r>
            <a:r>
              <a:rPr lang="fr-FR" dirty="0" err="1" smtClean="0"/>
              <a:t>SurfaceBody</a:t>
            </a:r>
            <a:endParaRPr lang="fr-FR" dirty="0" smtClean="0"/>
          </a:p>
          <a:p>
            <a:r>
              <a:rPr lang="fr-FR" dirty="0" smtClean="0"/>
              <a:t>    Set </a:t>
            </a:r>
            <a:r>
              <a:rPr lang="fr-FR" dirty="0" err="1" smtClean="0"/>
              <a:t>oCylinder</a:t>
            </a:r>
            <a:r>
              <a:rPr lang="fr-FR" dirty="0" smtClean="0"/>
              <a:t> = </a:t>
            </a:r>
            <a:r>
              <a:rPr lang="fr-FR" dirty="0" err="1" smtClean="0"/>
              <a:t>oTransientBRep.CreateSolidCylinderCone</a:t>
            </a:r>
            <a:r>
              <a:rPr lang="fr-FR" dirty="0" smtClean="0"/>
              <a:t>(</a:t>
            </a:r>
            <a:r>
              <a:rPr lang="fr-FR" dirty="0" err="1" smtClean="0"/>
              <a:t>oBottomPt</a:t>
            </a:r>
            <a:r>
              <a:rPr lang="fr-FR" dirty="0" smtClean="0"/>
              <a:t>, </a:t>
            </a:r>
            <a:r>
              <a:rPr lang="fr-FR" dirty="0" err="1" smtClean="0"/>
              <a:t>oTopPt</a:t>
            </a:r>
            <a:r>
              <a:rPr lang="fr-FR" dirty="0" smtClean="0"/>
              <a:t>, 0.5, 0.5, 0.5)</a:t>
            </a:r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Boolean</a:t>
            </a:r>
            <a:r>
              <a:rPr lang="fr-FR" dirty="0" smtClean="0"/>
              <a:t> the bodies; "</a:t>
            </a:r>
            <a:r>
              <a:rPr lang="fr-FR" dirty="0" err="1" smtClean="0"/>
              <a:t>oBody</a:t>
            </a:r>
            <a:r>
              <a:rPr lang="fr-FR" dirty="0" smtClean="0"/>
              <a:t>" </a:t>
            </a:r>
            <a:r>
              <a:rPr lang="fr-FR" dirty="0" err="1" smtClean="0"/>
              <a:t>will</a:t>
            </a:r>
            <a:r>
              <a:rPr lang="fr-FR" dirty="0" smtClean="0"/>
              <a:t> return the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fr-FR" dirty="0" smtClean="0"/>
              <a:t>    Call </a:t>
            </a:r>
            <a:r>
              <a:rPr lang="fr-FR" dirty="0" err="1" smtClean="0"/>
              <a:t>oTransientBRep.DoBoolean</a:t>
            </a:r>
            <a:r>
              <a:rPr lang="fr-FR" dirty="0" smtClean="0"/>
              <a:t>(</a:t>
            </a:r>
            <a:r>
              <a:rPr lang="fr-FR" dirty="0" err="1" smtClean="0"/>
              <a:t>oBody</a:t>
            </a:r>
            <a:r>
              <a:rPr lang="fr-FR" dirty="0" smtClean="0"/>
              <a:t>, </a:t>
            </a:r>
            <a:r>
              <a:rPr lang="fr-FR" dirty="0" err="1" smtClean="0"/>
              <a:t>oCylinder</a:t>
            </a:r>
            <a:r>
              <a:rPr lang="fr-FR" dirty="0" smtClean="0"/>
              <a:t>, </a:t>
            </a:r>
            <a:r>
              <a:rPr lang="fr-FR" dirty="0" err="1" smtClean="0"/>
              <a:t>kBooleanTypeUnion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    ' </a:t>
            </a:r>
            <a:r>
              <a:rPr lang="fr-FR" dirty="0" err="1" smtClean="0"/>
              <a:t>Create</a:t>
            </a:r>
            <a:r>
              <a:rPr lang="fr-FR" dirty="0" smtClean="0"/>
              <a:t> a base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body.</a:t>
            </a:r>
          </a:p>
          <a:p>
            <a:r>
              <a:rPr lang="fr-FR" dirty="0" smtClean="0"/>
              <a:t>    Dim </a:t>
            </a:r>
            <a:r>
              <a:rPr lang="fr-FR" dirty="0" err="1" smtClean="0"/>
              <a:t>oBaseFeature</a:t>
            </a:r>
            <a:r>
              <a:rPr lang="fr-FR" dirty="0" smtClean="0"/>
              <a:t> As </a:t>
            </a:r>
            <a:r>
              <a:rPr lang="fr-FR" dirty="0" err="1" smtClean="0"/>
              <a:t>NonParametricBaseFeature</a:t>
            </a:r>
            <a:endParaRPr lang="fr-FR" dirty="0" smtClean="0"/>
          </a:p>
          <a:p>
            <a:r>
              <a:rPr lang="fr-FR" dirty="0" smtClean="0"/>
              <a:t>    Set </a:t>
            </a:r>
            <a:r>
              <a:rPr lang="fr-FR" dirty="0" err="1" smtClean="0"/>
              <a:t>oBaseFeature</a:t>
            </a:r>
            <a:r>
              <a:rPr lang="fr-FR" dirty="0" smtClean="0"/>
              <a:t> = </a:t>
            </a:r>
            <a:r>
              <a:rPr lang="fr-FR" dirty="0" err="1" smtClean="0"/>
              <a:t>oCompDef.Features.NonParametricBaseFeatures.Add</a:t>
            </a:r>
            <a:r>
              <a:rPr lang="fr-FR" dirty="0" smtClean="0"/>
              <a:t>(</a:t>
            </a:r>
            <a:r>
              <a:rPr lang="fr-FR" dirty="0" err="1" smtClean="0"/>
              <a:t>oBody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End </a:t>
            </a:r>
            <a:r>
              <a:rPr lang="fr-FR" dirty="0" err="1" smtClean="0"/>
              <a:t>Sub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dirty="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dirty="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859D1-4759-4542-8803-3EEDC64878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859D1-4759-4542-8803-3EEDC64878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62F1-A66F-4A70-A54D-871B0ABFC0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859D1-4759-4542-8803-3EEDC64878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859D1-4759-4542-8803-3EEDC64878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859D1-4759-4542-8803-3EEDC64878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b="1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b="1" u="none" dirty="0" smtClean="0">
                <a:solidFill>
                  <a:srgbClr val="969696"/>
                </a:solidFill>
                <a:cs typeface="+mn-cs"/>
              </a:rPr>
              <a:t>January 2010</a:t>
            </a:r>
            <a:endParaRPr lang="en-US" sz="800" b="1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473372"/>
            <a:ext cx="914400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4" y="2351820"/>
            <a:ext cx="809179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Understanding the Inventor B-Rep API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EdgeUse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293116" y="2044660"/>
          <a:ext cx="3408360" cy="3836595"/>
        </p:xfrm>
        <a:graphic>
          <a:graphicData uri="http://schemas.openxmlformats.org/presentationml/2006/ole">
            <p:oleObj spid="_x0000_s52226" name="Visio" r:id="rId4" imgW="2625090" imgH="2969419" progId="">
              <p:embed/>
            </p:oleObj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125" y="2384567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125" y="2384567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0945" y="2046762"/>
            <a:ext cx="4995887" cy="383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B-Rep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39403"/>
            <a:ext cx="8274194" cy="5119688"/>
          </a:xfrm>
        </p:spPr>
        <p:txBody>
          <a:bodyPr/>
          <a:lstStyle/>
          <a:p>
            <a:pPr eaLnBrk="1" hangingPunct="1"/>
            <a:r>
              <a:rPr lang="en-US" dirty="0" smtClean="0"/>
              <a:t>For Inventor 2009 and previous the </a:t>
            </a:r>
            <a:r>
              <a:rPr lang="en-US" b="1" i="1" dirty="0" err="1" smtClean="0"/>
              <a:t>SurfaceBodies</a:t>
            </a:r>
            <a:r>
              <a:rPr lang="en-US" dirty="0" smtClean="0"/>
              <a:t> collection will always either contain 0 or 1 </a:t>
            </a:r>
            <a:r>
              <a:rPr lang="en-US" b="1" i="1" dirty="0" err="1" smtClean="0"/>
              <a:t>SurfaceBody</a:t>
            </a:r>
            <a:r>
              <a:rPr lang="en-US" dirty="0" smtClean="0"/>
              <a:t> objects.</a:t>
            </a:r>
          </a:p>
          <a:p>
            <a:pPr eaLnBrk="1" hangingPunct="1"/>
            <a:r>
              <a:rPr lang="en-US" dirty="0" smtClean="0"/>
              <a:t>From 2010 it is no longer the case, multi-bodies can reside within a single, so </a:t>
            </a:r>
            <a:r>
              <a:rPr lang="en-US" dirty="0" err="1" smtClean="0"/>
              <a:t>SurfaceBodies</a:t>
            </a:r>
            <a:r>
              <a:rPr lang="en-US" dirty="0" smtClean="0"/>
              <a:t> can go from 0 to N.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dirty="0" smtClean="0"/>
              <a:t>Accessing B-Rep entities:</a:t>
            </a:r>
          </a:p>
          <a:p>
            <a:pPr lvl="2" eaLnBrk="1" hangingPunct="1"/>
            <a:r>
              <a:rPr lang="en-US" dirty="0" smtClean="0"/>
              <a:t>Traversing the B-Rep structure.</a:t>
            </a:r>
          </a:p>
          <a:p>
            <a:pPr lvl="2" eaLnBrk="1" hangingPunct="1"/>
            <a:r>
              <a:rPr lang="en-US" dirty="0" smtClean="0"/>
              <a:t>From existing features. (Faces, </a:t>
            </a:r>
            <a:r>
              <a:rPr lang="en-US" dirty="0" err="1" smtClean="0"/>
              <a:t>EndFaces</a:t>
            </a:r>
            <a:r>
              <a:rPr lang="en-US" dirty="0" smtClean="0"/>
              <a:t>, </a:t>
            </a:r>
            <a:r>
              <a:rPr lang="en-US" dirty="0" err="1" smtClean="0"/>
              <a:t>StartFaces</a:t>
            </a:r>
            <a:r>
              <a:rPr lang="en-US" dirty="0" smtClean="0"/>
              <a:t>, </a:t>
            </a:r>
            <a:r>
              <a:rPr lang="en-US" dirty="0" err="1" smtClean="0"/>
              <a:t>SideFaces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Near a specified point. (</a:t>
            </a:r>
            <a:r>
              <a:rPr lang="en-US" dirty="0" err="1" smtClean="0"/>
              <a:t>LocateUsingPoint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Intersected by a specified vector. (</a:t>
            </a:r>
            <a:r>
              <a:rPr lang="en-US" dirty="0" err="1" smtClean="0"/>
              <a:t>FindUsingRay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Selected by the end-user.</a:t>
            </a:r>
          </a:p>
          <a:p>
            <a:pPr lvl="2" eaLnBrk="1" hangingPunct="1"/>
            <a:r>
              <a:rPr lang="en-US" dirty="0" smtClean="0"/>
              <a:t>Querying based on previously assigned attributes.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07576"/>
            <a:ext cx="8062912" cy="1143000"/>
          </a:xfrm>
        </p:spPr>
        <p:txBody>
          <a:bodyPr/>
          <a:lstStyle/>
          <a:p>
            <a:r>
              <a:rPr lang="en-US" dirty="0" smtClean="0"/>
              <a:t>B-Rep Traversal - Example</a:t>
            </a:r>
            <a:endParaRPr lang="en-US" dirty="0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257735" y="1081087"/>
            <a:ext cx="8200465" cy="5405437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CountPlanarFacesInEachShell()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oPartDoc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oPartDoc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Iterate through the FaceShell objects.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iShellCount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Integer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oShell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FaceShell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For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oShell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oPartDoc.ComponentDefinition.SurfaceBodies.Item(1).FaceShells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iShellCount = iShellCount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Iterate over the faces in this shell.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iPlanarFaceCount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Integer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iPlanarFaceCount =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oFace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For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oFace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oShell.Faces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Check to see if the face is planar.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oFace.SurfaceType = SurfaceTypeEnum.kPlaneSurface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iPlanarFaceCount = iPlanarFaceCount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Debug.Print(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"FaceShell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iShellCount &amp;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has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iPlanarFaceCount &amp;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planar faces."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Next</a:t>
            </a:r>
          </a:p>
          <a:p>
            <a:pPr lvl="0">
              <a:spcAft>
                <a:spcPts val="1000"/>
              </a:spcAft>
            </a:pP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End 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60325"/>
            <a:ext cx="8062912" cy="1031875"/>
          </a:xfrm>
        </p:spPr>
        <p:txBody>
          <a:bodyPr/>
          <a:lstStyle/>
          <a:p>
            <a:r>
              <a:rPr lang="en-US" dirty="0" smtClean="0"/>
              <a:t>Find At Point - Example</a:t>
            </a:r>
            <a:endParaRPr lang="en-US" dirty="0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60361" y="1138237"/>
            <a:ext cx="7894875" cy="437379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GetFaceAtPoint()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oPartDoc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oPartDoc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oBody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SurfaceBody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oBody = oPartDoc.ComponentDefinition.SurfaceBodies.Item(1)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oPoint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Point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oPoint = _InvApplication.TransientGeometry.CreatePoint(0, 0,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oFace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rgbClr val="00CC00"/>
                </a:solidFill>
                <a:latin typeface="Courier New" pitchFamily="49" charset="0"/>
              </a:rPr>
              <a:t>       ‘ find a face which the point locates on 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CC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oFace = oBody.LocateUsingPoint(ObjectTypeEnum.kFaceObject, oPoint)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"Found face with area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" &amp; oFace.Evaluator.Area &amp;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cm^2"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"No face at the specified point."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98" y="100926"/>
            <a:ext cx="8062912" cy="787926"/>
          </a:xfrm>
        </p:spPr>
        <p:txBody>
          <a:bodyPr/>
          <a:lstStyle/>
          <a:p>
            <a:r>
              <a:rPr lang="en-US" dirty="0" smtClean="0"/>
              <a:t>Find Along Ray - Example</a:t>
            </a:r>
            <a:endParaRPr lang="en-US" dirty="0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1000" y="1066800"/>
            <a:ext cx="7438401" cy="504825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FindUsingRay()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oPartDoc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oPartDoc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oBody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SurfaceBody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oBody = oPartDoc.ComponentDefinition.SurfaceBodies.Item(1)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oTg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TransientGeometry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oTg = _InvApplication.TransientGeometry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oFoundEnts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ObjectsEnumerator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Nothing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oLocPoints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ObjectsEnumerator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Nothing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sz="1200" b="1" u="none" noProof="1" smtClean="0">
                <a:solidFill>
                  <a:srgbClr val="00CC00"/>
                </a:solidFill>
                <a:latin typeface="Courier New" pitchFamily="49" charset="0"/>
              </a:rPr>
              <a:t>‘ find the object by a ray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CC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oBody.FindUsingRay(oTg.CreatePoint(-5, 0, 0),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oTg.CreateUnitVector(1, 0, 0), 0.00001,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oFoundEnts, oLocPoints,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oFoundEnts.Count &gt; 0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"Found 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&amp; oFoundEnts.Count &amp;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 Entities"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MsgBox(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"No entity along the specified ray."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B-Rep Access From 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features support properties to directly access related B-Rep entities.</a:t>
            </a:r>
          </a:p>
          <a:p>
            <a:pPr lvl="1" eaLnBrk="1" hangingPunct="1"/>
            <a:r>
              <a:rPr lang="en-US" dirty="0" smtClean="0"/>
              <a:t>All features:</a:t>
            </a:r>
          </a:p>
          <a:p>
            <a:pPr lvl="2" eaLnBrk="1" hangingPunct="1"/>
            <a:r>
              <a:rPr lang="en-US" i="1" dirty="0" smtClean="0"/>
              <a:t>Faces, </a:t>
            </a:r>
            <a:r>
              <a:rPr lang="en-US" i="1" dirty="0" err="1" smtClean="0"/>
              <a:t>SurfaceBody</a:t>
            </a:r>
            <a:endParaRPr lang="en-US" i="1" dirty="0" smtClean="0"/>
          </a:p>
          <a:p>
            <a:pPr lvl="1" eaLnBrk="1" hangingPunct="1"/>
            <a:r>
              <a:rPr lang="en-US" i="1" dirty="0" err="1" smtClean="0"/>
              <a:t>ExtrudeFeature</a:t>
            </a:r>
            <a:r>
              <a:rPr lang="en-US" i="1" dirty="0" smtClean="0"/>
              <a:t>, </a:t>
            </a:r>
            <a:r>
              <a:rPr lang="en-US" i="1" dirty="0" err="1" smtClean="0"/>
              <a:t>RevolveFeature</a:t>
            </a:r>
            <a:r>
              <a:rPr lang="en-US" i="1" dirty="0" smtClean="0"/>
              <a:t>, </a:t>
            </a:r>
            <a:r>
              <a:rPr lang="en-US" i="1" dirty="0" err="1" smtClean="0"/>
              <a:t>SweepFeature</a:t>
            </a:r>
            <a:r>
              <a:rPr lang="en-US" i="1" dirty="0" smtClean="0"/>
              <a:t>, </a:t>
            </a:r>
            <a:r>
              <a:rPr lang="en-US" i="1" dirty="0" err="1" smtClean="0"/>
              <a:t>LoftFeature</a:t>
            </a:r>
            <a:r>
              <a:rPr lang="en-US" i="1" dirty="0" smtClean="0"/>
              <a:t>, </a:t>
            </a:r>
            <a:r>
              <a:rPr lang="en-US" i="1" dirty="0" err="1" smtClean="0"/>
              <a:t>HoleFeature</a:t>
            </a:r>
            <a:r>
              <a:rPr lang="en-US" i="1" dirty="0" smtClean="0"/>
              <a:t>:</a:t>
            </a:r>
          </a:p>
          <a:p>
            <a:pPr lvl="2" eaLnBrk="1" hangingPunct="1"/>
            <a:r>
              <a:rPr lang="en-US" i="1" dirty="0" err="1" smtClean="0"/>
              <a:t>EndFaces</a:t>
            </a:r>
            <a:r>
              <a:rPr lang="en-US" i="1" dirty="0" smtClean="0"/>
              <a:t>, </a:t>
            </a:r>
            <a:r>
              <a:rPr lang="en-US" i="1" dirty="0" err="1" smtClean="0"/>
              <a:t>StartFaces</a:t>
            </a:r>
            <a:r>
              <a:rPr lang="en-US" i="1" dirty="0" smtClean="0"/>
              <a:t>, </a:t>
            </a:r>
            <a:r>
              <a:rPr lang="en-US" i="1" dirty="0" err="1" smtClean="0"/>
              <a:t>SideFaces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46" y="1576693"/>
            <a:ext cx="7963673" cy="4890760"/>
          </a:xfrm>
        </p:spPr>
        <p:txBody>
          <a:bodyPr/>
          <a:lstStyle/>
          <a:p>
            <a:pPr eaLnBrk="1" hangingPunct="1"/>
            <a:r>
              <a:rPr lang="en-US" dirty="0" smtClean="0"/>
              <a:t>Geometry objects are </a:t>
            </a:r>
            <a:br>
              <a:rPr lang="en-US" dirty="0" smtClean="0"/>
            </a:br>
            <a:r>
              <a:rPr lang="en-US" dirty="0" smtClean="0"/>
              <a:t>“snapshots” of the </a:t>
            </a:r>
            <a:br>
              <a:rPr lang="en-US" dirty="0" smtClean="0"/>
            </a:br>
            <a:r>
              <a:rPr lang="en-US" dirty="0" smtClean="0"/>
              <a:t>topology.  They can be </a:t>
            </a:r>
            <a:br>
              <a:rPr lang="en-US" dirty="0" smtClean="0"/>
            </a:br>
            <a:r>
              <a:rPr lang="en-US" dirty="0" smtClean="0"/>
              <a:t>edited but it does not affect </a:t>
            </a:r>
            <a:br>
              <a:rPr lang="en-US" dirty="0" smtClean="0"/>
            </a:br>
            <a:r>
              <a:rPr lang="en-US" dirty="0" smtClean="0"/>
              <a:t>the original topology they </a:t>
            </a:r>
            <a:br>
              <a:rPr lang="en-US" dirty="0" smtClean="0"/>
            </a:br>
            <a:r>
              <a:rPr lang="en-US" dirty="0" smtClean="0"/>
              <a:t>were obtained from.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All surfaces are unbounded. </a:t>
            </a:r>
            <a:r>
              <a:rPr lang="en-US" b="1" i="1" dirty="0" smtClean="0"/>
              <a:t>Line</a:t>
            </a:r>
            <a:r>
              <a:rPr lang="en-US" dirty="0" smtClean="0"/>
              <a:t> and </a:t>
            </a:r>
            <a:r>
              <a:rPr lang="en-US" b="1" i="1" dirty="0" smtClean="0"/>
              <a:t>Line2d</a:t>
            </a:r>
            <a:r>
              <a:rPr lang="en-US" dirty="0" smtClean="0"/>
              <a:t> are infinite. </a:t>
            </a:r>
            <a:r>
              <a:rPr lang="en-US" b="1" i="1" dirty="0" err="1" smtClean="0"/>
              <a:t>LineSegment</a:t>
            </a:r>
            <a:r>
              <a:rPr lang="en-US" dirty="0" smtClean="0"/>
              <a:t> and </a:t>
            </a:r>
            <a:r>
              <a:rPr lang="en-US" b="1" i="1" dirty="0" smtClean="0"/>
              <a:t>LineSegment2d</a:t>
            </a:r>
            <a:r>
              <a:rPr lang="en-US" dirty="0" smtClean="0"/>
              <a:t> are bounded.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432486" y="1261316"/>
          <a:ext cx="4531634" cy="3364426"/>
        </p:xfrm>
        <a:graphic>
          <a:graphicData uri="http://schemas.openxmlformats.org/presentationml/2006/ole">
            <p:oleObj spid="_x0000_s7170" name="Actrix Document" r:id="rId4" imgW="6035040" imgH="4480560" progId="">
              <p:embed/>
            </p:oleObj>
          </a:graphicData>
        </a:graphic>
      </p:graphicFrame>
      <p:grpSp>
        <p:nvGrpSpPr>
          <p:cNvPr id="5" name="Group 0"/>
          <p:cNvGrpSpPr>
            <a:grpSpLocks noChangeAspect="1"/>
          </p:cNvGrpSpPr>
          <p:nvPr/>
        </p:nvGrpSpPr>
        <p:grpSpPr bwMode="auto">
          <a:xfrm>
            <a:off x="1695037" y="3668034"/>
            <a:ext cx="861003" cy="957465"/>
            <a:chOff x="9490" y="3855"/>
            <a:chExt cx="1499" cy="1665"/>
          </a:xfrm>
        </p:grpSpPr>
        <p:sp>
          <p:nvSpPr>
            <p:cNvPr id="6" name="AutoShape 1"/>
            <p:cNvSpPr>
              <a:spLocks noChangeAspect="1" noChangeArrowheads="1"/>
            </p:cNvSpPr>
            <p:nvPr/>
          </p:nvSpPr>
          <p:spPr bwMode="auto">
            <a:xfrm>
              <a:off x="9490" y="3855"/>
              <a:ext cx="1499" cy="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"/>
            <p:cNvSpPr>
              <a:spLocks/>
            </p:cNvSpPr>
            <p:nvPr/>
          </p:nvSpPr>
          <p:spPr bwMode="auto">
            <a:xfrm>
              <a:off x="9615" y="4474"/>
              <a:ext cx="927" cy="889"/>
            </a:xfrm>
            <a:custGeom>
              <a:avLst/>
              <a:gdLst>
                <a:gd name="T0" fmla="*/ 784 w 927"/>
                <a:gd name="T1" fmla="*/ 0 h 889"/>
                <a:gd name="T2" fmla="*/ 353 w 927"/>
                <a:gd name="T3" fmla="*/ 48 h 889"/>
                <a:gd name="T4" fmla="*/ 0 w 927"/>
                <a:gd name="T5" fmla="*/ 96 h 889"/>
                <a:gd name="T6" fmla="*/ 115 w 927"/>
                <a:gd name="T7" fmla="*/ 505 h 889"/>
                <a:gd name="T8" fmla="*/ 206 w 927"/>
                <a:gd name="T9" fmla="*/ 889 h 889"/>
                <a:gd name="T10" fmla="*/ 360 w 927"/>
                <a:gd name="T11" fmla="*/ 878 h 889"/>
                <a:gd name="T12" fmla="*/ 689 w 927"/>
                <a:gd name="T13" fmla="*/ 841 h 889"/>
                <a:gd name="T14" fmla="*/ 927 w 927"/>
                <a:gd name="T15" fmla="*/ 758 h 889"/>
                <a:gd name="T16" fmla="*/ 849 w 927"/>
                <a:gd name="T17" fmla="*/ 404 h 889"/>
                <a:gd name="T18" fmla="*/ 825 w 927"/>
                <a:gd name="T19" fmla="*/ 126 h 889"/>
                <a:gd name="T20" fmla="*/ 784 w 927"/>
                <a:gd name="T21" fmla="*/ 0 h 889"/>
                <a:gd name="T22" fmla="*/ 784 w 927"/>
                <a:gd name="T23" fmla="*/ 0 h 8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7"/>
                <a:gd name="T37" fmla="*/ 0 h 889"/>
                <a:gd name="T38" fmla="*/ 927 w 927"/>
                <a:gd name="T39" fmla="*/ 889 h 8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7" h="889">
                  <a:moveTo>
                    <a:pt x="784" y="0"/>
                  </a:moveTo>
                  <a:lnTo>
                    <a:pt x="353" y="48"/>
                  </a:lnTo>
                  <a:lnTo>
                    <a:pt x="0" y="96"/>
                  </a:lnTo>
                  <a:lnTo>
                    <a:pt x="115" y="505"/>
                  </a:lnTo>
                  <a:lnTo>
                    <a:pt x="206" y="889"/>
                  </a:lnTo>
                  <a:lnTo>
                    <a:pt x="360" y="878"/>
                  </a:lnTo>
                  <a:lnTo>
                    <a:pt x="689" y="841"/>
                  </a:lnTo>
                  <a:lnTo>
                    <a:pt x="927" y="758"/>
                  </a:lnTo>
                  <a:lnTo>
                    <a:pt x="849" y="404"/>
                  </a:lnTo>
                  <a:lnTo>
                    <a:pt x="825" y="126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3"/>
            <p:cNvSpPr>
              <a:spLocks/>
            </p:cNvSpPr>
            <p:nvPr/>
          </p:nvSpPr>
          <p:spPr bwMode="auto">
            <a:xfrm>
              <a:off x="9994" y="4830"/>
              <a:ext cx="148" cy="171"/>
            </a:xfrm>
            <a:custGeom>
              <a:avLst/>
              <a:gdLst>
                <a:gd name="T0" fmla="*/ 65 w 148"/>
                <a:gd name="T1" fmla="*/ 57 h 171"/>
                <a:gd name="T2" fmla="*/ 51 w 148"/>
                <a:gd name="T3" fmla="*/ 37 h 171"/>
                <a:gd name="T4" fmla="*/ 35 w 148"/>
                <a:gd name="T5" fmla="*/ 24 h 171"/>
                <a:gd name="T6" fmla="*/ 16 w 148"/>
                <a:gd name="T7" fmla="*/ 25 h 171"/>
                <a:gd name="T8" fmla="*/ 1 w 148"/>
                <a:gd name="T9" fmla="*/ 40 h 171"/>
                <a:gd name="T10" fmla="*/ 4 w 148"/>
                <a:gd name="T11" fmla="*/ 57 h 171"/>
                <a:gd name="T12" fmla="*/ 16 w 148"/>
                <a:gd name="T13" fmla="*/ 67 h 171"/>
                <a:gd name="T14" fmla="*/ 27 w 148"/>
                <a:gd name="T15" fmla="*/ 76 h 171"/>
                <a:gd name="T16" fmla="*/ 39 w 148"/>
                <a:gd name="T17" fmla="*/ 84 h 171"/>
                <a:gd name="T18" fmla="*/ 46 w 148"/>
                <a:gd name="T19" fmla="*/ 101 h 171"/>
                <a:gd name="T20" fmla="*/ 45 w 148"/>
                <a:gd name="T21" fmla="*/ 112 h 171"/>
                <a:gd name="T22" fmla="*/ 39 w 148"/>
                <a:gd name="T23" fmla="*/ 123 h 171"/>
                <a:gd name="T24" fmla="*/ 29 w 148"/>
                <a:gd name="T25" fmla="*/ 139 h 171"/>
                <a:gd name="T26" fmla="*/ 27 w 148"/>
                <a:gd name="T27" fmla="*/ 155 h 171"/>
                <a:gd name="T28" fmla="*/ 41 w 148"/>
                <a:gd name="T29" fmla="*/ 169 h 171"/>
                <a:gd name="T30" fmla="*/ 57 w 148"/>
                <a:gd name="T31" fmla="*/ 170 h 171"/>
                <a:gd name="T32" fmla="*/ 68 w 148"/>
                <a:gd name="T33" fmla="*/ 157 h 171"/>
                <a:gd name="T34" fmla="*/ 71 w 148"/>
                <a:gd name="T35" fmla="*/ 145 h 171"/>
                <a:gd name="T36" fmla="*/ 73 w 148"/>
                <a:gd name="T37" fmla="*/ 135 h 171"/>
                <a:gd name="T38" fmla="*/ 77 w 148"/>
                <a:gd name="T39" fmla="*/ 124 h 171"/>
                <a:gd name="T40" fmla="*/ 92 w 148"/>
                <a:gd name="T41" fmla="*/ 123 h 171"/>
                <a:gd name="T42" fmla="*/ 102 w 148"/>
                <a:gd name="T43" fmla="*/ 128 h 171"/>
                <a:gd name="T44" fmla="*/ 113 w 148"/>
                <a:gd name="T45" fmla="*/ 135 h 171"/>
                <a:gd name="T46" fmla="*/ 124 w 148"/>
                <a:gd name="T47" fmla="*/ 140 h 171"/>
                <a:gd name="T48" fmla="*/ 135 w 148"/>
                <a:gd name="T49" fmla="*/ 144 h 171"/>
                <a:gd name="T50" fmla="*/ 145 w 148"/>
                <a:gd name="T51" fmla="*/ 138 h 171"/>
                <a:gd name="T52" fmla="*/ 148 w 148"/>
                <a:gd name="T53" fmla="*/ 122 h 171"/>
                <a:gd name="T54" fmla="*/ 139 w 148"/>
                <a:gd name="T55" fmla="*/ 106 h 171"/>
                <a:gd name="T56" fmla="*/ 123 w 148"/>
                <a:gd name="T57" fmla="*/ 94 h 171"/>
                <a:gd name="T58" fmla="*/ 112 w 148"/>
                <a:gd name="T59" fmla="*/ 81 h 171"/>
                <a:gd name="T60" fmla="*/ 114 w 148"/>
                <a:gd name="T61" fmla="*/ 63 h 171"/>
                <a:gd name="T62" fmla="*/ 124 w 148"/>
                <a:gd name="T63" fmla="*/ 46 h 171"/>
                <a:gd name="T64" fmla="*/ 132 w 148"/>
                <a:gd name="T65" fmla="*/ 35 h 171"/>
                <a:gd name="T66" fmla="*/ 137 w 148"/>
                <a:gd name="T67" fmla="*/ 16 h 171"/>
                <a:gd name="T68" fmla="*/ 128 w 148"/>
                <a:gd name="T69" fmla="*/ 2 h 171"/>
                <a:gd name="T70" fmla="*/ 118 w 148"/>
                <a:gd name="T71" fmla="*/ 0 h 171"/>
                <a:gd name="T72" fmla="*/ 107 w 148"/>
                <a:gd name="T73" fmla="*/ 2 h 171"/>
                <a:gd name="T74" fmla="*/ 96 w 148"/>
                <a:gd name="T75" fmla="*/ 7 h 171"/>
                <a:gd name="T76" fmla="*/ 86 w 148"/>
                <a:gd name="T77" fmla="*/ 19 h 171"/>
                <a:gd name="T78" fmla="*/ 78 w 148"/>
                <a:gd name="T79" fmla="*/ 32 h 171"/>
                <a:gd name="T80" fmla="*/ 72 w 148"/>
                <a:gd name="T81" fmla="*/ 47 h 171"/>
                <a:gd name="T82" fmla="*/ 68 w 148"/>
                <a:gd name="T83" fmla="*/ 60 h 1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8"/>
                <a:gd name="T127" fmla="*/ 0 h 171"/>
                <a:gd name="T128" fmla="*/ 148 w 148"/>
                <a:gd name="T129" fmla="*/ 171 h 1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8" h="171">
                  <a:moveTo>
                    <a:pt x="68" y="62"/>
                  </a:moveTo>
                  <a:lnTo>
                    <a:pt x="67" y="61"/>
                  </a:lnTo>
                  <a:lnTo>
                    <a:pt x="65" y="57"/>
                  </a:lnTo>
                  <a:lnTo>
                    <a:pt x="61" y="51"/>
                  </a:lnTo>
                  <a:lnTo>
                    <a:pt x="57" y="45"/>
                  </a:lnTo>
                  <a:lnTo>
                    <a:pt x="51" y="37"/>
                  </a:lnTo>
                  <a:lnTo>
                    <a:pt x="46" y="32"/>
                  </a:lnTo>
                  <a:lnTo>
                    <a:pt x="40" y="27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2" y="22"/>
                  </a:lnTo>
                  <a:lnTo>
                    <a:pt x="16" y="25"/>
                  </a:lnTo>
                  <a:lnTo>
                    <a:pt x="10" y="30"/>
                  </a:lnTo>
                  <a:lnTo>
                    <a:pt x="5" y="33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1" y="52"/>
                  </a:lnTo>
                  <a:lnTo>
                    <a:pt x="4" y="57"/>
                  </a:lnTo>
                  <a:lnTo>
                    <a:pt x="10" y="62"/>
                  </a:lnTo>
                  <a:lnTo>
                    <a:pt x="12" y="65"/>
                  </a:lnTo>
                  <a:lnTo>
                    <a:pt x="16" y="67"/>
                  </a:lnTo>
                  <a:lnTo>
                    <a:pt x="20" y="70"/>
                  </a:lnTo>
                  <a:lnTo>
                    <a:pt x="25" y="73"/>
                  </a:lnTo>
                  <a:lnTo>
                    <a:pt x="27" y="76"/>
                  </a:lnTo>
                  <a:lnTo>
                    <a:pt x="31" y="79"/>
                  </a:lnTo>
                  <a:lnTo>
                    <a:pt x="35" y="82"/>
                  </a:lnTo>
                  <a:lnTo>
                    <a:pt x="39" y="84"/>
                  </a:lnTo>
                  <a:lnTo>
                    <a:pt x="43" y="91"/>
                  </a:lnTo>
                  <a:lnTo>
                    <a:pt x="46" y="98"/>
                  </a:lnTo>
                  <a:lnTo>
                    <a:pt x="46" y="101"/>
                  </a:lnTo>
                  <a:lnTo>
                    <a:pt x="46" y="104"/>
                  </a:lnTo>
                  <a:lnTo>
                    <a:pt x="45" y="108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41" y="119"/>
                  </a:lnTo>
                  <a:lnTo>
                    <a:pt x="39" y="123"/>
                  </a:lnTo>
                  <a:lnTo>
                    <a:pt x="37" y="127"/>
                  </a:lnTo>
                  <a:lnTo>
                    <a:pt x="32" y="133"/>
                  </a:lnTo>
                  <a:lnTo>
                    <a:pt x="29" y="139"/>
                  </a:lnTo>
                  <a:lnTo>
                    <a:pt x="26" y="145"/>
                  </a:lnTo>
                  <a:lnTo>
                    <a:pt x="26" y="152"/>
                  </a:lnTo>
                  <a:lnTo>
                    <a:pt x="27" y="155"/>
                  </a:lnTo>
                  <a:lnTo>
                    <a:pt x="30" y="162"/>
                  </a:lnTo>
                  <a:lnTo>
                    <a:pt x="35" y="165"/>
                  </a:lnTo>
                  <a:lnTo>
                    <a:pt x="41" y="169"/>
                  </a:lnTo>
                  <a:lnTo>
                    <a:pt x="46" y="170"/>
                  </a:lnTo>
                  <a:lnTo>
                    <a:pt x="52" y="171"/>
                  </a:lnTo>
                  <a:lnTo>
                    <a:pt x="57" y="170"/>
                  </a:lnTo>
                  <a:lnTo>
                    <a:pt x="63" y="168"/>
                  </a:lnTo>
                  <a:lnTo>
                    <a:pt x="66" y="163"/>
                  </a:lnTo>
                  <a:lnTo>
                    <a:pt x="68" y="157"/>
                  </a:lnTo>
                  <a:lnTo>
                    <a:pt x="70" y="153"/>
                  </a:lnTo>
                  <a:lnTo>
                    <a:pt x="71" y="150"/>
                  </a:lnTo>
                  <a:lnTo>
                    <a:pt x="71" y="145"/>
                  </a:lnTo>
                  <a:lnTo>
                    <a:pt x="72" y="143"/>
                  </a:lnTo>
                  <a:lnTo>
                    <a:pt x="72" y="139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5" y="129"/>
                  </a:lnTo>
                  <a:lnTo>
                    <a:pt x="77" y="124"/>
                  </a:lnTo>
                  <a:lnTo>
                    <a:pt x="82" y="122"/>
                  </a:lnTo>
                  <a:lnTo>
                    <a:pt x="86" y="122"/>
                  </a:lnTo>
                  <a:lnTo>
                    <a:pt x="92" y="123"/>
                  </a:lnTo>
                  <a:lnTo>
                    <a:pt x="94" y="124"/>
                  </a:lnTo>
                  <a:lnTo>
                    <a:pt x="98" y="127"/>
                  </a:lnTo>
                  <a:lnTo>
                    <a:pt x="102" y="128"/>
                  </a:lnTo>
                  <a:lnTo>
                    <a:pt x="106" y="130"/>
                  </a:lnTo>
                  <a:lnTo>
                    <a:pt x="109" y="133"/>
                  </a:lnTo>
                  <a:lnTo>
                    <a:pt x="113" y="135"/>
                  </a:lnTo>
                  <a:lnTo>
                    <a:pt x="117" y="138"/>
                  </a:lnTo>
                  <a:lnTo>
                    <a:pt x="120" y="139"/>
                  </a:lnTo>
                  <a:lnTo>
                    <a:pt x="124" y="140"/>
                  </a:lnTo>
                  <a:lnTo>
                    <a:pt x="128" y="143"/>
                  </a:lnTo>
                  <a:lnTo>
                    <a:pt x="130" y="143"/>
                  </a:lnTo>
                  <a:lnTo>
                    <a:pt x="135" y="144"/>
                  </a:lnTo>
                  <a:lnTo>
                    <a:pt x="139" y="143"/>
                  </a:lnTo>
                  <a:lnTo>
                    <a:pt x="143" y="142"/>
                  </a:lnTo>
                  <a:lnTo>
                    <a:pt x="145" y="138"/>
                  </a:lnTo>
                  <a:lnTo>
                    <a:pt x="148" y="134"/>
                  </a:lnTo>
                  <a:lnTo>
                    <a:pt x="148" y="128"/>
                  </a:lnTo>
                  <a:lnTo>
                    <a:pt x="148" y="122"/>
                  </a:lnTo>
                  <a:lnTo>
                    <a:pt x="145" y="116"/>
                  </a:lnTo>
                  <a:lnTo>
                    <a:pt x="144" y="111"/>
                  </a:lnTo>
                  <a:lnTo>
                    <a:pt x="139" y="106"/>
                  </a:lnTo>
                  <a:lnTo>
                    <a:pt x="134" y="102"/>
                  </a:lnTo>
                  <a:lnTo>
                    <a:pt x="128" y="98"/>
                  </a:lnTo>
                  <a:lnTo>
                    <a:pt x="123" y="94"/>
                  </a:lnTo>
                  <a:lnTo>
                    <a:pt x="117" y="89"/>
                  </a:lnTo>
                  <a:lnTo>
                    <a:pt x="114" y="86"/>
                  </a:lnTo>
                  <a:lnTo>
                    <a:pt x="112" y="81"/>
                  </a:lnTo>
                  <a:lnTo>
                    <a:pt x="111" y="76"/>
                  </a:lnTo>
                  <a:lnTo>
                    <a:pt x="112" y="70"/>
                  </a:lnTo>
                  <a:lnTo>
                    <a:pt x="114" y="63"/>
                  </a:lnTo>
                  <a:lnTo>
                    <a:pt x="118" y="56"/>
                  </a:lnTo>
                  <a:lnTo>
                    <a:pt x="123" y="50"/>
                  </a:lnTo>
                  <a:lnTo>
                    <a:pt x="124" y="46"/>
                  </a:lnTo>
                  <a:lnTo>
                    <a:pt x="127" y="42"/>
                  </a:lnTo>
                  <a:lnTo>
                    <a:pt x="129" y="38"/>
                  </a:lnTo>
                  <a:lnTo>
                    <a:pt x="132" y="35"/>
                  </a:lnTo>
                  <a:lnTo>
                    <a:pt x="135" y="29"/>
                  </a:lnTo>
                  <a:lnTo>
                    <a:pt x="137" y="22"/>
                  </a:lnTo>
                  <a:lnTo>
                    <a:pt x="137" y="16"/>
                  </a:lnTo>
                  <a:lnTo>
                    <a:pt x="135" y="11"/>
                  </a:lnTo>
                  <a:lnTo>
                    <a:pt x="132" y="6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7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6" y="7"/>
                  </a:lnTo>
                  <a:lnTo>
                    <a:pt x="91" y="11"/>
                  </a:lnTo>
                  <a:lnTo>
                    <a:pt x="88" y="15"/>
                  </a:lnTo>
                  <a:lnTo>
                    <a:pt x="86" y="19"/>
                  </a:lnTo>
                  <a:lnTo>
                    <a:pt x="82" y="22"/>
                  </a:lnTo>
                  <a:lnTo>
                    <a:pt x="79" y="29"/>
                  </a:lnTo>
                  <a:lnTo>
                    <a:pt x="78" y="32"/>
                  </a:lnTo>
                  <a:lnTo>
                    <a:pt x="76" y="37"/>
                  </a:lnTo>
                  <a:lnTo>
                    <a:pt x="73" y="42"/>
                  </a:lnTo>
                  <a:lnTo>
                    <a:pt x="72" y="47"/>
                  </a:lnTo>
                  <a:lnTo>
                    <a:pt x="71" y="51"/>
                  </a:lnTo>
                  <a:lnTo>
                    <a:pt x="70" y="55"/>
                  </a:lnTo>
                  <a:lnTo>
                    <a:pt x="68" y="60"/>
                  </a:lnTo>
                  <a:lnTo>
                    <a:pt x="68" y="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0384" y="4134"/>
              <a:ext cx="116" cy="125"/>
            </a:xfrm>
            <a:custGeom>
              <a:avLst/>
              <a:gdLst>
                <a:gd name="T0" fmla="*/ 79 w 116"/>
                <a:gd name="T1" fmla="*/ 0 h 125"/>
                <a:gd name="T2" fmla="*/ 18 w 116"/>
                <a:gd name="T3" fmla="*/ 49 h 125"/>
                <a:gd name="T4" fmla="*/ 0 w 116"/>
                <a:gd name="T5" fmla="*/ 108 h 125"/>
                <a:gd name="T6" fmla="*/ 43 w 116"/>
                <a:gd name="T7" fmla="*/ 125 h 125"/>
                <a:gd name="T8" fmla="*/ 97 w 116"/>
                <a:gd name="T9" fmla="*/ 77 h 125"/>
                <a:gd name="T10" fmla="*/ 116 w 116"/>
                <a:gd name="T11" fmla="*/ 6 h 125"/>
                <a:gd name="T12" fmla="*/ 79 w 116"/>
                <a:gd name="T13" fmla="*/ 0 h 125"/>
                <a:gd name="T14" fmla="*/ 79 w 116"/>
                <a:gd name="T15" fmla="*/ 0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125"/>
                <a:gd name="T26" fmla="*/ 116 w 116"/>
                <a:gd name="T27" fmla="*/ 125 h 1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125">
                  <a:moveTo>
                    <a:pt x="79" y="0"/>
                  </a:moveTo>
                  <a:lnTo>
                    <a:pt x="18" y="49"/>
                  </a:lnTo>
                  <a:lnTo>
                    <a:pt x="0" y="108"/>
                  </a:lnTo>
                  <a:lnTo>
                    <a:pt x="43" y="125"/>
                  </a:lnTo>
                  <a:lnTo>
                    <a:pt x="97" y="77"/>
                  </a:lnTo>
                  <a:lnTo>
                    <a:pt x="11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072" y="3950"/>
              <a:ext cx="861" cy="1065"/>
            </a:xfrm>
            <a:custGeom>
              <a:avLst/>
              <a:gdLst>
                <a:gd name="T0" fmla="*/ 0 w 861"/>
                <a:gd name="T1" fmla="*/ 1015 h 1065"/>
                <a:gd name="T2" fmla="*/ 60 w 861"/>
                <a:gd name="T3" fmla="*/ 866 h 1065"/>
                <a:gd name="T4" fmla="*/ 402 w 861"/>
                <a:gd name="T5" fmla="*/ 428 h 1065"/>
                <a:gd name="T6" fmla="*/ 397 w 861"/>
                <a:gd name="T7" fmla="*/ 350 h 1065"/>
                <a:gd name="T8" fmla="*/ 634 w 861"/>
                <a:gd name="T9" fmla="*/ 94 h 1065"/>
                <a:gd name="T10" fmla="*/ 779 w 861"/>
                <a:gd name="T11" fmla="*/ 0 h 1065"/>
                <a:gd name="T12" fmla="*/ 854 w 861"/>
                <a:gd name="T13" fmla="*/ 0 h 1065"/>
                <a:gd name="T14" fmla="*/ 861 w 861"/>
                <a:gd name="T15" fmla="*/ 95 h 1065"/>
                <a:gd name="T16" fmla="*/ 669 w 861"/>
                <a:gd name="T17" fmla="*/ 374 h 1065"/>
                <a:gd name="T18" fmla="*/ 552 w 861"/>
                <a:gd name="T19" fmla="*/ 506 h 1065"/>
                <a:gd name="T20" fmla="*/ 504 w 861"/>
                <a:gd name="T21" fmla="*/ 497 h 1065"/>
                <a:gd name="T22" fmla="*/ 257 w 861"/>
                <a:gd name="T23" fmla="*/ 848 h 1065"/>
                <a:gd name="T24" fmla="*/ 145 w 861"/>
                <a:gd name="T25" fmla="*/ 979 h 1065"/>
                <a:gd name="T26" fmla="*/ 38 w 861"/>
                <a:gd name="T27" fmla="*/ 1065 h 1065"/>
                <a:gd name="T28" fmla="*/ 0 w 861"/>
                <a:gd name="T29" fmla="*/ 1015 h 1065"/>
                <a:gd name="T30" fmla="*/ 0 w 861"/>
                <a:gd name="T31" fmla="*/ 1015 h 10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61"/>
                <a:gd name="T49" fmla="*/ 0 h 1065"/>
                <a:gd name="T50" fmla="*/ 861 w 861"/>
                <a:gd name="T51" fmla="*/ 1065 h 10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61" h="1065">
                  <a:moveTo>
                    <a:pt x="0" y="1015"/>
                  </a:moveTo>
                  <a:lnTo>
                    <a:pt x="60" y="866"/>
                  </a:lnTo>
                  <a:lnTo>
                    <a:pt x="402" y="428"/>
                  </a:lnTo>
                  <a:lnTo>
                    <a:pt x="397" y="350"/>
                  </a:lnTo>
                  <a:lnTo>
                    <a:pt x="634" y="94"/>
                  </a:lnTo>
                  <a:lnTo>
                    <a:pt x="779" y="0"/>
                  </a:lnTo>
                  <a:lnTo>
                    <a:pt x="854" y="0"/>
                  </a:lnTo>
                  <a:lnTo>
                    <a:pt x="861" y="95"/>
                  </a:lnTo>
                  <a:lnTo>
                    <a:pt x="669" y="374"/>
                  </a:lnTo>
                  <a:lnTo>
                    <a:pt x="552" y="506"/>
                  </a:lnTo>
                  <a:lnTo>
                    <a:pt x="504" y="497"/>
                  </a:lnTo>
                  <a:lnTo>
                    <a:pt x="257" y="848"/>
                  </a:lnTo>
                  <a:lnTo>
                    <a:pt x="145" y="979"/>
                  </a:lnTo>
                  <a:lnTo>
                    <a:pt x="38" y="1065"/>
                  </a:lnTo>
                  <a:lnTo>
                    <a:pt x="0" y="1015"/>
                  </a:lnTo>
                  <a:close/>
                </a:path>
              </a:pathLst>
            </a:custGeom>
            <a:solidFill>
              <a:srgbClr val="707D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75" y="4914"/>
              <a:ext cx="87" cy="75"/>
            </a:xfrm>
            <a:custGeom>
              <a:avLst/>
              <a:gdLst>
                <a:gd name="T0" fmla="*/ 20 w 87"/>
                <a:gd name="T1" fmla="*/ 12 h 75"/>
                <a:gd name="T2" fmla="*/ 21 w 87"/>
                <a:gd name="T3" fmla="*/ 10 h 75"/>
                <a:gd name="T4" fmla="*/ 24 w 87"/>
                <a:gd name="T5" fmla="*/ 9 h 75"/>
                <a:gd name="T6" fmla="*/ 28 w 87"/>
                <a:gd name="T7" fmla="*/ 7 h 75"/>
                <a:gd name="T8" fmla="*/ 35 w 87"/>
                <a:gd name="T9" fmla="*/ 4 h 75"/>
                <a:gd name="T10" fmla="*/ 38 w 87"/>
                <a:gd name="T11" fmla="*/ 3 h 75"/>
                <a:gd name="T12" fmla="*/ 41 w 87"/>
                <a:gd name="T13" fmla="*/ 2 h 75"/>
                <a:gd name="T14" fmla="*/ 45 w 87"/>
                <a:gd name="T15" fmla="*/ 0 h 75"/>
                <a:gd name="T16" fmla="*/ 49 w 87"/>
                <a:gd name="T17" fmla="*/ 0 h 75"/>
                <a:gd name="T18" fmla="*/ 51 w 87"/>
                <a:gd name="T19" fmla="*/ 0 h 75"/>
                <a:gd name="T20" fmla="*/ 55 w 87"/>
                <a:gd name="T21" fmla="*/ 0 h 75"/>
                <a:gd name="T22" fmla="*/ 59 w 87"/>
                <a:gd name="T23" fmla="*/ 0 h 75"/>
                <a:gd name="T24" fmla="*/ 62 w 87"/>
                <a:gd name="T25" fmla="*/ 3 h 75"/>
                <a:gd name="T26" fmla="*/ 67 w 87"/>
                <a:gd name="T27" fmla="*/ 7 h 75"/>
                <a:gd name="T28" fmla="*/ 72 w 87"/>
                <a:gd name="T29" fmla="*/ 13 h 75"/>
                <a:gd name="T30" fmla="*/ 76 w 87"/>
                <a:gd name="T31" fmla="*/ 18 h 75"/>
                <a:gd name="T32" fmla="*/ 80 w 87"/>
                <a:gd name="T33" fmla="*/ 25 h 75"/>
                <a:gd name="T34" fmla="*/ 82 w 87"/>
                <a:gd name="T35" fmla="*/ 31 h 75"/>
                <a:gd name="T36" fmla="*/ 85 w 87"/>
                <a:gd name="T37" fmla="*/ 36 h 75"/>
                <a:gd name="T38" fmla="*/ 86 w 87"/>
                <a:gd name="T39" fmla="*/ 40 h 75"/>
                <a:gd name="T40" fmla="*/ 87 w 87"/>
                <a:gd name="T41" fmla="*/ 41 h 75"/>
                <a:gd name="T42" fmla="*/ 43 w 87"/>
                <a:gd name="T43" fmla="*/ 75 h 75"/>
                <a:gd name="T44" fmla="*/ 0 w 87"/>
                <a:gd name="T45" fmla="*/ 63 h 75"/>
                <a:gd name="T46" fmla="*/ 20 w 87"/>
                <a:gd name="T47" fmla="*/ 12 h 75"/>
                <a:gd name="T48" fmla="*/ 20 w 87"/>
                <a:gd name="T49" fmla="*/ 12 h 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75"/>
                <a:gd name="T77" fmla="*/ 87 w 87"/>
                <a:gd name="T78" fmla="*/ 75 h 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75">
                  <a:moveTo>
                    <a:pt x="20" y="12"/>
                  </a:moveTo>
                  <a:lnTo>
                    <a:pt x="21" y="10"/>
                  </a:lnTo>
                  <a:lnTo>
                    <a:pt x="24" y="9"/>
                  </a:lnTo>
                  <a:lnTo>
                    <a:pt x="28" y="7"/>
                  </a:lnTo>
                  <a:lnTo>
                    <a:pt x="35" y="4"/>
                  </a:lnTo>
                  <a:lnTo>
                    <a:pt x="38" y="3"/>
                  </a:lnTo>
                  <a:lnTo>
                    <a:pt x="41" y="2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62" y="3"/>
                  </a:lnTo>
                  <a:lnTo>
                    <a:pt x="67" y="7"/>
                  </a:lnTo>
                  <a:lnTo>
                    <a:pt x="72" y="13"/>
                  </a:lnTo>
                  <a:lnTo>
                    <a:pt x="76" y="18"/>
                  </a:lnTo>
                  <a:lnTo>
                    <a:pt x="80" y="25"/>
                  </a:lnTo>
                  <a:lnTo>
                    <a:pt x="82" y="31"/>
                  </a:lnTo>
                  <a:lnTo>
                    <a:pt x="85" y="36"/>
                  </a:lnTo>
                  <a:lnTo>
                    <a:pt x="86" y="40"/>
                  </a:lnTo>
                  <a:lnTo>
                    <a:pt x="87" y="41"/>
                  </a:lnTo>
                  <a:lnTo>
                    <a:pt x="43" y="75"/>
                  </a:lnTo>
                  <a:lnTo>
                    <a:pt x="0" y="63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0420" y="3903"/>
              <a:ext cx="544" cy="571"/>
            </a:xfrm>
            <a:custGeom>
              <a:avLst/>
              <a:gdLst>
                <a:gd name="T0" fmla="*/ 23 w 544"/>
                <a:gd name="T1" fmla="*/ 376 h 571"/>
                <a:gd name="T2" fmla="*/ 48 w 544"/>
                <a:gd name="T3" fmla="*/ 344 h 571"/>
                <a:gd name="T4" fmla="*/ 80 w 544"/>
                <a:gd name="T5" fmla="*/ 305 h 571"/>
                <a:gd name="T6" fmla="*/ 116 w 544"/>
                <a:gd name="T7" fmla="*/ 262 h 571"/>
                <a:gd name="T8" fmla="*/ 156 w 544"/>
                <a:gd name="T9" fmla="*/ 217 h 571"/>
                <a:gd name="T10" fmla="*/ 198 w 544"/>
                <a:gd name="T11" fmla="*/ 173 h 571"/>
                <a:gd name="T12" fmla="*/ 240 w 544"/>
                <a:gd name="T13" fmla="*/ 135 h 571"/>
                <a:gd name="T14" fmla="*/ 281 w 544"/>
                <a:gd name="T15" fmla="*/ 100 h 571"/>
                <a:gd name="T16" fmla="*/ 322 w 544"/>
                <a:gd name="T17" fmla="*/ 70 h 571"/>
                <a:gd name="T18" fmla="*/ 360 w 544"/>
                <a:gd name="T19" fmla="*/ 45 h 571"/>
                <a:gd name="T20" fmla="*/ 396 w 544"/>
                <a:gd name="T21" fmla="*/ 27 h 571"/>
                <a:gd name="T22" fmla="*/ 430 w 544"/>
                <a:gd name="T23" fmla="*/ 12 h 571"/>
                <a:gd name="T24" fmla="*/ 463 w 544"/>
                <a:gd name="T25" fmla="*/ 2 h 571"/>
                <a:gd name="T26" fmla="*/ 508 w 544"/>
                <a:gd name="T27" fmla="*/ 4 h 571"/>
                <a:gd name="T28" fmla="*/ 534 w 544"/>
                <a:gd name="T29" fmla="*/ 34 h 571"/>
                <a:gd name="T30" fmla="*/ 544 w 544"/>
                <a:gd name="T31" fmla="*/ 75 h 571"/>
                <a:gd name="T32" fmla="*/ 543 w 544"/>
                <a:gd name="T33" fmla="*/ 106 h 571"/>
                <a:gd name="T34" fmla="*/ 538 w 544"/>
                <a:gd name="T35" fmla="*/ 139 h 571"/>
                <a:gd name="T36" fmla="*/ 529 w 544"/>
                <a:gd name="T37" fmla="*/ 175 h 571"/>
                <a:gd name="T38" fmla="*/ 514 w 544"/>
                <a:gd name="T39" fmla="*/ 209 h 571"/>
                <a:gd name="T40" fmla="*/ 495 w 544"/>
                <a:gd name="T41" fmla="*/ 244 h 571"/>
                <a:gd name="T42" fmla="*/ 473 w 544"/>
                <a:gd name="T43" fmla="*/ 280 h 571"/>
                <a:gd name="T44" fmla="*/ 447 w 544"/>
                <a:gd name="T45" fmla="*/ 319 h 571"/>
                <a:gd name="T46" fmla="*/ 421 w 544"/>
                <a:gd name="T47" fmla="*/ 356 h 571"/>
                <a:gd name="T48" fmla="*/ 395 w 544"/>
                <a:gd name="T49" fmla="*/ 392 h 571"/>
                <a:gd name="T50" fmla="*/ 368 w 544"/>
                <a:gd name="T51" fmla="*/ 428 h 571"/>
                <a:gd name="T52" fmla="*/ 342 w 544"/>
                <a:gd name="T53" fmla="*/ 461 h 571"/>
                <a:gd name="T54" fmla="*/ 318 w 544"/>
                <a:gd name="T55" fmla="*/ 490 h 571"/>
                <a:gd name="T56" fmla="*/ 281 w 544"/>
                <a:gd name="T57" fmla="*/ 531 h 571"/>
                <a:gd name="T58" fmla="*/ 250 w 544"/>
                <a:gd name="T59" fmla="*/ 556 h 571"/>
                <a:gd name="T60" fmla="*/ 202 w 544"/>
                <a:gd name="T61" fmla="*/ 549 h 571"/>
                <a:gd name="T62" fmla="*/ 226 w 544"/>
                <a:gd name="T63" fmla="*/ 513 h 571"/>
                <a:gd name="T64" fmla="*/ 255 w 544"/>
                <a:gd name="T65" fmla="*/ 479 h 571"/>
                <a:gd name="T66" fmla="*/ 296 w 544"/>
                <a:gd name="T67" fmla="*/ 433 h 571"/>
                <a:gd name="T68" fmla="*/ 321 w 544"/>
                <a:gd name="T69" fmla="*/ 403 h 571"/>
                <a:gd name="T70" fmla="*/ 346 w 544"/>
                <a:gd name="T71" fmla="*/ 370 h 571"/>
                <a:gd name="T72" fmla="*/ 372 w 544"/>
                <a:gd name="T73" fmla="*/ 334 h 571"/>
                <a:gd name="T74" fmla="*/ 396 w 544"/>
                <a:gd name="T75" fmla="*/ 296 h 571"/>
                <a:gd name="T76" fmla="*/ 421 w 544"/>
                <a:gd name="T77" fmla="*/ 260 h 571"/>
                <a:gd name="T78" fmla="*/ 444 w 544"/>
                <a:gd name="T79" fmla="*/ 226 h 571"/>
                <a:gd name="T80" fmla="*/ 463 w 544"/>
                <a:gd name="T81" fmla="*/ 196 h 571"/>
                <a:gd name="T82" fmla="*/ 482 w 544"/>
                <a:gd name="T83" fmla="*/ 153 h 571"/>
                <a:gd name="T84" fmla="*/ 492 w 544"/>
                <a:gd name="T85" fmla="*/ 111 h 571"/>
                <a:gd name="T86" fmla="*/ 482 w 544"/>
                <a:gd name="T87" fmla="*/ 79 h 571"/>
                <a:gd name="T88" fmla="*/ 445 w 544"/>
                <a:gd name="T89" fmla="*/ 70 h 571"/>
                <a:gd name="T90" fmla="*/ 408 w 544"/>
                <a:gd name="T91" fmla="*/ 86 h 571"/>
                <a:gd name="T92" fmla="*/ 358 w 544"/>
                <a:gd name="T93" fmla="*/ 117 h 571"/>
                <a:gd name="T94" fmla="*/ 316 w 544"/>
                <a:gd name="T95" fmla="*/ 151 h 571"/>
                <a:gd name="T96" fmla="*/ 283 w 544"/>
                <a:gd name="T97" fmla="*/ 178 h 571"/>
                <a:gd name="T98" fmla="*/ 247 w 544"/>
                <a:gd name="T99" fmla="*/ 211 h 571"/>
                <a:gd name="T100" fmla="*/ 211 w 544"/>
                <a:gd name="T101" fmla="*/ 245 h 571"/>
                <a:gd name="T102" fmla="*/ 174 w 544"/>
                <a:gd name="T103" fmla="*/ 283 h 571"/>
                <a:gd name="T104" fmla="*/ 139 w 544"/>
                <a:gd name="T105" fmla="*/ 319 h 571"/>
                <a:gd name="T106" fmla="*/ 108 w 544"/>
                <a:gd name="T107" fmla="*/ 352 h 571"/>
                <a:gd name="T108" fmla="*/ 74 w 544"/>
                <a:gd name="T109" fmla="*/ 392 h 571"/>
                <a:gd name="T110" fmla="*/ 0 w 544"/>
                <a:gd name="T111" fmla="*/ 407 h 5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4"/>
                <a:gd name="T169" fmla="*/ 0 h 571"/>
                <a:gd name="T170" fmla="*/ 544 w 544"/>
                <a:gd name="T171" fmla="*/ 571 h 57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4" h="571">
                  <a:moveTo>
                    <a:pt x="0" y="407"/>
                  </a:moveTo>
                  <a:lnTo>
                    <a:pt x="0" y="405"/>
                  </a:lnTo>
                  <a:lnTo>
                    <a:pt x="5" y="400"/>
                  </a:lnTo>
                  <a:lnTo>
                    <a:pt x="8" y="396"/>
                  </a:lnTo>
                  <a:lnTo>
                    <a:pt x="12" y="391"/>
                  </a:lnTo>
                  <a:lnTo>
                    <a:pt x="15" y="385"/>
                  </a:lnTo>
                  <a:lnTo>
                    <a:pt x="22" y="380"/>
                  </a:lnTo>
                  <a:lnTo>
                    <a:pt x="23" y="376"/>
                  </a:lnTo>
                  <a:lnTo>
                    <a:pt x="25" y="372"/>
                  </a:lnTo>
                  <a:lnTo>
                    <a:pt x="29" y="367"/>
                  </a:lnTo>
                  <a:lnTo>
                    <a:pt x="31" y="365"/>
                  </a:lnTo>
                  <a:lnTo>
                    <a:pt x="34" y="360"/>
                  </a:lnTo>
                  <a:lnTo>
                    <a:pt x="38" y="356"/>
                  </a:lnTo>
                  <a:lnTo>
                    <a:pt x="40" y="352"/>
                  </a:lnTo>
                  <a:lnTo>
                    <a:pt x="45" y="349"/>
                  </a:lnTo>
                  <a:lnTo>
                    <a:pt x="48" y="344"/>
                  </a:lnTo>
                  <a:lnTo>
                    <a:pt x="51" y="339"/>
                  </a:lnTo>
                  <a:lnTo>
                    <a:pt x="55" y="334"/>
                  </a:lnTo>
                  <a:lnTo>
                    <a:pt x="59" y="330"/>
                  </a:lnTo>
                  <a:lnTo>
                    <a:pt x="63" y="325"/>
                  </a:lnTo>
                  <a:lnTo>
                    <a:pt x="66" y="320"/>
                  </a:lnTo>
                  <a:lnTo>
                    <a:pt x="71" y="315"/>
                  </a:lnTo>
                  <a:lnTo>
                    <a:pt x="76" y="310"/>
                  </a:lnTo>
                  <a:lnTo>
                    <a:pt x="80" y="305"/>
                  </a:lnTo>
                  <a:lnTo>
                    <a:pt x="84" y="299"/>
                  </a:lnTo>
                  <a:lnTo>
                    <a:pt x="89" y="294"/>
                  </a:lnTo>
                  <a:lnTo>
                    <a:pt x="92" y="289"/>
                  </a:lnTo>
                  <a:lnTo>
                    <a:pt x="96" y="283"/>
                  </a:lnTo>
                  <a:lnTo>
                    <a:pt x="102" y="278"/>
                  </a:lnTo>
                  <a:lnTo>
                    <a:pt x="106" y="273"/>
                  </a:lnTo>
                  <a:lnTo>
                    <a:pt x="111" y="268"/>
                  </a:lnTo>
                  <a:lnTo>
                    <a:pt x="116" y="262"/>
                  </a:lnTo>
                  <a:lnTo>
                    <a:pt x="121" y="255"/>
                  </a:lnTo>
                  <a:lnTo>
                    <a:pt x="125" y="250"/>
                  </a:lnTo>
                  <a:lnTo>
                    <a:pt x="131" y="244"/>
                  </a:lnTo>
                  <a:lnTo>
                    <a:pt x="135" y="239"/>
                  </a:lnTo>
                  <a:lnTo>
                    <a:pt x="141" y="234"/>
                  </a:lnTo>
                  <a:lnTo>
                    <a:pt x="146" y="228"/>
                  </a:lnTo>
                  <a:lnTo>
                    <a:pt x="151" y="223"/>
                  </a:lnTo>
                  <a:lnTo>
                    <a:pt x="156" y="217"/>
                  </a:lnTo>
                  <a:lnTo>
                    <a:pt x="161" y="212"/>
                  </a:lnTo>
                  <a:lnTo>
                    <a:pt x="166" y="206"/>
                  </a:lnTo>
                  <a:lnTo>
                    <a:pt x="172" y="201"/>
                  </a:lnTo>
                  <a:lnTo>
                    <a:pt x="177" y="194"/>
                  </a:lnTo>
                  <a:lnTo>
                    <a:pt x="182" y="189"/>
                  </a:lnTo>
                  <a:lnTo>
                    <a:pt x="187" y="185"/>
                  </a:lnTo>
                  <a:lnTo>
                    <a:pt x="193" y="180"/>
                  </a:lnTo>
                  <a:lnTo>
                    <a:pt x="198" y="173"/>
                  </a:lnTo>
                  <a:lnTo>
                    <a:pt x="203" y="168"/>
                  </a:lnTo>
                  <a:lnTo>
                    <a:pt x="208" y="163"/>
                  </a:lnTo>
                  <a:lnTo>
                    <a:pt x="214" y="158"/>
                  </a:lnTo>
                  <a:lnTo>
                    <a:pt x="219" y="153"/>
                  </a:lnTo>
                  <a:lnTo>
                    <a:pt x="225" y="148"/>
                  </a:lnTo>
                  <a:lnTo>
                    <a:pt x="230" y="145"/>
                  </a:lnTo>
                  <a:lnTo>
                    <a:pt x="236" y="141"/>
                  </a:lnTo>
                  <a:lnTo>
                    <a:pt x="240" y="135"/>
                  </a:lnTo>
                  <a:lnTo>
                    <a:pt x="245" y="131"/>
                  </a:lnTo>
                  <a:lnTo>
                    <a:pt x="251" y="126"/>
                  </a:lnTo>
                  <a:lnTo>
                    <a:pt x="256" y="121"/>
                  </a:lnTo>
                  <a:lnTo>
                    <a:pt x="260" y="117"/>
                  </a:lnTo>
                  <a:lnTo>
                    <a:pt x="266" y="112"/>
                  </a:lnTo>
                  <a:lnTo>
                    <a:pt x="271" y="109"/>
                  </a:lnTo>
                  <a:lnTo>
                    <a:pt x="276" y="105"/>
                  </a:lnTo>
                  <a:lnTo>
                    <a:pt x="281" y="100"/>
                  </a:lnTo>
                  <a:lnTo>
                    <a:pt x="286" y="96"/>
                  </a:lnTo>
                  <a:lnTo>
                    <a:pt x="292" y="93"/>
                  </a:lnTo>
                  <a:lnTo>
                    <a:pt x="297" y="89"/>
                  </a:lnTo>
                  <a:lnTo>
                    <a:pt x="301" y="85"/>
                  </a:lnTo>
                  <a:lnTo>
                    <a:pt x="307" y="81"/>
                  </a:lnTo>
                  <a:lnTo>
                    <a:pt x="312" y="78"/>
                  </a:lnTo>
                  <a:lnTo>
                    <a:pt x="317" y="75"/>
                  </a:lnTo>
                  <a:lnTo>
                    <a:pt x="322" y="70"/>
                  </a:lnTo>
                  <a:lnTo>
                    <a:pt x="327" y="66"/>
                  </a:lnTo>
                  <a:lnTo>
                    <a:pt x="331" y="64"/>
                  </a:lnTo>
                  <a:lnTo>
                    <a:pt x="337" y="60"/>
                  </a:lnTo>
                  <a:lnTo>
                    <a:pt x="341" y="56"/>
                  </a:lnTo>
                  <a:lnTo>
                    <a:pt x="347" y="54"/>
                  </a:lnTo>
                  <a:lnTo>
                    <a:pt x="351" y="51"/>
                  </a:lnTo>
                  <a:lnTo>
                    <a:pt x="355" y="49"/>
                  </a:lnTo>
                  <a:lnTo>
                    <a:pt x="360" y="45"/>
                  </a:lnTo>
                  <a:lnTo>
                    <a:pt x="365" y="43"/>
                  </a:lnTo>
                  <a:lnTo>
                    <a:pt x="369" y="40"/>
                  </a:lnTo>
                  <a:lnTo>
                    <a:pt x="374" y="38"/>
                  </a:lnTo>
                  <a:lnTo>
                    <a:pt x="379" y="35"/>
                  </a:lnTo>
                  <a:lnTo>
                    <a:pt x="384" y="33"/>
                  </a:lnTo>
                  <a:lnTo>
                    <a:pt x="388" y="30"/>
                  </a:lnTo>
                  <a:lnTo>
                    <a:pt x="393" y="29"/>
                  </a:lnTo>
                  <a:lnTo>
                    <a:pt x="396" y="27"/>
                  </a:lnTo>
                  <a:lnTo>
                    <a:pt x="401" y="24"/>
                  </a:lnTo>
                  <a:lnTo>
                    <a:pt x="405" y="23"/>
                  </a:lnTo>
                  <a:lnTo>
                    <a:pt x="410" y="20"/>
                  </a:lnTo>
                  <a:lnTo>
                    <a:pt x="414" y="19"/>
                  </a:lnTo>
                  <a:lnTo>
                    <a:pt x="418" y="17"/>
                  </a:lnTo>
                  <a:lnTo>
                    <a:pt x="421" y="14"/>
                  </a:lnTo>
                  <a:lnTo>
                    <a:pt x="426" y="13"/>
                  </a:lnTo>
                  <a:lnTo>
                    <a:pt x="430" y="12"/>
                  </a:lnTo>
                  <a:lnTo>
                    <a:pt x="434" y="10"/>
                  </a:lnTo>
                  <a:lnTo>
                    <a:pt x="437" y="9"/>
                  </a:lnTo>
                  <a:lnTo>
                    <a:pt x="441" y="8"/>
                  </a:lnTo>
                  <a:lnTo>
                    <a:pt x="445" y="7"/>
                  </a:lnTo>
                  <a:lnTo>
                    <a:pt x="449" y="5"/>
                  </a:lnTo>
                  <a:lnTo>
                    <a:pt x="452" y="4"/>
                  </a:lnTo>
                  <a:lnTo>
                    <a:pt x="457" y="4"/>
                  </a:lnTo>
                  <a:lnTo>
                    <a:pt x="463" y="2"/>
                  </a:lnTo>
                  <a:lnTo>
                    <a:pt x="470" y="2"/>
                  </a:lnTo>
                  <a:lnTo>
                    <a:pt x="476" y="0"/>
                  </a:lnTo>
                  <a:lnTo>
                    <a:pt x="482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499" y="2"/>
                  </a:lnTo>
                  <a:lnTo>
                    <a:pt x="504" y="4"/>
                  </a:lnTo>
                  <a:lnTo>
                    <a:pt x="508" y="4"/>
                  </a:lnTo>
                  <a:lnTo>
                    <a:pt x="512" y="7"/>
                  </a:lnTo>
                  <a:lnTo>
                    <a:pt x="516" y="9"/>
                  </a:lnTo>
                  <a:lnTo>
                    <a:pt x="521" y="12"/>
                  </a:lnTo>
                  <a:lnTo>
                    <a:pt x="523" y="15"/>
                  </a:lnTo>
                  <a:lnTo>
                    <a:pt x="526" y="19"/>
                  </a:lnTo>
                  <a:lnTo>
                    <a:pt x="529" y="24"/>
                  </a:lnTo>
                  <a:lnTo>
                    <a:pt x="533" y="29"/>
                  </a:lnTo>
                  <a:lnTo>
                    <a:pt x="534" y="34"/>
                  </a:lnTo>
                  <a:lnTo>
                    <a:pt x="537" y="39"/>
                  </a:lnTo>
                  <a:lnTo>
                    <a:pt x="538" y="45"/>
                  </a:lnTo>
                  <a:lnTo>
                    <a:pt x="540" y="51"/>
                  </a:lnTo>
                  <a:lnTo>
                    <a:pt x="542" y="56"/>
                  </a:lnTo>
                  <a:lnTo>
                    <a:pt x="543" y="64"/>
                  </a:lnTo>
                  <a:lnTo>
                    <a:pt x="543" y="68"/>
                  </a:lnTo>
                  <a:lnTo>
                    <a:pt x="543" y="71"/>
                  </a:lnTo>
                  <a:lnTo>
                    <a:pt x="544" y="75"/>
                  </a:lnTo>
                  <a:lnTo>
                    <a:pt x="544" y="79"/>
                  </a:lnTo>
                  <a:lnTo>
                    <a:pt x="544" y="83"/>
                  </a:lnTo>
                  <a:lnTo>
                    <a:pt x="544" y="86"/>
                  </a:lnTo>
                  <a:lnTo>
                    <a:pt x="544" y="90"/>
                  </a:lnTo>
                  <a:lnTo>
                    <a:pt x="544" y="94"/>
                  </a:lnTo>
                  <a:lnTo>
                    <a:pt x="543" y="97"/>
                  </a:lnTo>
                  <a:lnTo>
                    <a:pt x="543" y="102"/>
                  </a:lnTo>
                  <a:lnTo>
                    <a:pt x="543" y="106"/>
                  </a:lnTo>
                  <a:lnTo>
                    <a:pt x="543" y="110"/>
                  </a:lnTo>
                  <a:lnTo>
                    <a:pt x="543" y="114"/>
                  </a:lnTo>
                  <a:lnTo>
                    <a:pt x="542" y="117"/>
                  </a:lnTo>
                  <a:lnTo>
                    <a:pt x="542" y="121"/>
                  </a:lnTo>
                  <a:lnTo>
                    <a:pt x="540" y="126"/>
                  </a:lnTo>
                  <a:lnTo>
                    <a:pt x="540" y="130"/>
                  </a:lnTo>
                  <a:lnTo>
                    <a:pt x="539" y="135"/>
                  </a:lnTo>
                  <a:lnTo>
                    <a:pt x="538" y="139"/>
                  </a:lnTo>
                  <a:lnTo>
                    <a:pt x="538" y="143"/>
                  </a:lnTo>
                  <a:lnTo>
                    <a:pt x="537" y="147"/>
                  </a:lnTo>
                  <a:lnTo>
                    <a:pt x="535" y="152"/>
                  </a:lnTo>
                  <a:lnTo>
                    <a:pt x="534" y="157"/>
                  </a:lnTo>
                  <a:lnTo>
                    <a:pt x="533" y="161"/>
                  </a:lnTo>
                  <a:lnTo>
                    <a:pt x="532" y="165"/>
                  </a:lnTo>
                  <a:lnTo>
                    <a:pt x="531" y="170"/>
                  </a:lnTo>
                  <a:lnTo>
                    <a:pt x="529" y="175"/>
                  </a:lnTo>
                  <a:lnTo>
                    <a:pt x="528" y="178"/>
                  </a:lnTo>
                  <a:lnTo>
                    <a:pt x="526" y="183"/>
                  </a:lnTo>
                  <a:lnTo>
                    <a:pt x="523" y="187"/>
                  </a:lnTo>
                  <a:lnTo>
                    <a:pt x="522" y="192"/>
                  </a:lnTo>
                  <a:lnTo>
                    <a:pt x="521" y="197"/>
                  </a:lnTo>
                  <a:lnTo>
                    <a:pt x="518" y="201"/>
                  </a:lnTo>
                  <a:lnTo>
                    <a:pt x="517" y="204"/>
                  </a:lnTo>
                  <a:lnTo>
                    <a:pt x="514" y="209"/>
                  </a:lnTo>
                  <a:lnTo>
                    <a:pt x="513" y="214"/>
                  </a:lnTo>
                  <a:lnTo>
                    <a:pt x="511" y="218"/>
                  </a:lnTo>
                  <a:lnTo>
                    <a:pt x="508" y="222"/>
                  </a:lnTo>
                  <a:lnTo>
                    <a:pt x="506" y="227"/>
                  </a:lnTo>
                  <a:lnTo>
                    <a:pt x="503" y="231"/>
                  </a:lnTo>
                  <a:lnTo>
                    <a:pt x="501" y="236"/>
                  </a:lnTo>
                  <a:lnTo>
                    <a:pt x="498" y="239"/>
                  </a:lnTo>
                  <a:lnTo>
                    <a:pt x="495" y="244"/>
                  </a:lnTo>
                  <a:lnTo>
                    <a:pt x="493" y="249"/>
                  </a:lnTo>
                  <a:lnTo>
                    <a:pt x="490" y="253"/>
                  </a:lnTo>
                  <a:lnTo>
                    <a:pt x="487" y="258"/>
                  </a:lnTo>
                  <a:lnTo>
                    <a:pt x="483" y="262"/>
                  </a:lnTo>
                  <a:lnTo>
                    <a:pt x="481" y="267"/>
                  </a:lnTo>
                  <a:lnTo>
                    <a:pt x="478" y="272"/>
                  </a:lnTo>
                  <a:lnTo>
                    <a:pt x="476" y="277"/>
                  </a:lnTo>
                  <a:lnTo>
                    <a:pt x="473" y="280"/>
                  </a:lnTo>
                  <a:lnTo>
                    <a:pt x="470" y="285"/>
                  </a:lnTo>
                  <a:lnTo>
                    <a:pt x="466" y="290"/>
                  </a:lnTo>
                  <a:lnTo>
                    <a:pt x="463" y="295"/>
                  </a:lnTo>
                  <a:lnTo>
                    <a:pt x="460" y="299"/>
                  </a:lnTo>
                  <a:lnTo>
                    <a:pt x="457" y="305"/>
                  </a:lnTo>
                  <a:lnTo>
                    <a:pt x="454" y="309"/>
                  </a:lnTo>
                  <a:lnTo>
                    <a:pt x="451" y="314"/>
                  </a:lnTo>
                  <a:lnTo>
                    <a:pt x="447" y="319"/>
                  </a:lnTo>
                  <a:lnTo>
                    <a:pt x="445" y="324"/>
                  </a:lnTo>
                  <a:lnTo>
                    <a:pt x="441" y="328"/>
                  </a:lnTo>
                  <a:lnTo>
                    <a:pt x="437" y="332"/>
                  </a:lnTo>
                  <a:lnTo>
                    <a:pt x="435" y="337"/>
                  </a:lnTo>
                  <a:lnTo>
                    <a:pt x="432" y="342"/>
                  </a:lnTo>
                  <a:lnTo>
                    <a:pt x="427" y="346"/>
                  </a:lnTo>
                  <a:lnTo>
                    <a:pt x="425" y="351"/>
                  </a:lnTo>
                  <a:lnTo>
                    <a:pt x="421" y="356"/>
                  </a:lnTo>
                  <a:lnTo>
                    <a:pt x="419" y="361"/>
                  </a:lnTo>
                  <a:lnTo>
                    <a:pt x="415" y="365"/>
                  </a:lnTo>
                  <a:lnTo>
                    <a:pt x="411" y="370"/>
                  </a:lnTo>
                  <a:lnTo>
                    <a:pt x="409" y="375"/>
                  </a:lnTo>
                  <a:lnTo>
                    <a:pt x="405" y="380"/>
                  </a:lnTo>
                  <a:lnTo>
                    <a:pt x="401" y="383"/>
                  </a:lnTo>
                  <a:lnTo>
                    <a:pt x="398" y="388"/>
                  </a:lnTo>
                  <a:lnTo>
                    <a:pt x="395" y="392"/>
                  </a:lnTo>
                  <a:lnTo>
                    <a:pt x="391" y="398"/>
                  </a:lnTo>
                  <a:lnTo>
                    <a:pt x="388" y="402"/>
                  </a:lnTo>
                  <a:lnTo>
                    <a:pt x="384" y="406"/>
                  </a:lnTo>
                  <a:lnTo>
                    <a:pt x="382" y="411"/>
                  </a:lnTo>
                  <a:lnTo>
                    <a:pt x="378" y="415"/>
                  </a:lnTo>
                  <a:lnTo>
                    <a:pt x="374" y="418"/>
                  </a:lnTo>
                  <a:lnTo>
                    <a:pt x="370" y="423"/>
                  </a:lnTo>
                  <a:lnTo>
                    <a:pt x="368" y="428"/>
                  </a:lnTo>
                  <a:lnTo>
                    <a:pt x="365" y="432"/>
                  </a:lnTo>
                  <a:lnTo>
                    <a:pt x="362" y="437"/>
                  </a:lnTo>
                  <a:lnTo>
                    <a:pt x="358" y="441"/>
                  </a:lnTo>
                  <a:lnTo>
                    <a:pt x="354" y="444"/>
                  </a:lnTo>
                  <a:lnTo>
                    <a:pt x="352" y="448"/>
                  </a:lnTo>
                  <a:lnTo>
                    <a:pt x="349" y="453"/>
                  </a:lnTo>
                  <a:lnTo>
                    <a:pt x="346" y="457"/>
                  </a:lnTo>
                  <a:lnTo>
                    <a:pt x="342" y="461"/>
                  </a:lnTo>
                  <a:lnTo>
                    <a:pt x="339" y="466"/>
                  </a:lnTo>
                  <a:lnTo>
                    <a:pt x="337" y="468"/>
                  </a:lnTo>
                  <a:lnTo>
                    <a:pt x="334" y="472"/>
                  </a:lnTo>
                  <a:lnTo>
                    <a:pt x="331" y="477"/>
                  </a:lnTo>
                  <a:lnTo>
                    <a:pt x="328" y="480"/>
                  </a:lnTo>
                  <a:lnTo>
                    <a:pt x="324" y="483"/>
                  </a:lnTo>
                  <a:lnTo>
                    <a:pt x="322" y="487"/>
                  </a:lnTo>
                  <a:lnTo>
                    <a:pt x="318" y="490"/>
                  </a:lnTo>
                  <a:lnTo>
                    <a:pt x="317" y="494"/>
                  </a:lnTo>
                  <a:lnTo>
                    <a:pt x="311" y="500"/>
                  </a:lnTo>
                  <a:lnTo>
                    <a:pt x="306" y="507"/>
                  </a:lnTo>
                  <a:lnTo>
                    <a:pt x="300" y="512"/>
                  </a:lnTo>
                  <a:lnTo>
                    <a:pt x="296" y="518"/>
                  </a:lnTo>
                  <a:lnTo>
                    <a:pt x="290" y="521"/>
                  </a:lnTo>
                  <a:lnTo>
                    <a:pt x="285" y="526"/>
                  </a:lnTo>
                  <a:lnTo>
                    <a:pt x="281" y="531"/>
                  </a:lnTo>
                  <a:lnTo>
                    <a:pt x="276" y="535"/>
                  </a:lnTo>
                  <a:lnTo>
                    <a:pt x="272" y="539"/>
                  </a:lnTo>
                  <a:lnTo>
                    <a:pt x="267" y="543"/>
                  </a:lnTo>
                  <a:lnTo>
                    <a:pt x="264" y="546"/>
                  </a:lnTo>
                  <a:lnTo>
                    <a:pt x="260" y="549"/>
                  </a:lnTo>
                  <a:lnTo>
                    <a:pt x="256" y="551"/>
                  </a:lnTo>
                  <a:lnTo>
                    <a:pt x="254" y="554"/>
                  </a:lnTo>
                  <a:lnTo>
                    <a:pt x="250" y="556"/>
                  </a:lnTo>
                  <a:lnTo>
                    <a:pt x="247" y="559"/>
                  </a:lnTo>
                  <a:lnTo>
                    <a:pt x="241" y="563"/>
                  </a:lnTo>
                  <a:lnTo>
                    <a:pt x="236" y="565"/>
                  </a:lnTo>
                  <a:lnTo>
                    <a:pt x="233" y="566"/>
                  </a:lnTo>
                  <a:lnTo>
                    <a:pt x="229" y="569"/>
                  </a:lnTo>
                  <a:lnTo>
                    <a:pt x="225" y="570"/>
                  </a:lnTo>
                  <a:lnTo>
                    <a:pt x="224" y="571"/>
                  </a:lnTo>
                  <a:lnTo>
                    <a:pt x="202" y="549"/>
                  </a:lnTo>
                  <a:lnTo>
                    <a:pt x="202" y="548"/>
                  </a:lnTo>
                  <a:lnTo>
                    <a:pt x="204" y="544"/>
                  </a:lnTo>
                  <a:lnTo>
                    <a:pt x="207" y="539"/>
                  </a:lnTo>
                  <a:lnTo>
                    <a:pt x="209" y="535"/>
                  </a:lnTo>
                  <a:lnTo>
                    <a:pt x="213" y="531"/>
                  </a:lnTo>
                  <a:lnTo>
                    <a:pt x="216" y="525"/>
                  </a:lnTo>
                  <a:lnTo>
                    <a:pt x="220" y="519"/>
                  </a:lnTo>
                  <a:lnTo>
                    <a:pt x="226" y="513"/>
                  </a:lnTo>
                  <a:lnTo>
                    <a:pt x="229" y="509"/>
                  </a:lnTo>
                  <a:lnTo>
                    <a:pt x="233" y="505"/>
                  </a:lnTo>
                  <a:lnTo>
                    <a:pt x="236" y="500"/>
                  </a:lnTo>
                  <a:lnTo>
                    <a:pt x="240" y="498"/>
                  </a:lnTo>
                  <a:lnTo>
                    <a:pt x="243" y="493"/>
                  </a:lnTo>
                  <a:lnTo>
                    <a:pt x="246" y="488"/>
                  </a:lnTo>
                  <a:lnTo>
                    <a:pt x="251" y="484"/>
                  </a:lnTo>
                  <a:lnTo>
                    <a:pt x="255" y="479"/>
                  </a:lnTo>
                  <a:lnTo>
                    <a:pt x="259" y="474"/>
                  </a:lnTo>
                  <a:lnTo>
                    <a:pt x="265" y="469"/>
                  </a:lnTo>
                  <a:lnTo>
                    <a:pt x="269" y="464"/>
                  </a:lnTo>
                  <a:lnTo>
                    <a:pt x="275" y="459"/>
                  </a:lnTo>
                  <a:lnTo>
                    <a:pt x="280" y="453"/>
                  </a:lnTo>
                  <a:lnTo>
                    <a:pt x="285" y="446"/>
                  </a:lnTo>
                  <a:lnTo>
                    <a:pt x="291" y="439"/>
                  </a:lnTo>
                  <a:lnTo>
                    <a:pt x="296" y="433"/>
                  </a:lnTo>
                  <a:lnTo>
                    <a:pt x="298" y="429"/>
                  </a:lnTo>
                  <a:lnTo>
                    <a:pt x="302" y="426"/>
                  </a:lnTo>
                  <a:lnTo>
                    <a:pt x="305" y="421"/>
                  </a:lnTo>
                  <a:lnTo>
                    <a:pt x="308" y="418"/>
                  </a:lnTo>
                  <a:lnTo>
                    <a:pt x="311" y="415"/>
                  </a:lnTo>
                  <a:lnTo>
                    <a:pt x="313" y="411"/>
                  </a:lnTo>
                  <a:lnTo>
                    <a:pt x="316" y="406"/>
                  </a:lnTo>
                  <a:lnTo>
                    <a:pt x="321" y="403"/>
                  </a:lnTo>
                  <a:lnTo>
                    <a:pt x="323" y="398"/>
                  </a:lnTo>
                  <a:lnTo>
                    <a:pt x="326" y="395"/>
                  </a:lnTo>
                  <a:lnTo>
                    <a:pt x="329" y="390"/>
                  </a:lnTo>
                  <a:lnTo>
                    <a:pt x="333" y="386"/>
                  </a:lnTo>
                  <a:lnTo>
                    <a:pt x="336" y="381"/>
                  </a:lnTo>
                  <a:lnTo>
                    <a:pt x="339" y="377"/>
                  </a:lnTo>
                  <a:lnTo>
                    <a:pt x="342" y="374"/>
                  </a:lnTo>
                  <a:lnTo>
                    <a:pt x="346" y="370"/>
                  </a:lnTo>
                  <a:lnTo>
                    <a:pt x="348" y="364"/>
                  </a:lnTo>
                  <a:lnTo>
                    <a:pt x="352" y="360"/>
                  </a:lnTo>
                  <a:lnTo>
                    <a:pt x="354" y="355"/>
                  </a:lnTo>
                  <a:lnTo>
                    <a:pt x="358" y="351"/>
                  </a:lnTo>
                  <a:lnTo>
                    <a:pt x="362" y="346"/>
                  </a:lnTo>
                  <a:lnTo>
                    <a:pt x="365" y="342"/>
                  </a:lnTo>
                  <a:lnTo>
                    <a:pt x="368" y="337"/>
                  </a:lnTo>
                  <a:lnTo>
                    <a:pt x="372" y="334"/>
                  </a:lnTo>
                  <a:lnTo>
                    <a:pt x="374" y="329"/>
                  </a:lnTo>
                  <a:lnTo>
                    <a:pt x="378" y="324"/>
                  </a:lnTo>
                  <a:lnTo>
                    <a:pt x="382" y="319"/>
                  </a:lnTo>
                  <a:lnTo>
                    <a:pt x="384" y="315"/>
                  </a:lnTo>
                  <a:lnTo>
                    <a:pt x="387" y="309"/>
                  </a:lnTo>
                  <a:lnTo>
                    <a:pt x="390" y="305"/>
                  </a:lnTo>
                  <a:lnTo>
                    <a:pt x="394" y="300"/>
                  </a:lnTo>
                  <a:lnTo>
                    <a:pt x="396" y="296"/>
                  </a:lnTo>
                  <a:lnTo>
                    <a:pt x="399" y="291"/>
                  </a:lnTo>
                  <a:lnTo>
                    <a:pt x="403" y="286"/>
                  </a:lnTo>
                  <a:lnTo>
                    <a:pt x="406" y="282"/>
                  </a:lnTo>
                  <a:lnTo>
                    <a:pt x="409" y="278"/>
                  </a:lnTo>
                  <a:lnTo>
                    <a:pt x="411" y="274"/>
                  </a:lnTo>
                  <a:lnTo>
                    <a:pt x="415" y="269"/>
                  </a:lnTo>
                  <a:lnTo>
                    <a:pt x="419" y="264"/>
                  </a:lnTo>
                  <a:lnTo>
                    <a:pt x="421" y="260"/>
                  </a:lnTo>
                  <a:lnTo>
                    <a:pt x="424" y="255"/>
                  </a:lnTo>
                  <a:lnTo>
                    <a:pt x="426" y="250"/>
                  </a:lnTo>
                  <a:lnTo>
                    <a:pt x="429" y="245"/>
                  </a:lnTo>
                  <a:lnTo>
                    <a:pt x="432" y="242"/>
                  </a:lnTo>
                  <a:lnTo>
                    <a:pt x="435" y="238"/>
                  </a:lnTo>
                  <a:lnTo>
                    <a:pt x="437" y="234"/>
                  </a:lnTo>
                  <a:lnTo>
                    <a:pt x="440" y="229"/>
                  </a:lnTo>
                  <a:lnTo>
                    <a:pt x="444" y="226"/>
                  </a:lnTo>
                  <a:lnTo>
                    <a:pt x="446" y="222"/>
                  </a:lnTo>
                  <a:lnTo>
                    <a:pt x="449" y="217"/>
                  </a:lnTo>
                  <a:lnTo>
                    <a:pt x="451" y="213"/>
                  </a:lnTo>
                  <a:lnTo>
                    <a:pt x="454" y="209"/>
                  </a:lnTo>
                  <a:lnTo>
                    <a:pt x="456" y="206"/>
                  </a:lnTo>
                  <a:lnTo>
                    <a:pt x="459" y="202"/>
                  </a:lnTo>
                  <a:lnTo>
                    <a:pt x="461" y="198"/>
                  </a:lnTo>
                  <a:lnTo>
                    <a:pt x="463" y="196"/>
                  </a:lnTo>
                  <a:lnTo>
                    <a:pt x="465" y="191"/>
                  </a:lnTo>
                  <a:lnTo>
                    <a:pt x="467" y="187"/>
                  </a:lnTo>
                  <a:lnTo>
                    <a:pt x="468" y="183"/>
                  </a:lnTo>
                  <a:lnTo>
                    <a:pt x="471" y="180"/>
                  </a:lnTo>
                  <a:lnTo>
                    <a:pt x="475" y="173"/>
                  </a:lnTo>
                  <a:lnTo>
                    <a:pt x="477" y="167"/>
                  </a:lnTo>
                  <a:lnTo>
                    <a:pt x="480" y="160"/>
                  </a:lnTo>
                  <a:lnTo>
                    <a:pt x="482" y="153"/>
                  </a:lnTo>
                  <a:lnTo>
                    <a:pt x="485" y="147"/>
                  </a:lnTo>
                  <a:lnTo>
                    <a:pt x="487" y="142"/>
                  </a:lnTo>
                  <a:lnTo>
                    <a:pt x="488" y="136"/>
                  </a:lnTo>
                  <a:lnTo>
                    <a:pt x="490" y="131"/>
                  </a:lnTo>
                  <a:lnTo>
                    <a:pt x="491" y="126"/>
                  </a:lnTo>
                  <a:lnTo>
                    <a:pt x="492" y="121"/>
                  </a:lnTo>
                  <a:lnTo>
                    <a:pt x="492" y="116"/>
                  </a:lnTo>
                  <a:lnTo>
                    <a:pt x="492" y="111"/>
                  </a:lnTo>
                  <a:lnTo>
                    <a:pt x="492" y="107"/>
                  </a:lnTo>
                  <a:lnTo>
                    <a:pt x="493" y="104"/>
                  </a:lnTo>
                  <a:lnTo>
                    <a:pt x="492" y="100"/>
                  </a:lnTo>
                  <a:lnTo>
                    <a:pt x="491" y="95"/>
                  </a:lnTo>
                  <a:lnTo>
                    <a:pt x="490" y="91"/>
                  </a:lnTo>
                  <a:lnTo>
                    <a:pt x="490" y="89"/>
                  </a:lnTo>
                  <a:lnTo>
                    <a:pt x="486" y="83"/>
                  </a:lnTo>
                  <a:lnTo>
                    <a:pt x="482" y="79"/>
                  </a:lnTo>
                  <a:lnTo>
                    <a:pt x="477" y="75"/>
                  </a:lnTo>
                  <a:lnTo>
                    <a:pt x="472" y="73"/>
                  </a:lnTo>
                  <a:lnTo>
                    <a:pt x="466" y="70"/>
                  </a:lnTo>
                  <a:lnTo>
                    <a:pt x="460" y="70"/>
                  </a:lnTo>
                  <a:lnTo>
                    <a:pt x="456" y="69"/>
                  </a:lnTo>
                  <a:lnTo>
                    <a:pt x="452" y="69"/>
                  </a:lnTo>
                  <a:lnTo>
                    <a:pt x="449" y="70"/>
                  </a:lnTo>
                  <a:lnTo>
                    <a:pt x="445" y="70"/>
                  </a:lnTo>
                  <a:lnTo>
                    <a:pt x="440" y="71"/>
                  </a:lnTo>
                  <a:lnTo>
                    <a:pt x="436" y="73"/>
                  </a:lnTo>
                  <a:lnTo>
                    <a:pt x="431" y="74"/>
                  </a:lnTo>
                  <a:lnTo>
                    <a:pt x="427" y="76"/>
                  </a:lnTo>
                  <a:lnTo>
                    <a:pt x="423" y="78"/>
                  </a:lnTo>
                  <a:lnTo>
                    <a:pt x="418" y="80"/>
                  </a:lnTo>
                  <a:lnTo>
                    <a:pt x="411" y="83"/>
                  </a:lnTo>
                  <a:lnTo>
                    <a:pt x="408" y="86"/>
                  </a:lnTo>
                  <a:lnTo>
                    <a:pt x="401" y="89"/>
                  </a:lnTo>
                  <a:lnTo>
                    <a:pt x="395" y="91"/>
                  </a:lnTo>
                  <a:lnTo>
                    <a:pt x="390" y="95"/>
                  </a:lnTo>
                  <a:lnTo>
                    <a:pt x="384" y="100"/>
                  </a:lnTo>
                  <a:lnTo>
                    <a:pt x="378" y="104"/>
                  </a:lnTo>
                  <a:lnTo>
                    <a:pt x="372" y="107"/>
                  </a:lnTo>
                  <a:lnTo>
                    <a:pt x="365" y="111"/>
                  </a:lnTo>
                  <a:lnTo>
                    <a:pt x="358" y="117"/>
                  </a:lnTo>
                  <a:lnTo>
                    <a:pt x="352" y="121"/>
                  </a:lnTo>
                  <a:lnTo>
                    <a:pt x="344" y="127"/>
                  </a:lnTo>
                  <a:lnTo>
                    <a:pt x="338" y="132"/>
                  </a:lnTo>
                  <a:lnTo>
                    <a:pt x="331" y="139"/>
                  </a:lnTo>
                  <a:lnTo>
                    <a:pt x="327" y="141"/>
                  </a:lnTo>
                  <a:lnTo>
                    <a:pt x="323" y="145"/>
                  </a:lnTo>
                  <a:lnTo>
                    <a:pt x="319" y="147"/>
                  </a:lnTo>
                  <a:lnTo>
                    <a:pt x="316" y="151"/>
                  </a:lnTo>
                  <a:lnTo>
                    <a:pt x="312" y="155"/>
                  </a:lnTo>
                  <a:lnTo>
                    <a:pt x="308" y="157"/>
                  </a:lnTo>
                  <a:lnTo>
                    <a:pt x="303" y="161"/>
                  </a:lnTo>
                  <a:lnTo>
                    <a:pt x="300" y="165"/>
                  </a:lnTo>
                  <a:lnTo>
                    <a:pt x="296" y="168"/>
                  </a:lnTo>
                  <a:lnTo>
                    <a:pt x="292" y="172"/>
                  </a:lnTo>
                  <a:lnTo>
                    <a:pt x="287" y="175"/>
                  </a:lnTo>
                  <a:lnTo>
                    <a:pt x="283" y="178"/>
                  </a:lnTo>
                  <a:lnTo>
                    <a:pt x="280" y="183"/>
                  </a:lnTo>
                  <a:lnTo>
                    <a:pt x="275" y="187"/>
                  </a:lnTo>
                  <a:lnTo>
                    <a:pt x="271" y="191"/>
                  </a:lnTo>
                  <a:lnTo>
                    <a:pt x="267" y="196"/>
                  </a:lnTo>
                  <a:lnTo>
                    <a:pt x="261" y="199"/>
                  </a:lnTo>
                  <a:lnTo>
                    <a:pt x="257" y="203"/>
                  </a:lnTo>
                  <a:lnTo>
                    <a:pt x="252" y="207"/>
                  </a:lnTo>
                  <a:lnTo>
                    <a:pt x="247" y="211"/>
                  </a:lnTo>
                  <a:lnTo>
                    <a:pt x="243" y="214"/>
                  </a:lnTo>
                  <a:lnTo>
                    <a:pt x="239" y="219"/>
                  </a:lnTo>
                  <a:lnTo>
                    <a:pt x="234" y="224"/>
                  </a:lnTo>
                  <a:lnTo>
                    <a:pt x="230" y="228"/>
                  </a:lnTo>
                  <a:lnTo>
                    <a:pt x="225" y="232"/>
                  </a:lnTo>
                  <a:lnTo>
                    <a:pt x="220" y="237"/>
                  </a:lnTo>
                  <a:lnTo>
                    <a:pt x="215" y="242"/>
                  </a:lnTo>
                  <a:lnTo>
                    <a:pt x="211" y="245"/>
                  </a:lnTo>
                  <a:lnTo>
                    <a:pt x="205" y="250"/>
                  </a:lnTo>
                  <a:lnTo>
                    <a:pt x="202" y="255"/>
                  </a:lnTo>
                  <a:lnTo>
                    <a:pt x="197" y="259"/>
                  </a:lnTo>
                  <a:lnTo>
                    <a:pt x="193" y="265"/>
                  </a:lnTo>
                  <a:lnTo>
                    <a:pt x="188" y="269"/>
                  </a:lnTo>
                  <a:lnTo>
                    <a:pt x="183" y="274"/>
                  </a:lnTo>
                  <a:lnTo>
                    <a:pt x="178" y="278"/>
                  </a:lnTo>
                  <a:lnTo>
                    <a:pt x="174" y="283"/>
                  </a:lnTo>
                  <a:lnTo>
                    <a:pt x="169" y="286"/>
                  </a:lnTo>
                  <a:lnTo>
                    <a:pt x="164" y="293"/>
                  </a:lnTo>
                  <a:lnTo>
                    <a:pt x="161" y="296"/>
                  </a:lnTo>
                  <a:lnTo>
                    <a:pt x="157" y="301"/>
                  </a:lnTo>
                  <a:lnTo>
                    <a:pt x="152" y="305"/>
                  </a:lnTo>
                  <a:lnTo>
                    <a:pt x="148" y="310"/>
                  </a:lnTo>
                  <a:lnTo>
                    <a:pt x="143" y="315"/>
                  </a:lnTo>
                  <a:lnTo>
                    <a:pt x="139" y="319"/>
                  </a:lnTo>
                  <a:lnTo>
                    <a:pt x="136" y="323"/>
                  </a:lnTo>
                  <a:lnTo>
                    <a:pt x="132" y="328"/>
                  </a:lnTo>
                  <a:lnTo>
                    <a:pt x="128" y="332"/>
                  </a:lnTo>
                  <a:lnTo>
                    <a:pt x="123" y="336"/>
                  </a:lnTo>
                  <a:lnTo>
                    <a:pt x="120" y="340"/>
                  </a:lnTo>
                  <a:lnTo>
                    <a:pt x="116" y="345"/>
                  </a:lnTo>
                  <a:lnTo>
                    <a:pt x="112" y="349"/>
                  </a:lnTo>
                  <a:lnTo>
                    <a:pt x="108" y="352"/>
                  </a:lnTo>
                  <a:lnTo>
                    <a:pt x="105" y="356"/>
                  </a:lnTo>
                  <a:lnTo>
                    <a:pt x="101" y="360"/>
                  </a:lnTo>
                  <a:lnTo>
                    <a:pt x="99" y="364"/>
                  </a:lnTo>
                  <a:lnTo>
                    <a:pt x="95" y="367"/>
                  </a:lnTo>
                  <a:lnTo>
                    <a:pt x="89" y="374"/>
                  </a:lnTo>
                  <a:lnTo>
                    <a:pt x="84" y="380"/>
                  </a:lnTo>
                  <a:lnTo>
                    <a:pt x="77" y="386"/>
                  </a:lnTo>
                  <a:lnTo>
                    <a:pt x="74" y="392"/>
                  </a:lnTo>
                  <a:lnTo>
                    <a:pt x="67" y="397"/>
                  </a:lnTo>
                  <a:lnTo>
                    <a:pt x="65" y="401"/>
                  </a:lnTo>
                  <a:lnTo>
                    <a:pt x="61" y="405"/>
                  </a:lnTo>
                  <a:lnTo>
                    <a:pt x="59" y="408"/>
                  </a:lnTo>
                  <a:lnTo>
                    <a:pt x="54" y="413"/>
                  </a:lnTo>
                  <a:lnTo>
                    <a:pt x="54" y="415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0420" y="4290"/>
              <a:ext cx="245" cy="183"/>
            </a:xfrm>
            <a:custGeom>
              <a:avLst/>
              <a:gdLst>
                <a:gd name="T0" fmla="*/ 2 w 245"/>
                <a:gd name="T1" fmla="*/ 24 h 183"/>
                <a:gd name="T2" fmla="*/ 7 w 245"/>
                <a:gd name="T3" fmla="*/ 31 h 183"/>
                <a:gd name="T4" fmla="*/ 13 w 245"/>
                <a:gd name="T5" fmla="*/ 42 h 183"/>
                <a:gd name="T6" fmla="*/ 18 w 245"/>
                <a:gd name="T7" fmla="*/ 50 h 183"/>
                <a:gd name="T8" fmla="*/ 24 w 245"/>
                <a:gd name="T9" fmla="*/ 57 h 183"/>
                <a:gd name="T10" fmla="*/ 29 w 245"/>
                <a:gd name="T11" fmla="*/ 66 h 183"/>
                <a:gd name="T12" fmla="*/ 35 w 245"/>
                <a:gd name="T13" fmla="*/ 74 h 183"/>
                <a:gd name="T14" fmla="*/ 43 w 245"/>
                <a:gd name="T15" fmla="*/ 84 h 183"/>
                <a:gd name="T16" fmla="*/ 51 w 245"/>
                <a:gd name="T17" fmla="*/ 92 h 183"/>
                <a:gd name="T18" fmla="*/ 59 w 245"/>
                <a:gd name="T19" fmla="*/ 101 h 183"/>
                <a:gd name="T20" fmla="*/ 69 w 245"/>
                <a:gd name="T21" fmla="*/ 110 h 183"/>
                <a:gd name="T22" fmla="*/ 77 w 245"/>
                <a:gd name="T23" fmla="*/ 118 h 183"/>
                <a:gd name="T24" fmla="*/ 89 w 245"/>
                <a:gd name="T25" fmla="*/ 127 h 183"/>
                <a:gd name="T26" fmla="*/ 99 w 245"/>
                <a:gd name="T27" fmla="*/ 134 h 183"/>
                <a:gd name="T28" fmla="*/ 110 w 245"/>
                <a:gd name="T29" fmla="*/ 141 h 183"/>
                <a:gd name="T30" fmla="*/ 122 w 245"/>
                <a:gd name="T31" fmla="*/ 147 h 183"/>
                <a:gd name="T32" fmla="*/ 133 w 245"/>
                <a:gd name="T33" fmla="*/ 153 h 183"/>
                <a:gd name="T34" fmla="*/ 144 w 245"/>
                <a:gd name="T35" fmla="*/ 158 h 183"/>
                <a:gd name="T36" fmla="*/ 157 w 245"/>
                <a:gd name="T37" fmla="*/ 163 h 183"/>
                <a:gd name="T38" fmla="*/ 167 w 245"/>
                <a:gd name="T39" fmla="*/ 167 h 183"/>
                <a:gd name="T40" fmla="*/ 179 w 245"/>
                <a:gd name="T41" fmla="*/ 171 h 183"/>
                <a:gd name="T42" fmla="*/ 188 w 245"/>
                <a:gd name="T43" fmla="*/ 173 h 183"/>
                <a:gd name="T44" fmla="*/ 198 w 245"/>
                <a:gd name="T45" fmla="*/ 176 h 183"/>
                <a:gd name="T46" fmla="*/ 207 w 245"/>
                <a:gd name="T47" fmla="*/ 178 h 183"/>
                <a:gd name="T48" fmla="*/ 214 w 245"/>
                <a:gd name="T49" fmla="*/ 179 h 183"/>
                <a:gd name="T50" fmla="*/ 224 w 245"/>
                <a:gd name="T51" fmla="*/ 182 h 183"/>
                <a:gd name="T52" fmla="*/ 229 w 245"/>
                <a:gd name="T53" fmla="*/ 183 h 183"/>
                <a:gd name="T54" fmla="*/ 244 w 245"/>
                <a:gd name="T55" fmla="*/ 128 h 183"/>
                <a:gd name="T56" fmla="*/ 238 w 245"/>
                <a:gd name="T57" fmla="*/ 127 h 183"/>
                <a:gd name="T58" fmla="*/ 228 w 245"/>
                <a:gd name="T59" fmla="*/ 125 h 183"/>
                <a:gd name="T60" fmla="*/ 220 w 245"/>
                <a:gd name="T61" fmla="*/ 122 h 183"/>
                <a:gd name="T62" fmla="*/ 213 w 245"/>
                <a:gd name="T63" fmla="*/ 121 h 183"/>
                <a:gd name="T64" fmla="*/ 203 w 245"/>
                <a:gd name="T65" fmla="*/ 118 h 183"/>
                <a:gd name="T66" fmla="*/ 194 w 245"/>
                <a:gd name="T67" fmla="*/ 116 h 183"/>
                <a:gd name="T68" fmla="*/ 184 w 245"/>
                <a:gd name="T69" fmla="*/ 111 h 183"/>
                <a:gd name="T70" fmla="*/ 174 w 245"/>
                <a:gd name="T71" fmla="*/ 108 h 183"/>
                <a:gd name="T72" fmla="*/ 164 w 245"/>
                <a:gd name="T73" fmla="*/ 105 h 183"/>
                <a:gd name="T74" fmla="*/ 154 w 245"/>
                <a:gd name="T75" fmla="*/ 100 h 183"/>
                <a:gd name="T76" fmla="*/ 144 w 245"/>
                <a:gd name="T77" fmla="*/ 95 h 183"/>
                <a:gd name="T78" fmla="*/ 136 w 245"/>
                <a:gd name="T79" fmla="*/ 91 h 183"/>
                <a:gd name="T80" fmla="*/ 127 w 245"/>
                <a:gd name="T81" fmla="*/ 85 h 183"/>
                <a:gd name="T82" fmla="*/ 120 w 245"/>
                <a:gd name="T83" fmla="*/ 80 h 183"/>
                <a:gd name="T84" fmla="*/ 112 w 245"/>
                <a:gd name="T85" fmla="*/ 74 h 183"/>
                <a:gd name="T86" fmla="*/ 102 w 245"/>
                <a:gd name="T87" fmla="*/ 65 h 183"/>
                <a:gd name="T88" fmla="*/ 90 w 245"/>
                <a:gd name="T89" fmla="*/ 51 h 183"/>
                <a:gd name="T90" fmla="*/ 79 w 245"/>
                <a:gd name="T91" fmla="*/ 38 h 183"/>
                <a:gd name="T92" fmla="*/ 69 w 245"/>
                <a:gd name="T93" fmla="*/ 25 h 183"/>
                <a:gd name="T94" fmla="*/ 61 w 245"/>
                <a:gd name="T95" fmla="*/ 13 h 183"/>
                <a:gd name="T96" fmla="*/ 56 w 245"/>
                <a:gd name="T97" fmla="*/ 5 h 183"/>
                <a:gd name="T98" fmla="*/ 54 w 245"/>
                <a:gd name="T99" fmla="*/ 0 h 183"/>
                <a:gd name="T100" fmla="*/ 0 w 245"/>
                <a:gd name="T101" fmla="*/ 20 h 1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5"/>
                <a:gd name="T154" fmla="*/ 0 h 183"/>
                <a:gd name="T155" fmla="*/ 245 w 245"/>
                <a:gd name="T156" fmla="*/ 183 h 1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5" h="183">
                  <a:moveTo>
                    <a:pt x="0" y="20"/>
                  </a:moveTo>
                  <a:lnTo>
                    <a:pt x="2" y="24"/>
                  </a:lnTo>
                  <a:lnTo>
                    <a:pt x="3" y="26"/>
                  </a:lnTo>
                  <a:lnTo>
                    <a:pt x="7" y="31"/>
                  </a:lnTo>
                  <a:lnTo>
                    <a:pt x="9" y="36"/>
                  </a:lnTo>
                  <a:lnTo>
                    <a:pt x="13" y="42"/>
                  </a:lnTo>
                  <a:lnTo>
                    <a:pt x="15" y="45"/>
                  </a:lnTo>
                  <a:lnTo>
                    <a:pt x="18" y="50"/>
                  </a:lnTo>
                  <a:lnTo>
                    <a:pt x="20" y="54"/>
                  </a:lnTo>
                  <a:lnTo>
                    <a:pt x="24" y="57"/>
                  </a:lnTo>
                  <a:lnTo>
                    <a:pt x="25" y="61"/>
                  </a:lnTo>
                  <a:lnTo>
                    <a:pt x="29" y="66"/>
                  </a:lnTo>
                  <a:lnTo>
                    <a:pt x="31" y="70"/>
                  </a:lnTo>
                  <a:lnTo>
                    <a:pt x="35" y="74"/>
                  </a:lnTo>
                  <a:lnTo>
                    <a:pt x="39" y="79"/>
                  </a:lnTo>
                  <a:lnTo>
                    <a:pt x="43" y="84"/>
                  </a:lnTo>
                  <a:lnTo>
                    <a:pt x="46" y="87"/>
                  </a:lnTo>
                  <a:lnTo>
                    <a:pt x="51" y="92"/>
                  </a:lnTo>
                  <a:lnTo>
                    <a:pt x="55" y="96"/>
                  </a:lnTo>
                  <a:lnTo>
                    <a:pt x="59" y="101"/>
                  </a:lnTo>
                  <a:lnTo>
                    <a:pt x="64" y="106"/>
                  </a:lnTo>
                  <a:lnTo>
                    <a:pt x="69" y="110"/>
                  </a:lnTo>
                  <a:lnTo>
                    <a:pt x="72" y="113"/>
                  </a:lnTo>
                  <a:lnTo>
                    <a:pt x="77" y="118"/>
                  </a:lnTo>
                  <a:lnTo>
                    <a:pt x="84" y="123"/>
                  </a:lnTo>
                  <a:lnTo>
                    <a:pt x="89" y="127"/>
                  </a:lnTo>
                  <a:lnTo>
                    <a:pt x="94" y="131"/>
                  </a:lnTo>
                  <a:lnTo>
                    <a:pt x="99" y="134"/>
                  </a:lnTo>
                  <a:lnTo>
                    <a:pt x="105" y="138"/>
                  </a:lnTo>
                  <a:lnTo>
                    <a:pt x="110" y="141"/>
                  </a:lnTo>
                  <a:lnTo>
                    <a:pt x="116" y="144"/>
                  </a:lnTo>
                  <a:lnTo>
                    <a:pt x="122" y="147"/>
                  </a:lnTo>
                  <a:lnTo>
                    <a:pt x="128" y="151"/>
                  </a:lnTo>
                  <a:lnTo>
                    <a:pt x="133" y="153"/>
                  </a:lnTo>
                  <a:lnTo>
                    <a:pt x="139" y="156"/>
                  </a:lnTo>
                  <a:lnTo>
                    <a:pt x="144" y="158"/>
                  </a:lnTo>
                  <a:lnTo>
                    <a:pt x="151" y="161"/>
                  </a:lnTo>
                  <a:lnTo>
                    <a:pt x="157" y="163"/>
                  </a:lnTo>
                  <a:lnTo>
                    <a:pt x="162" y="164"/>
                  </a:lnTo>
                  <a:lnTo>
                    <a:pt x="167" y="167"/>
                  </a:lnTo>
                  <a:lnTo>
                    <a:pt x="173" y="168"/>
                  </a:lnTo>
                  <a:lnTo>
                    <a:pt x="179" y="171"/>
                  </a:lnTo>
                  <a:lnTo>
                    <a:pt x="184" y="172"/>
                  </a:lnTo>
                  <a:lnTo>
                    <a:pt x="188" y="173"/>
                  </a:lnTo>
                  <a:lnTo>
                    <a:pt x="193" y="174"/>
                  </a:lnTo>
                  <a:lnTo>
                    <a:pt x="198" y="176"/>
                  </a:lnTo>
                  <a:lnTo>
                    <a:pt x="202" y="177"/>
                  </a:lnTo>
                  <a:lnTo>
                    <a:pt x="207" y="178"/>
                  </a:lnTo>
                  <a:lnTo>
                    <a:pt x="210" y="178"/>
                  </a:lnTo>
                  <a:lnTo>
                    <a:pt x="214" y="179"/>
                  </a:lnTo>
                  <a:lnTo>
                    <a:pt x="219" y="180"/>
                  </a:lnTo>
                  <a:lnTo>
                    <a:pt x="224" y="182"/>
                  </a:lnTo>
                  <a:lnTo>
                    <a:pt x="228" y="182"/>
                  </a:lnTo>
                  <a:lnTo>
                    <a:pt x="229" y="183"/>
                  </a:lnTo>
                  <a:lnTo>
                    <a:pt x="245" y="130"/>
                  </a:lnTo>
                  <a:lnTo>
                    <a:pt x="244" y="128"/>
                  </a:lnTo>
                  <a:lnTo>
                    <a:pt x="241" y="128"/>
                  </a:lnTo>
                  <a:lnTo>
                    <a:pt x="238" y="127"/>
                  </a:lnTo>
                  <a:lnTo>
                    <a:pt x="231" y="126"/>
                  </a:lnTo>
                  <a:lnTo>
                    <a:pt x="228" y="125"/>
                  </a:lnTo>
                  <a:lnTo>
                    <a:pt x="224" y="123"/>
                  </a:lnTo>
                  <a:lnTo>
                    <a:pt x="220" y="122"/>
                  </a:lnTo>
                  <a:lnTo>
                    <a:pt x="216" y="122"/>
                  </a:lnTo>
                  <a:lnTo>
                    <a:pt x="213" y="121"/>
                  </a:lnTo>
                  <a:lnTo>
                    <a:pt x="208" y="120"/>
                  </a:lnTo>
                  <a:lnTo>
                    <a:pt x="203" y="118"/>
                  </a:lnTo>
                  <a:lnTo>
                    <a:pt x="199" y="117"/>
                  </a:lnTo>
                  <a:lnTo>
                    <a:pt x="194" y="116"/>
                  </a:lnTo>
                  <a:lnTo>
                    <a:pt x="189" y="113"/>
                  </a:lnTo>
                  <a:lnTo>
                    <a:pt x="184" y="111"/>
                  </a:lnTo>
                  <a:lnTo>
                    <a:pt x="179" y="110"/>
                  </a:lnTo>
                  <a:lnTo>
                    <a:pt x="174" y="108"/>
                  </a:lnTo>
                  <a:lnTo>
                    <a:pt x="169" y="106"/>
                  </a:lnTo>
                  <a:lnTo>
                    <a:pt x="164" y="105"/>
                  </a:lnTo>
                  <a:lnTo>
                    <a:pt x="159" y="102"/>
                  </a:lnTo>
                  <a:lnTo>
                    <a:pt x="154" y="100"/>
                  </a:lnTo>
                  <a:lnTo>
                    <a:pt x="149" y="97"/>
                  </a:lnTo>
                  <a:lnTo>
                    <a:pt x="144" y="95"/>
                  </a:lnTo>
                  <a:lnTo>
                    <a:pt x="141" y="93"/>
                  </a:lnTo>
                  <a:lnTo>
                    <a:pt x="136" y="91"/>
                  </a:lnTo>
                  <a:lnTo>
                    <a:pt x="131" y="87"/>
                  </a:lnTo>
                  <a:lnTo>
                    <a:pt x="127" y="85"/>
                  </a:lnTo>
                  <a:lnTo>
                    <a:pt x="123" y="84"/>
                  </a:lnTo>
                  <a:lnTo>
                    <a:pt x="120" y="80"/>
                  </a:lnTo>
                  <a:lnTo>
                    <a:pt x="116" y="77"/>
                  </a:lnTo>
                  <a:lnTo>
                    <a:pt x="112" y="74"/>
                  </a:lnTo>
                  <a:lnTo>
                    <a:pt x="108" y="71"/>
                  </a:lnTo>
                  <a:lnTo>
                    <a:pt x="102" y="65"/>
                  </a:lnTo>
                  <a:lnTo>
                    <a:pt x="96" y="57"/>
                  </a:lnTo>
                  <a:lnTo>
                    <a:pt x="90" y="51"/>
                  </a:lnTo>
                  <a:lnTo>
                    <a:pt x="84" y="44"/>
                  </a:lnTo>
                  <a:lnTo>
                    <a:pt x="79" y="38"/>
                  </a:lnTo>
                  <a:lnTo>
                    <a:pt x="74" y="31"/>
                  </a:lnTo>
                  <a:lnTo>
                    <a:pt x="69" y="25"/>
                  </a:lnTo>
                  <a:lnTo>
                    <a:pt x="65" y="19"/>
                  </a:lnTo>
                  <a:lnTo>
                    <a:pt x="61" y="13"/>
                  </a:lnTo>
                  <a:lnTo>
                    <a:pt x="59" y="9"/>
                  </a:lnTo>
                  <a:lnTo>
                    <a:pt x="56" y="5"/>
                  </a:lnTo>
                  <a:lnTo>
                    <a:pt x="55" y="3"/>
                  </a:lnTo>
                  <a:lnTo>
                    <a:pt x="5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0454" y="3877"/>
              <a:ext cx="336" cy="301"/>
            </a:xfrm>
            <a:custGeom>
              <a:avLst/>
              <a:gdLst>
                <a:gd name="T0" fmla="*/ 336 w 336"/>
                <a:gd name="T1" fmla="*/ 111 h 301"/>
                <a:gd name="T2" fmla="*/ 248 w 336"/>
                <a:gd name="T3" fmla="*/ 0 h 301"/>
                <a:gd name="T4" fmla="*/ 0 w 336"/>
                <a:gd name="T5" fmla="*/ 254 h 301"/>
                <a:gd name="T6" fmla="*/ 32 w 336"/>
                <a:gd name="T7" fmla="*/ 301 h 301"/>
                <a:gd name="T8" fmla="*/ 237 w 336"/>
                <a:gd name="T9" fmla="*/ 89 h 301"/>
                <a:gd name="T10" fmla="*/ 294 w 336"/>
                <a:gd name="T11" fmla="*/ 133 h 301"/>
                <a:gd name="T12" fmla="*/ 336 w 336"/>
                <a:gd name="T13" fmla="*/ 111 h 301"/>
                <a:gd name="T14" fmla="*/ 336 w 336"/>
                <a:gd name="T15" fmla="*/ 111 h 3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301"/>
                <a:gd name="T26" fmla="*/ 336 w 336"/>
                <a:gd name="T27" fmla="*/ 301 h 3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301">
                  <a:moveTo>
                    <a:pt x="336" y="111"/>
                  </a:moveTo>
                  <a:lnTo>
                    <a:pt x="248" y="0"/>
                  </a:lnTo>
                  <a:lnTo>
                    <a:pt x="0" y="254"/>
                  </a:lnTo>
                  <a:lnTo>
                    <a:pt x="32" y="301"/>
                  </a:lnTo>
                  <a:lnTo>
                    <a:pt x="237" y="89"/>
                  </a:lnTo>
                  <a:lnTo>
                    <a:pt x="294" y="133"/>
                  </a:lnTo>
                  <a:lnTo>
                    <a:pt x="336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0365" y="4110"/>
              <a:ext cx="144" cy="174"/>
            </a:xfrm>
            <a:custGeom>
              <a:avLst/>
              <a:gdLst>
                <a:gd name="T0" fmla="*/ 115 w 144"/>
                <a:gd name="T1" fmla="*/ 0 h 174"/>
                <a:gd name="T2" fmla="*/ 101 w 144"/>
                <a:gd name="T3" fmla="*/ 5 h 174"/>
                <a:gd name="T4" fmla="*/ 82 w 144"/>
                <a:gd name="T5" fmla="*/ 15 h 174"/>
                <a:gd name="T6" fmla="*/ 69 w 144"/>
                <a:gd name="T7" fmla="*/ 20 h 174"/>
                <a:gd name="T8" fmla="*/ 57 w 144"/>
                <a:gd name="T9" fmla="*/ 27 h 174"/>
                <a:gd name="T10" fmla="*/ 46 w 144"/>
                <a:gd name="T11" fmla="*/ 35 h 174"/>
                <a:gd name="T12" fmla="*/ 34 w 144"/>
                <a:gd name="T13" fmla="*/ 45 h 174"/>
                <a:gd name="T14" fmla="*/ 23 w 144"/>
                <a:gd name="T15" fmla="*/ 55 h 174"/>
                <a:gd name="T16" fmla="*/ 14 w 144"/>
                <a:gd name="T17" fmla="*/ 65 h 174"/>
                <a:gd name="T18" fmla="*/ 8 w 144"/>
                <a:gd name="T19" fmla="*/ 77 h 174"/>
                <a:gd name="T20" fmla="*/ 5 w 144"/>
                <a:gd name="T21" fmla="*/ 89 h 174"/>
                <a:gd name="T22" fmla="*/ 0 w 144"/>
                <a:gd name="T23" fmla="*/ 101 h 174"/>
                <a:gd name="T24" fmla="*/ 0 w 144"/>
                <a:gd name="T25" fmla="*/ 114 h 174"/>
                <a:gd name="T26" fmla="*/ 0 w 144"/>
                <a:gd name="T27" fmla="*/ 125 h 174"/>
                <a:gd name="T28" fmla="*/ 2 w 144"/>
                <a:gd name="T29" fmla="*/ 138 h 174"/>
                <a:gd name="T30" fmla="*/ 8 w 144"/>
                <a:gd name="T31" fmla="*/ 157 h 174"/>
                <a:gd name="T32" fmla="*/ 21 w 144"/>
                <a:gd name="T33" fmla="*/ 170 h 174"/>
                <a:gd name="T34" fmla="*/ 37 w 144"/>
                <a:gd name="T35" fmla="*/ 174 h 174"/>
                <a:gd name="T36" fmla="*/ 57 w 144"/>
                <a:gd name="T37" fmla="*/ 170 h 174"/>
                <a:gd name="T38" fmla="*/ 67 w 144"/>
                <a:gd name="T39" fmla="*/ 167 h 174"/>
                <a:gd name="T40" fmla="*/ 85 w 144"/>
                <a:gd name="T41" fmla="*/ 155 h 174"/>
                <a:gd name="T42" fmla="*/ 104 w 144"/>
                <a:gd name="T43" fmla="*/ 137 h 174"/>
                <a:gd name="T44" fmla="*/ 116 w 144"/>
                <a:gd name="T45" fmla="*/ 123 h 174"/>
                <a:gd name="T46" fmla="*/ 124 w 144"/>
                <a:gd name="T47" fmla="*/ 112 h 174"/>
                <a:gd name="T48" fmla="*/ 130 w 144"/>
                <a:gd name="T49" fmla="*/ 99 h 174"/>
                <a:gd name="T50" fmla="*/ 134 w 144"/>
                <a:gd name="T51" fmla="*/ 86 h 174"/>
                <a:gd name="T52" fmla="*/ 139 w 144"/>
                <a:gd name="T53" fmla="*/ 73 h 174"/>
                <a:gd name="T54" fmla="*/ 140 w 144"/>
                <a:gd name="T55" fmla="*/ 62 h 174"/>
                <a:gd name="T56" fmla="*/ 142 w 144"/>
                <a:gd name="T57" fmla="*/ 51 h 174"/>
                <a:gd name="T58" fmla="*/ 142 w 144"/>
                <a:gd name="T59" fmla="*/ 40 h 174"/>
                <a:gd name="T60" fmla="*/ 144 w 144"/>
                <a:gd name="T61" fmla="*/ 27 h 174"/>
                <a:gd name="T62" fmla="*/ 144 w 144"/>
                <a:gd name="T63" fmla="*/ 19 h 174"/>
                <a:gd name="T64" fmla="*/ 106 w 144"/>
                <a:gd name="T65" fmla="*/ 48 h 174"/>
                <a:gd name="T66" fmla="*/ 103 w 144"/>
                <a:gd name="T67" fmla="*/ 58 h 174"/>
                <a:gd name="T68" fmla="*/ 96 w 144"/>
                <a:gd name="T69" fmla="*/ 72 h 174"/>
                <a:gd name="T70" fmla="*/ 90 w 144"/>
                <a:gd name="T71" fmla="*/ 86 h 174"/>
                <a:gd name="T72" fmla="*/ 84 w 144"/>
                <a:gd name="T73" fmla="*/ 101 h 174"/>
                <a:gd name="T74" fmla="*/ 74 w 144"/>
                <a:gd name="T75" fmla="*/ 112 h 174"/>
                <a:gd name="T76" fmla="*/ 63 w 144"/>
                <a:gd name="T77" fmla="*/ 124 h 174"/>
                <a:gd name="T78" fmla="*/ 50 w 144"/>
                <a:gd name="T79" fmla="*/ 127 h 174"/>
                <a:gd name="T80" fmla="*/ 39 w 144"/>
                <a:gd name="T81" fmla="*/ 122 h 174"/>
                <a:gd name="T82" fmla="*/ 37 w 144"/>
                <a:gd name="T83" fmla="*/ 107 h 174"/>
                <a:gd name="T84" fmla="*/ 44 w 144"/>
                <a:gd name="T85" fmla="*/ 93 h 174"/>
                <a:gd name="T86" fmla="*/ 53 w 144"/>
                <a:gd name="T87" fmla="*/ 82 h 174"/>
                <a:gd name="T88" fmla="*/ 67 w 144"/>
                <a:gd name="T89" fmla="*/ 70 h 174"/>
                <a:gd name="T90" fmla="*/ 82 w 144"/>
                <a:gd name="T91" fmla="*/ 58 h 174"/>
                <a:gd name="T92" fmla="*/ 95 w 144"/>
                <a:gd name="T93" fmla="*/ 50 h 174"/>
                <a:gd name="T94" fmla="*/ 106 w 144"/>
                <a:gd name="T95" fmla="*/ 45 h 174"/>
                <a:gd name="T96" fmla="*/ 119 w 144"/>
                <a:gd name="T97" fmla="*/ 0 h 1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"/>
                <a:gd name="T148" fmla="*/ 0 h 174"/>
                <a:gd name="T149" fmla="*/ 144 w 144"/>
                <a:gd name="T150" fmla="*/ 174 h 1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" h="174">
                  <a:moveTo>
                    <a:pt x="119" y="0"/>
                  </a:moveTo>
                  <a:lnTo>
                    <a:pt x="118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08" y="4"/>
                  </a:lnTo>
                  <a:lnTo>
                    <a:pt x="101" y="5"/>
                  </a:lnTo>
                  <a:lnTo>
                    <a:pt x="95" y="7"/>
                  </a:lnTo>
                  <a:lnTo>
                    <a:pt x="88" y="11"/>
                  </a:lnTo>
                  <a:lnTo>
                    <a:pt x="82" y="15"/>
                  </a:lnTo>
                  <a:lnTo>
                    <a:pt x="77" y="16"/>
                  </a:lnTo>
                  <a:lnTo>
                    <a:pt x="73" y="19"/>
                  </a:lnTo>
                  <a:lnTo>
                    <a:pt x="69" y="20"/>
                  </a:lnTo>
                  <a:lnTo>
                    <a:pt x="65" y="22"/>
                  </a:lnTo>
                  <a:lnTo>
                    <a:pt x="60" y="25"/>
                  </a:lnTo>
                  <a:lnTo>
                    <a:pt x="57" y="27"/>
                  </a:lnTo>
                  <a:lnTo>
                    <a:pt x="53" y="30"/>
                  </a:lnTo>
                  <a:lnTo>
                    <a:pt x="49" y="33"/>
                  </a:lnTo>
                  <a:lnTo>
                    <a:pt x="46" y="35"/>
                  </a:lnTo>
                  <a:lnTo>
                    <a:pt x="41" y="38"/>
                  </a:lnTo>
                  <a:lnTo>
                    <a:pt x="37" y="41"/>
                  </a:lnTo>
                  <a:lnTo>
                    <a:pt x="34" y="45"/>
                  </a:lnTo>
                  <a:lnTo>
                    <a:pt x="31" y="47"/>
                  </a:lnTo>
                  <a:lnTo>
                    <a:pt x="27" y="51"/>
                  </a:lnTo>
                  <a:lnTo>
                    <a:pt x="23" y="55"/>
                  </a:lnTo>
                  <a:lnTo>
                    <a:pt x="21" y="58"/>
                  </a:lnTo>
                  <a:lnTo>
                    <a:pt x="18" y="62"/>
                  </a:lnTo>
                  <a:lnTo>
                    <a:pt x="14" y="65"/>
                  </a:lnTo>
                  <a:lnTo>
                    <a:pt x="12" y="70"/>
                  </a:lnTo>
                  <a:lnTo>
                    <a:pt x="11" y="73"/>
                  </a:lnTo>
                  <a:lnTo>
                    <a:pt x="8" y="77"/>
                  </a:lnTo>
                  <a:lnTo>
                    <a:pt x="7" y="81"/>
                  </a:lnTo>
                  <a:lnTo>
                    <a:pt x="5" y="84"/>
                  </a:lnTo>
                  <a:lnTo>
                    <a:pt x="5" y="89"/>
                  </a:lnTo>
                  <a:lnTo>
                    <a:pt x="2" y="93"/>
                  </a:lnTo>
                  <a:lnTo>
                    <a:pt x="2" y="97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09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9"/>
                  </a:lnTo>
                  <a:lnTo>
                    <a:pt x="0" y="133"/>
                  </a:lnTo>
                  <a:lnTo>
                    <a:pt x="2" y="138"/>
                  </a:lnTo>
                  <a:lnTo>
                    <a:pt x="3" y="144"/>
                  </a:lnTo>
                  <a:lnTo>
                    <a:pt x="6" y="152"/>
                  </a:lnTo>
                  <a:lnTo>
                    <a:pt x="8" y="157"/>
                  </a:lnTo>
                  <a:lnTo>
                    <a:pt x="12" y="163"/>
                  </a:lnTo>
                  <a:lnTo>
                    <a:pt x="16" y="167"/>
                  </a:lnTo>
                  <a:lnTo>
                    <a:pt x="21" y="170"/>
                  </a:lnTo>
                  <a:lnTo>
                    <a:pt x="24" y="171"/>
                  </a:lnTo>
                  <a:lnTo>
                    <a:pt x="31" y="174"/>
                  </a:lnTo>
                  <a:lnTo>
                    <a:pt x="37" y="174"/>
                  </a:lnTo>
                  <a:lnTo>
                    <a:pt x="43" y="174"/>
                  </a:lnTo>
                  <a:lnTo>
                    <a:pt x="49" y="171"/>
                  </a:lnTo>
                  <a:lnTo>
                    <a:pt x="57" y="170"/>
                  </a:lnTo>
                  <a:lnTo>
                    <a:pt x="60" y="169"/>
                  </a:lnTo>
                  <a:lnTo>
                    <a:pt x="63" y="168"/>
                  </a:lnTo>
                  <a:lnTo>
                    <a:pt x="67" y="167"/>
                  </a:lnTo>
                  <a:lnTo>
                    <a:pt x="72" y="165"/>
                  </a:lnTo>
                  <a:lnTo>
                    <a:pt x="78" y="160"/>
                  </a:lnTo>
                  <a:lnTo>
                    <a:pt x="85" y="155"/>
                  </a:lnTo>
                  <a:lnTo>
                    <a:pt x="91" y="149"/>
                  </a:lnTo>
                  <a:lnTo>
                    <a:pt x="99" y="144"/>
                  </a:lnTo>
                  <a:lnTo>
                    <a:pt x="104" y="137"/>
                  </a:lnTo>
                  <a:lnTo>
                    <a:pt x="110" y="130"/>
                  </a:lnTo>
                  <a:lnTo>
                    <a:pt x="114" y="127"/>
                  </a:lnTo>
                  <a:lnTo>
                    <a:pt x="116" y="123"/>
                  </a:lnTo>
                  <a:lnTo>
                    <a:pt x="119" y="119"/>
                  </a:lnTo>
                  <a:lnTo>
                    <a:pt x="121" y="116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3"/>
                  </a:lnTo>
                  <a:lnTo>
                    <a:pt x="130" y="99"/>
                  </a:lnTo>
                  <a:lnTo>
                    <a:pt x="131" y="94"/>
                  </a:lnTo>
                  <a:lnTo>
                    <a:pt x="132" y="91"/>
                  </a:lnTo>
                  <a:lnTo>
                    <a:pt x="134" y="86"/>
                  </a:lnTo>
                  <a:lnTo>
                    <a:pt x="136" y="82"/>
                  </a:lnTo>
                  <a:lnTo>
                    <a:pt x="136" y="77"/>
                  </a:lnTo>
                  <a:lnTo>
                    <a:pt x="139" y="73"/>
                  </a:lnTo>
                  <a:lnTo>
                    <a:pt x="139" y="70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1" y="58"/>
                  </a:lnTo>
                  <a:lnTo>
                    <a:pt x="141" y="53"/>
                  </a:lnTo>
                  <a:lnTo>
                    <a:pt x="142" y="51"/>
                  </a:lnTo>
                  <a:lnTo>
                    <a:pt x="142" y="47"/>
                  </a:lnTo>
                  <a:lnTo>
                    <a:pt x="142" y="43"/>
                  </a:lnTo>
                  <a:lnTo>
                    <a:pt x="142" y="40"/>
                  </a:lnTo>
                  <a:lnTo>
                    <a:pt x="144" y="37"/>
                  </a:lnTo>
                  <a:lnTo>
                    <a:pt x="144" y="31"/>
                  </a:lnTo>
                  <a:lnTo>
                    <a:pt x="144" y="27"/>
                  </a:lnTo>
                  <a:lnTo>
                    <a:pt x="144" y="22"/>
                  </a:lnTo>
                  <a:lnTo>
                    <a:pt x="144" y="20"/>
                  </a:lnTo>
                  <a:lnTo>
                    <a:pt x="144" y="19"/>
                  </a:lnTo>
                  <a:lnTo>
                    <a:pt x="109" y="43"/>
                  </a:lnTo>
                  <a:lnTo>
                    <a:pt x="108" y="45"/>
                  </a:lnTo>
                  <a:lnTo>
                    <a:pt x="106" y="48"/>
                  </a:lnTo>
                  <a:lnTo>
                    <a:pt x="105" y="51"/>
                  </a:lnTo>
                  <a:lnTo>
                    <a:pt x="104" y="55"/>
                  </a:lnTo>
                  <a:lnTo>
                    <a:pt x="103" y="58"/>
                  </a:lnTo>
                  <a:lnTo>
                    <a:pt x="101" y="63"/>
                  </a:lnTo>
                  <a:lnTo>
                    <a:pt x="99" y="67"/>
                  </a:lnTo>
                  <a:lnTo>
                    <a:pt x="96" y="72"/>
                  </a:lnTo>
                  <a:lnTo>
                    <a:pt x="94" y="76"/>
                  </a:lnTo>
                  <a:lnTo>
                    <a:pt x="93" y="82"/>
                  </a:lnTo>
                  <a:lnTo>
                    <a:pt x="90" y="86"/>
                  </a:lnTo>
                  <a:lnTo>
                    <a:pt x="88" y="91"/>
                  </a:lnTo>
                  <a:lnTo>
                    <a:pt x="85" y="96"/>
                  </a:lnTo>
                  <a:lnTo>
                    <a:pt x="84" y="101"/>
                  </a:lnTo>
                  <a:lnTo>
                    <a:pt x="80" y="104"/>
                  </a:lnTo>
                  <a:lnTo>
                    <a:pt x="78" y="109"/>
                  </a:lnTo>
                  <a:lnTo>
                    <a:pt x="74" y="112"/>
                  </a:lnTo>
                  <a:lnTo>
                    <a:pt x="73" y="116"/>
                  </a:lnTo>
                  <a:lnTo>
                    <a:pt x="67" y="119"/>
                  </a:lnTo>
                  <a:lnTo>
                    <a:pt x="63" y="124"/>
                  </a:lnTo>
                  <a:lnTo>
                    <a:pt x="59" y="125"/>
                  </a:lnTo>
                  <a:lnTo>
                    <a:pt x="54" y="127"/>
                  </a:lnTo>
                  <a:lnTo>
                    <a:pt x="50" y="127"/>
                  </a:lnTo>
                  <a:lnTo>
                    <a:pt x="47" y="127"/>
                  </a:lnTo>
                  <a:lnTo>
                    <a:pt x="42" y="124"/>
                  </a:lnTo>
                  <a:lnTo>
                    <a:pt x="39" y="122"/>
                  </a:lnTo>
                  <a:lnTo>
                    <a:pt x="37" y="117"/>
                  </a:lnTo>
                  <a:lnTo>
                    <a:pt x="37" y="113"/>
                  </a:lnTo>
                  <a:lnTo>
                    <a:pt x="37" y="107"/>
                  </a:lnTo>
                  <a:lnTo>
                    <a:pt x="39" y="101"/>
                  </a:lnTo>
                  <a:lnTo>
                    <a:pt x="42" y="97"/>
                  </a:lnTo>
                  <a:lnTo>
                    <a:pt x="44" y="93"/>
                  </a:lnTo>
                  <a:lnTo>
                    <a:pt x="47" y="89"/>
                  </a:lnTo>
                  <a:lnTo>
                    <a:pt x="50" y="86"/>
                  </a:lnTo>
                  <a:lnTo>
                    <a:pt x="53" y="82"/>
                  </a:lnTo>
                  <a:lnTo>
                    <a:pt x="58" y="77"/>
                  </a:lnTo>
                  <a:lnTo>
                    <a:pt x="62" y="73"/>
                  </a:lnTo>
                  <a:lnTo>
                    <a:pt x="67" y="70"/>
                  </a:lnTo>
                  <a:lnTo>
                    <a:pt x="72" y="66"/>
                  </a:lnTo>
                  <a:lnTo>
                    <a:pt x="77" y="62"/>
                  </a:lnTo>
                  <a:lnTo>
                    <a:pt x="82" y="58"/>
                  </a:lnTo>
                  <a:lnTo>
                    <a:pt x="86" y="56"/>
                  </a:lnTo>
                  <a:lnTo>
                    <a:pt x="90" y="52"/>
                  </a:lnTo>
                  <a:lnTo>
                    <a:pt x="95" y="50"/>
                  </a:lnTo>
                  <a:lnTo>
                    <a:pt x="99" y="48"/>
                  </a:lnTo>
                  <a:lnTo>
                    <a:pt x="103" y="47"/>
                  </a:lnTo>
                  <a:lnTo>
                    <a:pt x="106" y="45"/>
                  </a:lnTo>
                  <a:lnTo>
                    <a:pt x="109" y="4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9540" y="4444"/>
              <a:ext cx="1058" cy="1002"/>
            </a:xfrm>
            <a:custGeom>
              <a:avLst/>
              <a:gdLst>
                <a:gd name="T0" fmla="*/ 803 w 1058"/>
                <a:gd name="T1" fmla="*/ 5 h 1002"/>
                <a:gd name="T2" fmla="*/ 692 w 1058"/>
                <a:gd name="T3" fmla="*/ 15 h 1002"/>
                <a:gd name="T4" fmla="*/ 549 w 1058"/>
                <a:gd name="T5" fmla="*/ 31 h 1002"/>
                <a:gd name="T6" fmla="*/ 402 w 1058"/>
                <a:gd name="T7" fmla="*/ 49 h 1002"/>
                <a:gd name="T8" fmla="*/ 266 w 1058"/>
                <a:gd name="T9" fmla="*/ 66 h 1002"/>
                <a:gd name="T10" fmla="*/ 144 w 1058"/>
                <a:gd name="T11" fmla="*/ 82 h 1002"/>
                <a:gd name="T12" fmla="*/ 51 w 1058"/>
                <a:gd name="T13" fmla="*/ 96 h 1002"/>
                <a:gd name="T14" fmla="*/ 0 w 1058"/>
                <a:gd name="T15" fmla="*/ 105 h 1002"/>
                <a:gd name="T16" fmla="*/ 23 w 1058"/>
                <a:gd name="T17" fmla="*/ 177 h 1002"/>
                <a:gd name="T18" fmla="*/ 65 w 1058"/>
                <a:gd name="T19" fmla="*/ 320 h 1002"/>
                <a:gd name="T20" fmla="*/ 117 w 1058"/>
                <a:gd name="T21" fmla="*/ 494 h 1002"/>
                <a:gd name="T22" fmla="*/ 164 w 1058"/>
                <a:gd name="T23" fmla="*/ 655 h 1002"/>
                <a:gd name="T24" fmla="*/ 200 w 1058"/>
                <a:gd name="T25" fmla="*/ 787 h 1002"/>
                <a:gd name="T26" fmla="*/ 224 w 1058"/>
                <a:gd name="T27" fmla="*/ 890 h 1002"/>
                <a:gd name="T28" fmla="*/ 237 w 1058"/>
                <a:gd name="T29" fmla="*/ 964 h 1002"/>
                <a:gd name="T30" fmla="*/ 256 w 1058"/>
                <a:gd name="T31" fmla="*/ 996 h 1002"/>
                <a:gd name="T32" fmla="*/ 329 w 1058"/>
                <a:gd name="T33" fmla="*/ 976 h 1002"/>
                <a:gd name="T34" fmla="*/ 437 w 1058"/>
                <a:gd name="T35" fmla="*/ 949 h 1002"/>
                <a:gd name="T36" fmla="*/ 566 w 1058"/>
                <a:gd name="T37" fmla="*/ 921 h 1002"/>
                <a:gd name="T38" fmla="*/ 700 w 1058"/>
                <a:gd name="T39" fmla="*/ 898 h 1002"/>
                <a:gd name="T40" fmla="*/ 836 w 1058"/>
                <a:gd name="T41" fmla="*/ 869 h 1002"/>
                <a:gd name="T42" fmla="*/ 952 w 1058"/>
                <a:gd name="T43" fmla="*/ 839 h 1002"/>
                <a:gd name="T44" fmla="*/ 1034 w 1058"/>
                <a:gd name="T45" fmla="*/ 817 h 1002"/>
                <a:gd name="T46" fmla="*/ 1044 w 1058"/>
                <a:gd name="T47" fmla="*/ 776 h 1002"/>
                <a:gd name="T48" fmla="*/ 1021 w 1058"/>
                <a:gd name="T49" fmla="*/ 699 h 1002"/>
                <a:gd name="T50" fmla="*/ 992 w 1058"/>
                <a:gd name="T51" fmla="*/ 593 h 1002"/>
                <a:gd name="T52" fmla="*/ 970 w 1058"/>
                <a:gd name="T53" fmla="*/ 475 h 1002"/>
                <a:gd name="T54" fmla="*/ 952 w 1058"/>
                <a:gd name="T55" fmla="*/ 359 h 1002"/>
                <a:gd name="T56" fmla="*/ 937 w 1058"/>
                <a:gd name="T57" fmla="*/ 262 h 1002"/>
                <a:gd name="T58" fmla="*/ 925 w 1058"/>
                <a:gd name="T59" fmla="*/ 188 h 1002"/>
                <a:gd name="T60" fmla="*/ 878 w 1058"/>
                <a:gd name="T61" fmla="*/ 218 h 1002"/>
                <a:gd name="T62" fmla="*/ 890 w 1058"/>
                <a:gd name="T63" fmla="*/ 286 h 1002"/>
                <a:gd name="T64" fmla="*/ 903 w 1058"/>
                <a:gd name="T65" fmla="*/ 369 h 1002"/>
                <a:gd name="T66" fmla="*/ 916 w 1058"/>
                <a:gd name="T67" fmla="*/ 471 h 1002"/>
                <a:gd name="T68" fmla="*/ 929 w 1058"/>
                <a:gd name="T69" fmla="*/ 576 h 1002"/>
                <a:gd name="T70" fmla="*/ 947 w 1058"/>
                <a:gd name="T71" fmla="*/ 667 h 1002"/>
                <a:gd name="T72" fmla="*/ 966 w 1058"/>
                <a:gd name="T73" fmla="*/ 739 h 1002"/>
                <a:gd name="T74" fmla="*/ 962 w 1058"/>
                <a:gd name="T75" fmla="*/ 785 h 1002"/>
                <a:gd name="T76" fmla="*/ 889 w 1058"/>
                <a:gd name="T77" fmla="*/ 806 h 1002"/>
                <a:gd name="T78" fmla="*/ 792 w 1058"/>
                <a:gd name="T79" fmla="*/ 829 h 1002"/>
                <a:gd name="T80" fmla="*/ 680 w 1058"/>
                <a:gd name="T81" fmla="*/ 853 h 1002"/>
                <a:gd name="T82" fmla="*/ 564 w 1058"/>
                <a:gd name="T83" fmla="*/ 872 h 1002"/>
                <a:gd name="T84" fmla="*/ 451 w 1058"/>
                <a:gd name="T85" fmla="*/ 893 h 1002"/>
                <a:gd name="T86" fmla="*/ 356 w 1058"/>
                <a:gd name="T87" fmla="*/ 913 h 1002"/>
                <a:gd name="T88" fmla="*/ 292 w 1058"/>
                <a:gd name="T89" fmla="*/ 928 h 1002"/>
                <a:gd name="T90" fmla="*/ 281 w 1058"/>
                <a:gd name="T91" fmla="*/ 880 h 1002"/>
                <a:gd name="T92" fmla="*/ 267 w 1058"/>
                <a:gd name="T93" fmla="*/ 807 h 1002"/>
                <a:gd name="T94" fmla="*/ 243 w 1058"/>
                <a:gd name="T95" fmla="*/ 706 h 1002"/>
                <a:gd name="T96" fmla="*/ 206 w 1058"/>
                <a:gd name="T97" fmla="*/ 582 h 1002"/>
                <a:gd name="T98" fmla="*/ 163 w 1058"/>
                <a:gd name="T99" fmla="*/ 434 h 1002"/>
                <a:gd name="T100" fmla="*/ 119 w 1058"/>
                <a:gd name="T101" fmla="*/ 286 h 1002"/>
                <a:gd name="T102" fmla="*/ 87 w 1058"/>
                <a:gd name="T103" fmla="*/ 177 h 1002"/>
                <a:gd name="T104" fmla="*/ 95 w 1058"/>
                <a:gd name="T105" fmla="*/ 134 h 1002"/>
                <a:gd name="T106" fmla="*/ 160 w 1058"/>
                <a:gd name="T107" fmla="*/ 127 h 1002"/>
                <a:gd name="T108" fmla="*/ 258 w 1058"/>
                <a:gd name="T109" fmla="*/ 115 h 1002"/>
                <a:gd name="T110" fmla="*/ 378 w 1058"/>
                <a:gd name="T111" fmla="*/ 100 h 1002"/>
                <a:gd name="T112" fmla="*/ 504 w 1058"/>
                <a:gd name="T113" fmla="*/ 82 h 1002"/>
                <a:gd name="T114" fmla="*/ 630 w 1058"/>
                <a:gd name="T115" fmla="*/ 70 h 1002"/>
                <a:gd name="T116" fmla="*/ 734 w 1058"/>
                <a:gd name="T117" fmla="*/ 61 h 1002"/>
                <a:gd name="T118" fmla="*/ 808 w 1058"/>
                <a:gd name="T119" fmla="*/ 56 h 100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8"/>
                <a:gd name="T181" fmla="*/ 0 h 1002"/>
                <a:gd name="T182" fmla="*/ 1058 w 1058"/>
                <a:gd name="T183" fmla="*/ 1002 h 100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8" h="1002">
                  <a:moveTo>
                    <a:pt x="860" y="0"/>
                  </a:moveTo>
                  <a:lnTo>
                    <a:pt x="859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4" y="1"/>
                  </a:lnTo>
                  <a:lnTo>
                    <a:pt x="841" y="1"/>
                  </a:lnTo>
                  <a:lnTo>
                    <a:pt x="837" y="1"/>
                  </a:lnTo>
                  <a:lnTo>
                    <a:pt x="834" y="3"/>
                  </a:lnTo>
                  <a:lnTo>
                    <a:pt x="829" y="3"/>
                  </a:lnTo>
                  <a:lnTo>
                    <a:pt x="824" y="4"/>
                  </a:lnTo>
                  <a:lnTo>
                    <a:pt x="820" y="4"/>
                  </a:lnTo>
                  <a:lnTo>
                    <a:pt x="815" y="5"/>
                  </a:lnTo>
                  <a:lnTo>
                    <a:pt x="810" y="5"/>
                  </a:lnTo>
                  <a:lnTo>
                    <a:pt x="803" y="5"/>
                  </a:lnTo>
                  <a:lnTo>
                    <a:pt x="797" y="6"/>
                  </a:lnTo>
                  <a:lnTo>
                    <a:pt x="791" y="6"/>
                  </a:lnTo>
                  <a:lnTo>
                    <a:pt x="784" y="6"/>
                  </a:lnTo>
                  <a:lnTo>
                    <a:pt x="777" y="8"/>
                  </a:lnTo>
                  <a:lnTo>
                    <a:pt x="771" y="8"/>
                  </a:lnTo>
                  <a:lnTo>
                    <a:pt x="765" y="9"/>
                  </a:lnTo>
                  <a:lnTo>
                    <a:pt x="756" y="9"/>
                  </a:lnTo>
                  <a:lnTo>
                    <a:pt x="749" y="10"/>
                  </a:lnTo>
                  <a:lnTo>
                    <a:pt x="741" y="10"/>
                  </a:lnTo>
                  <a:lnTo>
                    <a:pt x="733" y="11"/>
                  </a:lnTo>
                  <a:lnTo>
                    <a:pt x="725" y="13"/>
                  </a:lnTo>
                  <a:lnTo>
                    <a:pt x="716" y="14"/>
                  </a:lnTo>
                  <a:lnTo>
                    <a:pt x="709" y="14"/>
                  </a:lnTo>
                  <a:lnTo>
                    <a:pt x="700" y="15"/>
                  </a:lnTo>
                  <a:lnTo>
                    <a:pt x="692" y="15"/>
                  </a:lnTo>
                  <a:lnTo>
                    <a:pt x="683" y="16"/>
                  </a:lnTo>
                  <a:lnTo>
                    <a:pt x="673" y="18"/>
                  </a:lnTo>
                  <a:lnTo>
                    <a:pt x="664" y="19"/>
                  </a:lnTo>
                  <a:lnTo>
                    <a:pt x="654" y="20"/>
                  </a:lnTo>
                  <a:lnTo>
                    <a:pt x="646" y="21"/>
                  </a:lnTo>
                  <a:lnTo>
                    <a:pt x="636" y="21"/>
                  </a:lnTo>
                  <a:lnTo>
                    <a:pt x="627" y="22"/>
                  </a:lnTo>
                  <a:lnTo>
                    <a:pt x="617" y="24"/>
                  </a:lnTo>
                  <a:lnTo>
                    <a:pt x="607" y="25"/>
                  </a:lnTo>
                  <a:lnTo>
                    <a:pt x="599" y="25"/>
                  </a:lnTo>
                  <a:lnTo>
                    <a:pt x="589" y="26"/>
                  </a:lnTo>
                  <a:lnTo>
                    <a:pt x="579" y="27"/>
                  </a:lnTo>
                  <a:lnTo>
                    <a:pt x="569" y="29"/>
                  </a:lnTo>
                  <a:lnTo>
                    <a:pt x="559" y="29"/>
                  </a:lnTo>
                  <a:lnTo>
                    <a:pt x="549" y="31"/>
                  </a:lnTo>
                  <a:lnTo>
                    <a:pt x="539" y="32"/>
                  </a:lnTo>
                  <a:lnTo>
                    <a:pt x="529" y="34"/>
                  </a:lnTo>
                  <a:lnTo>
                    <a:pt x="519" y="34"/>
                  </a:lnTo>
                  <a:lnTo>
                    <a:pt x="509" y="35"/>
                  </a:lnTo>
                  <a:lnTo>
                    <a:pt x="499" y="36"/>
                  </a:lnTo>
                  <a:lnTo>
                    <a:pt x="489" y="37"/>
                  </a:lnTo>
                  <a:lnTo>
                    <a:pt x="479" y="39"/>
                  </a:lnTo>
                  <a:lnTo>
                    <a:pt x="469" y="40"/>
                  </a:lnTo>
                  <a:lnTo>
                    <a:pt x="461" y="41"/>
                  </a:lnTo>
                  <a:lnTo>
                    <a:pt x="451" y="42"/>
                  </a:lnTo>
                  <a:lnTo>
                    <a:pt x="441" y="44"/>
                  </a:lnTo>
                  <a:lnTo>
                    <a:pt x="431" y="45"/>
                  </a:lnTo>
                  <a:lnTo>
                    <a:pt x="421" y="46"/>
                  </a:lnTo>
                  <a:lnTo>
                    <a:pt x="411" y="47"/>
                  </a:lnTo>
                  <a:lnTo>
                    <a:pt x="402" y="49"/>
                  </a:lnTo>
                  <a:lnTo>
                    <a:pt x="394" y="50"/>
                  </a:lnTo>
                  <a:lnTo>
                    <a:pt x="384" y="51"/>
                  </a:lnTo>
                  <a:lnTo>
                    <a:pt x="375" y="52"/>
                  </a:lnTo>
                  <a:lnTo>
                    <a:pt x="366" y="54"/>
                  </a:lnTo>
                  <a:lnTo>
                    <a:pt x="356" y="55"/>
                  </a:lnTo>
                  <a:lnTo>
                    <a:pt x="348" y="55"/>
                  </a:lnTo>
                  <a:lnTo>
                    <a:pt x="338" y="56"/>
                  </a:lnTo>
                  <a:lnTo>
                    <a:pt x="329" y="59"/>
                  </a:lnTo>
                  <a:lnTo>
                    <a:pt x="319" y="60"/>
                  </a:lnTo>
                  <a:lnTo>
                    <a:pt x="311" y="60"/>
                  </a:lnTo>
                  <a:lnTo>
                    <a:pt x="302" y="61"/>
                  </a:lnTo>
                  <a:lnTo>
                    <a:pt x="292" y="62"/>
                  </a:lnTo>
                  <a:lnTo>
                    <a:pt x="283" y="64"/>
                  </a:lnTo>
                  <a:lnTo>
                    <a:pt x="275" y="65"/>
                  </a:lnTo>
                  <a:lnTo>
                    <a:pt x="266" y="66"/>
                  </a:lnTo>
                  <a:lnTo>
                    <a:pt x="257" y="67"/>
                  </a:lnTo>
                  <a:lnTo>
                    <a:pt x="248" y="68"/>
                  </a:lnTo>
                  <a:lnTo>
                    <a:pt x="240" y="70"/>
                  </a:lnTo>
                  <a:lnTo>
                    <a:pt x="231" y="71"/>
                  </a:lnTo>
                  <a:lnTo>
                    <a:pt x="222" y="71"/>
                  </a:lnTo>
                  <a:lnTo>
                    <a:pt x="215" y="73"/>
                  </a:lnTo>
                  <a:lnTo>
                    <a:pt x="206" y="75"/>
                  </a:lnTo>
                  <a:lnTo>
                    <a:pt x="198" y="76"/>
                  </a:lnTo>
                  <a:lnTo>
                    <a:pt x="190" y="76"/>
                  </a:lnTo>
                  <a:lnTo>
                    <a:pt x="183" y="78"/>
                  </a:lnTo>
                  <a:lnTo>
                    <a:pt x="174" y="78"/>
                  </a:lnTo>
                  <a:lnTo>
                    <a:pt x="167" y="80"/>
                  </a:lnTo>
                  <a:lnTo>
                    <a:pt x="159" y="81"/>
                  </a:lnTo>
                  <a:lnTo>
                    <a:pt x="152" y="82"/>
                  </a:lnTo>
                  <a:lnTo>
                    <a:pt x="144" y="82"/>
                  </a:lnTo>
                  <a:lnTo>
                    <a:pt x="137" y="85"/>
                  </a:lnTo>
                  <a:lnTo>
                    <a:pt x="131" y="86"/>
                  </a:lnTo>
                  <a:lnTo>
                    <a:pt x="123" y="87"/>
                  </a:lnTo>
                  <a:lnTo>
                    <a:pt x="116" y="87"/>
                  </a:lnTo>
                  <a:lnTo>
                    <a:pt x="109" y="88"/>
                  </a:lnTo>
                  <a:lnTo>
                    <a:pt x="102" y="88"/>
                  </a:lnTo>
                  <a:lnTo>
                    <a:pt x="96" y="90"/>
                  </a:lnTo>
                  <a:lnTo>
                    <a:pt x="90" y="90"/>
                  </a:lnTo>
                  <a:lnTo>
                    <a:pt x="83" y="91"/>
                  </a:lnTo>
                  <a:lnTo>
                    <a:pt x="78" y="92"/>
                  </a:lnTo>
                  <a:lnTo>
                    <a:pt x="73" y="93"/>
                  </a:lnTo>
                  <a:lnTo>
                    <a:pt x="67" y="93"/>
                  </a:lnTo>
                  <a:lnTo>
                    <a:pt x="61" y="95"/>
                  </a:lnTo>
                  <a:lnTo>
                    <a:pt x="56" y="95"/>
                  </a:lnTo>
                  <a:lnTo>
                    <a:pt x="51" y="96"/>
                  </a:lnTo>
                  <a:lnTo>
                    <a:pt x="46" y="96"/>
                  </a:lnTo>
                  <a:lnTo>
                    <a:pt x="41" y="97"/>
                  </a:lnTo>
                  <a:lnTo>
                    <a:pt x="37" y="97"/>
                  </a:lnTo>
                  <a:lnTo>
                    <a:pt x="34" y="98"/>
                  </a:lnTo>
                  <a:lnTo>
                    <a:pt x="30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19" y="100"/>
                  </a:lnTo>
                  <a:lnTo>
                    <a:pt x="13" y="101"/>
                  </a:lnTo>
                  <a:lnTo>
                    <a:pt x="9" y="102"/>
                  </a:lnTo>
                  <a:lnTo>
                    <a:pt x="5" y="102"/>
                  </a:lnTo>
                  <a:lnTo>
                    <a:pt x="3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1" y="110"/>
                  </a:lnTo>
                  <a:lnTo>
                    <a:pt x="3" y="112"/>
                  </a:lnTo>
                  <a:lnTo>
                    <a:pt x="4" y="116"/>
                  </a:lnTo>
                  <a:lnTo>
                    <a:pt x="5" y="119"/>
                  </a:lnTo>
                  <a:lnTo>
                    <a:pt x="6" y="122"/>
                  </a:lnTo>
                  <a:lnTo>
                    <a:pt x="8" y="127"/>
                  </a:lnTo>
                  <a:lnTo>
                    <a:pt x="9" y="132"/>
                  </a:lnTo>
                  <a:lnTo>
                    <a:pt x="10" y="137"/>
                  </a:lnTo>
                  <a:lnTo>
                    <a:pt x="11" y="143"/>
                  </a:lnTo>
                  <a:lnTo>
                    <a:pt x="14" y="149"/>
                  </a:lnTo>
                  <a:lnTo>
                    <a:pt x="16" y="156"/>
                  </a:lnTo>
                  <a:lnTo>
                    <a:pt x="19" y="163"/>
                  </a:lnTo>
                  <a:lnTo>
                    <a:pt x="20" y="169"/>
                  </a:lnTo>
                  <a:lnTo>
                    <a:pt x="23" y="177"/>
                  </a:lnTo>
                  <a:lnTo>
                    <a:pt x="24" y="184"/>
                  </a:lnTo>
                  <a:lnTo>
                    <a:pt x="26" y="193"/>
                  </a:lnTo>
                  <a:lnTo>
                    <a:pt x="29" y="200"/>
                  </a:lnTo>
                  <a:lnTo>
                    <a:pt x="32" y="210"/>
                  </a:lnTo>
                  <a:lnTo>
                    <a:pt x="35" y="218"/>
                  </a:lnTo>
                  <a:lnTo>
                    <a:pt x="37" y="228"/>
                  </a:lnTo>
                  <a:lnTo>
                    <a:pt x="40" y="238"/>
                  </a:lnTo>
                  <a:lnTo>
                    <a:pt x="42" y="248"/>
                  </a:lnTo>
                  <a:lnTo>
                    <a:pt x="46" y="256"/>
                  </a:lnTo>
                  <a:lnTo>
                    <a:pt x="49" y="266"/>
                  </a:lnTo>
                  <a:lnTo>
                    <a:pt x="52" y="276"/>
                  </a:lnTo>
                  <a:lnTo>
                    <a:pt x="55" y="287"/>
                  </a:lnTo>
                  <a:lnTo>
                    <a:pt x="59" y="297"/>
                  </a:lnTo>
                  <a:lnTo>
                    <a:pt x="62" y="310"/>
                  </a:lnTo>
                  <a:lnTo>
                    <a:pt x="65" y="320"/>
                  </a:lnTo>
                  <a:lnTo>
                    <a:pt x="68" y="331"/>
                  </a:lnTo>
                  <a:lnTo>
                    <a:pt x="72" y="341"/>
                  </a:lnTo>
                  <a:lnTo>
                    <a:pt x="76" y="353"/>
                  </a:lnTo>
                  <a:lnTo>
                    <a:pt x="78" y="364"/>
                  </a:lnTo>
                  <a:lnTo>
                    <a:pt x="82" y="376"/>
                  </a:lnTo>
                  <a:lnTo>
                    <a:pt x="86" y="388"/>
                  </a:lnTo>
                  <a:lnTo>
                    <a:pt x="90" y="399"/>
                  </a:lnTo>
                  <a:lnTo>
                    <a:pt x="92" y="410"/>
                  </a:lnTo>
                  <a:lnTo>
                    <a:pt x="96" y="423"/>
                  </a:lnTo>
                  <a:lnTo>
                    <a:pt x="98" y="434"/>
                  </a:lnTo>
                  <a:lnTo>
                    <a:pt x="103" y="445"/>
                  </a:lnTo>
                  <a:lnTo>
                    <a:pt x="106" y="458"/>
                  </a:lnTo>
                  <a:lnTo>
                    <a:pt x="109" y="469"/>
                  </a:lnTo>
                  <a:lnTo>
                    <a:pt x="113" y="481"/>
                  </a:lnTo>
                  <a:lnTo>
                    <a:pt x="117" y="494"/>
                  </a:lnTo>
                  <a:lnTo>
                    <a:pt x="121" y="505"/>
                  </a:lnTo>
                  <a:lnTo>
                    <a:pt x="123" y="516"/>
                  </a:lnTo>
                  <a:lnTo>
                    <a:pt x="127" y="527"/>
                  </a:lnTo>
                  <a:lnTo>
                    <a:pt x="131" y="539"/>
                  </a:lnTo>
                  <a:lnTo>
                    <a:pt x="133" y="550"/>
                  </a:lnTo>
                  <a:lnTo>
                    <a:pt x="137" y="561"/>
                  </a:lnTo>
                  <a:lnTo>
                    <a:pt x="140" y="572"/>
                  </a:lnTo>
                  <a:lnTo>
                    <a:pt x="144" y="585"/>
                  </a:lnTo>
                  <a:lnTo>
                    <a:pt x="147" y="594"/>
                  </a:lnTo>
                  <a:lnTo>
                    <a:pt x="149" y="604"/>
                  </a:lnTo>
                  <a:lnTo>
                    <a:pt x="153" y="616"/>
                  </a:lnTo>
                  <a:lnTo>
                    <a:pt x="157" y="627"/>
                  </a:lnTo>
                  <a:lnTo>
                    <a:pt x="159" y="635"/>
                  </a:lnTo>
                  <a:lnTo>
                    <a:pt x="162" y="645"/>
                  </a:lnTo>
                  <a:lnTo>
                    <a:pt x="164" y="655"/>
                  </a:lnTo>
                  <a:lnTo>
                    <a:pt x="168" y="667"/>
                  </a:lnTo>
                  <a:lnTo>
                    <a:pt x="170" y="674"/>
                  </a:lnTo>
                  <a:lnTo>
                    <a:pt x="173" y="684"/>
                  </a:lnTo>
                  <a:lnTo>
                    <a:pt x="175" y="693"/>
                  </a:lnTo>
                  <a:lnTo>
                    <a:pt x="178" y="703"/>
                  </a:lnTo>
                  <a:lnTo>
                    <a:pt x="179" y="711"/>
                  </a:lnTo>
                  <a:lnTo>
                    <a:pt x="183" y="720"/>
                  </a:lnTo>
                  <a:lnTo>
                    <a:pt x="185" y="729"/>
                  </a:lnTo>
                  <a:lnTo>
                    <a:pt x="188" y="737"/>
                  </a:lnTo>
                  <a:lnTo>
                    <a:pt x="189" y="746"/>
                  </a:lnTo>
                  <a:lnTo>
                    <a:pt x="191" y="754"/>
                  </a:lnTo>
                  <a:lnTo>
                    <a:pt x="193" y="762"/>
                  </a:lnTo>
                  <a:lnTo>
                    <a:pt x="196" y="771"/>
                  </a:lnTo>
                  <a:lnTo>
                    <a:pt x="198" y="778"/>
                  </a:lnTo>
                  <a:lnTo>
                    <a:pt x="200" y="787"/>
                  </a:lnTo>
                  <a:lnTo>
                    <a:pt x="201" y="795"/>
                  </a:lnTo>
                  <a:lnTo>
                    <a:pt x="204" y="803"/>
                  </a:lnTo>
                  <a:lnTo>
                    <a:pt x="205" y="810"/>
                  </a:lnTo>
                  <a:lnTo>
                    <a:pt x="207" y="817"/>
                  </a:lnTo>
                  <a:lnTo>
                    <a:pt x="209" y="824"/>
                  </a:lnTo>
                  <a:lnTo>
                    <a:pt x="211" y="832"/>
                  </a:lnTo>
                  <a:lnTo>
                    <a:pt x="212" y="838"/>
                  </a:lnTo>
                  <a:lnTo>
                    <a:pt x="214" y="846"/>
                  </a:lnTo>
                  <a:lnTo>
                    <a:pt x="215" y="853"/>
                  </a:lnTo>
                  <a:lnTo>
                    <a:pt x="217" y="859"/>
                  </a:lnTo>
                  <a:lnTo>
                    <a:pt x="217" y="866"/>
                  </a:lnTo>
                  <a:lnTo>
                    <a:pt x="220" y="872"/>
                  </a:lnTo>
                  <a:lnTo>
                    <a:pt x="220" y="878"/>
                  </a:lnTo>
                  <a:lnTo>
                    <a:pt x="222" y="885"/>
                  </a:lnTo>
                  <a:lnTo>
                    <a:pt x="224" y="890"/>
                  </a:lnTo>
                  <a:lnTo>
                    <a:pt x="225" y="897"/>
                  </a:lnTo>
                  <a:lnTo>
                    <a:pt x="226" y="903"/>
                  </a:lnTo>
                  <a:lnTo>
                    <a:pt x="227" y="909"/>
                  </a:lnTo>
                  <a:lnTo>
                    <a:pt x="229" y="914"/>
                  </a:lnTo>
                  <a:lnTo>
                    <a:pt x="229" y="919"/>
                  </a:lnTo>
                  <a:lnTo>
                    <a:pt x="230" y="924"/>
                  </a:lnTo>
                  <a:lnTo>
                    <a:pt x="231" y="929"/>
                  </a:lnTo>
                  <a:lnTo>
                    <a:pt x="231" y="934"/>
                  </a:lnTo>
                  <a:lnTo>
                    <a:pt x="232" y="939"/>
                  </a:lnTo>
                  <a:lnTo>
                    <a:pt x="232" y="943"/>
                  </a:lnTo>
                  <a:lnTo>
                    <a:pt x="234" y="948"/>
                  </a:lnTo>
                  <a:lnTo>
                    <a:pt x="234" y="951"/>
                  </a:lnTo>
                  <a:lnTo>
                    <a:pt x="235" y="955"/>
                  </a:lnTo>
                  <a:lnTo>
                    <a:pt x="235" y="959"/>
                  </a:lnTo>
                  <a:lnTo>
                    <a:pt x="237" y="964"/>
                  </a:lnTo>
                  <a:lnTo>
                    <a:pt x="237" y="966"/>
                  </a:lnTo>
                  <a:lnTo>
                    <a:pt x="239" y="970"/>
                  </a:lnTo>
                  <a:lnTo>
                    <a:pt x="239" y="974"/>
                  </a:lnTo>
                  <a:lnTo>
                    <a:pt x="240" y="977"/>
                  </a:lnTo>
                  <a:lnTo>
                    <a:pt x="240" y="982"/>
                  </a:lnTo>
                  <a:lnTo>
                    <a:pt x="241" y="987"/>
                  </a:lnTo>
                  <a:lnTo>
                    <a:pt x="241" y="991"/>
                  </a:lnTo>
                  <a:lnTo>
                    <a:pt x="242" y="995"/>
                  </a:lnTo>
                  <a:lnTo>
                    <a:pt x="242" y="1000"/>
                  </a:lnTo>
                  <a:lnTo>
                    <a:pt x="243" y="1002"/>
                  </a:lnTo>
                  <a:lnTo>
                    <a:pt x="243" y="1001"/>
                  </a:lnTo>
                  <a:lnTo>
                    <a:pt x="245" y="1000"/>
                  </a:lnTo>
                  <a:lnTo>
                    <a:pt x="247" y="999"/>
                  </a:lnTo>
                  <a:lnTo>
                    <a:pt x="252" y="999"/>
                  </a:lnTo>
                  <a:lnTo>
                    <a:pt x="256" y="996"/>
                  </a:lnTo>
                  <a:lnTo>
                    <a:pt x="262" y="995"/>
                  </a:lnTo>
                  <a:lnTo>
                    <a:pt x="265" y="994"/>
                  </a:lnTo>
                  <a:lnTo>
                    <a:pt x="270" y="994"/>
                  </a:lnTo>
                  <a:lnTo>
                    <a:pt x="273" y="992"/>
                  </a:lnTo>
                  <a:lnTo>
                    <a:pt x="278" y="991"/>
                  </a:lnTo>
                  <a:lnTo>
                    <a:pt x="282" y="990"/>
                  </a:lnTo>
                  <a:lnTo>
                    <a:pt x="286" y="987"/>
                  </a:lnTo>
                  <a:lnTo>
                    <a:pt x="291" y="986"/>
                  </a:lnTo>
                  <a:lnTo>
                    <a:pt x="296" y="985"/>
                  </a:lnTo>
                  <a:lnTo>
                    <a:pt x="301" y="984"/>
                  </a:lnTo>
                  <a:lnTo>
                    <a:pt x="306" y="982"/>
                  </a:lnTo>
                  <a:lnTo>
                    <a:pt x="312" y="981"/>
                  </a:lnTo>
                  <a:lnTo>
                    <a:pt x="317" y="980"/>
                  </a:lnTo>
                  <a:lnTo>
                    <a:pt x="323" y="977"/>
                  </a:lnTo>
                  <a:lnTo>
                    <a:pt x="329" y="976"/>
                  </a:lnTo>
                  <a:lnTo>
                    <a:pt x="335" y="975"/>
                  </a:lnTo>
                  <a:lnTo>
                    <a:pt x="342" y="972"/>
                  </a:lnTo>
                  <a:lnTo>
                    <a:pt x="348" y="971"/>
                  </a:lnTo>
                  <a:lnTo>
                    <a:pt x="355" y="970"/>
                  </a:lnTo>
                  <a:lnTo>
                    <a:pt x="361" y="967"/>
                  </a:lnTo>
                  <a:lnTo>
                    <a:pt x="369" y="966"/>
                  </a:lnTo>
                  <a:lnTo>
                    <a:pt x="376" y="965"/>
                  </a:lnTo>
                  <a:lnTo>
                    <a:pt x="383" y="963"/>
                  </a:lnTo>
                  <a:lnTo>
                    <a:pt x="391" y="960"/>
                  </a:lnTo>
                  <a:lnTo>
                    <a:pt x="399" y="959"/>
                  </a:lnTo>
                  <a:lnTo>
                    <a:pt x="406" y="956"/>
                  </a:lnTo>
                  <a:lnTo>
                    <a:pt x="414" y="955"/>
                  </a:lnTo>
                  <a:lnTo>
                    <a:pt x="421" y="953"/>
                  </a:lnTo>
                  <a:lnTo>
                    <a:pt x="430" y="951"/>
                  </a:lnTo>
                  <a:lnTo>
                    <a:pt x="437" y="949"/>
                  </a:lnTo>
                  <a:lnTo>
                    <a:pt x="446" y="946"/>
                  </a:lnTo>
                  <a:lnTo>
                    <a:pt x="453" y="945"/>
                  </a:lnTo>
                  <a:lnTo>
                    <a:pt x="462" y="943"/>
                  </a:lnTo>
                  <a:lnTo>
                    <a:pt x="469" y="941"/>
                  </a:lnTo>
                  <a:lnTo>
                    <a:pt x="478" y="939"/>
                  </a:lnTo>
                  <a:lnTo>
                    <a:pt x="487" y="938"/>
                  </a:lnTo>
                  <a:lnTo>
                    <a:pt x="496" y="936"/>
                  </a:lnTo>
                  <a:lnTo>
                    <a:pt x="504" y="934"/>
                  </a:lnTo>
                  <a:lnTo>
                    <a:pt x="513" y="931"/>
                  </a:lnTo>
                  <a:lnTo>
                    <a:pt x="522" y="930"/>
                  </a:lnTo>
                  <a:lnTo>
                    <a:pt x="530" y="928"/>
                  </a:lnTo>
                  <a:lnTo>
                    <a:pt x="539" y="926"/>
                  </a:lnTo>
                  <a:lnTo>
                    <a:pt x="548" y="925"/>
                  </a:lnTo>
                  <a:lnTo>
                    <a:pt x="558" y="923"/>
                  </a:lnTo>
                  <a:lnTo>
                    <a:pt x="566" y="921"/>
                  </a:lnTo>
                  <a:lnTo>
                    <a:pt x="575" y="919"/>
                  </a:lnTo>
                  <a:lnTo>
                    <a:pt x="584" y="918"/>
                  </a:lnTo>
                  <a:lnTo>
                    <a:pt x="592" y="915"/>
                  </a:lnTo>
                  <a:lnTo>
                    <a:pt x="602" y="914"/>
                  </a:lnTo>
                  <a:lnTo>
                    <a:pt x="611" y="913"/>
                  </a:lnTo>
                  <a:lnTo>
                    <a:pt x="620" y="912"/>
                  </a:lnTo>
                  <a:lnTo>
                    <a:pt x="628" y="910"/>
                  </a:lnTo>
                  <a:lnTo>
                    <a:pt x="638" y="909"/>
                  </a:lnTo>
                  <a:lnTo>
                    <a:pt x="647" y="908"/>
                  </a:lnTo>
                  <a:lnTo>
                    <a:pt x="656" y="905"/>
                  </a:lnTo>
                  <a:lnTo>
                    <a:pt x="664" y="904"/>
                  </a:lnTo>
                  <a:lnTo>
                    <a:pt x="673" y="903"/>
                  </a:lnTo>
                  <a:lnTo>
                    <a:pt x="682" y="900"/>
                  </a:lnTo>
                  <a:lnTo>
                    <a:pt x="692" y="899"/>
                  </a:lnTo>
                  <a:lnTo>
                    <a:pt x="700" y="898"/>
                  </a:lnTo>
                  <a:lnTo>
                    <a:pt x="710" y="897"/>
                  </a:lnTo>
                  <a:lnTo>
                    <a:pt x="718" y="894"/>
                  </a:lnTo>
                  <a:lnTo>
                    <a:pt x="728" y="893"/>
                  </a:lnTo>
                  <a:lnTo>
                    <a:pt x="736" y="890"/>
                  </a:lnTo>
                  <a:lnTo>
                    <a:pt x="746" y="889"/>
                  </a:lnTo>
                  <a:lnTo>
                    <a:pt x="755" y="887"/>
                  </a:lnTo>
                  <a:lnTo>
                    <a:pt x="764" y="885"/>
                  </a:lnTo>
                  <a:lnTo>
                    <a:pt x="772" y="883"/>
                  </a:lnTo>
                  <a:lnTo>
                    <a:pt x="782" y="882"/>
                  </a:lnTo>
                  <a:lnTo>
                    <a:pt x="791" y="879"/>
                  </a:lnTo>
                  <a:lnTo>
                    <a:pt x="800" y="877"/>
                  </a:lnTo>
                  <a:lnTo>
                    <a:pt x="808" y="875"/>
                  </a:lnTo>
                  <a:lnTo>
                    <a:pt x="818" y="873"/>
                  </a:lnTo>
                  <a:lnTo>
                    <a:pt x="826" y="872"/>
                  </a:lnTo>
                  <a:lnTo>
                    <a:pt x="836" y="869"/>
                  </a:lnTo>
                  <a:lnTo>
                    <a:pt x="843" y="868"/>
                  </a:lnTo>
                  <a:lnTo>
                    <a:pt x="853" y="866"/>
                  </a:lnTo>
                  <a:lnTo>
                    <a:pt x="860" y="863"/>
                  </a:lnTo>
                  <a:lnTo>
                    <a:pt x="869" y="862"/>
                  </a:lnTo>
                  <a:lnTo>
                    <a:pt x="878" y="859"/>
                  </a:lnTo>
                  <a:lnTo>
                    <a:pt x="885" y="858"/>
                  </a:lnTo>
                  <a:lnTo>
                    <a:pt x="894" y="856"/>
                  </a:lnTo>
                  <a:lnTo>
                    <a:pt x="901" y="854"/>
                  </a:lnTo>
                  <a:lnTo>
                    <a:pt x="909" y="852"/>
                  </a:lnTo>
                  <a:lnTo>
                    <a:pt x="918" y="849"/>
                  </a:lnTo>
                  <a:lnTo>
                    <a:pt x="925" y="848"/>
                  </a:lnTo>
                  <a:lnTo>
                    <a:pt x="932" y="846"/>
                  </a:lnTo>
                  <a:lnTo>
                    <a:pt x="939" y="844"/>
                  </a:lnTo>
                  <a:lnTo>
                    <a:pt x="946" y="842"/>
                  </a:lnTo>
                  <a:lnTo>
                    <a:pt x="952" y="839"/>
                  </a:lnTo>
                  <a:lnTo>
                    <a:pt x="960" y="838"/>
                  </a:lnTo>
                  <a:lnTo>
                    <a:pt x="966" y="836"/>
                  </a:lnTo>
                  <a:lnTo>
                    <a:pt x="973" y="834"/>
                  </a:lnTo>
                  <a:lnTo>
                    <a:pt x="980" y="833"/>
                  </a:lnTo>
                  <a:lnTo>
                    <a:pt x="986" y="831"/>
                  </a:lnTo>
                  <a:lnTo>
                    <a:pt x="991" y="829"/>
                  </a:lnTo>
                  <a:lnTo>
                    <a:pt x="997" y="828"/>
                  </a:lnTo>
                  <a:lnTo>
                    <a:pt x="1002" y="826"/>
                  </a:lnTo>
                  <a:lnTo>
                    <a:pt x="1007" y="824"/>
                  </a:lnTo>
                  <a:lnTo>
                    <a:pt x="1013" y="823"/>
                  </a:lnTo>
                  <a:lnTo>
                    <a:pt x="1018" y="822"/>
                  </a:lnTo>
                  <a:lnTo>
                    <a:pt x="1022" y="821"/>
                  </a:lnTo>
                  <a:lnTo>
                    <a:pt x="1027" y="820"/>
                  </a:lnTo>
                  <a:lnTo>
                    <a:pt x="1031" y="818"/>
                  </a:lnTo>
                  <a:lnTo>
                    <a:pt x="1034" y="817"/>
                  </a:lnTo>
                  <a:lnTo>
                    <a:pt x="1040" y="816"/>
                  </a:lnTo>
                  <a:lnTo>
                    <a:pt x="1047" y="815"/>
                  </a:lnTo>
                  <a:lnTo>
                    <a:pt x="1050" y="812"/>
                  </a:lnTo>
                  <a:lnTo>
                    <a:pt x="1054" y="811"/>
                  </a:lnTo>
                  <a:lnTo>
                    <a:pt x="1057" y="811"/>
                  </a:lnTo>
                  <a:lnTo>
                    <a:pt x="1058" y="811"/>
                  </a:lnTo>
                  <a:lnTo>
                    <a:pt x="1057" y="810"/>
                  </a:lnTo>
                  <a:lnTo>
                    <a:pt x="1057" y="808"/>
                  </a:lnTo>
                  <a:lnTo>
                    <a:pt x="1055" y="806"/>
                  </a:lnTo>
                  <a:lnTo>
                    <a:pt x="1054" y="803"/>
                  </a:lnTo>
                  <a:lnTo>
                    <a:pt x="1053" y="798"/>
                  </a:lnTo>
                  <a:lnTo>
                    <a:pt x="1050" y="793"/>
                  </a:lnTo>
                  <a:lnTo>
                    <a:pt x="1048" y="787"/>
                  </a:lnTo>
                  <a:lnTo>
                    <a:pt x="1047" y="780"/>
                  </a:lnTo>
                  <a:lnTo>
                    <a:pt x="1044" y="776"/>
                  </a:lnTo>
                  <a:lnTo>
                    <a:pt x="1043" y="771"/>
                  </a:lnTo>
                  <a:lnTo>
                    <a:pt x="1042" y="767"/>
                  </a:lnTo>
                  <a:lnTo>
                    <a:pt x="1040" y="764"/>
                  </a:lnTo>
                  <a:lnTo>
                    <a:pt x="1039" y="757"/>
                  </a:lnTo>
                  <a:lnTo>
                    <a:pt x="1037" y="754"/>
                  </a:lnTo>
                  <a:lnTo>
                    <a:pt x="1036" y="749"/>
                  </a:lnTo>
                  <a:lnTo>
                    <a:pt x="1034" y="744"/>
                  </a:lnTo>
                  <a:lnTo>
                    <a:pt x="1033" y="739"/>
                  </a:lnTo>
                  <a:lnTo>
                    <a:pt x="1031" y="734"/>
                  </a:lnTo>
                  <a:lnTo>
                    <a:pt x="1029" y="728"/>
                  </a:lnTo>
                  <a:lnTo>
                    <a:pt x="1028" y="723"/>
                  </a:lnTo>
                  <a:lnTo>
                    <a:pt x="1026" y="716"/>
                  </a:lnTo>
                  <a:lnTo>
                    <a:pt x="1024" y="710"/>
                  </a:lnTo>
                  <a:lnTo>
                    <a:pt x="1022" y="705"/>
                  </a:lnTo>
                  <a:lnTo>
                    <a:pt x="1021" y="699"/>
                  </a:lnTo>
                  <a:lnTo>
                    <a:pt x="1019" y="691"/>
                  </a:lnTo>
                  <a:lnTo>
                    <a:pt x="1017" y="685"/>
                  </a:lnTo>
                  <a:lnTo>
                    <a:pt x="1016" y="679"/>
                  </a:lnTo>
                  <a:lnTo>
                    <a:pt x="1013" y="672"/>
                  </a:lnTo>
                  <a:lnTo>
                    <a:pt x="1012" y="665"/>
                  </a:lnTo>
                  <a:lnTo>
                    <a:pt x="1009" y="658"/>
                  </a:lnTo>
                  <a:lnTo>
                    <a:pt x="1007" y="650"/>
                  </a:lnTo>
                  <a:lnTo>
                    <a:pt x="1006" y="644"/>
                  </a:lnTo>
                  <a:lnTo>
                    <a:pt x="1003" y="637"/>
                  </a:lnTo>
                  <a:lnTo>
                    <a:pt x="1002" y="629"/>
                  </a:lnTo>
                  <a:lnTo>
                    <a:pt x="1000" y="622"/>
                  </a:lnTo>
                  <a:lnTo>
                    <a:pt x="998" y="616"/>
                  </a:lnTo>
                  <a:lnTo>
                    <a:pt x="996" y="607"/>
                  </a:lnTo>
                  <a:lnTo>
                    <a:pt x="995" y="601"/>
                  </a:lnTo>
                  <a:lnTo>
                    <a:pt x="992" y="593"/>
                  </a:lnTo>
                  <a:lnTo>
                    <a:pt x="991" y="586"/>
                  </a:lnTo>
                  <a:lnTo>
                    <a:pt x="990" y="577"/>
                  </a:lnTo>
                  <a:lnTo>
                    <a:pt x="987" y="570"/>
                  </a:lnTo>
                  <a:lnTo>
                    <a:pt x="986" y="562"/>
                  </a:lnTo>
                  <a:lnTo>
                    <a:pt x="983" y="553"/>
                  </a:lnTo>
                  <a:lnTo>
                    <a:pt x="981" y="546"/>
                  </a:lnTo>
                  <a:lnTo>
                    <a:pt x="980" y="539"/>
                  </a:lnTo>
                  <a:lnTo>
                    <a:pt x="978" y="530"/>
                  </a:lnTo>
                  <a:lnTo>
                    <a:pt x="977" y="522"/>
                  </a:lnTo>
                  <a:lnTo>
                    <a:pt x="976" y="514"/>
                  </a:lnTo>
                  <a:lnTo>
                    <a:pt x="975" y="506"/>
                  </a:lnTo>
                  <a:lnTo>
                    <a:pt x="973" y="499"/>
                  </a:lnTo>
                  <a:lnTo>
                    <a:pt x="972" y="491"/>
                  </a:lnTo>
                  <a:lnTo>
                    <a:pt x="970" y="483"/>
                  </a:lnTo>
                  <a:lnTo>
                    <a:pt x="970" y="475"/>
                  </a:lnTo>
                  <a:lnTo>
                    <a:pt x="968" y="468"/>
                  </a:lnTo>
                  <a:lnTo>
                    <a:pt x="967" y="459"/>
                  </a:lnTo>
                  <a:lnTo>
                    <a:pt x="965" y="451"/>
                  </a:lnTo>
                  <a:lnTo>
                    <a:pt x="965" y="443"/>
                  </a:lnTo>
                  <a:lnTo>
                    <a:pt x="962" y="435"/>
                  </a:lnTo>
                  <a:lnTo>
                    <a:pt x="962" y="428"/>
                  </a:lnTo>
                  <a:lnTo>
                    <a:pt x="961" y="419"/>
                  </a:lnTo>
                  <a:lnTo>
                    <a:pt x="960" y="412"/>
                  </a:lnTo>
                  <a:lnTo>
                    <a:pt x="959" y="404"/>
                  </a:lnTo>
                  <a:lnTo>
                    <a:pt x="959" y="398"/>
                  </a:lnTo>
                  <a:lnTo>
                    <a:pt x="956" y="389"/>
                  </a:lnTo>
                  <a:lnTo>
                    <a:pt x="956" y="382"/>
                  </a:lnTo>
                  <a:lnTo>
                    <a:pt x="954" y="374"/>
                  </a:lnTo>
                  <a:lnTo>
                    <a:pt x="954" y="367"/>
                  </a:lnTo>
                  <a:lnTo>
                    <a:pt x="952" y="359"/>
                  </a:lnTo>
                  <a:lnTo>
                    <a:pt x="951" y="353"/>
                  </a:lnTo>
                  <a:lnTo>
                    <a:pt x="950" y="346"/>
                  </a:lnTo>
                  <a:lnTo>
                    <a:pt x="950" y="340"/>
                  </a:lnTo>
                  <a:lnTo>
                    <a:pt x="947" y="332"/>
                  </a:lnTo>
                  <a:lnTo>
                    <a:pt x="947" y="325"/>
                  </a:lnTo>
                  <a:lnTo>
                    <a:pt x="946" y="318"/>
                  </a:lnTo>
                  <a:lnTo>
                    <a:pt x="945" y="311"/>
                  </a:lnTo>
                  <a:lnTo>
                    <a:pt x="944" y="305"/>
                  </a:lnTo>
                  <a:lnTo>
                    <a:pt x="944" y="299"/>
                  </a:lnTo>
                  <a:lnTo>
                    <a:pt x="942" y="292"/>
                  </a:lnTo>
                  <a:lnTo>
                    <a:pt x="941" y="286"/>
                  </a:lnTo>
                  <a:lnTo>
                    <a:pt x="940" y="280"/>
                  </a:lnTo>
                  <a:lnTo>
                    <a:pt x="939" y="274"/>
                  </a:lnTo>
                  <a:lnTo>
                    <a:pt x="937" y="267"/>
                  </a:lnTo>
                  <a:lnTo>
                    <a:pt x="937" y="262"/>
                  </a:lnTo>
                  <a:lnTo>
                    <a:pt x="936" y="256"/>
                  </a:lnTo>
                  <a:lnTo>
                    <a:pt x="936" y="250"/>
                  </a:lnTo>
                  <a:lnTo>
                    <a:pt x="935" y="245"/>
                  </a:lnTo>
                  <a:lnTo>
                    <a:pt x="935" y="240"/>
                  </a:lnTo>
                  <a:lnTo>
                    <a:pt x="934" y="234"/>
                  </a:lnTo>
                  <a:lnTo>
                    <a:pt x="932" y="229"/>
                  </a:lnTo>
                  <a:lnTo>
                    <a:pt x="931" y="224"/>
                  </a:lnTo>
                  <a:lnTo>
                    <a:pt x="931" y="219"/>
                  </a:lnTo>
                  <a:lnTo>
                    <a:pt x="930" y="214"/>
                  </a:lnTo>
                  <a:lnTo>
                    <a:pt x="930" y="209"/>
                  </a:lnTo>
                  <a:lnTo>
                    <a:pt x="929" y="204"/>
                  </a:lnTo>
                  <a:lnTo>
                    <a:pt x="929" y="200"/>
                  </a:lnTo>
                  <a:lnTo>
                    <a:pt x="928" y="197"/>
                  </a:lnTo>
                  <a:lnTo>
                    <a:pt x="926" y="192"/>
                  </a:lnTo>
                  <a:lnTo>
                    <a:pt x="925" y="188"/>
                  </a:lnTo>
                  <a:lnTo>
                    <a:pt x="925" y="184"/>
                  </a:lnTo>
                  <a:lnTo>
                    <a:pt x="925" y="180"/>
                  </a:lnTo>
                  <a:lnTo>
                    <a:pt x="924" y="177"/>
                  </a:lnTo>
                  <a:lnTo>
                    <a:pt x="924" y="174"/>
                  </a:lnTo>
                  <a:lnTo>
                    <a:pt x="924" y="172"/>
                  </a:lnTo>
                  <a:lnTo>
                    <a:pt x="923" y="165"/>
                  </a:lnTo>
                  <a:lnTo>
                    <a:pt x="921" y="161"/>
                  </a:lnTo>
                  <a:lnTo>
                    <a:pt x="920" y="156"/>
                  </a:lnTo>
                  <a:lnTo>
                    <a:pt x="920" y="153"/>
                  </a:lnTo>
                  <a:lnTo>
                    <a:pt x="920" y="148"/>
                  </a:lnTo>
                  <a:lnTo>
                    <a:pt x="920" y="147"/>
                  </a:lnTo>
                  <a:lnTo>
                    <a:pt x="878" y="209"/>
                  </a:lnTo>
                  <a:lnTo>
                    <a:pt x="878" y="210"/>
                  </a:lnTo>
                  <a:lnTo>
                    <a:pt x="878" y="215"/>
                  </a:lnTo>
                  <a:lnTo>
                    <a:pt x="878" y="218"/>
                  </a:lnTo>
                  <a:lnTo>
                    <a:pt x="879" y="223"/>
                  </a:lnTo>
                  <a:lnTo>
                    <a:pt x="880" y="226"/>
                  </a:lnTo>
                  <a:lnTo>
                    <a:pt x="882" y="233"/>
                  </a:lnTo>
                  <a:lnTo>
                    <a:pt x="882" y="239"/>
                  </a:lnTo>
                  <a:lnTo>
                    <a:pt x="883" y="245"/>
                  </a:lnTo>
                  <a:lnTo>
                    <a:pt x="883" y="249"/>
                  </a:lnTo>
                  <a:lnTo>
                    <a:pt x="884" y="253"/>
                  </a:lnTo>
                  <a:lnTo>
                    <a:pt x="884" y="256"/>
                  </a:lnTo>
                  <a:lnTo>
                    <a:pt x="885" y="260"/>
                  </a:lnTo>
                  <a:lnTo>
                    <a:pt x="885" y="265"/>
                  </a:lnTo>
                  <a:lnTo>
                    <a:pt x="888" y="269"/>
                  </a:lnTo>
                  <a:lnTo>
                    <a:pt x="888" y="272"/>
                  </a:lnTo>
                  <a:lnTo>
                    <a:pt x="889" y="277"/>
                  </a:lnTo>
                  <a:lnTo>
                    <a:pt x="889" y="281"/>
                  </a:lnTo>
                  <a:lnTo>
                    <a:pt x="890" y="286"/>
                  </a:lnTo>
                  <a:lnTo>
                    <a:pt x="892" y="291"/>
                  </a:lnTo>
                  <a:lnTo>
                    <a:pt x="893" y="297"/>
                  </a:lnTo>
                  <a:lnTo>
                    <a:pt x="893" y="302"/>
                  </a:lnTo>
                  <a:lnTo>
                    <a:pt x="894" y="307"/>
                  </a:lnTo>
                  <a:lnTo>
                    <a:pt x="894" y="311"/>
                  </a:lnTo>
                  <a:lnTo>
                    <a:pt x="895" y="317"/>
                  </a:lnTo>
                  <a:lnTo>
                    <a:pt x="895" y="322"/>
                  </a:lnTo>
                  <a:lnTo>
                    <a:pt x="896" y="328"/>
                  </a:lnTo>
                  <a:lnTo>
                    <a:pt x="896" y="335"/>
                  </a:lnTo>
                  <a:lnTo>
                    <a:pt x="898" y="340"/>
                  </a:lnTo>
                  <a:lnTo>
                    <a:pt x="899" y="346"/>
                  </a:lnTo>
                  <a:lnTo>
                    <a:pt x="900" y="352"/>
                  </a:lnTo>
                  <a:lnTo>
                    <a:pt x="901" y="358"/>
                  </a:lnTo>
                  <a:lnTo>
                    <a:pt x="903" y="363"/>
                  </a:lnTo>
                  <a:lnTo>
                    <a:pt x="903" y="369"/>
                  </a:lnTo>
                  <a:lnTo>
                    <a:pt x="904" y="376"/>
                  </a:lnTo>
                  <a:lnTo>
                    <a:pt x="905" y="383"/>
                  </a:lnTo>
                  <a:lnTo>
                    <a:pt x="906" y="389"/>
                  </a:lnTo>
                  <a:lnTo>
                    <a:pt x="906" y="396"/>
                  </a:lnTo>
                  <a:lnTo>
                    <a:pt x="908" y="402"/>
                  </a:lnTo>
                  <a:lnTo>
                    <a:pt x="908" y="408"/>
                  </a:lnTo>
                  <a:lnTo>
                    <a:pt x="909" y="415"/>
                  </a:lnTo>
                  <a:lnTo>
                    <a:pt x="909" y="423"/>
                  </a:lnTo>
                  <a:lnTo>
                    <a:pt x="910" y="429"/>
                  </a:lnTo>
                  <a:lnTo>
                    <a:pt x="911" y="437"/>
                  </a:lnTo>
                  <a:lnTo>
                    <a:pt x="913" y="443"/>
                  </a:lnTo>
                  <a:lnTo>
                    <a:pt x="914" y="450"/>
                  </a:lnTo>
                  <a:lnTo>
                    <a:pt x="914" y="456"/>
                  </a:lnTo>
                  <a:lnTo>
                    <a:pt x="915" y="464"/>
                  </a:lnTo>
                  <a:lnTo>
                    <a:pt x="916" y="471"/>
                  </a:lnTo>
                  <a:lnTo>
                    <a:pt x="916" y="479"/>
                  </a:lnTo>
                  <a:lnTo>
                    <a:pt x="918" y="485"/>
                  </a:lnTo>
                  <a:lnTo>
                    <a:pt x="919" y="493"/>
                  </a:lnTo>
                  <a:lnTo>
                    <a:pt x="920" y="500"/>
                  </a:lnTo>
                  <a:lnTo>
                    <a:pt x="920" y="507"/>
                  </a:lnTo>
                  <a:lnTo>
                    <a:pt x="920" y="514"/>
                  </a:lnTo>
                  <a:lnTo>
                    <a:pt x="921" y="521"/>
                  </a:lnTo>
                  <a:lnTo>
                    <a:pt x="923" y="529"/>
                  </a:lnTo>
                  <a:lnTo>
                    <a:pt x="923" y="535"/>
                  </a:lnTo>
                  <a:lnTo>
                    <a:pt x="924" y="542"/>
                  </a:lnTo>
                  <a:lnTo>
                    <a:pt x="925" y="550"/>
                  </a:lnTo>
                  <a:lnTo>
                    <a:pt x="926" y="557"/>
                  </a:lnTo>
                  <a:lnTo>
                    <a:pt x="928" y="562"/>
                  </a:lnTo>
                  <a:lnTo>
                    <a:pt x="929" y="570"/>
                  </a:lnTo>
                  <a:lnTo>
                    <a:pt x="929" y="576"/>
                  </a:lnTo>
                  <a:lnTo>
                    <a:pt x="930" y="583"/>
                  </a:lnTo>
                  <a:lnTo>
                    <a:pt x="931" y="588"/>
                  </a:lnTo>
                  <a:lnTo>
                    <a:pt x="932" y="596"/>
                  </a:lnTo>
                  <a:lnTo>
                    <a:pt x="932" y="602"/>
                  </a:lnTo>
                  <a:lnTo>
                    <a:pt x="935" y="608"/>
                  </a:lnTo>
                  <a:lnTo>
                    <a:pt x="935" y="614"/>
                  </a:lnTo>
                  <a:lnTo>
                    <a:pt x="936" y="621"/>
                  </a:lnTo>
                  <a:lnTo>
                    <a:pt x="937" y="627"/>
                  </a:lnTo>
                  <a:lnTo>
                    <a:pt x="939" y="633"/>
                  </a:lnTo>
                  <a:lnTo>
                    <a:pt x="940" y="639"/>
                  </a:lnTo>
                  <a:lnTo>
                    <a:pt x="942" y="644"/>
                  </a:lnTo>
                  <a:lnTo>
                    <a:pt x="942" y="650"/>
                  </a:lnTo>
                  <a:lnTo>
                    <a:pt x="945" y="657"/>
                  </a:lnTo>
                  <a:lnTo>
                    <a:pt x="945" y="662"/>
                  </a:lnTo>
                  <a:lnTo>
                    <a:pt x="947" y="667"/>
                  </a:lnTo>
                  <a:lnTo>
                    <a:pt x="947" y="672"/>
                  </a:lnTo>
                  <a:lnTo>
                    <a:pt x="950" y="678"/>
                  </a:lnTo>
                  <a:lnTo>
                    <a:pt x="951" y="683"/>
                  </a:lnTo>
                  <a:lnTo>
                    <a:pt x="952" y="688"/>
                  </a:lnTo>
                  <a:lnTo>
                    <a:pt x="954" y="693"/>
                  </a:lnTo>
                  <a:lnTo>
                    <a:pt x="956" y="698"/>
                  </a:lnTo>
                  <a:lnTo>
                    <a:pt x="956" y="701"/>
                  </a:lnTo>
                  <a:lnTo>
                    <a:pt x="957" y="706"/>
                  </a:lnTo>
                  <a:lnTo>
                    <a:pt x="959" y="711"/>
                  </a:lnTo>
                  <a:lnTo>
                    <a:pt x="960" y="715"/>
                  </a:lnTo>
                  <a:lnTo>
                    <a:pt x="961" y="720"/>
                  </a:lnTo>
                  <a:lnTo>
                    <a:pt x="962" y="724"/>
                  </a:lnTo>
                  <a:lnTo>
                    <a:pt x="962" y="728"/>
                  </a:lnTo>
                  <a:lnTo>
                    <a:pt x="965" y="732"/>
                  </a:lnTo>
                  <a:lnTo>
                    <a:pt x="966" y="739"/>
                  </a:lnTo>
                  <a:lnTo>
                    <a:pt x="968" y="746"/>
                  </a:lnTo>
                  <a:lnTo>
                    <a:pt x="971" y="751"/>
                  </a:lnTo>
                  <a:lnTo>
                    <a:pt x="972" y="757"/>
                  </a:lnTo>
                  <a:lnTo>
                    <a:pt x="973" y="762"/>
                  </a:lnTo>
                  <a:lnTo>
                    <a:pt x="975" y="767"/>
                  </a:lnTo>
                  <a:lnTo>
                    <a:pt x="976" y="770"/>
                  </a:lnTo>
                  <a:lnTo>
                    <a:pt x="977" y="775"/>
                  </a:lnTo>
                  <a:lnTo>
                    <a:pt x="978" y="778"/>
                  </a:lnTo>
                  <a:lnTo>
                    <a:pt x="980" y="780"/>
                  </a:lnTo>
                  <a:lnTo>
                    <a:pt x="978" y="780"/>
                  </a:lnTo>
                  <a:lnTo>
                    <a:pt x="977" y="780"/>
                  </a:lnTo>
                  <a:lnTo>
                    <a:pt x="975" y="781"/>
                  </a:lnTo>
                  <a:lnTo>
                    <a:pt x="972" y="782"/>
                  </a:lnTo>
                  <a:lnTo>
                    <a:pt x="967" y="782"/>
                  </a:lnTo>
                  <a:lnTo>
                    <a:pt x="962" y="785"/>
                  </a:lnTo>
                  <a:lnTo>
                    <a:pt x="956" y="787"/>
                  </a:lnTo>
                  <a:lnTo>
                    <a:pt x="950" y="788"/>
                  </a:lnTo>
                  <a:lnTo>
                    <a:pt x="946" y="790"/>
                  </a:lnTo>
                  <a:lnTo>
                    <a:pt x="942" y="791"/>
                  </a:lnTo>
                  <a:lnTo>
                    <a:pt x="937" y="791"/>
                  </a:lnTo>
                  <a:lnTo>
                    <a:pt x="934" y="792"/>
                  </a:lnTo>
                  <a:lnTo>
                    <a:pt x="930" y="793"/>
                  </a:lnTo>
                  <a:lnTo>
                    <a:pt x="925" y="795"/>
                  </a:lnTo>
                  <a:lnTo>
                    <a:pt x="920" y="796"/>
                  </a:lnTo>
                  <a:lnTo>
                    <a:pt x="916" y="798"/>
                  </a:lnTo>
                  <a:lnTo>
                    <a:pt x="910" y="800"/>
                  </a:lnTo>
                  <a:lnTo>
                    <a:pt x="905" y="801"/>
                  </a:lnTo>
                  <a:lnTo>
                    <a:pt x="900" y="802"/>
                  </a:lnTo>
                  <a:lnTo>
                    <a:pt x="895" y="805"/>
                  </a:lnTo>
                  <a:lnTo>
                    <a:pt x="889" y="806"/>
                  </a:lnTo>
                  <a:lnTo>
                    <a:pt x="883" y="807"/>
                  </a:lnTo>
                  <a:lnTo>
                    <a:pt x="878" y="808"/>
                  </a:lnTo>
                  <a:lnTo>
                    <a:pt x="873" y="811"/>
                  </a:lnTo>
                  <a:lnTo>
                    <a:pt x="865" y="812"/>
                  </a:lnTo>
                  <a:lnTo>
                    <a:pt x="859" y="813"/>
                  </a:lnTo>
                  <a:lnTo>
                    <a:pt x="853" y="815"/>
                  </a:lnTo>
                  <a:lnTo>
                    <a:pt x="847" y="817"/>
                  </a:lnTo>
                  <a:lnTo>
                    <a:pt x="841" y="818"/>
                  </a:lnTo>
                  <a:lnTo>
                    <a:pt x="834" y="820"/>
                  </a:lnTo>
                  <a:lnTo>
                    <a:pt x="827" y="822"/>
                  </a:lnTo>
                  <a:lnTo>
                    <a:pt x="821" y="823"/>
                  </a:lnTo>
                  <a:lnTo>
                    <a:pt x="813" y="824"/>
                  </a:lnTo>
                  <a:lnTo>
                    <a:pt x="807" y="827"/>
                  </a:lnTo>
                  <a:lnTo>
                    <a:pt x="800" y="828"/>
                  </a:lnTo>
                  <a:lnTo>
                    <a:pt x="792" y="829"/>
                  </a:lnTo>
                  <a:lnTo>
                    <a:pt x="785" y="831"/>
                  </a:lnTo>
                  <a:lnTo>
                    <a:pt x="779" y="833"/>
                  </a:lnTo>
                  <a:lnTo>
                    <a:pt x="771" y="834"/>
                  </a:lnTo>
                  <a:lnTo>
                    <a:pt x="764" y="837"/>
                  </a:lnTo>
                  <a:lnTo>
                    <a:pt x="756" y="838"/>
                  </a:lnTo>
                  <a:lnTo>
                    <a:pt x="749" y="839"/>
                  </a:lnTo>
                  <a:lnTo>
                    <a:pt x="741" y="841"/>
                  </a:lnTo>
                  <a:lnTo>
                    <a:pt x="734" y="843"/>
                  </a:lnTo>
                  <a:lnTo>
                    <a:pt x="726" y="844"/>
                  </a:lnTo>
                  <a:lnTo>
                    <a:pt x="718" y="846"/>
                  </a:lnTo>
                  <a:lnTo>
                    <a:pt x="710" y="847"/>
                  </a:lnTo>
                  <a:lnTo>
                    <a:pt x="703" y="848"/>
                  </a:lnTo>
                  <a:lnTo>
                    <a:pt x="695" y="849"/>
                  </a:lnTo>
                  <a:lnTo>
                    <a:pt x="688" y="851"/>
                  </a:lnTo>
                  <a:lnTo>
                    <a:pt x="680" y="853"/>
                  </a:lnTo>
                  <a:lnTo>
                    <a:pt x="673" y="854"/>
                  </a:lnTo>
                  <a:lnTo>
                    <a:pt x="666" y="856"/>
                  </a:lnTo>
                  <a:lnTo>
                    <a:pt x="657" y="857"/>
                  </a:lnTo>
                  <a:lnTo>
                    <a:pt x="649" y="858"/>
                  </a:lnTo>
                  <a:lnTo>
                    <a:pt x="642" y="859"/>
                  </a:lnTo>
                  <a:lnTo>
                    <a:pt x="635" y="861"/>
                  </a:lnTo>
                  <a:lnTo>
                    <a:pt x="627" y="862"/>
                  </a:lnTo>
                  <a:lnTo>
                    <a:pt x="618" y="862"/>
                  </a:lnTo>
                  <a:lnTo>
                    <a:pt x="611" y="863"/>
                  </a:lnTo>
                  <a:lnTo>
                    <a:pt x="604" y="864"/>
                  </a:lnTo>
                  <a:lnTo>
                    <a:pt x="596" y="866"/>
                  </a:lnTo>
                  <a:lnTo>
                    <a:pt x="587" y="867"/>
                  </a:lnTo>
                  <a:lnTo>
                    <a:pt x="580" y="869"/>
                  </a:lnTo>
                  <a:lnTo>
                    <a:pt x="572" y="871"/>
                  </a:lnTo>
                  <a:lnTo>
                    <a:pt x="564" y="872"/>
                  </a:lnTo>
                  <a:lnTo>
                    <a:pt x="556" y="873"/>
                  </a:lnTo>
                  <a:lnTo>
                    <a:pt x="549" y="874"/>
                  </a:lnTo>
                  <a:lnTo>
                    <a:pt x="541" y="875"/>
                  </a:lnTo>
                  <a:lnTo>
                    <a:pt x="533" y="877"/>
                  </a:lnTo>
                  <a:lnTo>
                    <a:pt x="525" y="878"/>
                  </a:lnTo>
                  <a:lnTo>
                    <a:pt x="518" y="880"/>
                  </a:lnTo>
                  <a:lnTo>
                    <a:pt x="510" y="882"/>
                  </a:lnTo>
                  <a:lnTo>
                    <a:pt x="503" y="883"/>
                  </a:lnTo>
                  <a:lnTo>
                    <a:pt x="494" y="884"/>
                  </a:lnTo>
                  <a:lnTo>
                    <a:pt x="487" y="885"/>
                  </a:lnTo>
                  <a:lnTo>
                    <a:pt x="479" y="887"/>
                  </a:lnTo>
                  <a:lnTo>
                    <a:pt x="472" y="888"/>
                  </a:lnTo>
                  <a:lnTo>
                    <a:pt x="464" y="889"/>
                  </a:lnTo>
                  <a:lnTo>
                    <a:pt x="458" y="892"/>
                  </a:lnTo>
                  <a:lnTo>
                    <a:pt x="451" y="893"/>
                  </a:lnTo>
                  <a:lnTo>
                    <a:pt x="443" y="894"/>
                  </a:lnTo>
                  <a:lnTo>
                    <a:pt x="436" y="895"/>
                  </a:lnTo>
                  <a:lnTo>
                    <a:pt x="430" y="898"/>
                  </a:lnTo>
                  <a:lnTo>
                    <a:pt x="422" y="899"/>
                  </a:lnTo>
                  <a:lnTo>
                    <a:pt x="416" y="900"/>
                  </a:lnTo>
                  <a:lnTo>
                    <a:pt x="410" y="902"/>
                  </a:lnTo>
                  <a:lnTo>
                    <a:pt x="404" y="903"/>
                  </a:lnTo>
                  <a:lnTo>
                    <a:pt x="396" y="904"/>
                  </a:lnTo>
                  <a:lnTo>
                    <a:pt x="390" y="905"/>
                  </a:lnTo>
                  <a:lnTo>
                    <a:pt x="384" y="907"/>
                  </a:lnTo>
                  <a:lnTo>
                    <a:pt x="379" y="908"/>
                  </a:lnTo>
                  <a:lnTo>
                    <a:pt x="373" y="909"/>
                  </a:lnTo>
                  <a:lnTo>
                    <a:pt x="366" y="910"/>
                  </a:lnTo>
                  <a:lnTo>
                    <a:pt x="361" y="912"/>
                  </a:lnTo>
                  <a:lnTo>
                    <a:pt x="356" y="913"/>
                  </a:lnTo>
                  <a:lnTo>
                    <a:pt x="350" y="914"/>
                  </a:lnTo>
                  <a:lnTo>
                    <a:pt x="345" y="915"/>
                  </a:lnTo>
                  <a:lnTo>
                    <a:pt x="340" y="915"/>
                  </a:lnTo>
                  <a:lnTo>
                    <a:pt x="337" y="917"/>
                  </a:lnTo>
                  <a:lnTo>
                    <a:pt x="332" y="918"/>
                  </a:lnTo>
                  <a:lnTo>
                    <a:pt x="327" y="919"/>
                  </a:lnTo>
                  <a:lnTo>
                    <a:pt x="323" y="920"/>
                  </a:lnTo>
                  <a:lnTo>
                    <a:pt x="319" y="921"/>
                  </a:lnTo>
                  <a:lnTo>
                    <a:pt x="315" y="921"/>
                  </a:lnTo>
                  <a:lnTo>
                    <a:pt x="312" y="923"/>
                  </a:lnTo>
                  <a:lnTo>
                    <a:pt x="308" y="923"/>
                  </a:lnTo>
                  <a:lnTo>
                    <a:pt x="306" y="924"/>
                  </a:lnTo>
                  <a:lnTo>
                    <a:pt x="299" y="925"/>
                  </a:lnTo>
                  <a:lnTo>
                    <a:pt x="296" y="926"/>
                  </a:lnTo>
                  <a:lnTo>
                    <a:pt x="292" y="928"/>
                  </a:lnTo>
                  <a:lnTo>
                    <a:pt x="289" y="928"/>
                  </a:lnTo>
                  <a:lnTo>
                    <a:pt x="287" y="929"/>
                  </a:lnTo>
                  <a:lnTo>
                    <a:pt x="287" y="928"/>
                  </a:lnTo>
                  <a:lnTo>
                    <a:pt x="286" y="924"/>
                  </a:lnTo>
                  <a:lnTo>
                    <a:pt x="286" y="919"/>
                  </a:lnTo>
                  <a:lnTo>
                    <a:pt x="284" y="917"/>
                  </a:lnTo>
                  <a:lnTo>
                    <a:pt x="284" y="912"/>
                  </a:lnTo>
                  <a:lnTo>
                    <a:pt x="284" y="908"/>
                  </a:lnTo>
                  <a:lnTo>
                    <a:pt x="283" y="900"/>
                  </a:lnTo>
                  <a:lnTo>
                    <a:pt x="282" y="895"/>
                  </a:lnTo>
                  <a:lnTo>
                    <a:pt x="282" y="890"/>
                  </a:lnTo>
                  <a:lnTo>
                    <a:pt x="281" y="888"/>
                  </a:lnTo>
                  <a:lnTo>
                    <a:pt x="281" y="884"/>
                  </a:lnTo>
                  <a:lnTo>
                    <a:pt x="281" y="880"/>
                  </a:lnTo>
                  <a:lnTo>
                    <a:pt x="279" y="875"/>
                  </a:lnTo>
                  <a:lnTo>
                    <a:pt x="278" y="872"/>
                  </a:lnTo>
                  <a:lnTo>
                    <a:pt x="278" y="868"/>
                  </a:lnTo>
                  <a:lnTo>
                    <a:pt x="277" y="864"/>
                  </a:lnTo>
                  <a:lnTo>
                    <a:pt x="276" y="859"/>
                  </a:lnTo>
                  <a:lnTo>
                    <a:pt x="276" y="856"/>
                  </a:lnTo>
                  <a:lnTo>
                    <a:pt x="275" y="851"/>
                  </a:lnTo>
                  <a:lnTo>
                    <a:pt x="275" y="846"/>
                  </a:lnTo>
                  <a:lnTo>
                    <a:pt x="273" y="839"/>
                  </a:lnTo>
                  <a:lnTo>
                    <a:pt x="272" y="834"/>
                  </a:lnTo>
                  <a:lnTo>
                    <a:pt x="271" y="829"/>
                  </a:lnTo>
                  <a:lnTo>
                    <a:pt x="270" y="824"/>
                  </a:lnTo>
                  <a:lnTo>
                    <a:pt x="268" y="818"/>
                  </a:lnTo>
                  <a:lnTo>
                    <a:pt x="268" y="813"/>
                  </a:lnTo>
                  <a:lnTo>
                    <a:pt x="267" y="807"/>
                  </a:lnTo>
                  <a:lnTo>
                    <a:pt x="266" y="802"/>
                  </a:lnTo>
                  <a:lnTo>
                    <a:pt x="263" y="795"/>
                  </a:lnTo>
                  <a:lnTo>
                    <a:pt x="262" y="790"/>
                  </a:lnTo>
                  <a:lnTo>
                    <a:pt x="261" y="782"/>
                  </a:lnTo>
                  <a:lnTo>
                    <a:pt x="260" y="777"/>
                  </a:lnTo>
                  <a:lnTo>
                    <a:pt x="258" y="770"/>
                  </a:lnTo>
                  <a:lnTo>
                    <a:pt x="257" y="764"/>
                  </a:lnTo>
                  <a:lnTo>
                    <a:pt x="256" y="756"/>
                  </a:lnTo>
                  <a:lnTo>
                    <a:pt x="255" y="750"/>
                  </a:lnTo>
                  <a:lnTo>
                    <a:pt x="252" y="742"/>
                  </a:lnTo>
                  <a:lnTo>
                    <a:pt x="250" y="736"/>
                  </a:lnTo>
                  <a:lnTo>
                    <a:pt x="248" y="729"/>
                  </a:lnTo>
                  <a:lnTo>
                    <a:pt x="247" y="721"/>
                  </a:lnTo>
                  <a:lnTo>
                    <a:pt x="245" y="714"/>
                  </a:lnTo>
                  <a:lnTo>
                    <a:pt x="243" y="706"/>
                  </a:lnTo>
                  <a:lnTo>
                    <a:pt x="241" y="699"/>
                  </a:lnTo>
                  <a:lnTo>
                    <a:pt x="240" y="691"/>
                  </a:lnTo>
                  <a:lnTo>
                    <a:pt x="237" y="684"/>
                  </a:lnTo>
                  <a:lnTo>
                    <a:pt x="235" y="675"/>
                  </a:lnTo>
                  <a:lnTo>
                    <a:pt x="232" y="668"/>
                  </a:lnTo>
                  <a:lnTo>
                    <a:pt x="230" y="660"/>
                  </a:lnTo>
                  <a:lnTo>
                    <a:pt x="227" y="652"/>
                  </a:lnTo>
                  <a:lnTo>
                    <a:pt x="226" y="644"/>
                  </a:lnTo>
                  <a:lnTo>
                    <a:pt x="224" y="635"/>
                  </a:lnTo>
                  <a:lnTo>
                    <a:pt x="221" y="628"/>
                  </a:lnTo>
                  <a:lnTo>
                    <a:pt x="217" y="618"/>
                  </a:lnTo>
                  <a:lnTo>
                    <a:pt x="215" y="609"/>
                  </a:lnTo>
                  <a:lnTo>
                    <a:pt x="212" y="601"/>
                  </a:lnTo>
                  <a:lnTo>
                    <a:pt x="210" y="592"/>
                  </a:lnTo>
                  <a:lnTo>
                    <a:pt x="206" y="582"/>
                  </a:lnTo>
                  <a:lnTo>
                    <a:pt x="204" y="573"/>
                  </a:lnTo>
                  <a:lnTo>
                    <a:pt x="201" y="563"/>
                  </a:lnTo>
                  <a:lnTo>
                    <a:pt x="199" y="555"/>
                  </a:lnTo>
                  <a:lnTo>
                    <a:pt x="196" y="545"/>
                  </a:lnTo>
                  <a:lnTo>
                    <a:pt x="193" y="535"/>
                  </a:lnTo>
                  <a:lnTo>
                    <a:pt x="190" y="525"/>
                  </a:lnTo>
                  <a:lnTo>
                    <a:pt x="188" y="515"/>
                  </a:lnTo>
                  <a:lnTo>
                    <a:pt x="184" y="505"/>
                  </a:lnTo>
                  <a:lnTo>
                    <a:pt x="181" y="495"/>
                  </a:lnTo>
                  <a:lnTo>
                    <a:pt x="178" y="485"/>
                  </a:lnTo>
                  <a:lnTo>
                    <a:pt x="175" y="475"/>
                  </a:lnTo>
                  <a:lnTo>
                    <a:pt x="171" y="465"/>
                  </a:lnTo>
                  <a:lnTo>
                    <a:pt x="169" y="454"/>
                  </a:lnTo>
                  <a:lnTo>
                    <a:pt x="165" y="444"/>
                  </a:lnTo>
                  <a:lnTo>
                    <a:pt x="163" y="434"/>
                  </a:lnTo>
                  <a:lnTo>
                    <a:pt x="159" y="424"/>
                  </a:lnTo>
                  <a:lnTo>
                    <a:pt x="157" y="413"/>
                  </a:lnTo>
                  <a:lnTo>
                    <a:pt x="153" y="403"/>
                  </a:lnTo>
                  <a:lnTo>
                    <a:pt x="150" y="393"/>
                  </a:lnTo>
                  <a:lnTo>
                    <a:pt x="148" y="383"/>
                  </a:lnTo>
                  <a:lnTo>
                    <a:pt x="145" y="373"/>
                  </a:lnTo>
                  <a:lnTo>
                    <a:pt x="142" y="363"/>
                  </a:lnTo>
                  <a:lnTo>
                    <a:pt x="139" y="353"/>
                  </a:lnTo>
                  <a:lnTo>
                    <a:pt x="135" y="343"/>
                  </a:lnTo>
                  <a:lnTo>
                    <a:pt x="133" y="333"/>
                  </a:lnTo>
                  <a:lnTo>
                    <a:pt x="131" y="325"/>
                  </a:lnTo>
                  <a:lnTo>
                    <a:pt x="128" y="316"/>
                  </a:lnTo>
                  <a:lnTo>
                    <a:pt x="124" y="306"/>
                  </a:lnTo>
                  <a:lnTo>
                    <a:pt x="122" y="296"/>
                  </a:lnTo>
                  <a:lnTo>
                    <a:pt x="119" y="286"/>
                  </a:lnTo>
                  <a:lnTo>
                    <a:pt x="117" y="279"/>
                  </a:lnTo>
                  <a:lnTo>
                    <a:pt x="114" y="269"/>
                  </a:lnTo>
                  <a:lnTo>
                    <a:pt x="111" y="260"/>
                  </a:lnTo>
                  <a:lnTo>
                    <a:pt x="109" y="253"/>
                  </a:lnTo>
                  <a:lnTo>
                    <a:pt x="107" y="245"/>
                  </a:lnTo>
                  <a:lnTo>
                    <a:pt x="104" y="238"/>
                  </a:lnTo>
                  <a:lnTo>
                    <a:pt x="102" y="229"/>
                  </a:lnTo>
                  <a:lnTo>
                    <a:pt x="101" y="221"/>
                  </a:lnTo>
                  <a:lnTo>
                    <a:pt x="98" y="215"/>
                  </a:lnTo>
                  <a:lnTo>
                    <a:pt x="96" y="208"/>
                  </a:lnTo>
                  <a:lnTo>
                    <a:pt x="95" y="202"/>
                  </a:lnTo>
                  <a:lnTo>
                    <a:pt x="92" y="195"/>
                  </a:lnTo>
                  <a:lnTo>
                    <a:pt x="91" y="189"/>
                  </a:lnTo>
                  <a:lnTo>
                    <a:pt x="90" y="183"/>
                  </a:lnTo>
                  <a:lnTo>
                    <a:pt x="87" y="177"/>
                  </a:lnTo>
                  <a:lnTo>
                    <a:pt x="86" y="172"/>
                  </a:lnTo>
                  <a:lnTo>
                    <a:pt x="83" y="168"/>
                  </a:lnTo>
                  <a:lnTo>
                    <a:pt x="82" y="163"/>
                  </a:lnTo>
                  <a:lnTo>
                    <a:pt x="81" y="159"/>
                  </a:lnTo>
                  <a:lnTo>
                    <a:pt x="80" y="156"/>
                  </a:lnTo>
                  <a:lnTo>
                    <a:pt x="80" y="152"/>
                  </a:lnTo>
                  <a:lnTo>
                    <a:pt x="77" y="146"/>
                  </a:lnTo>
                  <a:lnTo>
                    <a:pt x="77" y="142"/>
                  </a:lnTo>
                  <a:lnTo>
                    <a:pt x="76" y="139"/>
                  </a:lnTo>
                  <a:lnTo>
                    <a:pt x="76" y="138"/>
                  </a:lnTo>
                  <a:lnTo>
                    <a:pt x="77" y="138"/>
                  </a:lnTo>
                  <a:lnTo>
                    <a:pt x="83" y="137"/>
                  </a:lnTo>
                  <a:lnTo>
                    <a:pt x="87" y="136"/>
                  </a:lnTo>
                  <a:lnTo>
                    <a:pt x="92" y="136"/>
                  </a:lnTo>
                  <a:lnTo>
                    <a:pt x="95" y="134"/>
                  </a:lnTo>
                  <a:lnTo>
                    <a:pt x="98" y="134"/>
                  </a:lnTo>
                  <a:lnTo>
                    <a:pt x="102" y="134"/>
                  </a:lnTo>
                  <a:lnTo>
                    <a:pt x="106" y="134"/>
                  </a:lnTo>
                  <a:lnTo>
                    <a:pt x="108" y="133"/>
                  </a:lnTo>
                  <a:lnTo>
                    <a:pt x="112" y="133"/>
                  </a:lnTo>
                  <a:lnTo>
                    <a:pt x="117" y="132"/>
                  </a:lnTo>
                  <a:lnTo>
                    <a:pt x="121" y="132"/>
                  </a:lnTo>
                  <a:lnTo>
                    <a:pt x="124" y="131"/>
                  </a:lnTo>
                  <a:lnTo>
                    <a:pt x="129" y="131"/>
                  </a:lnTo>
                  <a:lnTo>
                    <a:pt x="134" y="129"/>
                  </a:lnTo>
                  <a:lnTo>
                    <a:pt x="139" y="129"/>
                  </a:lnTo>
                  <a:lnTo>
                    <a:pt x="144" y="128"/>
                  </a:lnTo>
                  <a:lnTo>
                    <a:pt x="149" y="128"/>
                  </a:lnTo>
                  <a:lnTo>
                    <a:pt x="155" y="127"/>
                  </a:lnTo>
                  <a:lnTo>
                    <a:pt x="160" y="127"/>
                  </a:lnTo>
                  <a:lnTo>
                    <a:pt x="165" y="126"/>
                  </a:lnTo>
                  <a:lnTo>
                    <a:pt x="171" y="126"/>
                  </a:lnTo>
                  <a:lnTo>
                    <a:pt x="178" y="124"/>
                  </a:lnTo>
                  <a:lnTo>
                    <a:pt x="185" y="124"/>
                  </a:lnTo>
                  <a:lnTo>
                    <a:pt x="190" y="123"/>
                  </a:lnTo>
                  <a:lnTo>
                    <a:pt x="196" y="122"/>
                  </a:lnTo>
                  <a:lnTo>
                    <a:pt x="203" y="121"/>
                  </a:lnTo>
                  <a:lnTo>
                    <a:pt x="210" y="121"/>
                  </a:lnTo>
                  <a:lnTo>
                    <a:pt x="216" y="119"/>
                  </a:lnTo>
                  <a:lnTo>
                    <a:pt x="224" y="118"/>
                  </a:lnTo>
                  <a:lnTo>
                    <a:pt x="230" y="118"/>
                  </a:lnTo>
                  <a:lnTo>
                    <a:pt x="237" y="117"/>
                  </a:lnTo>
                  <a:lnTo>
                    <a:pt x="243" y="116"/>
                  </a:lnTo>
                  <a:lnTo>
                    <a:pt x="251" y="116"/>
                  </a:lnTo>
                  <a:lnTo>
                    <a:pt x="258" y="115"/>
                  </a:lnTo>
                  <a:lnTo>
                    <a:pt x="266" y="113"/>
                  </a:lnTo>
                  <a:lnTo>
                    <a:pt x="273" y="112"/>
                  </a:lnTo>
                  <a:lnTo>
                    <a:pt x="282" y="111"/>
                  </a:lnTo>
                  <a:lnTo>
                    <a:pt x="289" y="110"/>
                  </a:lnTo>
                  <a:lnTo>
                    <a:pt x="297" y="110"/>
                  </a:lnTo>
                  <a:lnTo>
                    <a:pt x="304" y="108"/>
                  </a:lnTo>
                  <a:lnTo>
                    <a:pt x="313" y="107"/>
                  </a:lnTo>
                  <a:lnTo>
                    <a:pt x="320" y="106"/>
                  </a:lnTo>
                  <a:lnTo>
                    <a:pt x="328" y="105"/>
                  </a:lnTo>
                  <a:lnTo>
                    <a:pt x="337" y="103"/>
                  </a:lnTo>
                  <a:lnTo>
                    <a:pt x="344" y="103"/>
                  </a:lnTo>
                  <a:lnTo>
                    <a:pt x="353" y="102"/>
                  </a:lnTo>
                  <a:lnTo>
                    <a:pt x="361" y="101"/>
                  </a:lnTo>
                  <a:lnTo>
                    <a:pt x="369" y="100"/>
                  </a:lnTo>
                  <a:lnTo>
                    <a:pt x="378" y="100"/>
                  </a:lnTo>
                  <a:lnTo>
                    <a:pt x="386" y="97"/>
                  </a:lnTo>
                  <a:lnTo>
                    <a:pt x="395" y="97"/>
                  </a:lnTo>
                  <a:lnTo>
                    <a:pt x="404" y="96"/>
                  </a:lnTo>
                  <a:lnTo>
                    <a:pt x="411" y="95"/>
                  </a:lnTo>
                  <a:lnTo>
                    <a:pt x="420" y="93"/>
                  </a:lnTo>
                  <a:lnTo>
                    <a:pt x="428" y="93"/>
                  </a:lnTo>
                  <a:lnTo>
                    <a:pt x="437" y="91"/>
                  </a:lnTo>
                  <a:lnTo>
                    <a:pt x="446" y="91"/>
                  </a:lnTo>
                  <a:lnTo>
                    <a:pt x="453" y="88"/>
                  </a:lnTo>
                  <a:lnTo>
                    <a:pt x="462" y="88"/>
                  </a:lnTo>
                  <a:lnTo>
                    <a:pt x="471" y="87"/>
                  </a:lnTo>
                  <a:lnTo>
                    <a:pt x="479" y="86"/>
                  </a:lnTo>
                  <a:lnTo>
                    <a:pt x="488" y="85"/>
                  </a:lnTo>
                  <a:lnTo>
                    <a:pt x="497" y="85"/>
                  </a:lnTo>
                  <a:lnTo>
                    <a:pt x="504" y="82"/>
                  </a:lnTo>
                  <a:lnTo>
                    <a:pt x="514" y="82"/>
                  </a:lnTo>
                  <a:lnTo>
                    <a:pt x="522" y="81"/>
                  </a:lnTo>
                  <a:lnTo>
                    <a:pt x="530" y="80"/>
                  </a:lnTo>
                  <a:lnTo>
                    <a:pt x="538" y="78"/>
                  </a:lnTo>
                  <a:lnTo>
                    <a:pt x="548" y="78"/>
                  </a:lnTo>
                  <a:lnTo>
                    <a:pt x="555" y="77"/>
                  </a:lnTo>
                  <a:lnTo>
                    <a:pt x="564" y="77"/>
                  </a:lnTo>
                  <a:lnTo>
                    <a:pt x="572" y="76"/>
                  </a:lnTo>
                  <a:lnTo>
                    <a:pt x="580" y="75"/>
                  </a:lnTo>
                  <a:lnTo>
                    <a:pt x="589" y="73"/>
                  </a:lnTo>
                  <a:lnTo>
                    <a:pt x="597" y="73"/>
                  </a:lnTo>
                  <a:lnTo>
                    <a:pt x="605" y="71"/>
                  </a:lnTo>
                  <a:lnTo>
                    <a:pt x="613" y="71"/>
                  </a:lnTo>
                  <a:lnTo>
                    <a:pt x="621" y="70"/>
                  </a:lnTo>
                  <a:lnTo>
                    <a:pt x="630" y="70"/>
                  </a:lnTo>
                  <a:lnTo>
                    <a:pt x="637" y="68"/>
                  </a:lnTo>
                  <a:lnTo>
                    <a:pt x="644" y="68"/>
                  </a:lnTo>
                  <a:lnTo>
                    <a:pt x="653" y="67"/>
                  </a:lnTo>
                  <a:lnTo>
                    <a:pt x="661" y="67"/>
                  </a:lnTo>
                  <a:lnTo>
                    <a:pt x="668" y="66"/>
                  </a:lnTo>
                  <a:lnTo>
                    <a:pt x="676" y="66"/>
                  </a:lnTo>
                  <a:lnTo>
                    <a:pt x="683" y="65"/>
                  </a:lnTo>
                  <a:lnTo>
                    <a:pt x="690" y="65"/>
                  </a:lnTo>
                  <a:lnTo>
                    <a:pt x="697" y="64"/>
                  </a:lnTo>
                  <a:lnTo>
                    <a:pt x="703" y="64"/>
                  </a:lnTo>
                  <a:lnTo>
                    <a:pt x="710" y="62"/>
                  </a:lnTo>
                  <a:lnTo>
                    <a:pt x="716" y="62"/>
                  </a:lnTo>
                  <a:lnTo>
                    <a:pt x="723" y="62"/>
                  </a:lnTo>
                  <a:lnTo>
                    <a:pt x="729" y="61"/>
                  </a:lnTo>
                  <a:lnTo>
                    <a:pt x="734" y="61"/>
                  </a:lnTo>
                  <a:lnTo>
                    <a:pt x="741" y="61"/>
                  </a:lnTo>
                  <a:lnTo>
                    <a:pt x="746" y="60"/>
                  </a:lnTo>
                  <a:lnTo>
                    <a:pt x="752" y="60"/>
                  </a:lnTo>
                  <a:lnTo>
                    <a:pt x="757" y="60"/>
                  </a:lnTo>
                  <a:lnTo>
                    <a:pt x="762" y="60"/>
                  </a:lnTo>
                  <a:lnTo>
                    <a:pt x="767" y="59"/>
                  </a:lnTo>
                  <a:lnTo>
                    <a:pt x="772" y="59"/>
                  </a:lnTo>
                  <a:lnTo>
                    <a:pt x="777" y="59"/>
                  </a:lnTo>
                  <a:lnTo>
                    <a:pt x="782" y="59"/>
                  </a:lnTo>
                  <a:lnTo>
                    <a:pt x="785" y="57"/>
                  </a:lnTo>
                  <a:lnTo>
                    <a:pt x="788" y="57"/>
                  </a:lnTo>
                  <a:lnTo>
                    <a:pt x="793" y="56"/>
                  </a:lnTo>
                  <a:lnTo>
                    <a:pt x="797" y="56"/>
                  </a:lnTo>
                  <a:lnTo>
                    <a:pt x="803" y="56"/>
                  </a:lnTo>
                  <a:lnTo>
                    <a:pt x="808" y="56"/>
                  </a:lnTo>
                  <a:lnTo>
                    <a:pt x="812" y="56"/>
                  </a:lnTo>
                  <a:lnTo>
                    <a:pt x="815" y="56"/>
                  </a:lnTo>
                  <a:lnTo>
                    <a:pt x="817" y="56"/>
                  </a:lnTo>
                  <a:lnTo>
                    <a:pt x="818" y="56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30" y="4638"/>
              <a:ext cx="148" cy="171"/>
            </a:xfrm>
            <a:custGeom>
              <a:avLst/>
              <a:gdLst>
                <a:gd name="T0" fmla="*/ 65 w 148"/>
                <a:gd name="T1" fmla="*/ 57 h 171"/>
                <a:gd name="T2" fmla="*/ 51 w 148"/>
                <a:gd name="T3" fmla="*/ 37 h 171"/>
                <a:gd name="T4" fmla="*/ 35 w 148"/>
                <a:gd name="T5" fmla="*/ 24 h 171"/>
                <a:gd name="T6" fmla="*/ 16 w 148"/>
                <a:gd name="T7" fmla="*/ 25 h 171"/>
                <a:gd name="T8" fmla="*/ 1 w 148"/>
                <a:gd name="T9" fmla="*/ 40 h 171"/>
                <a:gd name="T10" fmla="*/ 4 w 148"/>
                <a:gd name="T11" fmla="*/ 57 h 171"/>
                <a:gd name="T12" fmla="*/ 16 w 148"/>
                <a:gd name="T13" fmla="*/ 67 h 171"/>
                <a:gd name="T14" fmla="*/ 27 w 148"/>
                <a:gd name="T15" fmla="*/ 76 h 171"/>
                <a:gd name="T16" fmla="*/ 39 w 148"/>
                <a:gd name="T17" fmla="*/ 84 h 171"/>
                <a:gd name="T18" fmla="*/ 46 w 148"/>
                <a:gd name="T19" fmla="*/ 101 h 171"/>
                <a:gd name="T20" fmla="*/ 45 w 148"/>
                <a:gd name="T21" fmla="*/ 112 h 171"/>
                <a:gd name="T22" fmla="*/ 39 w 148"/>
                <a:gd name="T23" fmla="*/ 123 h 171"/>
                <a:gd name="T24" fmla="*/ 29 w 148"/>
                <a:gd name="T25" fmla="*/ 139 h 171"/>
                <a:gd name="T26" fmla="*/ 27 w 148"/>
                <a:gd name="T27" fmla="*/ 155 h 171"/>
                <a:gd name="T28" fmla="*/ 41 w 148"/>
                <a:gd name="T29" fmla="*/ 169 h 171"/>
                <a:gd name="T30" fmla="*/ 57 w 148"/>
                <a:gd name="T31" fmla="*/ 170 h 171"/>
                <a:gd name="T32" fmla="*/ 68 w 148"/>
                <a:gd name="T33" fmla="*/ 157 h 171"/>
                <a:gd name="T34" fmla="*/ 71 w 148"/>
                <a:gd name="T35" fmla="*/ 145 h 171"/>
                <a:gd name="T36" fmla="*/ 73 w 148"/>
                <a:gd name="T37" fmla="*/ 135 h 171"/>
                <a:gd name="T38" fmla="*/ 77 w 148"/>
                <a:gd name="T39" fmla="*/ 124 h 171"/>
                <a:gd name="T40" fmla="*/ 92 w 148"/>
                <a:gd name="T41" fmla="*/ 123 h 171"/>
                <a:gd name="T42" fmla="*/ 102 w 148"/>
                <a:gd name="T43" fmla="*/ 128 h 171"/>
                <a:gd name="T44" fmla="*/ 113 w 148"/>
                <a:gd name="T45" fmla="*/ 135 h 171"/>
                <a:gd name="T46" fmla="*/ 124 w 148"/>
                <a:gd name="T47" fmla="*/ 140 h 171"/>
                <a:gd name="T48" fmla="*/ 135 w 148"/>
                <a:gd name="T49" fmla="*/ 144 h 171"/>
                <a:gd name="T50" fmla="*/ 145 w 148"/>
                <a:gd name="T51" fmla="*/ 138 h 171"/>
                <a:gd name="T52" fmla="*/ 148 w 148"/>
                <a:gd name="T53" fmla="*/ 122 h 171"/>
                <a:gd name="T54" fmla="*/ 139 w 148"/>
                <a:gd name="T55" fmla="*/ 106 h 171"/>
                <a:gd name="T56" fmla="*/ 123 w 148"/>
                <a:gd name="T57" fmla="*/ 94 h 171"/>
                <a:gd name="T58" fmla="*/ 112 w 148"/>
                <a:gd name="T59" fmla="*/ 81 h 171"/>
                <a:gd name="T60" fmla="*/ 114 w 148"/>
                <a:gd name="T61" fmla="*/ 63 h 171"/>
                <a:gd name="T62" fmla="*/ 124 w 148"/>
                <a:gd name="T63" fmla="*/ 46 h 171"/>
                <a:gd name="T64" fmla="*/ 132 w 148"/>
                <a:gd name="T65" fmla="*/ 35 h 171"/>
                <a:gd name="T66" fmla="*/ 137 w 148"/>
                <a:gd name="T67" fmla="*/ 16 h 171"/>
                <a:gd name="T68" fmla="*/ 128 w 148"/>
                <a:gd name="T69" fmla="*/ 2 h 171"/>
                <a:gd name="T70" fmla="*/ 118 w 148"/>
                <a:gd name="T71" fmla="*/ 0 h 171"/>
                <a:gd name="T72" fmla="*/ 107 w 148"/>
                <a:gd name="T73" fmla="*/ 2 h 171"/>
                <a:gd name="T74" fmla="*/ 96 w 148"/>
                <a:gd name="T75" fmla="*/ 7 h 171"/>
                <a:gd name="T76" fmla="*/ 86 w 148"/>
                <a:gd name="T77" fmla="*/ 19 h 171"/>
                <a:gd name="T78" fmla="*/ 78 w 148"/>
                <a:gd name="T79" fmla="*/ 32 h 171"/>
                <a:gd name="T80" fmla="*/ 72 w 148"/>
                <a:gd name="T81" fmla="*/ 47 h 171"/>
                <a:gd name="T82" fmla="*/ 68 w 148"/>
                <a:gd name="T83" fmla="*/ 60 h 1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8"/>
                <a:gd name="T127" fmla="*/ 0 h 171"/>
                <a:gd name="T128" fmla="*/ 148 w 148"/>
                <a:gd name="T129" fmla="*/ 171 h 1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8" h="171">
                  <a:moveTo>
                    <a:pt x="68" y="62"/>
                  </a:moveTo>
                  <a:lnTo>
                    <a:pt x="67" y="61"/>
                  </a:lnTo>
                  <a:lnTo>
                    <a:pt x="65" y="57"/>
                  </a:lnTo>
                  <a:lnTo>
                    <a:pt x="61" y="51"/>
                  </a:lnTo>
                  <a:lnTo>
                    <a:pt x="57" y="45"/>
                  </a:lnTo>
                  <a:lnTo>
                    <a:pt x="51" y="37"/>
                  </a:lnTo>
                  <a:lnTo>
                    <a:pt x="46" y="32"/>
                  </a:lnTo>
                  <a:lnTo>
                    <a:pt x="40" y="27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2" y="22"/>
                  </a:lnTo>
                  <a:lnTo>
                    <a:pt x="16" y="25"/>
                  </a:lnTo>
                  <a:lnTo>
                    <a:pt x="10" y="30"/>
                  </a:lnTo>
                  <a:lnTo>
                    <a:pt x="5" y="33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1" y="52"/>
                  </a:lnTo>
                  <a:lnTo>
                    <a:pt x="4" y="57"/>
                  </a:lnTo>
                  <a:lnTo>
                    <a:pt x="10" y="62"/>
                  </a:lnTo>
                  <a:lnTo>
                    <a:pt x="12" y="65"/>
                  </a:lnTo>
                  <a:lnTo>
                    <a:pt x="16" y="67"/>
                  </a:lnTo>
                  <a:lnTo>
                    <a:pt x="20" y="70"/>
                  </a:lnTo>
                  <a:lnTo>
                    <a:pt x="25" y="73"/>
                  </a:lnTo>
                  <a:lnTo>
                    <a:pt x="27" y="76"/>
                  </a:lnTo>
                  <a:lnTo>
                    <a:pt x="31" y="79"/>
                  </a:lnTo>
                  <a:lnTo>
                    <a:pt x="35" y="82"/>
                  </a:lnTo>
                  <a:lnTo>
                    <a:pt x="39" y="84"/>
                  </a:lnTo>
                  <a:lnTo>
                    <a:pt x="43" y="91"/>
                  </a:lnTo>
                  <a:lnTo>
                    <a:pt x="46" y="98"/>
                  </a:lnTo>
                  <a:lnTo>
                    <a:pt x="46" y="101"/>
                  </a:lnTo>
                  <a:lnTo>
                    <a:pt x="46" y="104"/>
                  </a:lnTo>
                  <a:lnTo>
                    <a:pt x="45" y="108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41" y="119"/>
                  </a:lnTo>
                  <a:lnTo>
                    <a:pt x="39" y="123"/>
                  </a:lnTo>
                  <a:lnTo>
                    <a:pt x="37" y="127"/>
                  </a:lnTo>
                  <a:lnTo>
                    <a:pt x="32" y="133"/>
                  </a:lnTo>
                  <a:lnTo>
                    <a:pt x="29" y="139"/>
                  </a:lnTo>
                  <a:lnTo>
                    <a:pt x="26" y="145"/>
                  </a:lnTo>
                  <a:lnTo>
                    <a:pt x="26" y="152"/>
                  </a:lnTo>
                  <a:lnTo>
                    <a:pt x="27" y="155"/>
                  </a:lnTo>
                  <a:lnTo>
                    <a:pt x="30" y="162"/>
                  </a:lnTo>
                  <a:lnTo>
                    <a:pt x="35" y="165"/>
                  </a:lnTo>
                  <a:lnTo>
                    <a:pt x="41" y="169"/>
                  </a:lnTo>
                  <a:lnTo>
                    <a:pt x="46" y="170"/>
                  </a:lnTo>
                  <a:lnTo>
                    <a:pt x="52" y="171"/>
                  </a:lnTo>
                  <a:lnTo>
                    <a:pt x="57" y="170"/>
                  </a:lnTo>
                  <a:lnTo>
                    <a:pt x="63" y="168"/>
                  </a:lnTo>
                  <a:lnTo>
                    <a:pt x="66" y="163"/>
                  </a:lnTo>
                  <a:lnTo>
                    <a:pt x="68" y="157"/>
                  </a:lnTo>
                  <a:lnTo>
                    <a:pt x="70" y="153"/>
                  </a:lnTo>
                  <a:lnTo>
                    <a:pt x="71" y="150"/>
                  </a:lnTo>
                  <a:lnTo>
                    <a:pt x="71" y="145"/>
                  </a:lnTo>
                  <a:lnTo>
                    <a:pt x="72" y="143"/>
                  </a:lnTo>
                  <a:lnTo>
                    <a:pt x="72" y="139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5" y="129"/>
                  </a:lnTo>
                  <a:lnTo>
                    <a:pt x="77" y="124"/>
                  </a:lnTo>
                  <a:lnTo>
                    <a:pt x="82" y="122"/>
                  </a:lnTo>
                  <a:lnTo>
                    <a:pt x="86" y="122"/>
                  </a:lnTo>
                  <a:lnTo>
                    <a:pt x="92" y="123"/>
                  </a:lnTo>
                  <a:lnTo>
                    <a:pt x="94" y="124"/>
                  </a:lnTo>
                  <a:lnTo>
                    <a:pt x="98" y="127"/>
                  </a:lnTo>
                  <a:lnTo>
                    <a:pt x="102" y="128"/>
                  </a:lnTo>
                  <a:lnTo>
                    <a:pt x="106" y="130"/>
                  </a:lnTo>
                  <a:lnTo>
                    <a:pt x="109" y="133"/>
                  </a:lnTo>
                  <a:lnTo>
                    <a:pt x="113" y="135"/>
                  </a:lnTo>
                  <a:lnTo>
                    <a:pt x="117" y="138"/>
                  </a:lnTo>
                  <a:lnTo>
                    <a:pt x="120" y="139"/>
                  </a:lnTo>
                  <a:lnTo>
                    <a:pt x="124" y="140"/>
                  </a:lnTo>
                  <a:lnTo>
                    <a:pt x="128" y="143"/>
                  </a:lnTo>
                  <a:lnTo>
                    <a:pt x="130" y="143"/>
                  </a:lnTo>
                  <a:lnTo>
                    <a:pt x="135" y="144"/>
                  </a:lnTo>
                  <a:lnTo>
                    <a:pt x="139" y="143"/>
                  </a:lnTo>
                  <a:lnTo>
                    <a:pt x="143" y="142"/>
                  </a:lnTo>
                  <a:lnTo>
                    <a:pt x="145" y="138"/>
                  </a:lnTo>
                  <a:lnTo>
                    <a:pt x="148" y="134"/>
                  </a:lnTo>
                  <a:lnTo>
                    <a:pt x="148" y="128"/>
                  </a:lnTo>
                  <a:lnTo>
                    <a:pt x="148" y="122"/>
                  </a:lnTo>
                  <a:lnTo>
                    <a:pt x="145" y="116"/>
                  </a:lnTo>
                  <a:lnTo>
                    <a:pt x="144" y="111"/>
                  </a:lnTo>
                  <a:lnTo>
                    <a:pt x="139" y="106"/>
                  </a:lnTo>
                  <a:lnTo>
                    <a:pt x="134" y="102"/>
                  </a:lnTo>
                  <a:lnTo>
                    <a:pt x="128" y="98"/>
                  </a:lnTo>
                  <a:lnTo>
                    <a:pt x="123" y="94"/>
                  </a:lnTo>
                  <a:lnTo>
                    <a:pt x="117" y="89"/>
                  </a:lnTo>
                  <a:lnTo>
                    <a:pt x="114" y="86"/>
                  </a:lnTo>
                  <a:lnTo>
                    <a:pt x="112" y="81"/>
                  </a:lnTo>
                  <a:lnTo>
                    <a:pt x="111" y="76"/>
                  </a:lnTo>
                  <a:lnTo>
                    <a:pt x="112" y="70"/>
                  </a:lnTo>
                  <a:lnTo>
                    <a:pt x="114" y="63"/>
                  </a:lnTo>
                  <a:lnTo>
                    <a:pt x="118" y="56"/>
                  </a:lnTo>
                  <a:lnTo>
                    <a:pt x="123" y="50"/>
                  </a:lnTo>
                  <a:lnTo>
                    <a:pt x="124" y="46"/>
                  </a:lnTo>
                  <a:lnTo>
                    <a:pt x="127" y="42"/>
                  </a:lnTo>
                  <a:lnTo>
                    <a:pt x="129" y="38"/>
                  </a:lnTo>
                  <a:lnTo>
                    <a:pt x="132" y="35"/>
                  </a:lnTo>
                  <a:lnTo>
                    <a:pt x="135" y="29"/>
                  </a:lnTo>
                  <a:lnTo>
                    <a:pt x="137" y="22"/>
                  </a:lnTo>
                  <a:lnTo>
                    <a:pt x="137" y="16"/>
                  </a:lnTo>
                  <a:lnTo>
                    <a:pt x="135" y="11"/>
                  </a:lnTo>
                  <a:lnTo>
                    <a:pt x="132" y="6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7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6" y="7"/>
                  </a:lnTo>
                  <a:lnTo>
                    <a:pt x="91" y="11"/>
                  </a:lnTo>
                  <a:lnTo>
                    <a:pt x="88" y="15"/>
                  </a:lnTo>
                  <a:lnTo>
                    <a:pt x="86" y="19"/>
                  </a:lnTo>
                  <a:lnTo>
                    <a:pt x="82" y="22"/>
                  </a:lnTo>
                  <a:lnTo>
                    <a:pt x="79" y="29"/>
                  </a:lnTo>
                  <a:lnTo>
                    <a:pt x="78" y="32"/>
                  </a:lnTo>
                  <a:lnTo>
                    <a:pt x="76" y="37"/>
                  </a:lnTo>
                  <a:lnTo>
                    <a:pt x="73" y="42"/>
                  </a:lnTo>
                  <a:lnTo>
                    <a:pt x="72" y="47"/>
                  </a:lnTo>
                  <a:lnTo>
                    <a:pt x="71" y="51"/>
                  </a:lnTo>
                  <a:lnTo>
                    <a:pt x="70" y="55"/>
                  </a:lnTo>
                  <a:lnTo>
                    <a:pt x="68" y="60"/>
                  </a:lnTo>
                  <a:lnTo>
                    <a:pt x="68" y="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9943" y="4596"/>
              <a:ext cx="137" cy="171"/>
            </a:xfrm>
            <a:custGeom>
              <a:avLst/>
              <a:gdLst>
                <a:gd name="T0" fmla="*/ 67 w 137"/>
                <a:gd name="T1" fmla="*/ 61 h 171"/>
                <a:gd name="T2" fmla="*/ 61 w 137"/>
                <a:gd name="T3" fmla="*/ 51 h 171"/>
                <a:gd name="T4" fmla="*/ 51 w 137"/>
                <a:gd name="T5" fmla="*/ 37 h 171"/>
                <a:gd name="T6" fmla="*/ 40 w 137"/>
                <a:gd name="T7" fmla="*/ 27 h 171"/>
                <a:gd name="T8" fmla="*/ 29 w 137"/>
                <a:gd name="T9" fmla="*/ 22 h 171"/>
                <a:gd name="T10" fmla="*/ 16 w 137"/>
                <a:gd name="T11" fmla="*/ 25 h 171"/>
                <a:gd name="T12" fmla="*/ 5 w 137"/>
                <a:gd name="T13" fmla="*/ 33 h 171"/>
                <a:gd name="T14" fmla="*/ 0 w 137"/>
                <a:gd name="T15" fmla="*/ 46 h 171"/>
                <a:gd name="T16" fmla="*/ 4 w 137"/>
                <a:gd name="T17" fmla="*/ 57 h 171"/>
                <a:gd name="T18" fmla="*/ 12 w 137"/>
                <a:gd name="T19" fmla="*/ 65 h 171"/>
                <a:gd name="T20" fmla="*/ 20 w 137"/>
                <a:gd name="T21" fmla="*/ 70 h 171"/>
                <a:gd name="T22" fmla="*/ 27 w 137"/>
                <a:gd name="T23" fmla="*/ 76 h 171"/>
                <a:gd name="T24" fmla="*/ 35 w 137"/>
                <a:gd name="T25" fmla="*/ 82 h 171"/>
                <a:gd name="T26" fmla="*/ 43 w 137"/>
                <a:gd name="T27" fmla="*/ 91 h 171"/>
                <a:gd name="T28" fmla="*/ 46 w 137"/>
                <a:gd name="T29" fmla="*/ 101 h 171"/>
                <a:gd name="T30" fmla="*/ 45 w 137"/>
                <a:gd name="T31" fmla="*/ 108 h 171"/>
                <a:gd name="T32" fmla="*/ 42 w 137"/>
                <a:gd name="T33" fmla="*/ 116 h 171"/>
                <a:gd name="T34" fmla="*/ 39 w 137"/>
                <a:gd name="T35" fmla="*/ 123 h 171"/>
                <a:gd name="T36" fmla="*/ 32 w 137"/>
                <a:gd name="T37" fmla="*/ 133 h 171"/>
                <a:gd name="T38" fmla="*/ 26 w 137"/>
                <a:gd name="T39" fmla="*/ 145 h 171"/>
                <a:gd name="T40" fmla="*/ 27 w 137"/>
                <a:gd name="T41" fmla="*/ 155 h 171"/>
                <a:gd name="T42" fmla="*/ 35 w 137"/>
                <a:gd name="T43" fmla="*/ 165 h 171"/>
                <a:gd name="T44" fmla="*/ 46 w 137"/>
                <a:gd name="T45" fmla="*/ 170 h 171"/>
                <a:gd name="T46" fmla="*/ 57 w 137"/>
                <a:gd name="T47" fmla="*/ 170 h 171"/>
                <a:gd name="T48" fmla="*/ 66 w 137"/>
                <a:gd name="T49" fmla="*/ 163 h 171"/>
                <a:gd name="T50" fmla="*/ 70 w 137"/>
                <a:gd name="T51" fmla="*/ 153 h 171"/>
                <a:gd name="T52" fmla="*/ 71 w 137"/>
                <a:gd name="T53" fmla="*/ 145 h 171"/>
                <a:gd name="T54" fmla="*/ 72 w 137"/>
                <a:gd name="T55" fmla="*/ 139 h 171"/>
                <a:gd name="T56" fmla="*/ 73 w 137"/>
                <a:gd name="T57" fmla="*/ 132 h 171"/>
                <a:gd name="T58" fmla="*/ 114 w 137"/>
                <a:gd name="T59" fmla="*/ 63 h 171"/>
                <a:gd name="T60" fmla="*/ 123 w 137"/>
                <a:gd name="T61" fmla="*/ 50 h 171"/>
                <a:gd name="T62" fmla="*/ 127 w 137"/>
                <a:gd name="T63" fmla="*/ 42 h 171"/>
                <a:gd name="T64" fmla="*/ 132 w 137"/>
                <a:gd name="T65" fmla="*/ 35 h 171"/>
                <a:gd name="T66" fmla="*/ 137 w 137"/>
                <a:gd name="T67" fmla="*/ 22 h 171"/>
                <a:gd name="T68" fmla="*/ 135 w 137"/>
                <a:gd name="T69" fmla="*/ 11 h 171"/>
                <a:gd name="T70" fmla="*/ 128 w 137"/>
                <a:gd name="T71" fmla="*/ 2 h 171"/>
                <a:gd name="T72" fmla="*/ 122 w 137"/>
                <a:gd name="T73" fmla="*/ 0 h 171"/>
                <a:gd name="T74" fmla="*/ 114 w 137"/>
                <a:gd name="T75" fmla="*/ 0 h 171"/>
                <a:gd name="T76" fmla="*/ 107 w 137"/>
                <a:gd name="T77" fmla="*/ 2 h 171"/>
                <a:gd name="T78" fmla="*/ 99 w 137"/>
                <a:gd name="T79" fmla="*/ 6 h 171"/>
                <a:gd name="T80" fmla="*/ 91 w 137"/>
                <a:gd name="T81" fmla="*/ 11 h 171"/>
                <a:gd name="T82" fmla="*/ 86 w 137"/>
                <a:gd name="T83" fmla="*/ 19 h 171"/>
                <a:gd name="T84" fmla="*/ 79 w 137"/>
                <a:gd name="T85" fmla="*/ 29 h 171"/>
                <a:gd name="T86" fmla="*/ 76 w 137"/>
                <a:gd name="T87" fmla="*/ 37 h 171"/>
                <a:gd name="T88" fmla="*/ 72 w 137"/>
                <a:gd name="T89" fmla="*/ 47 h 171"/>
                <a:gd name="T90" fmla="*/ 70 w 137"/>
                <a:gd name="T91" fmla="*/ 55 h 171"/>
                <a:gd name="T92" fmla="*/ 68 w 137"/>
                <a:gd name="T93" fmla="*/ 62 h 1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7"/>
                <a:gd name="T142" fmla="*/ 0 h 171"/>
                <a:gd name="T143" fmla="*/ 137 w 137"/>
                <a:gd name="T144" fmla="*/ 171 h 17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7" h="171">
                  <a:moveTo>
                    <a:pt x="68" y="62"/>
                  </a:moveTo>
                  <a:lnTo>
                    <a:pt x="67" y="61"/>
                  </a:lnTo>
                  <a:lnTo>
                    <a:pt x="65" y="57"/>
                  </a:lnTo>
                  <a:lnTo>
                    <a:pt x="61" y="51"/>
                  </a:lnTo>
                  <a:lnTo>
                    <a:pt x="57" y="45"/>
                  </a:lnTo>
                  <a:lnTo>
                    <a:pt x="51" y="37"/>
                  </a:lnTo>
                  <a:lnTo>
                    <a:pt x="46" y="32"/>
                  </a:lnTo>
                  <a:lnTo>
                    <a:pt x="40" y="27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2" y="22"/>
                  </a:lnTo>
                  <a:lnTo>
                    <a:pt x="16" y="25"/>
                  </a:lnTo>
                  <a:lnTo>
                    <a:pt x="10" y="30"/>
                  </a:lnTo>
                  <a:lnTo>
                    <a:pt x="5" y="33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1" y="52"/>
                  </a:lnTo>
                  <a:lnTo>
                    <a:pt x="4" y="57"/>
                  </a:lnTo>
                  <a:lnTo>
                    <a:pt x="10" y="62"/>
                  </a:lnTo>
                  <a:lnTo>
                    <a:pt x="12" y="65"/>
                  </a:lnTo>
                  <a:lnTo>
                    <a:pt x="16" y="67"/>
                  </a:lnTo>
                  <a:lnTo>
                    <a:pt x="20" y="70"/>
                  </a:lnTo>
                  <a:lnTo>
                    <a:pt x="25" y="73"/>
                  </a:lnTo>
                  <a:lnTo>
                    <a:pt x="27" y="76"/>
                  </a:lnTo>
                  <a:lnTo>
                    <a:pt x="31" y="79"/>
                  </a:lnTo>
                  <a:lnTo>
                    <a:pt x="35" y="82"/>
                  </a:lnTo>
                  <a:lnTo>
                    <a:pt x="39" y="84"/>
                  </a:lnTo>
                  <a:lnTo>
                    <a:pt x="43" y="91"/>
                  </a:lnTo>
                  <a:lnTo>
                    <a:pt x="46" y="98"/>
                  </a:lnTo>
                  <a:lnTo>
                    <a:pt x="46" y="101"/>
                  </a:lnTo>
                  <a:lnTo>
                    <a:pt x="46" y="104"/>
                  </a:lnTo>
                  <a:lnTo>
                    <a:pt x="45" y="108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41" y="119"/>
                  </a:lnTo>
                  <a:lnTo>
                    <a:pt x="39" y="123"/>
                  </a:lnTo>
                  <a:lnTo>
                    <a:pt x="37" y="127"/>
                  </a:lnTo>
                  <a:lnTo>
                    <a:pt x="32" y="133"/>
                  </a:lnTo>
                  <a:lnTo>
                    <a:pt x="29" y="139"/>
                  </a:lnTo>
                  <a:lnTo>
                    <a:pt x="26" y="145"/>
                  </a:lnTo>
                  <a:lnTo>
                    <a:pt x="26" y="152"/>
                  </a:lnTo>
                  <a:lnTo>
                    <a:pt x="27" y="155"/>
                  </a:lnTo>
                  <a:lnTo>
                    <a:pt x="30" y="162"/>
                  </a:lnTo>
                  <a:lnTo>
                    <a:pt x="35" y="165"/>
                  </a:lnTo>
                  <a:lnTo>
                    <a:pt x="41" y="169"/>
                  </a:lnTo>
                  <a:lnTo>
                    <a:pt x="46" y="170"/>
                  </a:lnTo>
                  <a:lnTo>
                    <a:pt x="52" y="171"/>
                  </a:lnTo>
                  <a:lnTo>
                    <a:pt x="57" y="170"/>
                  </a:lnTo>
                  <a:lnTo>
                    <a:pt x="63" y="168"/>
                  </a:lnTo>
                  <a:lnTo>
                    <a:pt x="66" y="163"/>
                  </a:lnTo>
                  <a:lnTo>
                    <a:pt x="68" y="157"/>
                  </a:lnTo>
                  <a:lnTo>
                    <a:pt x="70" y="153"/>
                  </a:lnTo>
                  <a:lnTo>
                    <a:pt x="71" y="150"/>
                  </a:lnTo>
                  <a:lnTo>
                    <a:pt x="71" y="145"/>
                  </a:lnTo>
                  <a:lnTo>
                    <a:pt x="72" y="143"/>
                  </a:lnTo>
                  <a:lnTo>
                    <a:pt x="72" y="139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112" y="70"/>
                  </a:lnTo>
                  <a:lnTo>
                    <a:pt x="114" y="63"/>
                  </a:lnTo>
                  <a:lnTo>
                    <a:pt x="118" y="56"/>
                  </a:lnTo>
                  <a:lnTo>
                    <a:pt x="123" y="50"/>
                  </a:lnTo>
                  <a:lnTo>
                    <a:pt x="124" y="46"/>
                  </a:lnTo>
                  <a:lnTo>
                    <a:pt x="127" y="42"/>
                  </a:lnTo>
                  <a:lnTo>
                    <a:pt x="129" y="38"/>
                  </a:lnTo>
                  <a:lnTo>
                    <a:pt x="132" y="35"/>
                  </a:lnTo>
                  <a:lnTo>
                    <a:pt x="135" y="29"/>
                  </a:lnTo>
                  <a:lnTo>
                    <a:pt x="137" y="22"/>
                  </a:lnTo>
                  <a:lnTo>
                    <a:pt x="137" y="16"/>
                  </a:lnTo>
                  <a:lnTo>
                    <a:pt x="135" y="11"/>
                  </a:lnTo>
                  <a:lnTo>
                    <a:pt x="132" y="6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7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6" y="7"/>
                  </a:lnTo>
                  <a:lnTo>
                    <a:pt x="91" y="11"/>
                  </a:lnTo>
                  <a:lnTo>
                    <a:pt x="88" y="15"/>
                  </a:lnTo>
                  <a:lnTo>
                    <a:pt x="86" y="19"/>
                  </a:lnTo>
                  <a:lnTo>
                    <a:pt x="82" y="22"/>
                  </a:lnTo>
                  <a:lnTo>
                    <a:pt x="79" y="29"/>
                  </a:lnTo>
                  <a:lnTo>
                    <a:pt x="78" y="32"/>
                  </a:lnTo>
                  <a:lnTo>
                    <a:pt x="76" y="37"/>
                  </a:lnTo>
                  <a:lnTo>
                    <a:pt x="73" y="42"/>
                  </a:lnTo>
                  <a:lnTo>
                    <a:pt x="72" y="47"/>
                  </a:lnTo>
                  <a:lnTo>
                    <a:pt x="71" y="51"/>
                  </a:lnTo>
                  <a:lnTo>
                    <a:pt x="70" y="55"/>
                  </a:lnTo>
                  <a:lnTo>
                    <a:pt x="68" y="60"/>
                  </a:lnTo>
                  <a:lnTo>
                    <a:pt x="68" y="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9787" y="4881"/>
              <a:ext cx="148" cy="171"/>
            </a:xfrm>
            <a:custGeom>
              <a:avLst/>
              <a:gdLst>
                <a:gd name="T0" fmla="*/ 65 w 148"/>
                <a:gd name="T1" fmla="*/ 57 h 171"/>
                <a:gd name="T2" fmla="*/ 51 w 148"/>
                <a:gd name="T3" fmla="*/ 37 h 171"/>
                <a:gd name="T4" fmla="*/ 35 w 148"/>
                <a:gd name="T5" fmla="*/ 24 h 171"/>
                <a:gd name="T6" fmla="*/ 16 w 148"/>
                <a:gd name="T7" fmla="*/ 25 h 171"/>
                <a:gd name="T8" fmla="*/ 1 w 148"/>
                <a:gd name="T9" fmla="*/ 40 h 171"/>
                <a:gd name="T10" fmla="*/ 4 w 148"/>
                <a:gd name="T11" fmla="*/ 57 h 171"/>
                <a:gd name="T12" fmla="*/ 16 w 148"/>
                <a:gd name="T13" fmla="*/ 67 h 171"/>
                <a:gd name="T14" fmla="*/ 27 w 148"/>
                <a:gd name="T15" fmla="*/ 76 h 171"/>
                <a:gd name="T16" fmla="*/ 39 w 148"/>
                <a:gd name="T17" fmla="*/ 84 h 171"/>
                <a:gd name="T18" fmla="*/ 46 w 148"/>
                <a:gd name="T19" fmla="*/ 101 h 171"/>
                <a:gd name="T20" fmla="*/ 45 w 148"/>
                <a:gd name="T21" fmla="*/ 112 h 171"/>
                <a:gd name="T22" fmla="*/ 39 w 148"/>
                <a:gd name="T23" fmla="*/ 123 h 171"/>
                <a:gd name="T24" fmla="*/ 29 w 148"/>
                <a:gd name="T25" fmla="*/ 139 h 171"/>
                <a:gd name="T26" fmla="*/ 27 w 148"/>
                <a:gd name="T27" fmla="*/ 155 h 171"/>
                <a:gd name="T28" fmla="*/ 41 w 148"/>
                <a:gd name="T29" fmla="*/ 169 h 171"/>
                <a:gd name="T30" fmla="*/ 57 w 148"/>
                <a:gd name="T31" fmla="*/ 170 h 171"/>
                <a:gd name="T32" fmla="*/ 68 w 148"/>
                <a:gd name="T33" fmla="*/ 157 h 171"/>
                <a:gd name="T34" fmla="*/ 71 w 148"/>
                <a:gd name="T35" fmla="*/ 145 h 171"/>
                <a:gd name="T36" fmla="*/ 73 w 148"/>
                <a:gd name="T37" fmla="*/ 135 h 171"/>
                <a:gd name="T38" fmla="*/ 77 w 148"/>
                <a:gd name="T39" fmla="*/ 124 h 171"/>
                <a:gd name="T40" fmla="*/ 92 w 148"/>
                <a:gd name="T41" fmla="*/ 123 h 171"/>
                <a:gd name="T42" fmla="*/ 102 w 148"/>
                <a:gd name="T43" fmla="*/ 128 h 171"/>
                <a:gd name="T44" fmla="*/ 113 w 148"/>
                <a:gd name="T45" fmla="*/ 135 h 171"/>
                <a:gd name="T46" fmla="*/ 124 w 148"/>
                <a:gd name="T47" fmla="*/ 140 h 171"/>
                <a:gd name="T48" fmla="*/ 135 w 148"/>
                <a:gd name="T49" fmla="*/ 144 h 171"/>
                <a:gd name="T50" fmla="*/ 145 w 148"/>
                <a:gd name="T51" fmla="*/ 138 h 171"/>
                <a:gd name="T52" fmla="*/ 148 w 148"/>
                <a:gd name="T53" fmla="*/ 122 h 171"/>
                <a:gd name="T54" fmla="*/ 139 w 148"/>
                <a:gd name="T55" fmla="*/ 106 h 171"/>
                <a:gd name="T56" fmla="*/ 123 w 148"/>
                <a:gd name="T57" fmla="*/ 94 h 171"/>
                <a:gd name="T58" fmla="*/ 112 w 148"/>
                <a:gd name="T59" fmla="*/ 81 h 171"/>
                <a:gd name="T60" fmla="*/ 114 w 148"/>
                <a:gd name="T61" fmla="*/ 63 h 171"/>
                <a:gd name="T62" fmla="*/ 124 w 148"/>
                <a:gd name="T63" fmla="*/ 46 h 171"/>
                <a:gd name="T64" fmla="*/ 132 w 148"/>
                <a:gd name="T65" fmla="*/ 35 h 171"/>
                <a:gd name="T66" fmla="*/ 137 w 148"/>
                <a:gd name="T67" fmla="*/ 16 h 171"/>
                <a:gd name="T68" fmla="*/ 128 w 148"/>
                <a:gd name="T69" fmla="*/ 2 h 171"/>
                <a:gd name="T70" fmla="*/ 118 w 148"/>
                <a:gd name="T71" fmla="*/ 0 h 171"/>
                <a:gd name="T72" fmla="*/ 107 w 148"/>
                <a:gd name="T73" fmla="*/ 2 h 171"/>
                <a:gd name="T74" fmla="*/ 96 w 148"/>
                <a:gd name="T75" fmla="*/ 7 h 171"/>
                <a:gd name="T76" fmla="*/ 86 w 148"/>
                <a:gd name="T77" fmla="*/ 19 h 171"/>
                <a:gd name="T78" fmla="*/ 78 w 148"/>
                <a:gd name="T79" fmla="*/ 32 h 171"/>
                <a:gd name="T80" fmla="*/ 72 w 148"/>
                <a:gd name="T81" fmla="*/ 47 h 171"/>
                <a:gd name="T82" fmla="*/ 68 w 148"/>
                <a:gd name="T83" fmla="*/ 60 h 1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8"/>
                <a:gd name="T127" fmla="*/ 0 h 171"/>
                <a:gd name="T128" fmla="*/ 148 w 148"/>
                <a:gd name="T129" fmla="*/ 171 h 1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8" h="171">
                  <a:moveTo>
                    <a:pt x="68" y="62"/>
                  </a:moveTo>
                  <a:lnTo>
                    <a:pt x="67" y="61"/>
                  </a:lnTo>
                  <a:lnTo>
                    <a:pt x="65" y="57"/>
                  </a:lnTo>
                  <a:lnTo>
                    <a:pt x="61" y="51"/>
                  </a:lnTo>
                  <a:lnTo>
                    <a:pt x="57" y="45"/>
                  </a:lnTo>
                  <a:lnTo>
                    <a:pt x="51" y="37"/>
                  </a:lnTo>
                  <a:lnTo>
                    <a:pt x="46" y="32"/>
                  </a:lnTo>
                  <a:lnTo>
                    <a:pt x="40" y="27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2" y="22"/>
                  </a:lnTo>
                  <a:lnTo>
                    <a:pt x="16" y="25"/>
                  </a:lnTo>
                  <a:lnTo>
                    <a:pt x="10" y="30"/>
                  </a:lnTo>
                  <a:lnTo>
                    <a:pt x="5" y="33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1" y="52"/>
                  </a:lnTo>
                  <a:lnTo>
                    <a:pt x="4" y="57"/>
                  </a:lnTo>
                  <a:lnTo>
                    <a:pt x="10" y="62"/>
                  </a:lnTo>
                  <a:lnTo>
                    <a:pt x="12" y="65"/>
                  </a:lnTo>
                  <a:lnTo>
                    <a:pt x="16" y="67"/>
                  </a:lnTo>
                  <a:lnTo>
                    <a:pt x="20" y="70"/>
                  </a:lnTo>
                  <a:lnTo>
                    <a:pt x="25" y="73"/>
                  </a:lnTo>
                  <a:lnTo>
                    <a:pt x="27" y="76"/>
                  </a:lnTo>
                  <a:lnTo>
                    <a:pt x="31" y="79"/>
                  </a:lnTo>
                  <a:lnTo>
                    <a:pt x="35" y="82"/>
                  </a:lnTo>
                  <a:lnTo>
                    <a:pt x="39" y="84"/>
                  </a:lnTo>
                  <a:lnTo>
                    <a:pt x="43" y="91"/>
                  </a:lnTo>
                  <a:lnTo>
                    <a:pt x="46" y="98"/>
                  </a:lnTo>
                  <a:lnTo>
                    <a:pt x="46" y="101"/>
                  </a:lnTo>
                  <a:lnTo>
                    <a:pt x="46" y="104"/>
                  </a:lnTo>
                  <a:lnTo>
                    <a:pt x="45" y="108"/>
                  </a:lnTo>
                  <a:lnTo>
                    <a:pt x="45" y="112"/>
                  </a:lnTo>
                  <a:lnTo>
                    <a:pt x="42" y="116"/>
                  </a:lnTo>
                  <a:lnTo>
                    <a:pt x="41" y="119"/>
                  </a:lnTo>
                  <a:lnTo>
                    <a:pt x="39" y="123"/>
                  </a:lnTo>
                  <a:lnTo>
                    <a:pt x="37" y="127"/>
                  </a:lnTo>
                  <a:lnTo>
                    <a:pt x="32" y="133"/>
                  </a:lnTo>
                  <a:lnTo>
                    <a:pt x="29" y="139"/>
                  </a:lnTo>
                  <a:lnTo>
                    <a:pt x="26" y="145"/>
                  </a:lnTo>
                  <a:lnTo>
                    <a:pt x="26" y="152"/>
                  </a:lnTo>
                  <a:lnTo>
                    <a:pt x="27" y="155"/>
                  </a:lnTo>
                  <a:lnTo>
                    <a:pt x="30" y="162"/>
                  </a:lnTo>
                  <a:lnTo>
                    <a:pt x="35" y="165"/>
                  </a:lnTo>
                  <a:lnTo>
                    <a:pt x="41" y="169"/>
                  </a:lnTo>
                  <a:lnTo>
                    <a:pt x="46" y="170"/>
                  </a:lnTo>
                  <a:lnTo>
                    <a:pt x="52" y="171"/>
                  </a:lnTo>
                  <a:lnTo>
                    <a:pt x="57" y="170"/>
                  </a:lnTo>
                  <a:lnTo>
                    <a:pt x="63" y="168"/>
                  </a:lnTo>
                  <a:lnTo>
                    <a:pt x="66" y="163"/>
                  </a:lnTo>
                  <a:lnTo>
                    <a:pt x="68" y="157"/>
                  </a:lnTo>
                  <a:lnTo>
                    <a:pt x="70" y="153"/>
                  </a:lnTo>
                  <a:lnTo>
                    <a:pt x="71" y="150"/>
                  </a:lnTo>
                  <a:lnTo>
                    <a:pt x="71" y="145"/>
                  </a:lnTo>
                  <a:lnTo>
                    <a:pt x="72" y="143"/>
                  </a:lnTo>
                  <a:lnTo>
                    <a:pt x="72" y="139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5" y="129"/>
                  </a:lnTo>
                  <a:lnTo>
                    <a:pt x="77" y="124"/>
                  </a:lnTo>
                  <a:lnTo>
                    <a:pt x="82" y="122"/>
                  </a:lnTo>
                  <a:lnTo>
                    <a:pt x="86" y="122"/>
                  </a:lnTo>
                  <a:lnTo>
                    <a:pt x="92" y="123"/>
                  </a:lnTo>
                  <a:lnTo>
                    <a:pt x="94" y="124"/>
                  </a:lnTo>
                  <a:lnTo>
                    <a:pt x="98" y="127"/>
                  </a:lnTo>
                  <a:lnTo>
                    <a:pt x="102" y="128"/>
                  </a:lnTo>
                  <a:lnTo>
                    <a:pt x="106" y="130"/>
                  </a:lnTo>
                  <a:lnTo>
                    <a:pt x="109" y="133"/>
                  </a:lnTo>
                  <a:lnTo>
                    <a:pt x="113" y="135"/>
                  </a:lnTo>
                  <a:lnTo>
                    <a:pt x="117" y="138"/>
                  </a:lnTo>
                  <a:lnTo>
                    <a:pt x="120" y="139"/>
                  </a:lnTo>
                  <a:lnTo>
                    <a:pt x="124" y="140"/>
                  </a:lnTo>
                  <a:lnTo>
                    <a:pt x="128" y="143"/>
                  </a:lnTo>
                  <a:lnTo>
                    <a:pt x="130" y="143"/>
                  </a:lnTo>
                  <a:lnTo>
                    <a:pt x="135" y="144"/>
                  </a:lnTo>
                  <a:lnTo>
                    <a:pt x="139" y="143"/>
                  </a:lnTo>
                  <a:lnTo>
                    <a:pt x="143" y="142"/>
                  </a:lnTo>
                  <a:lnTo>
                    <a:pt x="145" y="138"/>
                  </a:lnTo>
                  <a:lnTo>
                    <a:pt x="148" y="134"/>
                  </a:lnTo>
                  <a:lnTo>
                    <a:pt x="148" y="128"/>
                  </a:lnTo>
                  <a:lnTo>
                    <a:pt x="148" y="122"/>
                  </a:lnTo>
                  <a:lnTo>
                    <a:pt x="145" y="116"/>
                  </a:lnTo>
                  <a:lnTo>
                    <a:pt x="144" y="111"/>
                  </a:lnTo>
                  <a:lnTo>
                    <a:pt x="139" y="106"/>
                  </a:lnTo>
                  <a:lnTo>
                    <a:pt x="134" y="102"/>
                  </a:lnTo>
                  <a:lnTo>
                    <a:pt x="128" y="98"/>
                  </a:lnTo>
                  <a:lnTo>
                    <a:pt x="123" y="94"/>
                  </a:lnTo>
                  <a:lnTo>
                    <a:pt x="117" y="89"/>
                  </a:lnTo>
                  <a:lnTo>
                    <a:pt x="114" y="86"/>
                  </a:lnTo>
                  <a:lnTo>
                    <a:pt x="112" y="81"/>
                  </a:lnTo>
                  <a:lnTo>
                    <a:pt x="111" y="76"/>
                  </a:lnTo>
                  <a:lnTo>
                    <a:pt x="112" y="70"/>
                  </a:lnTo>
                  <a:lnTo>
                    <a:pt x="114" y="63"/>
                  </a:lnTo>
                  <a:lnTo>
                    <a:pt x="118" y="56"/>
                  </a:lnTo>
                  <a:lnTo>
                    <a:pt x="123" y="50"/>
                  </a:lnTo>
                  <a:lnTo>
                    <a:pt x="124" y="46"/>
                  </a:lnTo>
                  <a:lnTo>
                    <a:pt x="127" y="42"/>
                  </a:lnTo>
                  <a:lnTo>
                    <a:pt x="129" y="38"/>
                  </a:lnTo>
                  <a:lnTo>
                    <a:pt x="132" y="35"/>
                  </a:lnTo>
                  <a:lnTo>
                    <a:pt x="135" y="29"/>
                  </a:lnTo>
                  <a:lnTo>
                    <a:pt x="137" y="22"/>
                  </a:lnTo>
                  <a:lnTo>
                    <a:pt x="137" y="16"/>
                  </a:lnTo>
                  <a:lnTo>
                    <a:pt x="135" y="11"/>
                  </a:lnTo>
                  <a:lnTo>
                    <a:pt x="132" y="6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07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6" y="7"/>
                  </a:lnTo>
                  <a:lnTo>
                    <a:pt x="91" y="11"/>
                  </a:lnTo>
                  <a:lnTo>
                    <a:pt x="88" y="15"/>
                  </a:lnTo>
                  <a:lnTo>
                    <a:pt x="86" y="19"/>
                  </a:lnTo>
                  <a:lnTo>
                    <a:pt x="82" y="22"/>
                  </a:lnTo>
                  <a:lnTo>
                    <a:pt x="79" y="29"/>
                  </a:lnTo>
                  <a:lnTo>
                    <a:pt x="78" y="32"/>
                  </a:lnTo>
                  <a:lnTo>
                    <a:pt x="76" y="37"/>
                  </a:lnTo>
                  <a:lnTo>
                    <a:pt x="73" y="42"/>
                  </a:lnTo>
                  <a:lnTo>
                    <a:pt x="72" y="47"/>
                  </a:lnTo>
                  <a:lnTo>
                    <a:pt x="71" y="51"/>
                  </a:lnTo>
                  <a:lnTo>
                    <a:pt x="70" y="55"/>
                  </a:lnTo>
                  <a:lnTo>
                    <a:pt x="68" y="60"/>
                  </a:lnTo>
                  <a:lnTo>
                    <a:pt x="68" y="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0060" y="4356"/>
              <a:ext cx="547" cy="670"/>
            </a:xfrm>
            <a:custGeom>
              <a:avLst/>
              <a:gdLst>
                <a:gd name="T0" fmla="*/ 38 w 547"/>
                <a:gd name="T1" fmla="*/ 455 h 670"/>
                <a:gd name="T2" fmla="*/ 33 w 547"/>
                <a:gd name="T3" fmla="*/ 474 h 670"/>
                <a:gd name="T4" fmla="*/ 25 w 547"/>
                <a:gd name="T5" fmla="*/ 492 h 670"/>
                <a:gd name="T6" fmla="*/ 20 w 547"/>
                <a:gd name="T7" fmla="*/ 509 h 670"/>
                <a:gd name="T8" fmla="*/ 14 w 547"/>
                <a:gd name="T9" fmla="*/ 526 h 670"/>
                <a:gd name="T10" fmla="*/ 8 w 547"/>
                <a:gd name="T11" fmla="*/ 543 h 670"/>
                <a:gd name="T12" fmla="*/ 4 w 547"/>
                <a:gd name="T13" fmla="*/ 562 h 670"/>
                <a:gd name="T14" fmla="*/ 0 w 547"/>
                <a:gd name="T15" fmla="*/ 581 h 670"/>
                <a:gd name="T16" fmla="*/ 0 w 547"/>
                <a:gd name="T17" fmla="*/ 599 h 670"/>
                <a:gd name="T18" fmla="*/ 0 w 547"/>
                <a:gd name="T19" fmla="*/ 617 h 670"/>
                <a:gd name="T20" fmla="*/ 0 w 547"/>
                <a:gd name="T21" fmla="*/ 633 h 670"/>
                <a:gd name="T22" fmla="*/ 2 w 547"/>
                <a:gd name="T23" fmla="*/ 649 h 670"/>
                <a:gd name="T24" fmla="*/ 7 w 547"/>
                <a:gd name="T25" fmla="*/ 670 h 670"/>
                <a:gd name="T26" fmla="*/ 30 w 547"/>
                <a:gd name="T27" fmla="*/ 667 h 670"/>
                <a:gd name="T28" fmla="*/ 54 w 547"/>
                <a:gd name="T29" fmla="*/ 662 h 670"/>
                <a:gd name="T30" fmla="*/ 74 w 547"/>
                <a:gd name="T31" fmla="*/ 654 h 670"/>
                <a:gd name="T32" fmla="*/ 89 w 547"/>
                <a:gd name="T33" fmla="*/ 648 h 670"/>
                <a:gd name="T34" fmla="*/ 106 w 547"/>
                <a:gd name="T35" fmla="*/ 639 h 670"/>
                <a:gd name="T36" fmla="*/ 125 w 547"/>
                <a:gd name="T37" fmla="*/ 628 h 670"/>
                <a:gd name="T38" fmla="*/ 143 w 547"/>
                <a:gd name="T39" fmla="*/ 614 h 670"/>
                <a:gd name="T40" fmla="*/ 159 w 547"/>
                <a:gd name="T41" fmla="*/ 603 h 670"/>
                <a:gd name="T42" fmla="*/ 180 w 547"/>
                <a:gd name="T43" fmla="*/ 586 h 670"/>
                <a:gd name="T44" fmla="*/ 199 w 547"/>
                <a:gd name="T45" fmla="*/ 567 h 670"/>
                <a:gd name="T46" fmla="*/ 504 w 547"/>
                <a:gd name="T47" fmla="*/ 72 h 670"/>
                <a:gd name="T48" fmla="*/ 492 w 547"/>
                <a:gd name="T49" fmla="*/ 86 h 670"/>
                <a:gd name="T50" fmla="*/ 480 w 547"/>
                <a:gd name="T51" fmla="*/ 102 h 670"/>
                <a:gd name="T52" fmla="*/ 463 w 547"/>
                <a:gd name="T53" fmla="*/ 124 h 670"/>
                <a:gd name="T54" fmla="*/ 442 w 547"/>
                <a:gd name="T55" fmla="*/ 151 h 670"/>
                <a:gd name="T56" fmla="*/ 420 w 547"/>
                <a:gd name="T57" fmla="*/ 180 h 670"/>
                <a:gd name="T58" fmla="*/ 395 w 547"/>
                <a:gd name="T59" fmla="*/ 214 h 670"/>
                <a:gd name="T60" fmla="*/ 369 w 547"/>
                <a:gd name="T61" fmla="*/ 249 h 670"/>
                <a:gd name="T62" fmla="*/ 341 w 547"/>
                <a:gd name="T63" fmla="*/ 285 h 670"/>
                <a:gd name="T64" fmla="*/ 313 w 547"/>
                <a:gd name="T65" fmla="*/ 322 h 670"/>
                <a:gd name="T66" fmla="*/ 286 w 547"/>
                <a:gd name="T67" fmla="*/ 358 h 670"/>
                <a:gd name="T68" fmla="*/ 259 w 547"/>
                <a:gd name="T69" fmla="*/ 394 h 670"/>
                <a:gd name="T70" fmla="*/ 234 w 547"/>
                <a:gd name="T71" fmla="*/ 428 h 670"/>
                <a:gd name="T72" fmla="*/ 211 w 547"/>
                <a:gd name="T73" fmla="*/ 459 h 670"/>
                <a:gd name="T74" fmla="*/ 192 w 547"/>
                <a:gd name="T75" fmla="*/ 488 h 670"/>
                <a:gd name="T76" fmla="*/ 175 w 547"/>
                <a:gd name="T77" fmla="*/ 511 h 670"/>
                <a:gd name="T78" fmla="*/ 164 w 547"/>
                <a:gd name="T79" fmla="*/ 525 h 670"/>
                <a:gd name="T80" fmla="*/ 147 w 547"/>
                <a:gd name="T81" fmla="*/ 547 h 670"/>
                <a:gd name="T82" fmla="*/ 123 w 547"/>
                <a:gd name="T83" fmla="*/ 572 h 670"/>
                <a:gd name="T84" fmla="*/ 96 w 547"/>
                <a:gd name="T85" fmla="*/ 594 h 670"/>
                <a:gd name="T86" fmla="*/ 69 w 547"/>
                <a:gd name="T87" fmla="*/ 611 h 670"/>
                <a:gd name="T88" fmla="*/ 43 w 547"/>
                <a:gd name="T89" fmla="*/ 616 h 670"/>
                <a:gd name="T90" fmla="*/ 40 w 547"/>
                <a:gd name="T91" fmla="*/ 601 h 670"/>
                <a:gd name="T92" fmla="*/ 44 w 547"/>
                <a:gd name="T93" fmla="*/ 577 h 670"/>
                <a:gd name="T94" fmla="*/ 50 w 547"/>
                <a:gd name="T95" fmla="*/ 563 h 670"/>
                <a:gd name="T96" fmla="*/ 58 w 547"/>
                <a:gd name="T97" fmla="*/ 545 h 670"/>
                <a:gd name="T98" fmla="*/ 65 w 547"/>
                <a:gd name="T99" fmla="*/ 529 h 670"/>
                <a:gd name="T100" fmla="*/ 72 w 547"/>
                <a:gd name="T101" fmla="*/ 511 h 670"/>
                <a:gd name="T102" fmla="*/ 80 w 547"/>
                <a:gd name="T103" fmla="*/ 496 h 670"/>
                <a:gd name="T104" fmla="*/ 85 w 547"/>
                <a:gd name="T105" fmla="*/ 481 h 670"/>
                <a:gd name="T106" fmla="*/ 92 w 547"/>
                <a:gd name="T107" fmla="*/ 463 h 670"/>
                <a:gd name="T108" fmla="*/ 401 w 547"/>
                <a:gd name="T109" fmla="*/ 0 h 67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7"/>
                <a:gd name="T166" fmla="*/ 0 h 670"/>
                <a:gd name="T167" fmla="*/ 547 w 547"/>
                <a:gd name="T168" fmla="*/ 670 h 67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7" h="670">
                  <a:moveTo>
                    <a:pt x="401" y="0"/>
                  </a:moveTo>
                  <a:lnTo>
                    <a:pt x="40" y="449"/>
                  </a:lnTo>
                  <a:lnTo>
                    <a:pt x="39" y="450"/>
                  </a:lnTo>
                  <a:lnTo>
                    <a:pt x="38" y="455"/>
                  </a:lnTo>
                  <a:lnTo>
                    <a:pt x="36" y="459"/>
                  </a:lnTo>
                  <a:lnTo>
                    <a:pt x="35" y="463"/>
                  </a:lnTo>
                  <a:lnTo>
                    <a:pt x="34" y="468"/>
                  </a:lnTo>
                  <a:lnTo>
                    <a:pt x="33" y="474"/>
                  </a:lnTo>
                  <a:lnTo>
                    <a:pt x="30" y="479"/>
                  </a:lnTo>
                  <a:lnTo>
                    <a:pt x="28" y="486"/>
                  </a:lnTo>
                  <a:lnTo>
                    <a:pt x="27" y="489"/>
                  </a:lnTo>
                  <a:lnTo>
                    <a:pt x="25" y="492"/>
                  </a:lnTo>
                  <a:lnTo>
                    <a:pt x="24" y="497"/>
                  </a:lnTo>
                  <a:lnTo>
                    <a:pt x="23" y="501"/>
                  </a:lnTo>
                  <a:lnTo>
                    <a:pt x="22" y="505"/>
                  </a:lnTo>
                  <a:lnTo>
                    <a:pt x="20" y="509"/>
                  </a:lnTo>
                  <a:lnTo>
                    <a:pt x="19" y="512"/>
                  </a:lnTo>
                  <a:lnTo>
                    <a:pt x="18" y="517"/>
                  </a:lnTo>
                  <a:lnTo>
                    <a:pt x="15" y="521"/>
                  </a:lnTo>
                  <a:lnTo>
                    <a:pt x="14" y="526"/>
                  </a:lnTo>
                  <a:lnTo>
                    <a:pt x="13" y="530"/>
                  </a:lnTo>
                  <a:lnTo>
                    <a:pt x="12" y="535"/>
                  </a:lnTo>
                  <a:lnTo>
                    <a:pt x="9" y="540"/>
                  </a:lnTo>
                  <a:lnTo>
                    <a:pt x="8" y="543"/>
                  </a:lnTo>
                  <a:lnTo>
                    <a:pt x="7" y="548"/>
                  </a:lnTo>
                  <a:lnTo>
                    <a:pt x="5" y="553"/>
                  </a:lnTo>
                  <a:lnTo>
                    <a:pt x="4" y="557"/>
                  </a:lnTo>
                  <a:lnTo>
                    <a:pt x="4" y="562"/>
                  </a:lnTo>
                  <a:lnTo>
                    <a:pt x="2" y="567"/>
                  </a:lnTo>
                  <a:lnTo>
                    <a:pt x="2" y="572"/>
                  </a:lnTo>
                  <a:lnTo>
                    <a:pt x="2" y="576"/>
                  </a:lnTo>
                  <a:lnTo>
                    <a:pt x="0" y="581"/>
                  </a:lnTo>
                  <a:lnTo>
                    <a:pt x="0" y="585"/>
                  </a:lnTo>
                  <a:lnTo>
                    <a:pt x="0" y="591"/>
                  </a:lnTo>
                  <a:lnTo>
                    <a:pt x="0" y="594"/>
                  </a:lnTo>
                  <a:lnTo>
                    <a:pt x="0" y="599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2"/>
                  </a:lnTo>
                  <a:lnTo>
                    <a:pt x="0" y="617"/>
                  </a:lnTo>
                  <a:lnTo>
                    <a:pt x="0" y="621"/>
                  </a:lnTo>
                  <a:lnTo>
                    <a:pt x="0" y="626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7"/>
                  </a:lnTo>
                  <a:lnTo>
                    <a:pt x="2" y="642"/>
                  </a:lnTo>
                  <a:lnTo>
                    <a:pt x="2" y="645"/>
                  </a:lnTo>
                  <a:lnTo>
                    <a:pt x="2" y="649"/>
                  </a:lnTo>
                  <a:lnTo>
                    <a:pt x="3" y="653"/>
                  </a:lnTo>
                  <a:lnTo>
                    <a:pt x="4" y="657"/>
                  </a:lnTo>
                  <a:lnTo>
                    <a:pt x="4" y="663"/>
                  </a:lnTo>
                  <a:lnTo>
                    <a:pt x="7" y="670"/>
                  </a:lnTo>
                  <a:lnTo>
                    <a:pt x="12" y="668"/>
                  </a:lnTo>
                  <a:lnTo>
                    <a:pt x="18" y="668"/>
                  </a:lnTo>
                  <a:lnTo>
                    <a:pt x="24" y="667"/>
                  </a:lnTo>
                  <a:lnTo>
                    <a:pt x="30" y="667"/>
                  </a:lnTo>
                  <a:lnTo>
                    <a:pt x="35" y="665"/>
                  </a:lnTo>
                  <a:lnTo>
                    <a:pt x="41" y="664"/>
                  </a:lnTo>
                  <a:lnTo>
                    <a:pt x="48" y="663"/>
                  </a:lnTo>
                  <a:lnTo>
                    <a:pt x="54" y="662"/>
                  </a:lnTo>
                  <a:lnTo>
                    <a:pt x="60" y="660"/>
                  </a:lnTo>
                  <a:lnTo>
                    <a:pt x="66" y="658"/>
                  </a:lnTo>
                  <a:lnTo>
                    <a:pt x="70" y="655"/>
                  </a:lnTo>
                  <a:lnTo>
                    <a:pt x="74" y="654"/>
                  </a:lnTo>
                  <a:lnTo>
                    <a:pt x="77" y="653"/>
                  </a:lnTo>
                  <a:lnTo>
                    <a:pt x="81" y="652"/>
                  </a:lnTo>
                  <a:lnTo>
                    <a:pt x="85" y="650"/>
                  </a:lnTo>
                  <a:lnTo>
                    <a:pt x="89" y="648"/>
                  </a:lnTo>
                  <a:lnTo>
                    <a:pt x="92" y="647"/>
                  </a:lnTo>
                  <a:lnTo>
                    <a:pt x="97" y="644"/>
                  </a:lnTo>
                  <a:lnTo>
                    <a:pt x="101" y="642"/>
                  </a:lnTo>
                  <a:lnTo>
                    <a:pt x="106" y="639"/>
                  </a:lnTo>
                  <a:lnTo>
                    <a:pt x="111" y="637"/>
                  </a:lnTo>
                  <a:lnTo>
                    <a:pt x="116" y="634"/>
                  </a:lnTo>
                  <a:lnTo>
                    <a:pt x="120" y="632"/>
                  </a:lnTo>
                  <a:lnTo>
                    <a:pt x="125" y="628"/>
                  </a:lnTo>
                  <a:lnTo>
                    <a:pt x="130" y="624"/>
                  </a:lnTo>
                  <a:lnTo>
                    <a:pt x="135" y="622"/>
                  </a:lnTo>
                  <a:lnTo>
                    <a:pt x="138" y="618"/>
                  </a:lnTo>
                  <a:lnTo>
                    <a:pt x="143" y="614"/>
                  </a:lnTo>
                  <a:lnTo>
                    <a:pt x="147" y="612"/>
                  </a:lnTo>
                  <a:lnTo>
                    <a:pt x="151" y="609"/>
                  </a:lnTo>
                  <a:lnTo>
                    <a:pt x="156" y="606"/>
                  </a:lnTo>
                  <a:lnTo>
                    <a:pt x="159" y="603"/>
                  </a:lnTo>
                  <a:lnTo>
                    <a:pt x="163" y="599"/>
                  </a:lnTo>
                  <a:lnTo>
                    <a:pt x="167" y="597"/>
                  </a:lnTo>
                  <a:lnTo>
                    <a:pt x="173" y="591"/>
                  </a:lnTo>
                  <a:lnTo>
                    <a:pt x="180" y="586"/>
                  </a:lnTo>
                  <a:lnTo>
                    <a:pt x="185" y="580"/>
                  </a:lnTo>
                  <a:lnTo>
                    <a:pt x="190" y="575"/>
                  </a:lnTo>
                  <a:lnTo>
                    <a:pt x="194" y="571"/>
                  </a:lnTo>
                  <a:lnTo>
                    <a:pt x="199" y="567"/>
                  </a:lnTo>
                  <a:lnTo>
                    <a:pt x="204" y="562"/>
                  </a:lnTo>
                  <a:lnTo>
                    <a:pt x="207" y="561"/>
                  </a:lnTo>
                  <a:lnTo>
                    <a:pt x="547" y="96"/>
                  </a:lnTo>
                  <a:lnTo>
                    <a:pt x="504" y="72"/>
                  </a:lnTo>
                  <a:lnTo>
                    <a:pt x="503" y="73"/>
                  </a:lnTo>
                  <a:lnTo>
                    <a:pt x="501" y="76"/>
                  </a:lnTo>
                  <a:lnTo>
                    <a:pt x="497" y="80"/>
                  </a:lnTo>
                  <a:lnTo>
                    <a:pt x="492" y="86"/>
                  </a:lnTo>
                  <a:lnTo>
                    <a:pt x="490" y="90"/>
                  </a:lnTo>
                  <a:lnTo>
                    <a:pt x="486" y="93"/>
                  </a:lnTo>
                  <a:lnTo>
                    <a:pt x="482" y="97"/>
                  </a:lnTo>
                  <a:lnTo>
                    <a:pt x="480" y="102"/>
                  </a:lnTo>
                  <a:lnTo>
                    <a:pt x="476" y="107"/>
                  </a:lnTo>
                  <a:lnTo>
                    <a:pt x="471" y="112"/>
                  </a:lnTo>
                  <a:lnTo>
                    <a:pt x="467" y="118"/>
                  </a:lnTo>
                  <a:lnTo>
                    <a:pt x="463" y="124"/>
                  </a:lnTo>
                  <a:lnTo>
                    <a:pt x="459" y="131"/>
                  </a:lnTo>
                  <a:lnTo>
                    <a:pt x="452" y="137"/>
                  </a:lnTo>
                  <a:lnTo>
                    <a:pt x="447" y="143"/>
                  </a:lnTo>
                  <a:lnTo>
                    <a:pt x="442" y="151"/>
                  </a:lnTo>
                  <a:lnTo>
                    <a:pt x="436" y="157"/>
                  </a:lnTo>
                  <a:lnTo>
                    <a:pt x="431" y="165"/>
                  </a:lnTo>
                  <a:lnTo>
                    <a:pt x="425" y="173"/>
                  </a:lnTo>
                  <a:lnTo>
                    <a:pt x="420" y="180"/>
                  </a:lnTo>
                  <a:lnTo>
                    <a:pt x="413" y="189"/>
                  </a:lnTo>
                  <a:lnTo>
                    <a:pt x="408" y="197"/>
                  </a:lnTo>
                  <a:lnTo>
                    <a:pt x="400" y="205"/>
                  </a:lnTo>
                  <a:lnTo>
                    <a:pt x="395" y="214"/>
                  </a:lnTo>
                  <a:lnTo>
                    <a:pt x="388" y="221"/>
                  </a:lnTo>
                  <a:lnTo>
                    <a:pt x="382" y="231"/>
                  </a:lnTo>
                  <a:lnTo>
                    <a:pt x="374" y="240"/>
                  </a:lnTo>
                  <a:lnTo>
                    <a:pt x="369" y="249"/>
                  </a:lnTo>
                  <a:lnTo>
                    <a:pt x="362" y="257"/>
                  </a:lnTo>
                  <a:lnTo>
                    <a:pt x="354" y="267"/>
                  </a:lnTo>
                  <a:lnTo>
                    <a:pt x="348" y="275"/>
                  </a:lnTo>
                  <a:lnTo>
                    <a:pt x="341" y="285"/>
                  </a:lnTo>
                  <a:lnTo>
                    <a:pt x="334" y="295"/>
                  </a:lnTo>
                  <a:lnTo>
                    <a:pt x="327" y="303"/>
                  </a:lnTo>
                  <a:lnTo>
                    <a:pt x="319" y="312"/>
                  </a:lnTo>
                  <a:lnTo>
                    <a:pt x="313" y="322"/>
                  </a:lnTo>
                  <a:lnTo>
                    <a:pt x="306" y="331"/>
                  </a:lnTo>
                  <a:lnTo>
                    <a:pt x="300" y="341"/>
                  </a:lnTo>
                  <a:lnTo>
                    <a:pt x="292" y="350"/>
                  </a:lnTo>
                  <a:lnTo>
                    <a:pt x="286" y="358"/>
                  </a:lnTo>
                  <a:lnTo>
                    <a:pt x="279" y="367"/>
                  </a:lnTo>
                  <a:lnTo>
                    <a:pt x="272" y="377"/>
                  </a:lnTo>
                  <a:lnTo>
                    <a:pt x="265" y="386"/>
                  </a:lnTo>
                  <a:lnTo>
                    <a:pt x="259" y="394"/>
                  </a:lnTo>
                  <a:lnTo>
                    <a:pt x="252" y="403"/>
                  </a:lnTo>
                  <a:lnTo>
                    <a:pt x="245" y="410"/>
                  </a:lnTo>
                  <a:lnTo>
                    <a:pt x="240" y="419"/>
                  </a:lnTo>
                  <a:lnTo>
                    <a:pt x="234" y="428"/>
                  </a:lnTo>
                  <a:lnTo>
                    <a:pt x="228" y="435"/>
                  </a:lnTo>
                  <a:lnTo>
                    <a:pt x="221" y="444"/>
                  </a:lnTo>
                  <a:lnTo>
                    <a:pt x="216" y="451"/>
                  </a:lnTo>
                  <a:lnTo>
                    <a:pt x="211" y="459"/>
                  </a:lnTo>
                  <a:lnTo>
                    <a:pt x="205" y="466"/>
                  </a:lnTo>
                  <a:lnTo>
                    <a:pt x="200" y="474"/>
                  </a:lnTo>
                  <a:lnTo>
                    <a:pt x="195" y="480"/>
                  </a:lnTo>
                  <a:lnTo>
                    <a:pt x="192" y="488"/>
                  </a:lnTo>
                  <a:lnTo>
                    <a:pt x="187" y="492"/>
                  </a:lnTo>
                  <a:lnTo>
                    <a:pt x="183" y="500"/>
                  </a:lnTo>
                  <a:lnTo>
                    <a:pt x="178" y="505"/>
                  </a:lnTo>
                  <a:lnTo>
                    <a:pt x="175" y="511"/>
                  </a:lnTo>
                  <a:lnTo>
                    <a:pt x="173" y="512"/>
                  </a:lnTo>
                  <a:lnTo>
                    <a:pt x="171" y="516"/>
                  </a:lnTo>
                  <a:lnTo>
                    <a:pt x="167" y="520"/>
                  </a:lnTo>
                  <a:lnTo>
                    <a:pt x="164" y="525"/>
                  </a:lnTo>
                  <a:lnTo>
                    <a:pt x="161" y="529"/>
                  </a:lnTo>
                  <a:lnTo>
                    <a:pt x="157" y="535"/>
                  </a:lnTo>
                  <a:lnTo>
                    <a:pt x="152" y="541"/>
                  </a:lnTo>
                  <a:lnTo>
                    <a:pt x="147" y="547"/>
                  </a:lnTo>
                  <a:lnTo>
                    <a:pt x="142" y="553"/>
                  </a:lnTo>
                  <a:lnTo>
                    <a:pt x="136" y="560"/>
                  </a:lnTo>
                  <a:lnTo>
                    <a:pt x="130" y="566"/>
                  </a:lnTo>
                  <a:lnTo>
                    <a:pt x="123" y="572"/>
                  </a:lnTo>
                  <a:lnTo>
                    <a:pt x="116" y="578"/>
                  </a:lnTo>
                  <a:lnTo>
                    <a:pt x="110" y="585"/>
                  </a:lnTo>
                  <a:lnTo>
                    <a:pt x="102" y="589"/>
                  </a:lnTo>
                  <a:lnTo>
                    <a:pt x="96" y="594"/>
                  </a:lnTo>
                  <a:lnTo>
                    <a:pt x="89" y="598"/>
                  </a:lnTo>
                  <a:lnTo>
                    <a:pt x="82" y="603"/>
                  </a:lnTo>
                  <a:lnTo>
                    <a:pt x="75" y="607"/>
                  </a:lnTo>
                  <a:lnTo>
                    <a:pt x="69" y="611"/>
                  </a:lnTo>
                  <a:lnTo>
                    <a:pt x="61" y="613"/>
                  </a:lnTo>
                  <a:lnTo>
                    <a:pt x="55" y="614"/>
                  </a:lnTo>
                  <a:lnTo>
                    <a:pt x="49" y="616"/>
                  </a:lnTo>
                  <a:lnTo>
                    <a:pt x="43" y="616"/>
                  </a:lnTo>
                  <a:lnTo>
                    <a:pt x="41" y="612"/>
                  </a:lnTo>
                  <a:lnTo>
                    <a:pt x="40" y="608"/>
                  </a:lnTo>
                  <a:lnTo>
                    <a:pt x="40" y="604"/>
                  </a:lnTo>
                  <a:lnTo>
                    <a:pt x="40" y="601"/>
                  </a:lnTo>
                  <a:lnTo>
                    <a:pt x="40" y="596"/>
                  </a:lnTo>
                  <a:lnTo>
                    <a:pt x="41" y="589"/>
                  </a:lnTo>
                  <a:lnTo>
                    <a:pt x="41" y="583"/>
                  </a:lnTo>
                  <a:lnTo>
                    <a:pt x="44" y="577"/>
                  </a:lnTo>
                  <a:lnTo>
                    <a:pt x="45" y="573"/>
                  </a:lnTo>
                  <a:lnTo>
                    <a:pt x="46" y="570"/>
                  </a:lnTo>
                  <a:lnTo>
                    <a:pt x="48" y="566"/>
                  </a:lnTo>
                  <a:lnTo>
                    <a:pt x="50" y="563"/>
                  </a:lnTo>
                  <a:lnTo>
                    <a:pt x="51" y="558"/>
                  </a:lnTo>
                  <a:lnTo>
                    <a:pt x="54" y="553"/>
                  </a:lnTo>
                  <a:lnTo>
                    <a:pt x="55" y="550"/>
                  </a:lnTo>
                  <a:lnTo>
                    <a:pt x="58" y="545"/>
                  </a:lnTo>
                  <a:lnTo>
                    <a:pt x="60" y="541"/>
                  </a:lnTo>
                  <a:lnTo>
                    <a:pt x="61" y="537"/>
                  </a:lnTo>
                  <a:lnTo>
                    <a:pt x="64" y="532"/>
                  </a:lnTo>
                  <a:lnTo>
                    <a:pt x="65" y="529"/>
                  </a:lnTo>
                  <a:lnTo>
                    <a:pt x="66" y="524"/>
                  </a:lnTo>
                  <a:lnTo>
                    <a:pt x="69" y="519"/>
                  </a:lnTo>
                  <a:lnTo>
                    <a:pt x="70" y="515"/>
                  </a:lnTo>
                  <a:lnTo>
                    <a:pt x="72" y="511"/>
                  </a:lnTo>
                  <a:lnTo>
                    <a:pt x="74" y="506"/>
                  </a:lnTo>
                  <a:lnTo>
                    <a:pt x="76" y="502"/>
                  </a:lnTo>
                  <a:lnTo>
                    <a:pt x="77" y="499"/>
                  </a:lnTo>
                  <a:lnTo>
                    <a:pt x="80" y="496"/>
                  </a:lnTo>
                  <a:lnTo>
                    <a:pt x="81" y="491"/>
                  </a:lnTo>
                  <a:lnTo>
                    <a:pt x="82" y="488"/>
                  </a:lnTo>
                  <a:lnTo>
                    <a:pt x="84" y="484"/>
                  </a:lnTo>
                  <a:lnTo>
                    <a:pt x="85" y="481"/>
                  </a:lnTo>
                  <a:lnTo>
                    <a:pt x="87" y="475"/>
                  </a:lnTo>
                  <a:lnTo>
                    <a:pt x="90" y="470"/>
                  </a:lnTo>
                  <a:lnTo>
                    <a:pt x="91" y="465"/>
                  </a:lnTo>
                  <a:lnTo>
                    <a:pt x="92" y="463"/>
                  </a:lnTo>
                  <a:lnTo>
                    <a:pt x="94" y="461"/>
                  </a:lnTo>
                  <a:lnTo>
                    <a:pt x="441" y="2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0120" y="4785"/>
              <a:ext cx="154" cy="113"/>
            </a:xfrm>
            <a:custGeom>
              <a:avLst/>
              <a:gdLst>
                <a:gd name="T0" fmla="*/ 0 w 154"/>
                <a:gd name="T1" fmla="*/ 51 h 113"/>
                <a:gd name="T2" fmla="*/ 1 w 154"/>
                <a:gd name="T3" fmla="*/ 50 h 113"/>
                <a:gd name="T4" fmla="*/ 6 w 154"/>
                <a:gd name="T5" fmla="*/ 50 h 113"/>
                <a:gd name="T6" fmla="*/ 10 w 154"/>
                <a:gd name="T7" fmla="*/ 49 h 113"/>
                <a:gd name="T8" fmla="*/ 15 w 154"/>
                <a:gd name="T9" fmla="*/ 49 h 113"/>
                <a:gd name="T10" fmla="*/ 20 w 154"/>
                <a:gd name="T11" fmla="*/ 49 h 113"/>
                <a:gd name="T12" fmla="*/ 26 w 154"/>
                <a:gd name="T13" fmla="*/ 50 h 113"/>
                <a:gd name="T14" fmla="*/ 31 w 154"/>
                <a:gd name="T15" fmla="*/ 50 h 113"/>
                <a:gd name="T16" fmla="*/ 37 w 154"/>
                <a:gd name="T17" fmla="*/ 50 h 113"/>
                <a:gd name="T18" fmla="*/ 43 w 154"/>
                <a:gd name="T19" fmla="*/ 50 h 113"/>
                <a:gd name="T20" fmla="*/ 50 w 154"/>
                <a:gd name="T21" fmla="*/ 52 h 113"/>
                <a:gd name="T22" fmla="*/ 55 w 154"/>
                <a:gd name="T23" fmla="*/ 54 h 113"/>
                <a:gd name="T24" fmla="*/ 61 w 154"/>
                <a:gd name="T25" fmla="*/ 55 h 113"/>
                <a:gd name="T26" fmla="*/ 66 w 154"/>
                <a:gd name="T27" fmla="*/ 57 h 113"/>
                <a:gd name="T28" fmla="*/ 71 w 154"/>
                <a:gd name="T29" fmla="*/ 60 h 113"/>
                <a:gd name="T30" fmla="*/ 75 w 154"/>
                <a:gd name="T31" fmla="*/ 62 h 113"/>
                <a:gd name="T32" fmla="*/ 79 w 154"/>
                <a:gd name="T33" fmla="*/ 67 h 113"/>
                <a:gd name="T34" fmla="*/ 83 w 154"/>
                <a:gd name="T35" fmla="*/ 71 h 113"/>
                <a:gd name="T36" fmla="*/ 87 w 154"/>
                <a:gd name="T37" fmla="*/ 75 h 113"/>
                <a:gd name="T38" fmla="*/ 91 w 154"/>
                <a:gd name="T39" fmla="*/ 80 h 113"/>
                <a:gd name="T40" fmla="*/ 93 w 154"/>
                <a:gd name="T41" fmla="*/ 83 h 113"/>
                <a:gd name="T42" fmla="*/ 97 w 154"/>
                <a:gd name="T43" fmla="*/ 88 h 113"/>
                <a:gd name="T44" fmla="*/ 99 w 154"/>
                <a:gd name="T45" fmla="*/ 93 h 113"/>
                <a:gd name="T46" fmla="*/ 102 w 154"/>
                <a:gd name="T47" fmla="*/ 96 h 113"/>
                <a:gd name="T48" fmla="*/ 103 w 154"/>
                <a:gd name="T49" fmla="*/ 100 h 113"/>
                <a:gd name="T50" fmla="*/ 104 w 154"/>
                <a:gd name="T51" fmla="*/ 103 h 113"/>
                <a:gd name="T52" fmla="*/ 107 w 154"/>
                <a:gd name="T53" fmla="*/ 107 h 113"/>
                <a:gd name="T54" fmla="*/ 108 w 154"/>
                <a:gd name="T55" fmla="*/ 112 h 113"/>
                <a:gd name="T56" fmla="*/ 109 w 154"/>
                <a:gd name="T57" fmla="*/ 113 h 113"/>
                <a:gd name="T58" fmla="*/ 154 w 154"/>
                <a:gd name="T59" fmla="*/ 81 h 113"/>
                <a:gd name="T60" fmla="*/ 153 w 154"/>
                <a:gd name="T61" fmla="*/ 77 h 113"/>
                <a:gd name="T62" fmla="*/ 149 w 154"/>
                <a:gd name="T63" fmla="*/ 72 h 113"/>
                <a:gd name="T64" fmla="*/ 145 w 154"/>
                <a:gd name="T65" fmla="*/ 68 h 113"/>
                <a:gd name="T66" fmla="*/ 143 w 154"/>
                <a:gd name="T67" fmla="*/ 63 h 113"/>
                <a:gd name="T68" fmla="*/ 140 w 154"/>
                <a:gd name="T69" fmla="*/ 60 h 113"/>
                <a:gd name="T70" fmla="*/ 137 w 154"/>
                <a:gd name="T71" fmla="*/ 55 h 113"/>
                <a:gd name="T72" fmla="*/ 132 w 154"/>
                <a:gd name="T73" fmla="*/ 49 h 113"/>
                <a:gd name="T74" fmla="*/ 128 w 154"/>
                <a:gd name="T75" fmla="*/ 44 h 113"/>
                <a:gd name="T76" fmla="*/ 124 w 154"/>
                <a:gd name="T77" fmla="*/ 37 h 113"/>
                <a:gd name="T78" fmla="*/ 119 w 154"/>
                <a:gd name="T79" fmla="*/ 34 h 113"/>
                <a:gd name="T80" fmla="*/ 114 w 154"/>
                <a:gd name="T81" fmla="*/ 27 h 113"/>
                <a:gd name="T82" fmla="*/ 109 w 154"/>
                <a:gd name="T83" fmla="*/ 24 h 113"/>
                <a:gd name="T84" fmla="*/ 103 w 154"/>
                <a:gd name="T85" fmla="*/ 19 h 113"/>
                <a:gd name="T86" fmla="*/ 98 w 154"/>
                <a:gd name="T87" fmla="*/ 16 h 113"/>
                <a:gd name="T88" fmla="*/ 92 w 154"/>
                <a:gd name="T89" fmla="*/ 13 h 113"/>
                <a:gd name="T90" fmla="*/ 87 w 154"/>
                <a:gd name="T91" fmla="*/ 9 h 113"/>
                <a:gd name="T92" fmla="*/ 81 w 154"/>
                <a:gd name="T93" fmla="*/ 8 h 113"/>
                <a:gd name="T94" fmla="*/ 75 w 154"/>
                <a:gd name="T95" fmla="*/ 5 h 113"/>
                <a:gd name="T96" fmla="*/ 70 w 154"/>
                <a:gd name="T97" fmla="*/ 4 h 113"/>
                <a:gd name="T98" fmla="*/ 63 w 154"/>
                <a:gd name="T99" fmla="*/ 3 h 113"/>
                <a:gd name="T100" fmla="*/ 58 w 154"/>
                <a:gd name="T101" fmla="*/ 1 h 113"/>
                <a:gd name="T102" fmla="*/ 53 w 154"/>
                <a:gd name="T103" fmla="*/ 1 h 113"/>
                <a:gd name="T104" fmla="*/ 47 w 154"/>
                <a:gd name="T105" fmla="*/ 0 h 113"/>
                <a:gd name="T106" fmla="*/ 43 w 154"/>
                <a:gd name="T107" fmla="*/ 0 h 113"/>
                <a:gd name="T108" fmla="*/ 39 w 154"/>
                <a:gd name="T109" fmla="*/ 0 h 113"/>
                <a:gd name="T110" fmla="*/ 36 w 154"/>
                <a:gd name="T111" fmla="*/ 0 h 113"/>
                <a:gd name="T112" fmla="*/ 32 w 154"/>
                <a:gd name="T113" fmla="*/ 0 h 113"/>
                <a:gd name="T114" fmla="*/ 31 w 154"/>
                <a:gd name="T115" fmla="*/ 1 h 113"/>
                <a:gd name="T116" fmla="*/ 0 w 154"/>
                <a:gd name="T117" fmla="*/ 51 h 113"/>
                <a:gd name="T118" fmla="*/ 0 w 154"/>
                <a:gd name="T119" fmla="*/ 51 h 11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4"/>
                <a:gd name="T181" fmla="*/ 0 h 113"/>
                <a:gd name="T182" fmla="*/ 154 w 154"/>
                <a:gd name="T183" fmla="*/ 113 h 11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4" h="113">
                  <a:moveTo>
                    <a:pt x="0" y="51"/>
                  </a:moveTo>
                  <a:lnTo>
                    <a:pt x="1" y="50"/>
                  </a:lnTo>
                  <a:lnTo>
                    <a:pt x="6" y="50"/>
                  </a:lnTo>
                  <a:lnTo>
                    <a:pt x="10" y="49"/>
                  </a:lnTo>
                  <a:lnTo>
                    <a:pt x="15" y="49"/>
                  </a:lnTo>
                  <a:lnTo>
                    <a:pt x="20" y="49"/>
                  </a:lnTo>
                  <a:lnTo>
                    <a:pt x="26" y="50"/>
                  </a:lnTo>
                  <a:lnTo>
                    <a:pt x="31" y="50"/>
                  </a:lnTo>
                  <a:lnTo>
                    <a:pt x="37" y="50"/>
                  </a:lnTo>
                  <a:lnTo>
                    <a:pt x="43" y="50"/>
                  </a:lnTo>
                  <a:lnTo>
                    <a:pt x="50" y="52"/>
                  </a:lnTo>
                  <a:lnTo>
                    <a:pt x="55" y="54"/>
                  </a:lnTo>
                  <a:lnTo>
                    <a:pt x="61" y="55"/>
                  </a:lnTo>
                  <a:lnTo>
                    <a:pt x="66" y="57"/>
                  </a:lnTo>
                  <a:lnTo>
                    <a:pt x="71" y="60"/>
                  </a:lnTo>
                  <a:lnTo>
                    <a:pt x="75" y="62"/>
                  </a:lnTo>
                  <a:lnTo>
                    <a:pt x="79" y="67"/>
                  </a:lnTo>
                  <a:lnTo>
                    <a:pt x="83" y="71"/>
                  </a:lnTo>
                  <a:lnTo>
                    <a:pt x="87" y="75"/>
                  </a:lnTo>
                  <a:lnTo>
                    <a:pt x="91" y="80"/>
                  </a:lnTo>
                  <a:lnTo>
                    <a:pt x="93" y="83"/>
                  </a:lnTo>
                  <a:lnTo>
                    <a:pt x="97" y="88"/>
                  </a:lnTo>
                  <a:lnTo>
                    <a:pt x="99" y="93"/>
                  </a:lnTo>
                  <a:lnTo>
                    <a:pt x="102" y="96"/>
                  </a:lnTo>
                  <a:lnTo>
                    <a:pt x="103" y="100"/>
                  </a:lnTo>
                  <a:lnTo>
                    <a:pt x="104" y="103"/>
                  </a:lnTo>
                  <a:lnTo>
                    <a:pt x="107" y="107"/>
                  </a:lnTo>
                  <a:lnTo>
                    <a:pt x="108" y="112"/>
                  </a:lnTo>
                  <a:lnTo>
                    <a:pt x="109" y="113"/>
                  </a:lnTo>
                  <a:lnTo>
                    <a:pt x="154" y="81"/>
                  </a:lnTo>
                  <a:lnTo>
                    <a:pt x="153" y="77"/>
                  </a:lnTo>
                  <a:lnTo>
                    <a:pt x="149" y="72"/>
                  </a:lnTo>
                  <a:lnTo>
                    <a:pt x="145" y="68"/>
                  </a:lnTo>
                  <a:lnTo>
                    <a:pt x="143" y="63"/>
                  </a:lnTo>
                  <a:lnTo>
                    <a:pt x="140" y="60"/>
                  </a:lnTo>
                  <a:lnTo>
                    <a:pt x="137" y="55"/>
                  </a:lnTo>
                  <a:lnTo>
                    <a:pt x="132" y="49"/>
                  </a:lnTo>
                  <a:lnTo>
                    <a:pt x="128" y="44"/>
                  </a:lnTo>
                  <a:lnTo>
                    <a:pt x="124" y="37"/>
                  </a:lnTo>
                  <a:lnTo>
                    <a:pt x="119" y="34"/>
                  </a:lnTo>
                  <a:lnTo>
                    <a:pt x="114" y="27"/>
                  </a:lnTo>
                  <a:lnTo>
                    <a:pt x="109" y="24"/>
                  </a:lnTo>
                  <a:lnTo>
                    <a:pt x="103" y="19"/>
                  </a:lnTo>
                  <a:lnTo>
                    <a:pt x="98" y="16"/>
                  </a:lnTo>
                  <a:lnTo>
                    <a:pt x="92" y="13"/>
                  </a:lnTo>
                  <a:lnTo>
                    <a:pt x="87" y="9"/>
                  </a:lnTo>
                  <a:lnTo>
                    <a:pt x="81" y="8"/>
                  </a:lnTo>
                  <a:lnTo>
                    <a:pt x="75" y="5"/>
                  </a:lnTo>
                  <a:lnTo>
                    <a:pt x="70" y="4"/>
                  </a:lnTo>
                  <a:lnTo>
                    <a:pt x="63" y="3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1" y="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Geometry Math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i="1" dirty="0" err="1" smtClean="0"/>
              <a:t>TransientGeometry</a:t>
            </a:r>
            <a:r>
              <a:rPr lang="en-US" dirty="0" smtClean="0"/>
              <a:t> object allows you to create some mathematical objects that can be used as input for methods and properties and also used internally for your own calculations.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3102119"/>
            <a:ext cx="4596245" cy="339298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1416050"/>
            <a:ext cx="8491425" cy="5119688"/>
          </a:xfrm>
        </p:spPr>
        <p:txBody>
          <a:bodyPr/>
          <a:lstStyle/>
          <a:p>
            <a:pPr eaLnBrk="1" hangingPunct="1"/>
            <a:r>
              <a:rPr lang="en-US" dirty="0" smtClean="0"/>
              <a:t>Vectors define a direction and magnitude.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i="1" dirty="0" smtClean="0"/>
              <a:t>Vector</a:t>
            </a:r>
            <a:r>
              <a:rPr lang="en-US" dirty="0" smtClean="0"/>
              <a:t> can be used to define the movement of the part.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i="1" dirty="0" err="1" smtClean="0"/>
              <a:t>UnitVector</a:t>
            </a:r>
            <a:r>
              <a:rPr lang="en-US" dirty="0" smtClean="0"/>
              <a:t> defines a direction. Its magnitude is always 1.</a:t>
            </a:r>
          </a:p>
          <a:p>
            <a:endParaRPr lang="en-US" dirty="0"/>
          </a:p>
        </p:txBody>
      </p:sp>
      <p:grpSp>
        <p:nvGrpSpPr>
          <p:cNvPr id="4" name="Group 7"/>
          <p:cNvGrpSpPr>
            <a:grpSpLocks noChangeAspect="1"/>
          </p:cNvGrpSpPr>
          <p:nvPr/>
        </p:nvGrpSpPr>
        <p:grpSpPr bwMode="auto">
          <a:xfrm>
            <a:off x="2000526" y="3607459"/>
            <a:ext cx="4619410" cy="2300359"/>
            <a:chOff x="3952" y="67"/>
            <a:chExt cx="4243" cy="2113"/>
          </a:xfrm>
        </p:grpSpPr>
        <p:sp>
          <p:nvSpPr>
            <p:cNvPr id="5" name="AutoShape 8"/>
            <p:cNvSpPr>
              <a:spLocks noChangeAspect="1" noChangeArrowheads="1"/>
            </p:cNvSpPr>
            <p:nvPr/>
          </p:nvSpPr>
          <p:spPr bwMode="auto">
            <a:xfrm>
              <a:off x="3952" y="67"/>
              <a:ext cx="4243" cy="2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013" y="1113"/>
              <a:ext cx="1029" cy="10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7077" y="73"/>
              <a:ext cx="1030" cy="10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4517" y="643"/>
              <a:ext cx="3063" cy="10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Compare two Vectors: </a:t>
            </a:r>
            <a:r>
              <a:rPr lang="en-US" b="1" i="1" dirty="0" err="1" smtClean="0">
                <a:latin typeface="Arial Narrow" pitchFamily="34" charset="0"/>
              </a:rPr>
              <a:t>AngleTo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IsEqualTo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IsParallelTo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IsPerpendicularTo</a:t>
            </a:r>
            <a:r>
              <a:rPr lang="en-US" b="1" i="1" dirty="0" smtClean="0">
                <a:latin typeface="Arial Narrow" pitchFamily="34" charset="0"/>
              </a:rPr>
              <a:t>, …</a:t>
            </a:r>
          </a:p>
          <a:p>
            <a:pPr eaLnBrk="1" hangingPunct="1"/>
            <a:endParaRPr lang="en-US" sz="1000" b="1" dirty="0" smtClean="0">
              <a:latin typeface="Arial Narrow" pitchFamily="34" charset="0"/>
            </a:endParaRPr>
          </a:p>
          <a:p>
            <a:pPr eaLnBrk="1" hangingPunct="1"/>
            <a:r>
              <a:rPr lang="en-US" dirty="0" smtClean="0"/>
              <a:t>Manipulate a Vector: </a:t>
            </a:r>
            <a:r>
              <a:rPr lang="en-US" b="1" i="1" dirty="0" err="1" smtClean="0">
                <a:latin typeface="Arial Narrow" pitchFamily="34" charset="0"/>
              </a:rPr>
              <a:t>AddVector</a:t>
            </a:r>
            <a:r>
              <a:rPr lang="en-US" i="1" dirty="0" smtClean="0"/>
              <a:t>, </a:t>
            </a:r>
            <a:r>
              <a:rPr lang="en-US" b="1" i="1" dirty="0" smtClean="0">
                <a:latin typeface="Arial Narrow" pitchFamily="34" charset="0"/>
              </a:rPr>
              <a:t>Normalize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SubtractVector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TransformBy</a:t>
            </a:r>
            <a:r>
              <a:rPr lang="en-US" b="1" i="1" dirty="0" smtClean="0">
                <a:latin typeface="Arial Narrow" pitchFamily="34" charset="0"/>
              </a:rPr>
              <a:t>, </a:t>
            </a:r>
            <a:r>
              <a:rPr lang="en-US" b="1" i="1" dirty="0" err="1" smtClean="0">
                <a:latin typeface="Arial Narrow" pitchFamily="34" charset="0"/>
              </a:rPr>
              <a:t>ScaleBy</a:t>
            </a:r>
            <a:r>
              <a:rPr lang="en-US" b="1" i="1" dirty="0" smtClean="0">
                <a:latin typeface="Arial Narrow" pitchFamily="34" charset="0"/>
              </a:rPr>
              <a:t>, …</a:t>
            </a:r>
          </a:p>
          <a:p>
            <a:pPr eaLnBrk="1" hangingPunct="1"/>
            <a:endParaRPr lang="en-US" sz="1000" b="1" dirty="0" smtClean="0">
              <a:latin typeface="Arial Narrow" pitchFamily="34" charset="0"/>
            </a:endParaRPr>
          </a:p>
          <a:p>
            <a:pPr eaLnBrk="1" hangingPunct="1"/>
            <a:r>
              <a:rPr lang="en-US" dirty="0" smtClean="0"/>
              <a:t>Analyze:</a:t>
            </a:r>
          </a:p>
          <a:p>
            <a:pPr lvl="1" eaLnBrk="1" hangingPunct="1"/>
            <a:r>
              <a:rPr lang="en-US" sz="2200" b="1" i="1" dirty="0" err="1" smtClean="0">
                <a:latin typeface="Arial Narrow" pitchFamily="34" charset="0"/>
                <a:ea typeface="+mn-ea"/>
                <a:cs typeface="+mn-cs"/>
              </a:rPr>
              <a:t>CrossProduct</a:t>
            </a:r>
            <a:endParaRPr lang="en-US" b="1" i="1" dirty="0" smtClean="0"/>
          </a:p>
          <a:p>
            <a:pPr lvl="1" eaLnBrk="1" hangingPunct="1"/>
            <a:r>
              <a:rPr lang="en-US" sz="2200" b="1" i="1" dirty="0" err="1" smtClean="0">
                <a:latin typeface="Arial Narrow" pitchFamily="34" charset="0"/>
                <a:ea typeface="+mn-ea"/>
                <a:cs typeface="+mn-cs"/>
              </a:rPr>
              <a:t>DotProduct</a:t>
            </a:r>
            <a:endParaRPr lang="en-US" sz="2200" b="1" i="1" dirty="0" smtClean="0">
              <a:latin typeface="Arial Narrow" pitchFamily="34" charset="0"/>
              <a:ea typeface="+mn-ea"/>
              <a:cs typeface="+mn-cs"/>
            </a:endParaRPr>
          </a:p>
          <a:p>
            <a:pPr lvl="1" eaLnBrk="1" hangingPunct="1"/>
            <a:r>
              <a:rPr lang="fr-FR" sz="2200" b="1" i="1" dirty="0" err="1" smtClean="0">
                <a:latin typeface="Arial Narrow" pitchFamily="34" charset="0"/>
                <a:ea typeface="+mn-ea"/>
                <a:cs typeface="+mn-cs"/>
              </a:rPr>
              <a:t>Length</a:t>
            </a:r>
            <a:endParaRPr lang="en-US" b="1" i="1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636" y="1813810"/>
            <a:ext cx="7779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</a:t>
            </a:r>
            <a:r>
              <a:rPr lang="en-US" sz="2400" u="none" dirty="0" err="1" smtClean="0"/>
              <a:t>BRep</a:t>
            </a:r>
            <a:r>
              <a:rPr lang="en-US" sz="2400" u="none" dirty="0" smtClean="0"/>
              <a:t> object model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Accessing the </a:t>
            </a:r>
            <a:r>
              <a:rPr lang="en-US" sz="2400" u="none" dirty="0" err="1" smtClean="0"/>
              <a:t>BRep</a:t>
            </a:r>
            <a:endParaRPr lang="en-US" sz="2400" u="none" dirty="0" smtClean="0"/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Examples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Transient Geometry Object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Geometry Evaluators</a:t>
            </a:r>
          </a:p>
          <a:p>
            <a:pPr lvl="0">
              <a:buFont typeface="Wingdings" pitchFamily="2" charset="2"/>
              <a:buChar char="Ø"/>
            </a:pPr>
            <a:endParaRPr lang="fr-FR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fr-FR" sz="2400" u="none" dirty="0" smtClean="0"/>
              <a:t>  </a:t>
            </a:r>
            <a:r>
              <a:rPr lang="fr-FR" sz="2400" u="none" dirty="0" err="1" smtClean="0"/>
              <a:t>Exporting</a:t>
            </a:r>
            <a:r>
              <a:rPr lang="fr-FR" sz="2400" u="none" dirty="0" smtClean="0"/>
              <a:t> Inventor </a:t>
            </a:r>
            <a:r>
              <a:rPr lang="fr-FR" sz="2400" u="none" dirty="0" err="1" smtClean="0"/>
              <a:t>Geometry</a:t>
            </a:r>
            <a:r>
              <a:rPr lang="fr-FR" sz="2400" u="none" dirty="0" smtClean="0"/>
              <a:t> </a:t>
            </a:r>
          </a:p>
          <a:p>
            <a:pPr lvl="0">
              <a:buFont typeface="Wingdings" pitchFamily="2" charset="2"/>
              <a:buChar char="Ø"/>
            </a:pPr>
            <a:endParaRPr lang="fr-FR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fr-FR" sz="2400" u="none" dirty="0" smtClean="0"/>
              <a:t>  </a:t>
            </a:r>
            <a:r>
              <a:rPr lang="fr-FR" sz="2400" u="none" dirty="0" err="1" smtClean="0"/>
              <a:t>TransientBRep</a:t>
            </a:r>
            <a:r>
              <a:rPr lang="fr-FR" sz="2400" u="none" dirty="0" smtClean="0"/>
              <a:t> Object</a:t>
            </a:r>
            <a:endParaRPr lang="en-US" sz="2400" u="none" dirty="0" smtClean="0"/>
          </a:p>
          <a:p>
            <a:pPr>
              <a:buFont typeface="Wingdings" pitchFamily="2" charset="2"/>
              <a:buChar char="Ø"/>
            </a:pPr>
            <a:endParaRPr lang="en-US" sz="24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39703"/>
            <a:ext cx="8062912" cy="1003789"/>
          </a:xfrm>
        </p:spPr>
        <p:txBody>
          <a:bodyPr/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07" y="1038664"/>
            <a:ext cx="8062912" cy="3852143"/>
          </a:xfrm>
        </p:spPr>
        <p:txBody>
          <a:bodyPr/>
          <a:lstStyle/>
          <a:p>
            <a:pPr eaLnBrk="1" hangingPunct="1"/>
            <a:r>
              <a:rPr lang="fr-FR" dirty="0" err="1" smtClean="0"/>
              <a:t>Exists</a:t>
            </a:r>
            <a:r>
              <a:rPr lang="fr-FR" dirty="0" smtClean="0"/>
              <a:t> in 2D: </a:t>
            </a:r>
            <a:r>
              <a:rPr lang="fr-FR" b="1" i="1" dirty="0" smtClean="0"/>
              <a:t>Box2d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and 3D: </a:t>
            </a:r>
            <a:r>
              <a:rPr lang="fr-FR" b="1" i="1" dirty="0" smtClean="0"/>
              <a:t>Box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en-US" dirty="0" smtClean="0"/>
          </a:p>
          <a:p>
            <a:pPr eaLnBrk="1" hangingPunct="1"/>
            <a:r>
              <a:rPr lang="en-US" dirty="0" smtClean="0"/>
              <a:t>Two Points that define the minimum and maximum corners of a box.</a:t>
            </a:r>
          </a:p>
          <a:p>
            <a:pPr eaLnBrk="1" hangingPunct="1"/>
            <a:r>
              <a:rPr lang="en-US" dirty="0" smtClean="0"/>
              <a:t>Typically used for bounding boxes.</a:t>
            </a:r>
          </a:p>
          <a:p>
            <a:pPr eaLnBrk="1" hangingPunct="1"/>
            <a:r>
              <a:rPr lang="en-US" dirty="0" smtClean="0"/>
              <a:t>Inventor’s bounding boxes are always </a:t>
            </a:r>
            <a:r>
              <a:rPr lang="en-US" b="1" dirty="0" smtClean="0"/>
              <a:t>axially aligned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r>
              <a:rPr lang="fr-FR" dirty="0" err="1" smtClean="0"/>
              <a:t>Methods</a:t>
            </a:r>
            <a:r>
              <a:rPr lang="fr-FR" dirty="0" smtClean="0"/>
              <a:t>: </a:t>
            </a:r>
            <a:r>
              <a:rPr lang="fr-FR" b="1" i="1" dirty="0" err="1" smtClean="0"/>
              <a:t>Contains</a:t>
            </a:r>
            <a:r>
              <a:rPr lang="fr-FR" dirty="0" smtClean="0"/>
              <a:t>, </a:t>
            </a:r>
            <a:r>
              <a:rPr lang="fr-FR" b="1" i="1" dirty="0" err="1" smtClean="0"/>
              <a:t>Expand</a:t>
            </a:r>
            <a:r>
              <a:rPr lang="fr-FR" dirty="0" smtClean="0"/>
              <a:t> (</a:t>
            </a:r>
            <a:r>
              <a:rPr lang="fr-FR" dirty="0" err="1" smtClean="0"/>
              <a:t>dist</a:t>
            </a:r>
            <a:r>
              <a:rPr lang="fr-FR" dirty="0" smtClean="0"/>
              <a:t>.), </a:t>
            </a:r>
            <a:r>
              <a:rPr lang="fr-FR" b="1" i="1" dirty="0" err="1" smtClean="0"/>
              <a:t>Extend</a:t>
            </a:r>
            <a:r>
              <a:rPr lang="fr-FR" dirty="0" smtClean="0"/>
              <a:t> (Point)</a:t>
            </a:r>
            <a:endParaRPr lang="en-US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7889" y="3868708"/>
            <a:ext cx="3977828" cy="26862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Lab</a:t>
            </a:r>
            <a:r>
              <a:rPr lang="fr-FR" dirty="0" smtClean="0"/>
              <a:t>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Transient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4232396"/>
          </a:xfrm>
        </p:spPr>
        <p:txBody>
          <a:bodyPr/>
          <a:lstStyle/>
          <a:p>
            <a:r>
              <a:rPr lang="en-US" dirty="0" smtClean="0"/>
              <a:t>Through UI: Create a 2D Sketch that contains a line and a circle.</a:t>
            </a:r>
          </a:p>
          <a:p>
            <a:endParaRPr lang="en-US" sz="1000" dirty="0" smtClean="0"/>
          </a:p>
          <a:p>
            <a:r>
              <a:rPr lang="en-US" dirty="0" smtClean="0"/>
              <a:t>Use transient geometry objects to find intersection points between the line and the circle:</a:t>
            </a:r>
          </a:p>
          <a:p>
            <a:pPr>
              <a:buNone/>
            </a:pPr>
            <a:r>
              <a:rPr lang="en-US" dirty="0" smtClean="0"/>
              <a:t>	1. When the line physically intersects the circle </a:t>
            </a:r>
          </a:p>
          <a:p>
            <a:pPr>
              <a:buNone/>
            </a:pPr>
            <a:r>
              <a:rPr lang="en-US" dirty="0" smtClean="0"/>
              <a:t>	2. When the line geometric extend intersects the circle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 Print the coordinates of intersection to the output window.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61219"/>
            <a:ext cx="8062912" cy="1003786"/>
          </a:xfrm>
        </p:spPr>
        <p:txBody>
          <a:bodyPr/>
          <a:lstStyle/>
          <a:p>
            <a:r>
              <a:rPr lang="en-US" dirty="0" smtClean="0"/>
              <a:t>Geometry 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06" y="1162996"/>
            <a:ext cx="8062912" cy="5119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Surface and Curve evaluator objects provide general geometric queries for all faces and curves.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Curvatures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Normals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 space / Model space conversions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Tangents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Parameter Range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Area (Face)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Lengths (Curves)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Derivatives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26836" y="4705380"/>
            <a:ext cx="2715624" cy="209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9069" y="3183473"/>
            <a:ext cx="5330536" cy="144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 l="22762" t="22682" r="12062" b="27852"/>
          <a:stretch>
            <a:fillRect/>
          </a:stretch>
        </p:blipFill>
        <p:spPr bwMode="auto">
          <a:xfrm>
            <a:off x="284884" y="5003082"/>
            <a:ext cx="3534941" cy="162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98" y="-13375"/>
            <a:ext cx="8062912" cy="1143000"/>
          </a:xfrm>
        </p:spPr>
        <p:txBody>
          <a:bodyPr/>
          <a:lstStyle/>
          <a:p>
            <a:r>
              <a:rPr lang="en-US" dirty="0" smtClean="0"/>
              <a:t>Evaluator - Example</a:t>
            </a:r>
            <a:endParaRPr lang="en-US" dirty="0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85750" y="919161"/>
            <a:ext cx="8239125" cy="5681663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Find the first face whose normal is in the same direction as the input vector.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Function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FindFace(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ByVal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oBody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SurfaceBody,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ByVal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CheckVector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UnitVector)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FindFace =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Nothing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oFace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For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oFace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oBody.Faces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oSurfEval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SurfaceEvaluator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oSurfEval = oFace.Evaluator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CC00"/>
                </a:solidFill>
                <a:effectLst/>
                <a:latin typeface="Courier New" pitchFamily="49" charset="0"/>
              </a:rPr>
              <a:t> ‘ get</a:t>
            </a:r>
            <a:r>
              <a:rPr kumimoji="0" lang="en-US" sz="1200" b="1" i="0" u="none" strike="noStrike" cap="none" normalizeH="0" noProof="1" smtClean="0">
                <a:ln>
                  <a:noFill/>
                </a:ln>
                <a:solidFill>
                  <a:srgbClr val="00CC00"/>
                </a:solidFill>
                <a:effectLst/>
                <a:latin typeface="Courier New" pitchFamily="49" charset="0"/>
              </a:rPr>
              <a:t> param range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CC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oParamRange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Box2d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oParamRange = oSurfEval.ParamRangeRect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Dim adParams(1)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Double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adParams(0) = (oParamRange.MinPoint.X + oParamRange.MaxPoint.X) /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adParams(1) = (oParamRange.MinPoint.Y + oParamRange.MaxPoint.Y) /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none" noProof="1" smtClean="0">
                <a:solidFill>
                  <a:srgbClr val="00CC00"/>
                </a:solidFill>
                <a:latin typeface="Courier New" pitchFamily="49" charset="0"/>
              </a:rPr>
              <a:t> </a:t>
            </a:r>
            <a:r>
              <a:rPr lang="en-US" sz="1200" b="1" u="none" noProof="1" smtClean="0">
                <a:solidFill>
                  <a:srgbClr val="00CC00"/>
                </a:solidFill>
                <a:latin typeface="Courier New" pitchFamily="49" charset="0"/>
              </a:rPr>
              <a:t>       ‘ get the normal at middle param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CC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adNormals(2)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Double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oSurfEval.GetNormal(adParams, adNormals)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CC00"/>
                </a:solidFill>
                <a:effectLst/>
                <a:latin typeface="Courier New" pitchFamily="49" charset="0"/>
              </a:rPr>
              <a:t> ‘ calculate</a:t>
            </a:r>
            <a:r>
              <a:rPr kumimoji="0" lang="en-US" sz="1200" b="1" i="0" u="none" strike="noStrike" cap="none" normalizeH="0" noProof="1" smtClean="0">
                <a:ln>
                  <a:noFill/>
                </a:ln>
                <a:solidFill>
                  <a:srgbClr val="00CC00"/>
                </a:solidFill>
                <a:effectLst/>
                <a:latin typeface="Courier New" pitchFamily="49" charset="0"/>
              </a:rPr>
              <a:t> the angle from the normal to a check vector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CC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oTestVector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UnitVector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oTestVector = _InvApplication.TransientGeometry.CreateUnitVector(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adNormals(0), adNormals(1), adNormals(2))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CheckVector.AngleTo(oTestVector) &lt; 0.0001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FindFace = oFace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Exit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Function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Function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Lab</a:t>
            </a:r>
            <a:r>
              <a:rPr lang="fr-FR" dirty="0" smtClean="0"/>
              <a:t>: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CurveEvaluator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procedure that takes as input an Edge object from your model and access its </a:t>
            </a:r>
            <a:r>
              <a:rPr lang="en-US" b="1" i="1" dirty="0" smtClean="0"/>
              <a:t>Evaluator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Print out the following properties for the edge: </a:t>
            </a:r>
          </a:p>
          <a:p>
            <a:pPr lvl="2"/>
            <a:r>
              <a:rPr lang="en-US" dirty="0" smtClean="0"/>
              <a:t>The curve length</a:t>
            </a:r>
          </a:p>
          <a:p>
            <a:pPr lvl="2"/>
            <a:r>
              <a:rPr lang="en-US" dirty="0" smtClean="0"/>
              <a:t>The coordinates of the </a:t>
            </a:r>
            <a:r>
              <a:rPr lang="en-US" b="1" dirty="0" smtClean="0"/>
              <a:t>middle</a:t>
            </a:r>
            <a:r>
              <a:rPr lang="en-US" dirty="0" smtClean="0"/>
              <a:t> point</a:t>
            </a:r>
          </a:p>
          <a:p>
            <a:pPr lvl="2"/>
            <a:r>
              <a:rPr lang="en-US" dirty="0" smtClean="0"/>
              <a:t>The curvature, tangent and first derivatives at the </a:t>
            </a:r>
            <a:r>
              <a:rPr lang="en-US" b="1" dirty="0" smtClean="0"/>
              <a:t>middle</a:t>
            </a:r>
            <a:r>
              <a:rPr lang="en-US" dirty="0" smtClean="0"/>
              <a:t> point</a:t>
            </a:r>
          </a:p>
          <a:p>
            <a:pPr lvl="2"/>
            <a:r>
              <a:rPr lang="en-US" i="1" dirty="0" smtClean="0"/>
              <a:t>Extra: you can add a </a:t>
            </a:r>
            <a:r>
              <a:rPr lang="en-US" b="1" i="1" dirty="0" err="1" smtClean="0"/>
              <a:t>workpoint</a:t>
            </a:r>
            <a:r>
              <a:rPr lang="en-US" i="1" dirty="0" smtClean="0"/>
              <a:t> to visualize the position of this middle point on the model and a </a:t>
            </a:r>
            <a:r>
              <a:rPr lang="en-US" b="1" i="1" dirty="0" err="1" smtClean="0"/>
              <a:t>workaxis</a:t>
            </a:r>
            <a:r>
              <a:rPr lang="en-US" i="1" dirty="0" smtClean="0"/>
              <a:t> for the tangent (Check the Help Files to choose which “Add…” method to use).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Inventor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err="1" smtClean="0"/>
              <a:t>SurfaceBody</a:t>
            </a:r>
            <a:r>
              <a:rPr lang="en-US" i="1" dirty="0" smtClean="0"/>
              <a:t> </a:t>
            </a:r>
            <a:r>
              <a:rPr lang="en-US" dirty="0" smtClean="0"/>
              <a:t>object and the </a:t>
            </a:r>
            <a:r>
              <a:rPr lang="en-US" dirty="0" err="1" smtClean="0"/>
              <a:t>BRep</a:t>
            </a:r>
            <a:r>
              <a:rPr lang="en-US" dirty="0" smtClean="0"/>
              <a:t> entities allow to export </a:t>
            </a:r>
            <a:r>
              <a:rPr lang="en-US" dirty="0" err="1" smtClean="0"/>
              <a:t>BRep</a:t>
            </a:r>
            <a:r>
              <a:rPr lang="en-US" dirty="0" smtClean="0"/>
              <a:t> data from an Inventor model.</a:t>
            </a:r>
          </a:p>
          <a:p>
            <a:r>
              <a:rPr lang="en-US" dirty="0" smtClean="0"/>
              <a:t>The following methods can be used for this purpose:</a:t>
            </a:r>
          </a:p>
          <a:p>
            <a:pPr lvl="1"/>
            <a:r>
              <a:rPr lang="en-US" b="1" i="1" dirty="0" err="1" smtClean="0"/>
              <a:t>CalculateFacets</a:t>
            </a:r>
            <a:endParaRPr lang="en-US" b="1" i="1" dirty="0" smtClean="0"/>
          </a:p>
          <a:p>
            <a:pPr lvl="1"/>
            <a:r>
              <a:rPr lang="en-US" b="1" i="1" dirty="0" err="1" smtClean="0"/>
              <a:t>GetExistingFacets</a:t>
            </a:r>
            <a:endParaRPr lang="en-US" b="1" i="1" dirty="0" smtClean="0"/>
          </a:p>
          <a:p>
            <a:pPr lvl="1"/>
            <a:endParaRPr lang="en-US" sz="1000" b="1" i="1" dirty="0" smtClean="0"/>
          </a:p>
          <a:p>
            <a:pPr lvl="1"/>
            <a:r>
              <a:rPr lang="en-US" b="1" i="1" dirty="0" err="1" smtClean="0"/>
              <a:t>CalculateStrokes</a:t>
            </a:r>
            <a:endParaRPr lang="en-US" b="1" i="1" dirty="0" smtClean="0"/>
          </a:p>
          <a:p>
            <a:pPr lvl="1"/>
            <a:r>
              <a:rPr lang="en-US" b="1" i="1" dirty="0" err="1" smtClean="0"/>
              <a:t>GetExistingStrokes</a:t>
            </a:r>
            <a:endParaRPr lang="en-US" b="1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accuracy of the output can be specified through the Tolerance argument of the </a:t>
            </a:r>
            <a:r>
              <a:rPr lang="en-US" b="1" i="1" dirty="0" err="1" smtClean="0"/>
              <a:t>CalculateFacets</a:t>
            </a:r>
            <a:r>
              <a:rPr lang="en-US" dirty="0" smtClean="0"/>
              <a:t> / </a:t>
            </a:r>
            <a:r>
              <a:rPr lang="en-US" b="1" i="1" dirty="0" err="1" smtClean="0"/>
              <a:t>CalculateStrokes</a:t>
            </a:r>
            <a:r>
              <a:rPr lang="en-US" dirty="0" smtClean="0"/>
              <a:t> methods.</a:t>
            </a:r>
          </a:p>
          <a:p>
            <a:pPr lvl="1">
              <a:buNone/>
            </a:pPr>
            <a:endParaRPr lang="en-US" b="1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TransientBRep</a:t>
            </a:r>
            <a:r>
              <a:rPr lang="fr-FR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TransientBRep</a:t>
            </a:r>
            <a:r>
              <a:rPr lang="en-US" dirty="0" smtClean="0"/>
              <a:t> object is used to create and manipulate B-Rep objects within a transient space. </a:t>
            </a:r>
          </a:p>
          <a:p>
            <a:endParaRPr lang="en-US" sz="800" dirty="0" smtClean="0"/>
          </a:p>
          <a:p>
            <a:r>
              <a:rPr lang="en-US" dirty="0" smtClean="0"/>
              <a:t>B-Rep objects that exist within this transient space are not displayed, saved, or transacted by Inventor. It’s used to perform B-Rep calculations outside the user context of Inventor. </a:t>
            </a:r>
          </a:p>
          <a:p>
            <a:endParaRPr lang="en-US" sz="1000" dirty="0" smtClean="0"/>
          </a:p>
          <a:p>
            <a:r>
              <a:rPr lang="en-US" dirty="0" err="1" smtClean="0"/>
              <a:t>TransientBRep</a:t>
            </a:r>
            <a:r>
              <a:rPr lang="en-US" dirty="0" smtClean="0"/>
              <a:t> Methods:</a:t>
            </a:r>
            <a:endParaRPr lang="fr-FR" dirty="0" smtClean="0"/>
          </a:p>
          <a:p>
            <a:pPr lvl="2"/>
            <a:r>
              <a:rPr lang="en-US" b="1" i="1" dirty="0" smtClean="0"/>
              <a:t>Copy</a:t>
            </a:r>
            <a:r>
              <a:rPr lang="en-US" dirty="0" smtClean="0"/>
              <a:t> Method: creates a copy of the input </a:t>
            </a:r>
            <a:r>
              <a:rPr lang="en-US" dirty="0" err="1" smtClean="0"/>
              <a:t>SurfaceBody</a:t>
            </a:r>
            <a:r>
              <a:rPr lang="en-US" dirty="0" smtClean="0"/>
              <a:t>.</a:t>
            </a:r>
          </a:p>
          <a:p>
            <a:pPr lvl="2"/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b="1" i="1" dirty="0" err="1" smtClean="0"/>
              <a:t>Create</a:t>
            </a:r>
            <a:r>
              <a:rPr lang="fr-FR" dirty="0" smtClean="0"/>
              <a:t>**** </a:t>
            </a:r>
            <a:r>
              <a:rPr lang="fr-FR" dirty="0" err="1" smtClean="0"/>
              <a:t>Methods</a:t>
            </a:r>
            <a:r>
              <a:rPr lang="fr-FR" dirty="0" smtClean="0"/>
              <a:t>: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Brep</a:t>
            </a:r>
            <a:r>
              <a:rPr lang="fr-FR" dirty="0" smtClean="0"/>
              <a:t> primitives.</a:t>
            </a:r>
            <a:endParaRPr lang="en-US" dirty="0" smtClean="0"/>
          </a:p>
          <a:p>
            <a:pPr lvl="2"/>
            <a:r>
              <a:rPr lang="en-US" b="1" i="1" dirty="0" err="1" smtClean="0"/>
              <a:t>DoBoolean</a:t>
            </a:r>
            <a:r>
              <a:rPr lang="en-US" dirty="0" smtClean="0"/>
              <a:t> Method: Boolean operation between </a:t>
            </a:r>
            <a:r>
              <a:rPr lang="en-US" dirty="0" err="1" smtClean="0"/>
              <a:t>BRep</a:t>
            </a:r>
            <a:r>
              <a:rPr lang="en-US" dirty="0" smtClean="0"/>
              <a:t> bodies </a:t>
            </a:r>
          </a:p>
          <a:p>
            <a:pPr lvl="2"/>
            <a:r>
              <a:rPr lang="en-US" b="1" i="1" dirty="0" smtClean="0"/>
              <a:t>Transform </a:t>
            </a:r>
            <a:r>
              <a:rPr lang="en-US" dirty="0" smtClean="0"/>
              <a:t>Method: Transform a body.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B-Rep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 the previous lab (Part Document Lab) by finding the front face of the solid and creating a sketch.</a:t>
            </a:r>
          </a:p>
          <a:p>
            <a:pPr eaLnBrk="1" hangingPunct="1"/>
            <a:r>
              <a:rPr lang="en-US" dirty="0" smtClean="0"/>
              <a:t>Create an extrusion to create the cylindrical boss.</a:t>
            </a:r>
          </a:p>
          <a:p>
            <a:pPr eaLnBrk="1" hangingPunct="1"/>
            <a:r>
              <a:rPr lang="en-US" dirty="0" smtClean="0"/>
              <a:t>Find the edge to fillet.</a:t>
            </a:r>
          </a:p>
          <a:p>
            <a:pPr eaLnBrk="1" hangingPunct="1"/>
            <a:r>
              <a:rPr lang="en-US" dirty="0" smtClean="0"/>
              <a:t>Create a fillet feature.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1609" y="2905245"/>
            <a:ext cx="3495555" cy="34412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Solids (B-Rep)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B-Rep or “Boundary Representation” provides a complete geometric description of a solid model.  </a:t>
            </a:r>
          </a:p>
          <a:p>
            <a:pPr eaLnBrk="1" hangingPunct="1"/>
            <a:r>
              <a:rPr lang="en-US" dirty="0" smtClean="0"/>
              <a:t>It is ignorant of the methods used to create the solid and has no knowledge of the features used to create it.</a:t>
            </a:r>
          </a:p>
          <a:p>
            <a:pPr eaLnBrk="1" hangingPunct="1"/>
            <a:r>
              <a:rPr lang="en-US" dirty="0" smtClean="0"/>
              <a:t>It provides access to both the topology and the geometry of the solid model.</a:t>
            </a:r>
          </a:p>
          <a:p>
            <a:endParaRPr lang="en-US" dirty="0"/>
          </a:p>
        </p:txBody>
      </p:sp>
      <p:pic>
        <p:nvPicPr>
          <p:cNvPr id="4" name="Picture 7" descr="OilPa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73841" y="3804292"/>
            <a:ext cx="5182960" cy="223559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102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SurfaceBody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5241156" y="2093266"/>
          <a:ext cx="3341734" cy="3779891"/>
        </p:xfrm>
        <a:graphic>
          <a:graphicData uri="http://schemas.openxmlformats.org/presentationml/2006/ole">
            <p:oleObj spid="_x0000_s46082" name="Visio" r:id="rId4" imgW="2625090" imgH="2969419" progId="">
              <p:embed/>
            </p:oleObj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22" y="2090270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467" y="2225352"/>
            <a:ext cx="4516217" cy="329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20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FaceShell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5241159" y="2228348"/>
          <a:ext cx="3408360" cy="3855253"/>
        </p:xfrm>
        <a:graphic>
          <a:graphicData uri="http://schemas.openxmlformats.org/presentationml/2006/ole">
            <p:oleObj spid="_x0000_s47106" name="Visio" r:id="rId5" imgW="2625090" imgH="2969419" progId="">
              <p:embed/>
            </p:oleObj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738" y="2225357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568" y="2214963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568" y="2214963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568" y="2214963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2959" y="2214963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568" y="2214963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2959" y="2214963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3351" y="2225355"/>
            <a:ext cx="4520679" cy="329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30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Face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4950211" y="2228348"/>
          <a:ext cx="3408360" cy="3855253"/>
        </p:xfrm>
        <a:graphic>
          <a:graphicData uri="http://schemas.openxmlformats.org/presentationml/2006/ole">
            <p:oleObj spid="_x0000_s48130" name="Visio" r:id="rId11" imgW="2625090" imgH="2969419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741" y="2218311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41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EdgeLoop</a:t>
            </a: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4950211" y="2221304"/>
          <a:ext cx="3408360" cy="3856370"/>
        </p:xfrm>
        <a:graphic>
          <a:graphicData uri="http://schemas.openxmlformats.org/presentationml/2006/ole">
            <p:oleObj spid="_x0000_s49154" name="Visio" r:id="rId5" imgW="2625090" imgH="2969419" progId="">
              <p:embed/>
            </p:oleObj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741" y="2228702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741" y="2228702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742" y="2228704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512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Edge</a:t>
            </a: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4950211" y="2231695"/>
          <a:ext cx="3408360" cy="3856370"/>
        </p:xfrm>
        <a:graphic>
          <a:graphicData uri="http://schemas.openxmlformats.org/presentationml/2006/ole">
            <p:oleObj spid="_x0000_s50178" name="Visio" r:id="rId4" imgW="2625090" imgH="2969419" progId="">
              <p:embed/>
            </p:oleObj>
          </a:graphicData>
        </a:graphic>
      </p:graphicFrame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696" y="2228702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05" y="2228702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Solids (B-Rep)</a:t>
            </a:r>
          </a:p>
        </p:txBody>
      </p:sp>
      <p:sp>
        <p:nvSpPr>
          <p:cNvPr id="614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Vertex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5230768" y="2377169"/>
          <a:ext cx="3408360" cy="3856370"/>
        </p:xfrm>
        <a:graphic>
          <a:graphicData uri="http://schemas.openxmlformats.org/presentationml/2006/ole">
            <p:oleObj spid="_x0000_s51202" name="Visio" r:id="rId4" imgW="2625090" imgH="2969419" progId="">
              <p:embed/>
            </p:oleObj>
          </a:graphicData>
        </a:graphic>
      </p:graphicFrame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125" y="2384567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125" y="2384567"/>
            <a:ext cx="4520679" cy="329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7036</TotalTime>
  <Words>2116</Words>
  <Application>Microsoft Office PowerPoint</Application>
  <PresentationFormat>On-screen Show (4:3)</PresentationFormat>
  <Paragraphs>472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blank</vt:lpstr>
      <vt:lpstr>Visio</vt:lpstr>
      <vt:lpstr>Actrix Document</vt:lpstr>
      <vt:lpstr>Slide 1</vt:lpstr>
      <vt:lpstr>Agenda</vt:lpstr>
      <vt:lpstr>Understanding Solids (B-Rep)</vt:lpstr>
      <vt:lpstr>Solids (B-Rep)</vt:lpstr>
      <vt:lpstr>Solids (B-Rep)</vt:lpstr>
      <vt:lpstr>Solids (B-Rep)</vt:lpstr>
      <vt:lpstr>Solids (B-Rep)</vt:lpstr>
      <vt:lpstr>Solids (B-Rep)</vt:lpstr>
      <vt:lpstr>Solids (B-Rep)</vt:lpstr>
      <vt:lpstr>Solids (B-Rep)</vt:lpstr>
      <vt:lpstr>B-Rep Access</vt:lpstr>
      <vt:lpstr>B-Rep Traversal - Example</vt:lpstr>
      <vt:lpstr>Find At Point - Example</vt:lpstr>
      <vt:lpstr>Find Along Ray - Example</vt:lpstr>
      <vt:lpstr>B-Rep Access From a Feature</vt:lpstr>
      <vt:lpstr>Transient Geometry</vt:lpstr>
      <vt:lpstr>Transient Geometry Math Objects</vt:lpstr>
      <vt:lpstr>Vectors</vt:lpstr>
      <vt:lpstr>Vector Functions</vt:lpstr>
      <vt:lpstr>Boxes</vt:lpstr>
      <vt:lpstr>Lab: Using Transient Objects</vt:lpstr>
      <vt:lpstr>Geometry Evaluators</vt:lpstr>
      <vt:lpstr>Evaluator - Example</vt:lpstr>
      <vt:lpstr>Lab: Using CurveEvaluator</vt:lpstr>
      <vt:lpstr>Exporting Inventor Geometry</vt:lpstr>
      <vt:lpstr>TransientBRep Object</vt:lpstr>
      <vt:lpstr>Lab: B-Rep and Features</vt:lpstr>
      <vt:lpstr>Slide 28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504</cp:revision>
  <dcterms:created xsi:type="dcterms:W3CDTF">2005-01-11T23:12:23Z</dcterms:created>
  <dcterms:modified xsi:type="dcterms:W3CDTF">2013-01-28T09:30:16Z</dcterms:modified>
</cp:coreProperties>
</file>