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sldIdLst>
    <p:sldId id="422" r:id="rId2"/>
    <p:sldId id="426" r:id="rId3"/>
    <p:sldId id="427" r:id="rId4"/>
    <p:sldId id="443" r:id="rId5"/>
    <p:sldId id="428" r:id="rId6"/>
    <p:sldId id="439" r:id="rId7"/>
    <p:sldId id="429" r:id="rId8"/>
    <p:sldId id="441" r:id="rId9"/>
    <p:sldId id="430" r:id="rId10"/>
    <p:sldId id="431" r:id="rId11"/>
    <p:sldId id="432" r:id="rId12"/>
    <p:sldId id="433" r:id="rId13"/>
    <p:sldId id="434" r:id="rId14"/>
    <p:sldId id="435" r:id="rId15"/>
    <p:sldId id="424" r:id="rId16"/>
  </p:sldIdLst>
  <p:sldSz cx="9144000" cy="6858000" type="screen4x3"/>
  <p:notesSz cx="6858000" cy="9144000"/>
  <p:custDataLst>
    <p:tags r:id="rId18"/>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00CC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9702" autoAdjust="0"/>
    <p:restoredTop sz="59072" autoAdjust="0"/>
  </p:normalViewPr>
  <p:slideViewPr>
    <p:cSldViewPr snapToGrid="0">
      <p:cViewPr varScale="1">
        <p:scale>
          <a:sx n="59" d="100"/>
          <a:sy n="59" d="100"/>
        </p:scale>
        <p:origin x="-19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    </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 Use: Gets Flat bend info for active doc</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GetBendResults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document.</a:t>
            </a:r>
          </a:p>
          <a:p>
            <a:r>
              <a:rPr lang="en-US" sz="1200" kern="1200" dirty="0" smtClean="0">
                <a:solidFill>
                  <a:schemeClr val="tx1"/>
                </a:solidFill>
                <a:latin typeface="Arial" charset="0"/>
                <a:ea typeface="+mn-ea"/>
                <a:cs typeface="+mn-cs"/>
              </a:rPr>
              <a:t>        ' This assumes a part document is active.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Make sure the document is a sheet metal document.</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oPartDoc.SubType</a:t>
            </a:r>
            <a:r>
              <a:rPr lang="en-US" sz="1200" kern="1200" dirty="0" smtClean="0">
                <a:solidFill>
                  <a:schemeClr val="tx1"/>
                </a:solidFill>
                <a:latin typeface="Arial" charset="0"/>
                <a:ea typeface="+mn-ea"/>
                <a:cs typeface="+mn-cs"/>
              </a:rPr>
              <a:t> &lt;&gt; "{9C464203-9BAE-11D3-8BAD-0060B0CE6BB4}"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sheet metal document must be open.")</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(Not </a:t>
            </a:r>
            <a:r>
              <a:rPr lang="en-US" sz="1200" kern="1200" dirty="0" err="1" smtClean="0">
                <a:solidFill>
                  <a:schemeClr val="tx1"/>
                </a:solidFill>
                <a:latin typeface="Arial" charset="0"/>
                <a:ea typeface="+mn-ea"/>
                <a:cs typeface="+mn-cs"/>
              </a:rPr>
              <a:t>oSheetMetalCompDef.HasFlatPattern</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oSheetMetalCompDef.Unfold</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oFlatPattern</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FlatPattern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oFlatPattern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oSheetMetalCompDef.FlatPattern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oBendResult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FlatBendResult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For Each </a:t>
            </a:r>
            <a:r>
              <a:rPr lang="en-US" sz="1200" kern="1200" dirty="0" err="1" smtClean="0">
                <a:solidFill>
                  <a:schemeClr val="tx1"/>
                </a:solidFill>
                <a:latin typeface="Arial" charset="0"/>
                <a:ea typeface="+mn-ea"/>
                <a:cs typeface="+mn-cs"/>
              </a:rPr>
              <a:t>oBendResult</a:t>
            </a:r>
            <a:r>
              <a:rPr lang="en-US" sz="1200" kern="1200" dirty="0" smtClean="0">
                <a:solidFill>
                  <a:schemeClr val="tx1"/>
                </a:solidFill>
                <a:latin typeface="Arial" charset="0"/>
                <a:ea typeface="+mn-ea"/>
                <a:cs typeface="+mn-cs"/>
              </a:rPr>
              <a:t> In </a:t>
            </a:r>
            <a:r>
              <a:rPr lang="en-US" sz="1200" kern="1200" dirty="0" err="1" smtClean="0">
                <a:solidFill>
                  <a:schemeClr val="tx1"/>
                </a:solidFill>
                <a:latin typeface="Arial" charset="0"/>
                <a:ea typeface="+mn-ea"/>
                <a:cs typeface="+mn-cs"/>
              </a:rPr>
              <a:t>oFlatPattern.FlatBendResults</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As String</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"Internal Name: " &amp; </a:t>
            </a:r>
            <a:r>
              <a:rPr lang="en-US" sz="1200" kern="1200" dirty="0" err="1" smtClean="0">
                <a:solidFill>
                  <a:schemeClr val="tx1"/>
                </a:solidFill>
                <a:latin typeface="Arial" charset="0"/>
                <a:ea typeface="+mn-ea"/>
                <a:cs typeface="+mn-cs"/>
              </a:rPr>
              <a:t>oBendResult.InternalName</a:t>
            </a:r>
            <a:r>
              <a:rPr lang="en-US" sz="1200" kern="1200" dirty="0" smtClean="0">
                <a:solidFill>
                  <a:schemeClr val="tx1"/>
                </a:solidFill>
                <a:latin typeface="Arial" charset="0"/>
                <a:ea typeface="+mn-ea"/>
                <a:cs typeface="+mn-cs"/>
              </a:rPr>
              <a:t> &amp; ", "</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oBendResult.IsOnBottomFace</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&amp; "On Bottom, "</a:t>
            </a:r>
          </a:p>
          <a:p>
            <a:r>
              <a:rPr lang="en-US" sz="1200" kern="1200" dirty="0" smtClean="0">
                <a:solidFill>
                  <a:schemeClr val="tx1"/>
                </a:solidFill>
                <a:latin typeface="Arial" charset="0"/>
                <a:ea typeface="+mn-ea"/>
                <a:cs typeface="+mn-cs"/>
              </a:rPr>
              <a:t>            Else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&amp; "On Top, "</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&amp; "Angle: " &amp; _</a:t>
            </a:r>
            <a:r>
              <a:rPr lang="en-US" sz="1200" kern="1200" dirty="0" err="1" smtClean="0">
                <a:solidFill>
                  <a:schemeClr val="tx1"/>
                </a:solidFill>
                <a:latin typeface="Arial" charset="0"/>
                <a:ea typeface="+mn-ea"/>
                <a:cs typeface="+mn-cs"/>
              </a:rPr>
              <a:t>InvApplication.ActiveDocument.UnitsOfMeasure.GetStringFromValue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oBendResult.Angle</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UnitsTypeEnum.kDefaultDisplayAngleUnits</a:t>
            </a:r>
            <a:r>
              <a:rPr lang="en-US" sz="1200" kern="1200" dirty="0" smtClean="0">
                <a:solidFill>
                  <a:schemeClr val="tx1"/>
                </a:solidFill>
                <a:latin typeface="Arial" charset="0"/>
                <a:ea typeface="+mn-ea"/>
                <a:cs typeface="+mn-cs"/>
              </a:rPr>
              <a:t>) &amp; ", "</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&amp; "Inner Radius: " &amp; _</a:t>
            </a:r>
            <a:r>
              <a:rPr lang="en-US" sz="1200" kern="1200" dirty="0" err="1" smtClean="0">
                <a:solidFill>
                  <a:schemeClr val="tx1"/>
                </a:solidFill>
                <a:latin typeface="Arial" charset="0"/>
                <a:ea typeface="+mn-ea"/>
                <a:cs typeface="+mn-cs"/>
              </a:rPr>
              <a:t>InvApplication.ActiveDocument.UnitsOfMeasure.GetStringFromValue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oBendResult.InnerRadius</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UnitsTypeEnum.kDefaultDisplayLengthUnits</a:t>
            </a:r>
            <a:r>
              <a:rPr lang="en-US" sz="1200" kern="1200" dirty="0" smtClean="0">
                <a:solidFill>
                  <a:schemeClr val="tx1"/>
                </a:solidFill>
                <a:latin typeface="Arial" charset="0"/>
                <a:ea typeface="+mn-ea"/>
                <a:cs typeface="+mn-cs"/>
              </a:rPr>
              <a:t>) &amp; ", "</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oBendResult.IsDirectionUp</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&amp; "Bend Direction: " &amp; "Bend Up"</a:t>
            </a:r>
          </a:p>
          <a:p>
            <a:r>
              <a:rPr lang="en-US" sz="1200" kern="1200" dirty="0" smtClean="0">
                <a:solidFill>
                  <a:schemeClr val="tx1"/>
                </a:solidFill>
                <a:latin typeface="Arial" charset="0"/>
                <a:ea typeface="+mn-ea"/>
                <a:cs typeface="+mn-cs"/>
              </a:rPr>
              <a:t>            Else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 &amp; "Bend Direction: " &amp; "Bend Down"</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strResult</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Next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p>
          <a:p>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'User has to select a bend line in a drawing document</a:t>
            </a:r>
          </a:p>
          <a:p>
            <a:r>
              <a:rPr lang="en-US" sz="1200" kern="1200" dirty="0" smtClean="0">
                <a:solidFill>
                  <a:schemeClr val="tx1"/>
                </a:solidFill>
                <a:latin typeface="Arial" charset="0"/>
                <a:ea typeface="+mn-ea"/>
                <a:cs typeface="+mn-cs"/>
              </a:rPr>
              <a:t>    'that belongs to the flat bend pattern of a </a:t>
            </a:r>
            <a:r>
              <a:rPr lang="en-US" sz="1200" kern="1200" dirty="0" err="1" smtClean="0">
                <a:solidFill>
                  <a:schemeClr val="tx1"/>
                </a:solidFill>
                <a:latin typeface="Arial" charset="0"/>
                <a:ea typeface="+mn-ea"/>
                <a:cs typeface="+mn-cs"/>
              </a:rPr>
              <a:t>SheetMetalPart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GetBendResultFromSelectedCurve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'Gets the selected curve segment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oDwCurveSegment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DrawingCurveSegment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oDwCurveSegment</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InvApplication.ActiveDocument.SelectSet.Item</a:t>
            </a:r>
            <a:r>
              <a:rPr lang="en-US" sz="1200" kern="1200" dirty="0" smtClean="0">
                <a:solidFill>
                  <a:schemeClr val="tx1"/>
                </a:solidFill>
                <a:latin typeface="Arial" charset="0"/>
                <a:ea typeface="+mn-ea"/>
                <a:cs typeface="+mn-cs"/>
              </a:rPr>
              <a:t>(1)</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'Gets full drawing curve from the segment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oDrawingCurve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DrawingCurve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oDrawingCurve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oDwCurveSegment.Parent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'Gets edge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oEdge</a:t>
            </a:r>
            <a:r>
              <a:rPr lang="en-US" sz="1200" kern="1200" dirty="0" smtClean="0">
                <a:solidFill>
                  <a:schemeClr val="tx1"/>
                </a:solidFill>
                <a:latin typeface="Arial" charset="0"/>
                <a:ea typeface="+mn-ea"/>
                <a:cs typeface="+mn-cs"/>
              </a:rPr>
              <a:t> As Edge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oEdge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oDrawingCurve.ModelGeometry</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'Retrieves component definition from the edge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oSMDef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oSMDef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oEdge.Parent.ComponentDefinition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oFlatPattern</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FlatPattern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oFlatPattern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oSMDef.FlatPattern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'Gets flat bend result corresponding to the edge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oBendResult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FlatBendResult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oBendResult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oFlatPattern.FlatBendResults.Item</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oEdge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'Prints Flat Bend Results</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Flat Bend </a:t>
            </a:r>
            <a:r>
              <a:rPr lang="en-US" sz="1200" kern="1200" dirty="0" err="1" smtClean="0">
                <a:solidFill>
                  <a:schemeClr val="tx1"/>
                </a:solidFill>
                <a:latin typeface="Arial" charset="0"/>
                <a:ea typeface="+mn-ea"/>
                <a:cs typeface="+mn-cs"/>
              </a:rPr>
              <a:t>Infos</a:t>
            </a:r>
            <a:r>
              <a:rPr lang="en-US" sz="1200" kern="1200" dirty="0" smtClean="0">
                <a:solidFill>
                  <a:schemeClr val="tx1"/>
                </a:solidFill>
                <a:latin typeface="Arial" charset="0"/>
                <a:ea typeface="+mn-ea"/>
                <a:cs typeface="+mn-cs"/>
              </a:rPr>
              <a:t> ----------------")</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("Internal Name: " &amp; </a:t>
            </a:r>
            <a:r>
              <a:rPr lang="en-US" sz="1200" kern="1200" dirty="0" err="1" smtClean="0">
                <a:solidFill>
                  <a:schemeClr val="tx1"/>
                </a:solidFill>
                <a:latin typeface="Arial" charset="0"/>
                <a:ea typeface="+mn-ea"/>
                <a:cs typeface="+mn-cs"/>
              </a:rPr>
              <a:t>oBendResult.InternalName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oBendResult.IsOnBottomFace</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On Bottom Face")</a:t>
            </a:r>
          </a:p>
          <a:p>
            <a:r>
              <a:rPr lang="en-US" sz="1200" kern="1200" dirty="0" smtClean="0">
                <a:solidFill>
                  <a:schemeClr val="tx1"/>
                </a:solidFill>
                <a:latin typeface="Arial" charset="0"/>
                <a:ea typeface="+mn-ea"/>
                <a:cs typeface="+mn-cs"/>
              </a:rPr>
              <a:t>        Else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On Top Face")</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Angle = " &amp; _</a:t>
            </a:r>
            <a:r>
              <a:rPr lang="en-US" sz="1200" kern="1200" dirty="0" err="1" smtClean="0">
                <a:solidFill>
                  <a:schemeClr val="tx1"/>
                </a:solidFill>
                <a:latin typeface="Arial" charset="0"/>
                <a:ea typeface="+mn-ea"/>
                <a:cs typeface="+mn-cs"/>
              </a:rPr>
              <a:t>InvApplication.ActiveDocument.UnitsOfMeasure.GetStringFromValue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oBendResult.Angle</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UnitsTypeEnum.kDefaultDisplayAngleUnits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Radius = " &amp; _</a:t>
            </a:r>
            <a:r>
              <a:rPr lang="en-US" sz="1200" kern="1200" dirty="0" err="1" smtClean="0">
                <a:solidFill>
                  <a:schemeClr val="tx1"/>
                </a:solidFill>
                <a:latin typeface="Arial" charset="0"/>
                <a:ea typeface="+mn-ea"/>
                <a:cs typeface="+mn-cs"/>
              </a:rPr>
              <a:t>InvApplication.ActiveDocument.UnitsOfMeasure.GetStringFromValue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oBendResult.InnerRadius</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UnitsTypeEnum.kDefaultDisplayLengthUnits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oBendResult.IsDirectionUp</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Direction: " &amp; "Bend Up")</a:t>
            </a:r>
          </a:p>
          <a:p>
            <a:r>
              <a:rPr lang="en-US" sz="1200" kern="1200" dirty="0" smtClean="0">
                <a:solidFill>
                  <a:schemeClr val="tx1"/>
                </a:solidFill>
                <a:latin typeface="Arial" charset="0"/>
                <a:ea typeface="+mn-ea"/>
                <a:cs typeface="+mn-cs"/>
              </a:rPr>
              <a:t>        Else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Direction: " &amp; "Bend Down")</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GetBendLines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oFlatPattern</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FlatPattern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oFlatPattern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oSheetMetalCompDef.FlatPattern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oBendResults</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FlatBendResults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oBendResults</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oFlatPattern.FlatBendResults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("Nb. Bend Lines = " &amp; </a:t>
            </a:r>
            <a:r>
              <a:rPr lang="en-US" sz="1200" kern="1200" dirty="0" err="1" smtClean="0">
                <a:solidFill>
                  <a:schemeClr val="tx1"/>
                </a:solidFill>
                <a:latin typeface="Arial" charset="0"/>
                <a:ea typeface="+mn-ea"/>
                <a:cs typeface="+mn-cs"/>
              </a:rPr>
              <a:t>oBendResults.Count</a:t>
            </a:r>
            <a:r>
              <a:rPr lang="en-US" sz="1200" kern="1200" dirty="0" smtClean="0">
                <a:solidFill>
                  <a:schemeClr val="tx1"/>
                </a:solidFill>
                <a:latin typeface="Arial" charset="0"/>
                <a:ea typeface="+mn-ea"/>
                <a:cs typeface="+mn-cs"/>
              </a:rPr>
              <a:t> / 2)</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oBendResult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FlatBendResult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For Each </a:t>
            </a:r>
            <a:r>
              <a:rPr lang="en-US" sz="1200" kern="1200" dirty="0" err="1" smtClean="0">
                <a:solidFill>
                  <a:schemeClr val="tx1"/>
                </a:solidFill>
                <a:latin typeface="Arial" charset="0"/>
                <a:ea typeface="+mn-ea"/>
                <a:cs typeface="+mn-cs"/>
              </a:rPr>
              <a:t>oBendResult</a:t>
            </a:r>
            <a:r>
              <a:rPr lang="en-US" sz="1200" kern="1200" dirty="0" smtClean="0">
                <a:solidFill>
                  <a:schemeClr val="tx1"/>
                </a:solidFill>
                <a:latin typeface="Arial" charset="0"/>
                <a:ea typeface="+mn-ea"/>
                <a:cs typeface="+mn-cs"/>
              </a:rPr>
              <a:t> In </a:t>
            </a:r>
            <a:r>
              <a:rPr lang="en-US" sz="1200" kern="1200" dirty="0" err="1" smtClean="0">
                <a:solidFill>
                  <a:schemeClr val="tx1"/>
                </a:solidFill>
                <a:latin typeface="Arial" charset="0"/>
                <a:ea typeface="+mn-ea"/>
                <a:cs typeface="+mn-cs"/>
              </a:rPr>
              <a:t>oBendResults</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Flat Bend </a:t>
            </a:r>
            <a:r>
              <a:rPr lang="en-US" sz="1200" kern="1200" dirty="0" err="1" smtClean="0">
                <a:solidFill>
                  <a:schemeClr val="tx1"/>
                </a:solidFill>
                <a:latin typeface="Arial" charset="0"/>
                <a:ea typeface="+mn-ea"/>
                <a:cs typeface="+mn-cs"/>
              </a:rPr>
              <a:t>Infos</a:t>
            </a:r>
            <a:r>
              <a:rPr lang="en-US" sz="1200" kern="1200" dirty="0" smtClean="0">
                <a:solidFill>
                  <a:schemeClr val="tx1"/>
                </a:solidFill>
                <a:latin typeface="Arial" charset="0"/>
                <a:ea typeface="+mn-ea"/>
                <a:cs typeface="+mn-cs"/>
              </a:rPr>
              <a:t> ----------------")</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("Internal Name: " &amp; </a:t>
            </a:r>
            <a:r>
              <a:rPr lang="en-US" sz="1200" kern="1200" dirty="0" err="1" smtClean="0">
                <a:solidFill>
                  <a:schemeClr val="tx1"/>
                </a:solidFill>
                <a:latin typeface="Arial" charset="0"/>
                <a:ea typeface="+mn-ea"/>
                <a:cs typeface="+mn-cs"/>
              </a:rPr>
              <a:t>oBendResult.InternalName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oBendResult.IsOnBottomFace</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On Bottom Face")</a:t>
            </a:r>
          </a:p>
          <a:p>
            <a:r>
              <a:rPr lang="en-US" sz="1200" kern="1200" dirty="0" smtClean="0">
                <a:solidFill>
                  <a:schemeClr val="tx1"/>
                </a:solidFill>
                <a:latin typeface="Arial" charset="0"/>
                <a:ea typeface="+mn-ea"/>
                <a:cs typeface="+mn-cs"/>
              </a:rPr>
              <a:t>            Else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On Top Face")</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Angle = " &amp; _</a:t>
            </a:r>
            <a:r>
              <a:rPr lang="en-US" sz="1200" kern="1200" dirty="0" err="1" smtClean="0">
                <a:solidFill>
                  <a:schemeClr val="tx1"/>
                </a:solidFill>
                <a:latin typeface="Arial" charset="0"/>
                <a:ea typeface="+mn-ea"/>
                <a:cs typeface="+mn-cs"/>
              </a:rPr>
              <a:t>InvApplication.ActiveDocument.UnitsOfMeasure.GetStringFromValue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oBendResult.Angle</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UnitsTypeEnum.kDefaultDisplayAngleUnits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Radius = " &amp; _</a:t>
            </a:r>
            <a:r>
              <a:rPr lang="en-US" sz="1200" kern="1200" dirty="0" err="1" smtClean="0">
                <a:solidFill>
                  <a:schemeClr val="tx1"/>
                </a:solidFill>
                <a:latin typeface="Arial" charset="0"/>
                <a:ea typeface="+mn-ea"/>
                <a:cs typeface="+mn-cs"/>
              </a:rPr>
              <a:t>InvApplication.ActiveDocument.UnitsOfMeasure.GetStringFromValue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oBendResult.InnerRadius</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UnitsTypeEnum.kDefaultDisplayLengthUnits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oBendResult.IsDirectionUp</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Direction: " &amp; "Bend Up")</a:t>
            </a:r>
          </a:p>
          <a:p>
            <a:r>
              <a:rPr lang="en-US" sz="1200" kern="1200" dirty="0" smtClean="0">
                <a:solidFill>
                  <a:schemeClr val="tx1"/>
                </a:solidFill>
                <a:latin typeface="Arial" charset="0"/>
                <a:ea typeface="+mn-ea"/>
                <a:cs typeface="+mn-cs"/>
              </a:rPr>
              <a:t>            Else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("Bend Direction: " &amp; "Bend Down")</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Next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    </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 Use:</a:t>
            </a:r>
          </a:p>
          <a:p>
            <a:r>
              <a:rPr lang="en-US" sz="1200" kern="1200" dirty="0" smtClean="0">
                <a:solidFill>
                  <a:schemeClr val="tx1"/>
                </a:solidFill>
                <a:latin typeface="Arial" charset="0"/>
                <a:ea typeface="+mn-ea"/>
                <a:cs typeface="+mn-cs"/>
              </a:rPr>
              <a:t>    '// This program demonstrates the creation of a punch tool feature.</a:t>
            </a:r>
          </a:p>
          <a:p>
            <a:r>
              <a:rPr lang="en-US" sz="1200" kern="1200" dirty="0" smtClean="0">
                <a:solidFill>
                  <a:schemeClr val="tx1"/>
                </a:solidFill>
                <a:latin typeface="Arial" charset="0"/>
                <a:ea typeface="+mn-ea"/>
                <a:cs typeface="+mn-cs"/>
              </a:rPr>
              <a:t>    '// It uses one of the punch features that’s delivered with Inventor.</a:t>
            </a:r>
          </a:p>
          <a:p>
            <a:r>
              <a:rPr lang="en-US" sz="1200" kern="1200" dirty="0" smtClean="0">
                <a:solidFill>
                  <a:schemeClr val="tx1"/>
                </a:solidFill>
                <a:latin typeface="Arial" charset="0"/>
                <a:ea typeface="+mn-ea"/>
                <a:cs typeface="+mn-cs"/>
              </a:rPr>
              <a:t>    '// It assumes you already have an existing sheet metal part and have</a:t>
            </a:r>
          </a:p>
          <a:p>
            <a:r>
              <a:rPr lang="en-US" sz="1200" kern="1200" dirty="0" smtClean="0">
                <a:solidFill>
                  <a:schemeClr val="tx1"/>
                </a:solidFill>
                <a:latin typeface="Arial" charset="0"/>
                <a:ea typeface="+mn-ea"/>
                <a:cs typeface="+mn-cs"/>
              </a:rPr>
              <a:t>    '// selected a face to place the punch feature on.  The selected face</a:t>
            </a:r>
          </a:p>
          <a:p>
            <a:r>
              <a:rPr lang="en-US" sz="1200" kern="1200" dirty="0" smtClean="0">
                <a:solidFill>
                  <a:schemeClr val="tx1"/>
                </a:solidFill>
                <a:latin typeface="Arial" charset="0"/>
                <a:ea typeface="+mn-ea"/>
                <a:cs typeface="+mn-cs"/>
              </a:rPr>
              <a:t>    '// should be large so there is room for the punch features.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PlacePunchFeature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document.</a:t>
            </a:r>
          </a:p>
          <a:p>
            <a:r>
              <a:rPr lang="en-US" sz="1200" kern="1200" dirty="0" smtClean="0">
                <a:solidFill>
                  <a:schemeClr val="tx1"/>
                </a:solidFill>
                <a:latin typeface="Arial" charset="0"/>
                <a:ea typeface="+mn-ea"/>
                <a:cs typeface="+mn-cs"/>
              </a:rPr>
              <a:t>        ' This assumes a part document is active.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Make sure the document is a sheet metal document.</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oPartDoc.SubType</a:t>
            </a:r>
            <a:r>
              <a:rPr lang="en-US" sz="1200" kern="1200" dirty="0" smtClean="0">
                <a:solidFill>
                  <a:schemeClr val="tx1"/>
                </a:solidFill>
                <a:latin typeface="Arial" charset="0"/>
                <a:ea typeface="+mn-ea"/>
                <a:cs typeface="+mn-cs"/>
              </a:rPr>
              <a:t> &lt;&gt; "{9C464203-9BAE-11D3-8BAD-0060B0CE6BB4}"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sheet metal document must be open.")</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oSMDef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oSMDef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Get the selected face that will be used for the creation</a:t>
            </a:r>
          </a:p>
          <a:p>
            <a:r>
              <a:rPr lang="en-US" sz="1200" kern="1200" dirty="0" smtClean="0">
                <a:solidFill>
                  <a:schemeClr val="tx1"/>
                </a:solidFill>
                <a:latin typeface="Arial" charset="0"/>
                <a:ea typeface="+mn-ea"/>
                <a:cs typeface="+mn-cs"/>
              </a:rPr>
              <a:t>        ' of the sketch that will contain the sketch points.</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oFace</a:t>
            </a:r>
            <a:r>
              <a:rPr lang="en-US" sz="1200" kern="1200" dirty="0" smtClean="0">
                <a:solidFill>
                  <a:schemeClr val="tx1"/>
                </a:solidFill>
                <a:latin typeface="Arial" charset="0"/>
                <a:ea typeface="+mn-ea"/>
                <a:cs typeface="+mn-cs"/>
              </a:rPr>
              <a:t> As Face</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Try</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oFace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oPartDoc.SelectSet.Item</a:t>
            </a:r>
            <a:r>
              <a:rPr lang="en-US" sz="1200" kern="1200" dirty="0" smtClean="0">
                <a:solidFill>
                  <a:schemeClr val="tx1"/>
                </a:solidFill>
                <a:latin typeface="Arial" charset="0"/>
                <a:ea typeface="+mn-ea"/>
                <a:cs typeface="+mn-cs"/>
              </a:rPr>
              <a:t>(1)</a:t>
            </a:r>
          </a:p>
          <a:p>
            <a:r>
              <a:rPr lang="en-US" sz="1200" kern="1200" dirty="0" smtClean="0">
                <a:solidFill>
                  <a:schemeClr val="tx1"/>
                </a:solidFill>
                <a:latin typeface="Arial" charset="0"/>
                <a:ea typeface="+mn-ea"/>
                <a:cs typeface="+mn-cs"/>
              </a:rPr>
              <a:t>        Catch</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planar face must be selected.")</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Try</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oFace.SurfaceType</a:t>
            </a:r>
            <a:r>
              <a:rPr lang="en-US" sz="1200" kern="1200" dirty="0" smtClean="0">
                <a:solidFill>
                  <a:schemeClr val="tx1"/>
                </a:solidFill>
                <a:latin typeface="Arial" charset="0"/>
                <a:ea typeface="+mn-ea"/>
                <a:cs typeface="+mn-cs"/>
              </a:rPr>
              <a:t> &lt;&gt; </a:t>
            </a:r>
            <a:r>
              <a:rPr lang="en-US" sz="1200" kern="1200" dirty="0" err="1" smtClean="0">
                <a:solidFill>
                  <a:schemeClr val="tx1"/>
                </a:solidFill>
                <a:latin typeface="Arial" charset="0"/>
                <a:ea typeface="+mn-ea"/>
                <a:cs typeface="+mn-cs"/>
              </a:rPr>
              <a:t>SurfaceTypeEnum.kPlaneSurface</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planar face must be selected.")</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sketch on the selected face.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PlanarSketch</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oSMDef.Sketches.Add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oFace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some points on the sketch.  The model will need to</a:t>
            </a:r>
          </a:p>
          <a:p>
            <a:r>
              <a:rPr lang="en-US" sz="1200" kern="1200" dirty="0" smtClean="0">
                <a:solidFill>
                  <a:schemeClr val="tx1"/>
                </a:solidFill>
                <a:latin typeface="Arial" charset="0"/>
                <a:ea typeface="+mn-ea"/>
                <a:cs typeface="+mn-cs"/>
              </a:rPr>
              <a:t>        ' be of a size that these points lie on the model.</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oPoints</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ObjectCollection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oPoints</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InvApplication.TransientObjects.CreateObjectCollection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oTG</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TransientGeometry</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oTG</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InvApplication.TransientGeometry</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SketchPoint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oSketch.SketchPoints.Add</a:t>
            </a:r>
            <a:r>
              <a:rPr lang="en-US" sz="1200" kern="1200" dirty="0" smtClean="0">
                <a:solidFill>
                  <a:schemeClr val="tx1"/>
                </a:solidFill>
                <a:latin typeface="Arial" charset="0"/>
                <a:ea typeface="+mn-ea"/>
                <a:cs typeface="+mn-cs"/>
              </a:rPr>
              <a:t>(oTG.CreatePoint2d(8, 8), True)</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oPoints.Add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oSketch.SketchPoints.Add</a:t>
            </a:r>
            <a:r>
              <a:rPr lang="en-US" sz="1200" kern="1200" dirty="0" smtClean="0">
                <a:solidFill>
                  <a:schemeClr val="tx1"/>
                </a:solidFill>
                <a:latin typeface="Arial" charset="0"/>
                <a:ea typeface="+mn-ea"/>
                <a:cs typeface="+mn-cs"/>
              </a:rPr>
              <a:t>(oTG.CreatePoint2d(12, 6), True)</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oPoints.Add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oSketch.SketchPoints.Add</a:t>
            </a:r>
            <a:r>
              <a:rPr lang="en-US" sz="1200" kern="1200" dirty="0" smtClean="0">
                <a:solidFill>
                  <a:schemeClr val="tx1"/>
                </a:solidFill>
                <a:latin typeface="Arial" charset="0"/>
                <a:ea typeface="+mn-ea"/>
                <a:cs typeface="+mn-cs"/>
              </a:rPr>
              <a:t>(oTG.CreatePoint2d(10, 10), False)</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oPoints.Add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oPoint</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oSMFeatures</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SheetMetalFeatures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oSMFeatures</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oSMDef.Features</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an </a:t>
            </a:r>
            <a:r>
              <a:rPr lang="en-US" sz="1200" kern="1200" dirty="0" err="1" smtClean="0">
                <a:solidFill>
                  <a:schemeClr val="tx1"/>
                </a:solidFill>
                <a:latin typeface="Arial" charset="0"/>
                <a:ea typeface="+mn-ea"/>
                <a:cs typeface="+mn-cs"/>
              </a:rPr>
              <a:t>iFeatureDefinition</a:t>
            </a:r>
            <a:r>
              <a:rPr lang="en-US" sz="1200" kern="1200" dirty="0" smtClean="0">
                <a:solidFill>
                  <a:schemeClr val="tx1"/>
                </a:solidFill>
                <a:latin typeface="Arial" charset="0"/>
                <a:ea typeface="+mn-ea"/>
                <a:cs typeface="+mn-cs"/>
              </a:rPr>
              <a:t> object for a punch tool.</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oiFeatureDef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iFeatureDefinition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oiFeatureDef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oSMFeatures.PunchToolFeatures.CreateiFeatureDefinition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OpenFile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iFeature</a:t>
            </a:r>
            <a:r>
              <a:rPr lang="en-US" sz="1200" kern="1200" dirty="0" smtClean="0">
                <a:solidFill>
                  <a:schemeClr val="tx1"/>
                </a:solidFill>
                <a:latin typeface="Arial" charset="0"/>
                <a:ea typeface="+mn-ea"/>
                <a:cs typeface="+mn-cs"/>
              </a:rPr>
              <a:t> Def (*.ide)|*.ide"))</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the input.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oInput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iFeatureInput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For Each </a:t>
            </a:r>
            <a:r>
              <a:rPr lang="en-US" sz="1200" kern="1200" dirty="0" err="1" smtClean="0">
                <a:solidFill>
                  <a:schemeClr val="tx1"/>
                </a:solidFill>
                <a:latin typeface="Arial" charset="0"/>
                <a:ea typeface="+mn-ea"/>
                <a:cs typeface="+mn-cs"/>
              </a:rPr>
              <a:t>oInput</a:t>
            </a:r>
            <a:r>
              <a:rPr lang="en-US" sz="1200" kern="1200" dirty="0" smtClean="0">
                <a:solidFill>
                  <a:schemeClr val="tx1"/>
                </a:solidFill>
                <a:latin typeface="Arial" charset="0"/>
                <a:ea typeface="+mn-ea"/>
                <a:cs typeface="+mn-cs"/>
              </a:rPr>
              <a:t> In </a:t>
            </a:r>
            <a:r>
              <a:rPr lang="en-US" sz="1200" kern="1200" dirty="0" err="1" smtClean="0">
                <a:solidFill>
                  <a:schemeClr val="tx1"/>
                </a:solidFill>
                <a:latin typeface="Arial" charset="0"/>
                <a:ea typeface="+mn-ea"/>
                <a:cs typeface="+mn-cs"/>
              </a:rPr>
              <a:t>oiFeatureDef.iFeatureInputs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oParamInput</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iFeatureParameterInput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Select Case </a:t>
            </a:r>
            <a:r>
              <a:rPr lang="en-US" sz="1200" kern="1200" dirty="0" err="1" smtClean="0">
                <a:solidFill>
                  <a:schemeClr val="tx1"/>
                </a:solidFill>
                <a:latin typeface="Arial" charset="0"/>
                <a:ea typeface="+mn-ea"/>
                <a:cs typeface="+mn-cs"/>
              </a:rPr>
              <a:t>oInput.Name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Case "Length"</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oParamInput.Expression</a:t>
            </a:r>
            <a:r>
              <a:rPr lang="en-US" sz="1200" kern="1200" dirty="0" smtClean="0">
                <a:solidFill>
                  <a:schemeClr val="tx1"/>
                </a:solidFill>
                <a:latin typeface="Arial" charset="0"/>
                <a:ea typeface="+mn-ea"/>
                <a:cs typeface="+mn-cs"/>
              </a:rPr>
              <a:t> = "1 in"</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Hole_Diameter</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oParamInput.Expression</a:t>
            </a:r>
            <a:r>
              <a:rPr lang="en-US" sz="1200" kern="1200" dirty="0" smtClean="0">
                <a:solidFill>
                  <a:schemeClr val="tx1"/>
                </a:solidFill>
                <a:latin typeface="Arial" charset="0"/>
                <a:ea typeface="+mn-ea"/>
                <a:cs typeface="+mn-cs"/>
              </a:rPr>
              <a:t> = "0.5 in"</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Slot_Width</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oParamInput.Expression</a:t>
            </a:r>
            <a:r>
              <a:rPr lang="en-US" sz="1200" kern="1200" dirty="0" smtClean="0">
                <a:solidFill>
                  <a:schemeClr val="tx1"/>
                </a:solidFill>
                <a:latin typeface="Arial" charset="0"/>
                <a:ea typeface="+mn-ea"/>
                <a:cs typeface="+mn-cs"/>
              </a:rPr>
              <a:t> = "0.3875 in"</a:t>
            </a:r>
          </a:p>
          <a:p>
            <a:r>
              <a:rPr lang="en-US" sz="1200" kern="1200" dirty="0" smtClean="0">
                <a:solidFill>
                  <a:schemeClr val="tx1"/>
                </a:solidFill>
                <a:latin typeface="Arial" charset="0"/>
                <a:ea typeface="+mn-ea"/>
                <a:cs typeface="+mn-cs"/>
              </a:rPr>
              <a:t>                Case "Fillet"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oParamInput.Expression</a:t>
            </a:r>
            <a:r>
              <a:rPr lang="en-US" sz="1200" kern="1200" dirty="0" smtClean="0">
                <a:solidFill>
                  <a:schemeClr val="tx1"/>
                </a:solidFill>
                <a:latin typeface="Arial" charset="0"/>
                <a:ea typeface="+mn-ea"/>
                <a:cs typeface="+mn-cs"/>
              </a:rPr>
              <a:t> = "0.0625 in"</a:t>
            </a:r>
          </a:p>
          <a:p>
            <a:r>
              <a:rPr lang="en-US" sz="1200" kern="1200" dirty="0" smtClean="0">
                <a:solidFill>
                  <a:schemeClr val="tx1"/>
                </a:solidFill>
                <a:latin typeface="Arial" charset="0"/>
                <a:ea typeface="+mn-ea"/>
                <a:cs typeface="+mn-cs"/>
              </a:rPr>
              <a:t>                Case "Thickness"</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oInput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oParamInput.Expression</a:t>
            </a:r>
            <a:r>
              <a:rPr lang="en-US" sz="1200" kern="1200" dirty="0" smtClean="0">
                <a:solidFill>
                  <a:schemeClr val="tx1"/>
                </a:solidFill>
                <a:latin typeface="Arial" charset="0"/>
                <a:ea typeface="+mn-ea"/>
                <a:cs typeface="+mn-cs"/>
              </a:rPr>
              <a:t> = "0.125 in"</a:t>
            </a:r>
          </a:p>
          <a:p>
            <a:r>
              <a:rPr lang="en-US" sz="1200" kern="1200" dirty="0" smtClean="0">
                <a:solidFill>
                  <a:schemeClr val="tx1"/>
                </a:solidFill>
                <a:latin typeface="Arial" charset="0"/>
                <a:ea typeface="+mn-ea"/>
                <a:cs typeface="+mn-cs"/>
              </a:rPr>
              <a:t>            End Select</a:t>
            </a:r>
          </a:p>
          <a:p>
            <a:r>
              <a:rPr lang="en-US" sz="1200" kern="1200" dirty="0" smtClean="0">
                <a:solidFill>
                  <a:schemeClr val="tx1"/>
                </a:solidFill>
                <a:latin typeface="Arial" charset="0"/>
                <a:ea typeface="+mn-ea"/>
                <a:cs typeface="+mn-cs"/>
              </a:rPr>
              <a:t>        Next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the </a:t>
            </a:r>
            <a:r>
              <a:rPr lang="en-US" sz="1200" kern="1200" dirty="0" err="1" smtClean="0">
                <a:solidFill>
                  <a:schemeClr val="tx1"/>
                </a:solidFill>
                <a:latin typeface="Arial" charset="0"/>
                <a:ea typeface="+mn-ea"/>
                <a:cs typeface="+mn-cs"/>
              </a:rPr>
              <a:t>iFeature</a:t>
            </a:r>
            <a:r>
              <a:rPr lang="en-US" sz="1200" kern="1200" dirty="0" smtClean="0">
                <a:solidFill>
                  <a:schemeClr val="tx1"/>
                </a:solidFill>
                <a:latin typeface="Arial" charset="0"/>
                <a:ea typeface="+mn-ea"/>
                <a:cs typeface="+mn-cs"/>
              </a:rPr>
              <a:t> at a 45 degree angle.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oPunchTool</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PunchToolFeature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oPunchTool</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oSMFeatures.PunchToolFeatures.Add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oPoints</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oiFeatureDef</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System.Math.PI</a:t>
            </a:r>
            <a:r>
              <a:rPr lang="en-US" sz="1200" kern="1200" dirty="0" smtClean="0">
                <a:solidFill>
                  <a:schemeClr val="tx1"/>
                </a:solidFill>
                <a:latin typeface="Arial" charset="0"/>
                <a:ea typeface="+mn-ea"/>
                <a:cs typeface="+mn-cs"/>
              </a:rPr>
              <a:t> / 4)</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15</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Use:</a:t>
            </a:r>
          </a:p>
          <a:p>
            <a:r>
              <a:rPr lang="en-US" sz="1200" kern="1200" dirty="0" smtClean="0">
                <a:solidFill>
                  <a:schemeClr val="tx1"/>
                </a:solidFill>
                <a:latin typeface="Arial" charset="0"/>
                <a:ea typeface="+mn-ea"/>
                <a:cs typeface="+mn-cs"/>
              </a:rPr>
              <a:t>    '// [Sheet Metal Style Creation Example (Visual Basic)]</a:t>
            </a:r>
          </a:p>
          <a:p>
            <a:r>
              <a:rPr lang="en-US" sz="1200" kern="1200" dirty="0" smtClean="0">
                <a:solidFill>
                  <a:schemeClr val="tx1"/>
                </a:solidFill>
                <a:latin typeface="Arial" charset="0"/>
                <a:ea typeface="+mn-ea"/>
                <a:cs typeface="+mn-cs"/>
              </a:rPr>
              <a:t>    '// This sample illustrates creating a new sheet metal style.</a:t>
            </a:r>
          </a:p>
          <a:p>
            <a:r>
              <a:rPr lang="en-US" sz="1200" kern="1200" dirty="0" smtClean="0">
                <a:solidFill>
                  <a:schemeClr val="tx1"/>
                </a:solidFill>
                <a:latin typeface="Arial" charset="0"/>
                <a:ea typeface="+mn-ea"/>
                <a:cs typeface="+mn-cs"/>
              </a:rPr>
              <a:t>    '// It uses a sample bend table delivered with Inventor. You can</a:t>
            </a:r>
          </a:p>
          <a:p>
            <a:r>
              <a:rPr lang="en-US" sz="1200" kern="1200" dirty="0" smtClean="0">
                <a:solidFill>
                  <a:schemeClr val="tx1"/>
                </a:solidFill>
                <a:latin typeface="Arial" charset="0"/>
                <a:ea typeface="+mn-ea"/>
                <a:cs typeface="+mn-cs"/>
              </a:rPr>
              <a:t>    '// edit the path below to reference any existing bend table.</a:t>
            </a:r>
          </a:p>
          <a:p>
            <a:r>
              <a:rPr lang="en-US" sz="1200" kern="1200" dirty="0" smtClean="0">
                <a:solidFill>
                  <a:schemeClr val="tx1"/>
                </a:solidFill>
                <a:latin typeface="Arial" charset="0"/>
                <a:ea typeface="+mn-ea"/>
                <a:cs typeface="+mn-cs"/>
              </a:rPr>
              <a:t>    '// To use the sample make sure a bend table is available at the</a:t>
            </a:r>
          </a:p>
          <a:p>
            <a:r>
              <a:rPr lang="en-US" sz="1200" kern="1200" dirty="0" smtClean="0">
                <a:solidFill>
                  <a:schemeClr val="tx1"/>
                </a:solidFill>
                <a:latin typeface="Arial" charset="0"/>
                <a:ea typeface="+mn-ea"/>
                <a:cs typeface="+mn-cs"/>
              </a:rPr>
              <a:t>    '// specified path, open a sheet metal document, and run the sample.</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CreateSheetMetalStyle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document.</a:t>
            </a:r>
          </a:p>
          <a:p>
            <a:r>
              <a:rPr lang="en-US" sz="1200" kern="1200" dirty="0" smtClean="0">
                <a:solidFill>
                  <a:schemeClr val="tx1"/>
                </a:solidFill>
                <a:latin typeface="Arial" charset="0"/>
                <a:ea typeface="+mn-ea"/>
                <a:cs typeface="+mn-cs"/>
              </a:rPr>
              <a:t>        ' This assumes a part document is active.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Make sure the document is a sheet metal document.</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oPartDoc.SubType</a:t>
            </a:r>
            <a:r>
              <a:rPr lang="en-US" sz="1200" kern="1200" dirty="0" smtClean="0">
                <a:solidFill>
                  <a:schemeClr val="tx1"/>
                </a:solidFill>
                <a:latin typeface="Arial" charset="0"/>
                <a:ea typeface="+mn-ea"/>
                <a:cs typeface="+mn-cs"/>
              </a:rPr>
              <a:t> &lt;&gt; "{9C464203-9BAE-11D3-8BAD-0060B0CE6BB4}"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sheet metal document must be open.")</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Get the sheet metal component definition. Because this is a part document whose</a:t>
            </a:r>
          </a:p>
          <a:p>
            <a:r>
              <a:rPr lang="en-US" sz="1200" kern="1200" dirty="0" smtClean="0">
                <a:solidFill>
                  <a:schemeClr val="tx1"/>
                </a:solidFill>
                <a:latin typeface="Arial" charset="0"/>
                <a:ea typeface="+mn-ea"/>
                <a:cs typeface="+mn-cs"/>
              </a:rPr>
              <a:t>        ' sub type is sheet metal, the document will return a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instead of a </a:t>
            </a:r>
            <a:r>
              <a:rPr lang="en-US" sz="1200" kern="1200" dirty="0" err="1" smtClean="0">
                <a:solidFill>
                  <a:schemeClr val="tx1"/>
                </a:solidFill>
                <a:latin typeface="Arial" charset="0"/>
                <a:ea typeface="+mn-ea"/>
                <a:cs typeface="+mn-cs"/>
              </a:rPr>
              <a:t>PartComponentDefinition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Copy a sheet metal style to create a new one. There will always be at least</a:t>
            </a:r>
          </a:p>
          <a:p>
            <a:r>
              <a:rPr lang="en-US" sz="1200" kern="1200" dirty="0" smtClean="0">
                <a:solidFill>
                  <a:schemeClr val="tx1"/>
                </a:solidFill>
                <a:latin typeface="Arial" charset="0"/>
                <a:ea typeface="+mn-ea"/>
                <a:cs typeface="+mn-cs"/>
              </a:rPr>
              <a:t>        ' one style in a document. This sample uses the first style, which is the default.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oStyle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SheetMetalStyle</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Try</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oSheetMetalCompDef.SheetMetalStyles.Copy</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oSheetMetalCompDef.SheetMetalStyles.Item</a:t>
            </a:r>
            <a:r>
              <a:rPr lang="en-US" sz="1200" kern="1200" dirty="0" smtClean="0">
                <a:solidFill>
                  <a:schemeClr val="tx1"/>
                </a:solidFill>
                <a:latin typeface="Arial" charset="0"/>
                <a:ea typeface="+mn-ea"/>
                <a:cs typeface="+mn-cs"/>
              </a:rPr>
              <a:t>(1), "Custom Style")</a:t>
            </a:r>
          </a:p>
          <a:p>
            <a:r>
              <a:rPr lang="en-US" sz="1200" kern="1200" dirty="0" smtClean="0">
                <a:solidFill>
                  <a:schemeClr val="tx1"/>
                </a:solidFill>
                <a:latin typeface="Arial" charset="0"/>
                <a:ea typeface="+mn-ea"/>
                <a:cs typeface="+mn-cs"/>
              </a:rPr>
              <a:t>        Catch</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("Custom Style already exists :(")</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Try</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Get the name of the parameter used for the thickness. We need the actual name</a:t>
            </a:r>
          </a:p>
          <a:p>
            <a:r>
              <a:rPr lang="en-US" sz="1200" kern="1200" dirty="0" smtClean="0">
                <a:solidFill>
                  <a:schemeClr val="tx1"/>
                </a:solidFill>
                <a:latin typeface="Arial" charset="0"/>
                <a:ea typeface="+mn-ea"/>
                <a:cs typeface="+mn-cs"/>
              </a:rPr>
              <a:t>        ' to use in expressions to set the other values. It's best to get the name rather</a:t>
            </a:r>
          </a:p>
          <a:p>
            <a:r>
              <a:rPr lang="en-US" sz="1200" kern="1200" dirty="0" smtClean="0">
                <a:solidFill>
                  <a:schemeClr val="tx1"/>
                </a:solidFill>
                <a:latin typeface="Arial" charset="0"/>
                <a:ea typeface="+mn-ea"/>
                <a:cs typeface="+mn-cs"/>
              </a:rPr>
              <a:t>        ' than hard code it because the name changes with various languages and the user</a:t>
            </a:r>
          </a:p>
          <a:p>
            <a:r>
              <a:rPr lang="en-US" sz="1200" kern="1200" dirty="0" smtClean="0">
                <a:solidFill>
                  <a:schemeClr val="tx1"/>
                </a:solidFill>
                <a:latin typeface="Arial" charset="0"/>
                <a:ea typeface="+mn-ea"/>
                <a:cs typeface="+mn-cs"/>
              </a:rPr>
              <a:t>        ' can change the name in the Parameters dialog.</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This gets the name of the thickness from the component definition.</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As String</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oSheetMetalCompDef.Thickness.Name</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the various values associated with the style.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oStyle.BendRadius</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&amp; " * 1.5"</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oStyle.BendReliefWidth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&amp; " / 2"</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oStyle.BendReliefDepth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&amp; " * 1.5"</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oStyle.CornerReliefSize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&amp; " * 2.0"</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oStyle.MinimumRemnant</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sThicknessName</a:t>
            </a:r>
            <a:r>
              <a:rPr lang="en-US" sz="1200" kern="1200" dirty="0" smtClean="0">
                <a:solidFill>
                  <a:schemeClr val="tx1"/>
                </a:solidFill>
                <a:latin typeface="Arial" charset="0"/>
                <a:ea typeface="+mn-ea"/>
                <a:cs typeface="+mn-cs"/>
              </a:rPr>
              <a:t> &amp; " * 2.0"</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oStyle.BendReliefShape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BendReliefShapeEnum.kRoundBendReliefShape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oStyle.BendTransition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BendTransitionEnum.kArcBendTransition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oStyle.CornerReliefShape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CornerReliefShapeEnum.kRoundCornerReliefShape</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Add a linear unfold method.  Unfold methods are now separate</a:t>
            </a:r>
          </a:p>
          <a:p>
            <a:r>
              <a:rPr lang="en-US" sz="1200" kern="1200" dirty="0" smtClean="0">
                <a:solidFill>
                  <a:schemeClr val="tx1"/>
                </a:solidFill>
                <a:latin typeface="Arial" charset="0"/>
                <a:ea typeface="+mn-ea"/>
                <a:cs typeface="+mn-cs"/>
              </a:rPr>
              <a:t>        ' from sheet metal styles.</a:t>
            </a:r>
          </a:p>
          <a:p>
            <a:r>
              <a:rPr lang="en-US" sz="1200" kern="1200" dirty="0" smtClean="0">
                <a:solidFill>
                  <a:schemeClr val="tx1"/>
                </a:solidFill>
                <a:latin typeface="Arial" charset="0"/>
                <a:ea typeface="+mn-ea"/>
                <a:cs typeface="+mn-cs"/>
              </a:rPr>
              <a:t>        Try</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oSheetMetalCompDef.UnfoldMethods.AddLinearUnfoldMethod</a:t>
            </a:r>
            <a:r>
              <a:rPr lang="en-US" sz="1200" kern="1200" dirty="0" smtClean="0">
                <a:solidFill>
                  <a:schemeClr val="tx1"/>
                </a:solidFill>
                <a:latin typeface="Arial" charset="0"/>
                <a:ea typeface="+mn-ea"/>
                <a:cs typeface="+mn-cs"/>
              </a:rPr>
              <a:t>("Linear Sample", "0.43")</a:t>
            </a:r>
          </a:p>
          <a:p>
            <a:r>
              <a:rPr lang="en-US" sz="1200" kern="1200" dirty="0" smtClean="0">
                <a:solidFill>
                  <a:schemeClr val="tx1"/>
                </a:solidFill>
                <a:latin typeface="Arial" charset="0"/>
                <a:ea typeface="+mn-ea"/>
                <a:cs typeface="+mn-cs"/>
              </a:rPr>
              <a:t>        Catch</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("Linear Sample </a:t>
            </a:r>
            <a:r>
              <a:rPr lang="en-US" sz="1200" kern="1200" dirty="0" err="1" smtClean="0">
                <a:solidFill>
                  <a:schemeClr val="tx1"/>
                </a:solidFill>
                <a:latin typeface="Arial" charset="0"/>
                <a:ea typeface="+mn-ea"/>
                <a:cs typeface="+mn-cs"/>
              </a:rPr>
              <a:t>UnfoldMethod</a:t>
            </a:r>
            <a:r>
              <a:rPr lang="en-US" sz="1200" kern="1200" dirty="0" smtClean="0">
                <a:solidFill>
                  <a:schemeClr val="tx1"/>
                </a:solidFill>
                <a:latin typeface="Arial" charset="0"/>
                <a:ea typeface="+mn-ea"/>
                <a:cs typeface="+mn-cs"/>
              </a:rPr>
              <a:t> already exists :(")</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Try</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Add a bend table fold method. This uses error trapping to catch if an</a:t>
            </a:r>
          </a:p>
          <a:p>
            <a:r>
              <a:rPr lang="en-US" sz="1200" kern="1200" dirty="0" smtClean="0">
                <a:solidFill>
                  <a:schemeClr val="tx1"/>
                </a:solidFill>
                <a:latin typeface="Arial" charset="0"/>
                <a:ea typeface="+mn-ea"/>
                <a:cs typeface="+mn-cs"/>
              </a:rPr>
              <a:t>        ' invalid bend table file was specified.</a:t>
            </a:r>
          </a:p>
          <a:p>
            <a:r>
              <a:rPr lang="en-US" sz="1200" kern="1200" dirty="0" smtClean="0">
                <a:solidFill>
                  <a:schemeClr val="tx1"/>
                </a:solidFill>
                <a:latin typeface="Arial" charset="0"/>
                <a:ea typeface="+mn-ea"/>
                <a:cs typeface="+mn-cs"/>
              </a:rPr>
              <a:t>        Try</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oSheetMetalCompDef.UnfoldMethods.AddBendTableFromFile</a:t>
            </a:r>
            <a:r>
              <a:rPr lang="en-US" sz="1200" kern="1200" dirty="0" smtClean="0">
                <a:solidFill>
                  <a:schemeClr val="tx1"/>
                </a:solidFill>
                <a:latin typeface="Arial" charset="0"/>
                <a:ea typeface="+mn-ea"/>
                <a:cs typeface="+mn-cs"/>
              </a:rPr>
              <a:t>("Table Sample", </a:t>
            </a:r>
            <a:r>
              <a:rPr lang="en-US" sz="1200" kern="1200" dirty="0" err="1" smtClean="0">
                <a:solidFill>
                  <a:schemeClr val="tx1"/>
                </a:solidFill>
                <a:latin typeface="Arial" charset="0"/>
                <a:ea typeface="+mn-ea"/>
                <a:cs typeface="+mn-cs"/>
              </a:rPr>
              <a:t>OpenFile</a:t>
            </a:r>
            <a:r>
              <a:rPr lang="en-US" sz="1200" kern="1200" dirty="0" smtClean="0">
                <a:solidFill>
                  <a:schemeClr val="tx1"/>
                </a:solidFill>
                <a:latin typeface="Arial" charset="0"/>
                <a:ea typeface="+mn-ea"/>
                <a:cs typeface="+mn-cs"/>
              </a:rPr>
              <a:t>("Bend Table (*.txt)|*.txt"))</a:t>
            </a:r>
          </a:p>
          <a:p>
            <a:r>
              <a:rPr lang="en-US" sz="1200" kern="1200" dirty="0" smtClean="0">
                <a:solidFill>
                  <a:schemeClr val="tx1"/>
                </a:solidFill>
                <a:latin typeface="Arial" charset="0"/>
                <a:ea typeface="+mn-ea"/>
                <a:cs typeface="+mn-cs"/>
              </a:rPr>
              <a:t>        Catch</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("Unable to load bend table")</a:t>
            </a:r>
          </a:p>
          <a:p>
            <a:r>
              <a:rPr lang="en-US" sz="1200" kern="1200" dirty="0" smtClean="0">
                <a:solidFill>
                  <a:schemeClr val="tx1"/>
                </a:solidFill>
                <a:latin typeface="Arial" charset="0"/>
                <a:ea typeface="+mn-ea"/>
                <a:cs typeface="+mn-cs"/>
              </a:rPr>
              <a:t>        End Try</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Make the new linear method the active unfold method for the document.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oUnfoldMethod</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UnfoldMethod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oUnfoldMethod</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oSheetMetalCompDef.UnfoldMethods.Item</a:t>
            </a:r>
            <a:r>
              <a:rPr lang="en-US" sz="1200" kern="1200" dirty="0" smtClean="0">
                <a:solidFill>
                  <a:schemeClr val="tx1"/>
                </a:solidFill>
                <a:latin typeface="Arial" charset="0"/>
                <a:ea typeface="+mn-ea"/>
                <a:cs typeface="+mn-cs"/>
              </a:rPr>
              <a:t>("Linear Sample")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oStyle.UnfoldMethod</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oUnfoldMethod</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Activate this style, which will also update the part.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oStyle.Activate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Use:</a:t>
            </a:r>
          </a:p>
          <a:p>
            <a:r>
              <a:rPr lang="en-US" sz="1200" kern="1200" dirty="0" smtClean="0">
                <a:solidFill>
                  <a:schemeClr val="tx1"/>
                </a:solidFill>
                <a:latin typeface="Arial" charset="0"/>
                <a:ea typeface="+mn-ea"/>
                <a:cs typeface="+mn-cs"/>
              </a:rPr>
              <a:t>    '// This sample illustrates getting information about sheet metal styles,</a:t>
            </a:r>
          </a:p>
          <a:p>
            <a:r>
              <a:rPr lang="en-US" sz="1200" kern="1200" dirty="0" smtClean="0">
                <a:solidFill>
                  <a:schemeClr val="tx1"/>
                </a:solidFill>
                <a:latin typeface="Arial" charset="0"/>
                <a:ea typeface="+mn-ea"/>
                <a:cs typeface="+mn-cs"/>
              </a:rPr>
              <a:t>    '// unfold methods, and thickness.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SheetMetalStyleDisplay</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document.</a:t>
            </a:r>
          </a:p>
          <a:p>
            <a:r>
              <a:rPr lang="en-US" sz="1200" kern="1200" dirty="0" smtClean="0">
                <a:solidFill>
                  <a:schemeClr val="tx1"/>
                </a:solidFill>
                <a:latin typeface="Arial" charset="0"/>
                <a:ea typeface="+mn-ea"/>
                <a:cs typeface="+mn-cs"/>
              </a:rPr>
              <a:t>        ' This assumes a part document is active.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Make sure the document is a sheet metal document.</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oPartDoc.SubType</a:t>
            </a:r>
            <a:r>
              <a:rPr lang="en-US" sz="1200" kern="1200" dirty="0" smtClean="0">
                <a:solidFill>
                  <a:schemeClr val="tx1"/>
                </a:solidFill>
                <a:latin typeface="Arial" charset="0"/>
                <a:ea typeface="+mn-ea"/>
                <a:cs typeface="+mn-cs"/>
              </a:rPr>
              <a:t> &lt;&gt; "{9C464203-9BAE-11D3-8BAD-0060B0CE6BB4}"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sheet metal document must be open.")</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Get the sheet metal component definition. Because this is a part document whose</a:t>
            </a:r>
          </a:p>
          <a:p>
            <a:r>
              <a:rPr lang="en-US" sz="1200" kern="1200" dirty="0" smtClean="0">
                <a:solidFill>
                  <a:schemeClr val="tx1"/>
                </a:solidFill>
                <a:latin typeface="Arial" charset="0"/>
                <a:ea typeface="+mn-ea"/>
                <a:cs typeface="+mn-cs"/>
              </a:rPr>
              <a:t>        ' sub type is sheet metal, the document will return a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instead of a </a:t>
            </a:r>
            <a:r>
              <a:rPr lang="en-US" sz="1200" kern="1200" dirty="0" err="1" smtClean="0">
                <a:solidFill>
                  <a:schemeClr val="tx1"/>
                </a:solidFill>
                <a:latin typeface="Arial" charset="0"/>
                <a:ea typeface="+mn-ea"/>
                <a:cs typeface="+mn-cs"/>
              </a:rPr>
              <a:t>PartComponentDefinition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Iterate through the sheet metal styles.</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oStyle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SheetMetalStyle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For Each </a:t>
            </a:r>
            <a:r>
              <a:rPr lang="en-US" sz="1200" kern="1200" dirty="0" err="1" smtClean="0">
                <a:solidFill>
                  <a:schemeClr val="tx1"/>
                </a:solidFill>
                <a:latin typeface="Arial" charset="0"/>
                <a:ea typeface="+mn-ea"/>
                <a:cs typeface="+mn-cs"/>
              </a:rPr>
              <a:t>oStyle</a:t>
            </a:r>
            <a:r>
              <a:rPr lang="en-US" sz="1200" kern="1200" dirty="0" smtClean="0">
                <a:solidFill>
                  <a:schemeClr val="tx1"/>
                </a:solidFill>
                <a:latin typeface="Arial" charset="0"/>
                <a:ea typeface="+mn-ea"/>
                <a:cs typeface="+mn-cs"/>
              </a:rPr>
              <a:t> In </a:t>
            </a:r>
            <a:r>
              <a:rPr lang="en-US" sz="1200" kern="1200" dirty="0" err="1" smtClean="0">
                <a:solidFill>
                  <a:schemeClr val="tx1"/>
                </a:solidFill>
                <a:latin typeface="Arial" charset="0"/>
                <a:ea typeface="+mn-ea"/>
                <a:cs typeface="+mn-cs"/>
              </a:rPr>
              <a:t>oSheetMetalCompDef.SheetMetalStyles</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Display information about the style.</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oStyle</a:t>
            </a:r>
            <a:r>
              <a:rPr lang="en-US" sz="1200" kern="1200" dirty="0" smtClean="0">
                <a:solidFill>
                  <a:schemeClr val="tx1"/>
                </a:solidFill>
                <a:latin typeface="Arial" charset="0"/>
                <a:ea typeface="+mn-ea"/>
                <a:cs typeface="+mn-cs"/>
              </a:rPr>
              <a:t> Is </a:t>
            </a:r>
            <a:r>
              <a:rPr lang="en-US" sz="1200" kern="1200" dirty="0" err="1" smtClean="0">
                <a:solidFill>
                  <a:schemeClr val="tx1"/>
                </a:solidFill>
                <a:latin typeface="Arial" charset="0"/>
                <a:ea typeface="+mn-ea"/>
                <a:cs typeface="+mn-cs"/>
              </a:rPr>
              <a:t>oSheetMetalCompDef.ActiveSheetMetalStyle</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Active </a:t>
            </a:r>
            <a:r>
              <a:rPr lang="en-US" sz="1200" kern="1200" dirty="0" err="1" smtClean="0">
                <a:solidFill>
                  <a:schemeClr val="tx1"/>
                </a:solidFill>
                <a:latin typeface="Arial" charset="0"/>
                <a:ea typeface="+mn-ea"/>
                <a:cs typeface="+mn-cs"/>
              </a:rPr>
              <a:t>SheetMetal</a:t>
            </a:r>
            <a:r>
              <a:rPr lang="en-US" sz="1200" kern="1200" dirty="0" smtClean="0">
                <a:solidFill>
                  <a:schemeClr val="tx1"/>
                </a:solidFill>
                <a:latin typeface="Arial" charset="0"/>
                <a:ea typeface="+mn-ea"/>
                <a:cs typeface="+mn-cs"/>
              </a:rPr>
              <a:t> Style **")</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("Name: " &amp; </a:t>
            </a:r>
            <a:r>
              <a:rPr lang="en-US" sz="1200" kern="1200" dirty="0" err="1" smtClean="0">
                <a:solidFill>
                  <a:schemeClr val="tx1"/>
                </a:solidFill>
                <a:latin typeface="Arial" charset="0"/>
                <a:ea typeface="+mn-ea"/>
                <a:cs typeface="+mn-cs"/>
              </a:rPr>
              <a:t>oStyle.Name</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Radius: " &amp; </a:t>
            </a:r>
            <a:r>
              <a:rPr lang="en-US" sz="1200" kern="1200" dirty="0" err="1" smtClean="0">
                <a:solidFill>
                  <a:schemeClr val="tx1"/>
                </a:solidFill>
                <a:latin typeface="Arial" charset="0"/>
                <a:ea typeface="+mn-ea"/>
                <a:cs typeface="+mn-cs"/>
              </a:rPr>
              <a:t>oStyle.BendRadius</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Relief Depth: " &amp; </a:t>
            </a:r>
            <a:r>
              <a:rPr lang="en-US" sz="1200" kern="1200" dirty="0" err="1" smtClean="0">
                <a:solidFill>
                  <a:schemeClr val="tx1"/>
                </a:solidFill>
                <a:latin typeface="Arial" charset="0"/>
                <a:ea typeface="+mn-ea"/>
                <a:cs typeface="+mn-cs"/>
              </a:rPr>
              <a:t>oStyle.BendReliefDepth</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Relief Width: " &amp; </a:t>
            </a:r>
            <a:r>
              <a:rPr lang="en-US" sz="1200" kern="1200" dirty="0" err="1" smtClean="0">
                <a:solidFill>
                  <a:schemeClr val="tx1"/>
                </a:solidFill>
                <a:latin typeface="Arial" charset="0"/>
                <a:ea typeface="+mn-ea"/>
                <a:cs typeface="+mn-cs"/>
              </a:rPr>
              <a:t>oStyle.BendReliefWidth</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Select Case </a:t>
            </a:r>
            <a:r>
              <a:rPr lang="en-US" sz="1200" kern="1200" dirty="0" err="1" smtClean="0">
                <a:solidFill>
                  <a:schemeClr val="tx1"/>
                </a:solidFill>
                <a:latin typeface="Arial" charset="0"/>
                <a:ea typeface="+mn-ea"/>
                <a:cs typeface="+mn-cs"/>
              </a:rPr>
              <a:t>oStyle.BendReliefShape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BendReliefShapeEnum.kDefaultBendReliefShape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Relief Shape: Default")</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BendReliefShapeEnum.kRoundBendReliefShape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Relief Shape: Round")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BendReliefShapeEnum.kStraightBendReliefShape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Relief Shape: Straight")</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BendReliefShapeEnum.kTearBendReliefShape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Relief Shape: Tear")</a:t>
            </a:r>
          </a:p>
          <a:p>
            <a:r>
              <a:rPr lang="en-US" sz="1200" kern="1200" dirty="0" smtClean="0">
                <a:solidFill>
                  <a:schemeClr val="tx1"/>
                </a:solidFill>
                <a:latin typeface="Arial" charset="0"/>
                <a:ea typeface="+mn-ea"/>
                <a:cs typeface="+mn-cs"/>
              </a:rPr>
              <a:t>            End Select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Select Case </a:t>
            </a:r>
            <a:r>
              <a:rPr lang="en-US" sz="1200" kern="1200" dirty="0" err="1" smtClean="0">
                <a:solidFill>
                  <a:schemeClr val="tx1"/>
                </a:solidFill>
                <a:latin typeface="Arial" charset="0"/>
                <a:ea typeface="+mn-ea"/>
                <a:cs typeface="+mn-cs"/>
              </a:rPr>
              <a:t>oStyle.BendTransition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BendTransitionEnum.kDefaultBendTransition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Transition: Default")</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BendTransitionEnum.kArcBendTransition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Transition: Arc")</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BendTransitionEnum.kIntersectionBendTransition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Transition: Intersection")</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BendTransitionEnum.kNoBendTransition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Transition: No Bend")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BendTransitionEnum.kStraightLineBendTransition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Transition: Straight Line")</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BendTransitionEnum.kTrimToBendBendTransition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Bend Transition: </a:t>
            </a:r>
            <a:r>
              <a:rPr lang="en-US" sz="1200" kern="1200" dirty="0" err="1" smtClean="0">
                <a:solidFill>
                  <a:schemeClr val="tx1"/>
                </a:solidFill>
                <a:latin typeface="Arial" charset="0"/>
                <a:ea typeface="+mn-ea"/>
                <a:cs typeface="+mn-cs"/>
              </a:rPr>
              <a:t>Trom</a:t>
            </a:r>
            <a:r>
              <a:rPr lang="en-US" sz="1200" kern="1200" dirty="0" smtClean="0">
                <a:solidFill>
                  <a:schemeClr val="tx1"/>
                </a:solidFill>
                <a:latin typeface="Arial" charset="0"/>
                <a:ea typeface="+mn-ea"/>
                <a:cs typeface="+mn-cs"/>
              </a:rPr>
              <a:t> to Bend")</a:t>
            </a:r>
          </a:p>
          <a:p>
            <a:r>
              <a:rPr lang="en-US" sz="1200" kern="1200" dirty="0" smtClean="0">
                <a:solidFill>
                  <a:schemeClr val="tx1"/>
                </a:solidFill>
                <a:latin typeface="Arial" charset="0"/>
                <a:ea typeface="+mn-ea"/>
                <a:cs typeface="+mn-cs"/>
              </a:rPr>
              <a:t>            End Select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Select Case </a:t>
            </a:r>
            <a:r>
              <a:rPr lang="en-US" sz="1200" kern="1200" dirty="0" err="1" smtClean="0">
                <a:solidFill>
                  <a:schemeClr val="tx1"/>
                </a:solidFill>
                <a:latin typeface="Arial" charset="0"/>
                <a:ea typeface="+mn-ea"/>
                <a:cs typeface="+mn-cs"/>
              </a:rPr>
              <a:t>oStyle.CornerReliefShape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CornerReliefShapeEnum.kDefaultCornerReliefShape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Default")</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CornerReliefShapeEnum.kRoundCornerReliefShape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Round")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CornerReliefShapeEnum.kSquareCornerReliefShape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Square")</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CornerReliefShapeEnum.kTearCornerReliefShape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Tear")</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CornerReliefShapeEnum.kArcWeldCornerReliefShape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Arc Weld")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CornerReliefShapeEnum.kFullRoundCornerReliefShape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Full Found")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CornerReliefShapeEnum.kIntersectionCornerReliefShape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Intersection")</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CornerReliefShapeEnum.kLinearWeldReliefShape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Linear Weld")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CornerReliefShapeEnum.kTrimToBendReliefShape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Trim to Bend")</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CornerReliefShapeEnum.kNoReplacementCornerReliefShape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No Replacement")</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CornerReliefShapeEnum.kRoundWithRadiusCornerReliefShape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Shape: Round with Radius")</a:t>
            </a:r>
          </a:p>
          <a:p>
            <a:r>
              <a:rPr lang="en-US" sz="1200" kern="1200" dirty="0" smtClean="0">
                <a:solidFill>
                  <a:schemeClr val="tx1"/>
                </a:solidFill>
                <a:latin typeface="Arial" charset="0"/>
                <a:ea typeface="+mn-ea"/>
                <a:cs typeface="+mn-cs"/>
              </a:rPr>
              <a:t>            End Select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Corner Relief Size: " &amp; </a:t>
            </a:r>
            <a:r>
              <a:rPr lang="en-US" sz="1200" kern="1200" dirty="0" err="1" smtClean="0">
                <a:solidFill>
                  <a:schemeClr val="tx1"/>
                </a:solidFill>
                <a:latin typeface="Arial" charset="0"/>
                <a:ea typeface="+mn-ea"/>
                <a:cs typeface="+mn-cs"/>
              </a:rPr>
              <a:t>oStyle.CornerReliefSize</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Minimum Remnant: " &amp; </a:t>
            </a:r>
            <a:r>
              <a:rPr lang="en-US" sz="1200" kern="1200" dirty="0" err="1" smtClean="0">
                <a:solidFill>
                  <a:schemeClr val="tx1"/>
                </a:solidFill>
                <a:latin typeface="Arial" charset="0"/>
                <a:ea typeface="+mn-ea"/>
                <a:cs typeface="+mn-cs"/>
              </a:rPr>
              <a:t>oStyle.MinimumRemnant</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Thickness: " &amp; </a:t>
            </a:r>
            <a:r>
              <a:rPr lang="en-US" sz="1200" kern="1200" dirty="0" err="1" smtClean="0">
                <a:solidFill>
                  <a:schemeClr val="tx1"/>
                </a:solidFill>
                <a:latin typeface="Arial" charset="0"/>
                <a:ea typeface="+mn-ea"/>
                <a:cs typeface="+mn-cs"/>
              </a:rPr>
              <a:t>oStyle.Thickness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 ")</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Next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Display information about the unfold methods.</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("Unfold Methods")</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oUnfoldMethod</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UnfoldMethod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For Each </a:t>
            </a:r>
            <a:r>
              <a:rPr lang="en-US" sz="1200" kern="1200" dirty="0" err="1" smtClean="0">
                <a:solidFill>
                  <a:schemeClr val="tx1"/>
                </a:solidFill>
                <a:latin typeface="Arial" charset="0"/>
                <a:ea typeface="+mn-ea"/>
                <a:cs typeface="+mn-cs"/>
              </a:rPr>
              <a:t>oUnfoldMethod</a:t>
            </a:r>
            <a:r>
              <a:rPr lang="en-US" sz="1200" kern="1200" dirty="0" smtClean="0">
                <a:solidFill>
                  <a:schemeClr val="tx1"/>
                </a:solidFill>
                <a:latin typeface="Arial" charset="0"/>
                <a:ea typeface="+mn-ea"/>
                <a:cs typeface="+mn-cs"/>
              </a:rPr>
              <a:t> In </a:t>
            </a:r>
            <a:r>
              <a:rPr lang="en-US" sz="1200" kern="1200" dirty="0" err="1" smtClean="0">
                <a:solidFill>
                  <a:schemeClr val="tx1"/>
                </a:solidFill>
                <a:latin typeface="Arial" charset="0"/>
                <a:ea typeface="+mn-ea"/>
                <a:cs typeface="+mn-cs"/>
              </a:rPr>
              <a:t>oSheetMetalCompDef.UnfoldMethods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 &amp; </a:t>
            </a:r>
            <a:r>
              <a:rPr lang="en-US" sz="1200" kern="1200" dirty="0" err="1" smtClean="0">
                <a:solidFill>
                  <a:schemeClr val="tx1"/>
                </a:solidFill>
                <a:latin typeface="Arial" charset="0"/>
                <a:ea typeface="+mn-ea"/>
                <a:cs typeface="+mn-cs"/>
              </a:rPr>
              <a:t>oUnfoldMethod.Name</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Select Case </a:t>
            </a:r>
            <a:r>
              <a:rPr lang="en-US" sz="1200" kern="1200" dirty="0" err="1" smtClean="0">
                <a:solidFill>
                  <a:schemeClr val="tx1"/>
                </a:solidFill>
                <a:latin typeface="Arial" charset="0"/>
                <a:ea typeface="+mn-ea"/>
                <a:cs typeface="+mn-cs"/>
              </a:rPr>
              <a:t>oUnfoldMethod.UnfoldMethodType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UnfoldMethodTypeEnum.kBendTableUnfoldMethod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Unfold Method Type: Bend Table")</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UnfoldMethodTypeEnum.kLinearUnfoldMethod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Unfold Method Type: Linear")</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Value: " &amp; </a:t>
            </a:r>
            <a:r>
              <a:rPr lang="en-US" sz="1200" kern="1200" dirty="0" err="1" smtClean="0">
                <a:solidFill>
                  <a:schemeClr val="tx1"/>
                </a:solidFill>
                <a:latin typeface="Arial" charset="0"/>
                <a:ea typeface="+mn-ea"/>
                <a:cs typeface="+mn-cs"/>
              </a:rPr>
              <a:t>oUnfoldMethod.kFactor</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Case </a:t>
            </a:r>
            <a:r>
              <a:rPr lang="en-US" sz="1200" kern="1200" dirty="0" err="1" smtClean="0">
                <a:solidFill>
                  <a:schemeClr val="tx1"/>
                </a:solidFill>
                <a:latin typeface="Arial" charset="0"/>
                <a:ea typeface="+mn-ea"/>
                <a:cs typeface="+mn-cs"/>
              </a:rPr>
              <a:t>UnfoldMethodTypeEnum.kCustomEquationUnfoldMethod</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Unfold Method Type: Custom Equation")</a:t>
            </a:r>
          </a:p>
          <a:p>
            <a:r>
              <a:rPr lang="en-US" sz="1200" kern="1200" dirty="0" smtClean="0">
                <a:solidFill>
                  <a:schemeClr val="tx1"/>
                </a:solidFill>
                <a:latin typeface="Arial" charset="0"/>
                <a:ea typeface="+mn-ea"/>
                <a:cs typeface="+mn-cs"/>
              </a:rPr>
              <a:t>            End Select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Debug.Print</a:t>
            </a:r>
            <a:r>
              <a:rPr lang="en-US" sz="1200" kern="1200" dirty="0" smtClean="0">
                <a:solidFill>
                  <a:schemeClr val="tx1"/>
                </a:solidFill>
                <a:latin typeface="Arial" charset="0"/>
                <a:ea typeface="+mn-ea"/>
                <a:cs typeface="+mn-cs"/>
              </a:rPr>
              <a:t>(" -------------------------- ")</a:t>
            </a:r>
          </a:p>
          <a:p>
            <a:r>
              <a:rPr lang="en-US" sz="1200" kern="1200" dirty="0" smtClean="0">
                <a:solidFill>
                  <a:schemeClr val="tx1"/>
                </a:solidFill>
                <a:latin typeface="Arial" charset="0"/>
                <a:ea typeface="+mn-ea"/>
                <a:cs typeface="+mn-cs"/>
              </a:rPr>
              <a:t>        Next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 Use: This sample illustrates editing the thickness of a sheet metal part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SetSheetMetalThickness</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document.</a:t>
            </a:r>
          </a:p>
          <a:p>
            <a:r>
              <a:rPr lang="en-US" sz="1200" kern="1200" dirty="0" smtClean="0">
                <a:solidFill>
                  <a:schemeClr val="tx1"/>
                </a:solidFill>
                <a:latin typeface="Arial" charset="0"/>
                <a:ea typeface="+mn-ea"/>
                <a:cs typeface="+mn-cs"/>
              </a:rPr>
              <a:t>        ' This assumes a sheet metal document is active.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Get the sheet metal component definition. Because this is a part document whose</a:t>
            </a:r>
          </a:p>
          <a:p>
            <a:r>
              <a:rPr lang="en-US" sz="1200" kern="1200" dirty="0" smtClean="0">
                <a:solidFill>
                  <a:schemeClr val="tx1"/>
                </a:solidFill>
                <a:latin typeface="Arial" charset="0"/>
                <a:ea typeface="+mn-ea"/>
                <a:cs typeface="+mn-cs"/>
              </a:rPr>
              <a:t>        ' sub type is sheet metal, the document will return a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instead of a </a:t>
            </a:r>
            <a:r>
              <a:rPr lang="en-US" sz="1200" kern="1200" dirty="0" err="1" smtClean="0">
                <a:solidFill>
                  <a:schemeClr val="tx1"/>
                </a:solidFill>
                <a:latin typeface="Arial" charset="0"/>
                <a:ea typeface="+mn-ea"/>
                <a:cs typeface="+mn-cs"/>
              </a:rPr>
              <a:t>PartComponentDefinition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Change Thickness</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oSheetMetalCompDef.ActiveSheetMetalStyle.Thickness</a:t>
            </a:r>
            <a:r>
              <a:rPr lang="en-US" sz="1200" kern="1200" dirty="0" smtClean="0">
                <a:solidFill>
                  <a:schemeClr val="tx1"/>
                </a:solidFill>
                <a:latin typeface="Arial" charset="0"/>
                <a:ea typeface="+mn-ea"/>
                <a:cs typeface="+mn-cs"/>
              </a:rPr>
              <a:t> = "0.50 in"</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Update the part.</a:t>
            </a:r>
          </a:p>
          <a:p>
            <a:r>
              <a:rPr lang="en-US" sz="1200" kern="1200" dirty="0" smtClean="0">
                <a:solidFill>
                  <a:schemeClr val="tx1"/>
                </a:solidFill>
                <a:latin typeface="Arial" charset="0"/>
                <a:ea typeface="+mn-ea"/>
                <a:cs typeface="+mn-cs"/>
              </a:rPr>
              <a:t>        _</a:t>
            </a:r>
            <a:r>
              <a:rPr lang="en-US" sz="1200" kern="1200" dirty="0" err="1" smtClean="0">
                <a:solidFill>
                  <a:schemeClr val="tx1"/>
                </a:solidFill>
                <a:latin typeface="Arial" charset="0"/>
                <a:ea typeface="+mn-ea"/>
                <a:cs typeface="+mn-cs"/>
              </a:rPr>
              <a:t>InvApplication.ActiveDocument.Update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smtClean="0"/>
              <a:t>Have full query access to all sheet metal features.  Even though this is limited to query it’s still possible to perform some limited edits because the query functions provide access to the associated parameters and their values can be edited.</a:t>
            </a:r>
          </a:p>
          <a:p>
            <a:pPr>
              <a:defRPr/>
            </a:pPr>
            <a:endParaRPr lang="en-US" dirty="0" smtClean="0"/>
          </a:p>
          <a:p>
            <a:pPr>
              <a:defRPr/>
            </a:pPr>
            <a:r>
              <a:rPr lang="en-US" dirty="0" smtClean="0"/>
              <a:t>Support for the creation of Face and Cut features.  Because Face features will create automatic bends where the face butts up to an existing model, it’s possible to get some bends as a side effect. </a:t>
            </a:r>
            <a:r>
              <a:rPr lang="en-US" b="1" dirty="0" smtClean="0"/>
              <a:t>This is demonstrated with the sample </a:t>
            </a:r>
            <a:r>
              <a:rPr lang="en-US" b="1" dirty="0" err="1" smtClean="0"/>
              <a:t>FaceAndCutFeatureCreation</a:t>
            </a:r>
            <a:endParaRPr lang="en-US" b="1" dirty="0" smtClean="0"/>
          </a:p>
          <a:p>
            <a:endParaRPr lang="fr-FR" dirty="0" smtClean="0"/>
          </a:p>
          <a:p>
            <a:r>
              <a:rPr lang="en-US" sz="1200" dirty="0" smtClean="0"/>
              <a:t>    </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 Use:</a:t>
            </a:r>
          </a:p>
          <a:p>
            <a:r>
              <a:rPr lang="en-US" sz="1200" kern="1200" dirty="0" smtClean="0">
                <a:solidFill>
                  <a:schemeClr val="tx1"/>
                </a:solidFill>
                <a:latin typeface="Arial" charset="0"/>
                <a:ea typeface="+mn-ea"/>
                <a:cs typeface="+mn-cs"/>
              </a:rPr>
              <a:t>    '// This sample demonstrates the creation of sheet metal face and cut features.</a:t>
            </a:r>
          </a:p>
          <a:p>
            <a:r>
              <a:rPr lang="en-US" sz="1200" kern="1200" dirty="0" smtClean="0">
                <a:solidFill>
                  <a:schemeClr val="tx1"/>
                </a:solidFill>
                <a:latin typeface="Arial" charset="0"/>
                <a:ea typeface="+mn-ea"/>
                <a:cs typeface="+mn-cs"/>
              </a:rPr>
              <a:t>    '// It creates a new sheet metal document, create a face feature, a cut feature</a:t>
            </a:r>
          </a:p>
          <a:p>
            <a:r>
              <a:rPr lang="en-US" sz="1200" kern="1200" dirty="0" smtClean="0">
                <a:solidFill>
                  <a:schemeClr val="tx1"/>
                </a:solidFill>
                <a:latin typeface="Arial" charset="0"/>
                <a:ea typeface="+mn-ea"/>
                <a:cs typeface="+mn-cs"/>
              </a:rPr>
              <a:t>    '// and another face feature.  The second face feature butts up to the first</a:t>
            </a:r>
          </a:p>
          <a:p>
            <a:r>
              <a:rPr lang="en-US" sz="1200" kern="1200" dirty="0" smtClean="0">
                <a:solidFill>
                  <a:schemeClr val="tx1"/>
                </a:solidFill>
                <a:latin typeface="Arial" charset="0"/>
                <a:ea typeface="+mn-ea"/>
                <a:cs typeface="+mn-cs"/>
              </a:rPr>
              <a:t>    '// face feature so it automatically creates a bend between them.</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FaceAndCutFeatureCreation</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new sheet metal document, using the default sheet metal template.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InvApplication.Documents.Add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DocumentTypeEnum.kPartDocumentObject</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_</a:t>
            </a:r>
            <a:r>
              <a:rPr lang="en-US" sz="1200" kern="1200" dirty="0" err="1" smtClean="0">
                <a:solidFill>
                  <a:schemeClr val="tx1"/>
                </a:solidFill>
                <a:latin typeface="Arial" charset="0"/>
                <a:ea typeface="+mn-ea"/>
                <a:cs typeface="+mn-cs"/>
              </a:rPr>
              <a:t>InvApplication.FileManager.GetTemplateFile</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DocumentTypeEnum.kPartDocumentObject</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SystemOfMeasureEnum.kDefaultSystemOfMeasure</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DraftingStandardEnum.kDefault_DraftingStandard</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"{9C464203-9BAE-11D3-8BAD-0060B0CE6BB4}"))</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component definition.</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oCompDef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oCompDef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features collection.</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oSheetMetalFeatures</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SheetMetalFeatures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oSheetMetalFeatures</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oCompDef.Features</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new sketch on the X-Y work plane.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PlanarSketch</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oCompDef.Sketches.Add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oCompDef.WorkPlanes.Item</a:t>
            </a:r>
            <a:r>
              <a:rPr lang="en-US" sz="1200" kern="1200" dirty="0" smtClean="0">
                <a:solidFill>
                  <a:schemeClr val="tx1"/>
                </a:solidFill>
                <a:latin typeface="Arial" charset="0"/>
                <a:ea typeface="+mn-ea"/>
                <a:cs typeface="+mn-cs"/>
              </a:rPr>
              <a:t>(3))</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transient geometry object.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oTransGeom</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TransientGeometry</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oTransGeom</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InvApplication.TransientGeometry</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Draw a 20cm x 15cm rectangle with the corner at (0,0)</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oSketch.SketchLines.AddAsTwoPointRectangle</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oTransGeom.CreatePoint2d(0, 0), _</a:t>
            </a:r>
          </a:p>
          <a:p>
            <a:r>
              <a:rPr lang="en-US" sz="1200" kern="1200" dirty="0" smtClean="0">
                <a:solidFill>
                  <a:schemeClr val="tx1"/>
                </a:solidFill>
                <a:latin typeface="Arial" charset="0"/>
                <a:ea typeface="+mn-ea"/>
                <a:cs typeface="+mn-cs"/>
              </a:rPr>
              <a:t>                                    oTransGeom.CreatePoint2d(20, 15))</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profile.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As Profile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oSketch.Profiles.AddForSolid</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oFaceFeatureDefinition</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FaceFeatureDefinition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oFaceFeatureDefinition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oSheetMetalFeatures.FaceFeatures.CreateFaceFeatureDefinition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face feature.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oFaceFeature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FaceFeature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oFaceFeature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oSheetMetalFeatures.FaceFeatures.Add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oFaceFeatureDefinition</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Get the top face for creating the new sketch.</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aSelectTypes</a:t>
            </a:r>
            <a:r>
              <a:rPr lang="en-US" sz="1200" kern="1200" dirty="0" smtClean="0">
                <a:solidFill>
                  <a:schemeClr val="tx1"/>
                </a:solidFill>
                <a:latin typeface="Arial" charset="0"/>
                <a:ea typeface="+mn-ea"/>
                <a:cs typeface="+mn-cs"/>
              </a:rPr>
              <a:t>(0) As </a:t>
            </a:r>
            <a:r>
              <a:rPr lang="en-US" sz="1200" kern="1200" dirty="0" err="1" smtClean="0">
                <a:solidFill>
                  <a:schemeClr val="tx1"/>
                </a:solidFill>
                <a:latin typeface="Arial" charset="0"/>
                <a:ea typeface="+mn-ea"/>
                <a:cs typeface="+mn-cs"/>
              </a:rPr>
              <a:t>SelectionFilterEnum</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aSelectTypes</a:t>
            </a:r>
            <a:r>
              <a:rPr lang="en-US" sz="1200" kern="1200" dirty="0" smtClean="0">
                <a:solidFill>
                  <a:schemeClr val="tx1"/>
                </a:solidFill>
                <a:latin typeface="Arial" charset="0"/>
                <a:ea typeface="+mn-ea"/>
                <a:cs typeface="+mn-cs"/>
              </a:rPr>
              <a:t>(0) = </a:t>
            </a:r>
            <a:r>
              <a:rPr lang="en-US" sz="1200" kern="1200" dirty="0" err="1" smtClean="0">
                <a:solidFill>
                  <a:schemeClr val="tx1"/>
                </a:solidFill>
                <a:latin typeface="Arial" charset="0"/>
                <a:ea typeface="+mn-ea"/>
                <a:cs typeface="+mn-cs"/>
              </a:rPr>
              <a:t>SelectionFilterEnum.kPartFaceFilter</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oFoundFaces</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ObjectsEnumerator</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oFoundFaces</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oCompDef.FindUsingPoint</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oTransGeom.CreatePoint</a:t>
            </a:r>
            <a:r>
              <a:rPr lang="en-US" sz="1200" kern="1200" dirty="0" smtClean="0">
                <a:solidFill>
                  <a:schemeClr val="tx1"/>
                </a:solidFill>
                <a:latin typeface="Arial" charset="0"/>
                <a:ea typeface="+mn-ea"/>
                <a:cs typeface="+mn-cs"/>
              </a:rPr>
              <a:t>(1, 1, </a:t>
            </a:r>
            <a:r>
              <a:rPr lang="en-US" sz="1200" kern="1200" dirty="0" err="1" smtClean="0">
                <a:solidFill>
                  <a:schemeClr val="tx1"/>
                </a:solidFill>
                <a:latin typeface="Arial" charset="0"/>
                <a:ea typeface="+mn-ea"/>
                <a:cs typeface="+mn-cs"/>
              </a:rPr>
              <a:t>oCompDef.Thickness.Value</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aSelectTypes</a:t>
            </a:r>
            <a:r>
              <a:rPr lang="en-US" sz="1200" kern="1200" dirty="0" smtClean="0">
                <a:solidFill>
                  <a:schemeClr val="tx1"/>
                </a:solidFill>
                <a:latin typeface="Arial" charset="0"/>
                <a:ea typeface="+mn-ea"/>
                <a:cs typeface="+mn-cs"/>
              </a:rPr>
              <a:t>, 0.001)</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oFrontFace</a:t>
            </a:r>
            <a:r>
              <a:rPr lang="en-US" sz="1200" kern="1200" dirty="0" smtClean="0">
                <a:solidFill>
                  <a:schemeClr val="tx1"/>
                </a:solidFill>
                <a:latin typeface="Arial" charset="0"/>
                <a:ea typeface="+mn-ea"/>
                <a:cs typeface="+mn-cs"/>
              </a:rPr>
              <a:t> As Face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oFrontFace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oFoundFaces.Item</a:t>
            </a:r>
            <a:r>
              <a:rPr lang="en-US" sz="1200" kern="1200" dirty="0" smtClean="0">
                <a:solidFill>
                  <a:schemeClr val="tx1"/>
                </a:solidFill>
                <a:latin typeface="Arial" charset="0"/>
                <a:ea typeface="+mn-ea"/>
                <a:cs typeface="+mn-cs"/>
              </a:rPr>
              <a:t>(1)</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new sketch on this face, but use the method that allows you to</a:t>
            </a:r>
          </a:p>
          <a:p>
            <a:r>
              <a:rPr lang="en-US" sz="1200" kern="1200" dirty="0" smtClean="0">
                <a:solidFill>
                  <a:schemeClr val="tx1"/>
                </a:solidFill>
                <a:latin typeface="Arial" charset="0"/>
                <a:ea typeface="+mn-ea"/>
                <a:cs typeface="+mn-cs"/>
              </a:rPr>
              <a:t>        ' control the orientation and </a:t>
            </a:r>
            <a:r>
              <a:rPr lang="en-US" sz="1200" kern="1200" dirty="0" err="1" smtClean="0">
                <a:solidFill>
                  <a:schemeClr val="tx1"/>
                </a:solidFill>
                <a:latin typeface="Arial" charset="0"/>
                <a:ea typeface="+mn-ea"/>
                <a:cs typeface="+mn-cs"/>
              </a:rPr>
              <a:t>orgin</a:t>
            </a:r>
            <a:r>
              <a:rPr lang="en-US" sz="1200" kern="1200" dirty="0" smtClean="0">
                <a:solidFill>
                  <a:schemeClr val="tx1"/>
                </a:solidFill>
                <a:latin typeface="Arial" charset="0"/>
                <a:ea typeface="+mn-ea"/>
                <a:cs typeface="+mn-cs"/>
              </a:rPr>
              <a:t> of the new sketch.</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oCompDef.Sketches.Add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oFrontFace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the interior 3cm x 2cm rectangle for the cut.</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oSketch.SketchLines.AddAsTwoPointRectangle</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oTransGeom.CreatePoint2d(2, 5.5), _</a:t>
            </a:r>
          </a:p>
          <a:p>
            <a:r>
              <a:rPr lang="en-US" sz="1200" kern="1200" dirty="0" smtClean="0">
                <a:solidFill>
                  <a:schemeClr val="tx1"/>
                </a:solidFill>
                <a:latin typeface="Arial" charset="0"/>
                <a:ea typeface="+mn-ea"/>
                <a:cs typeface="+mn-cs"/>
              </a:rPr>
              <a:t>                    oTransGeom.CreatePoint2d(5, 11))</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profile.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oSketch.Profiles.AddForSolid</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cut definition object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oCutDefinition</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CutDefinition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oCutDefinition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oSheetMetalFeatures.CutFeatures.CreateCutDefinition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extents to 'Through All'</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oCutDefinition.SetThroughAllExtent</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PartFeatureExtentDirectionEnum.kNegativeExtentDirection</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the cut feature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oCutFeature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CutFeature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oCutFeature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oSheetMetalFeatures.CutFeatures.Add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oCutDefinition</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new sketch on the X-Z work plane.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oSketch</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oCompDef.Sketches.Add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oCompDef.WorkPlanes.Item</a:t>
            </a:r>
            <a:r>
              <a:rPr lang="en-US" sz="1200" kern="1200" dirty="0" smtClean="0">
                <a:solidFill>
                  <a:schemeClr val="tx1"/>
                </a:solidFill>
                <a:latin typeface="Arial" charset="0"/>
                <a:ea typeface="+mn-ea"/>
                <a:cs typeface="+mn-cs"/>
              </a:rPr>
              <a:t>(2))</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Draw a 15cm x 10cm rectangle with the corner at (0,0)</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oSketch.SketchLines.AddAsTwoPointRectangle</a:t>
            </a:r>
            <a:r>
              <a:rPr lang="en-US" sz="1200" kern="1200" dirty="0" smtClean="0">
                <a:solidFill>
                  <a:schemeClr val="tx1"/>
                </a:solidFill>
                <a:latin typeface="Arial" charset="0"/>
                <a:ea typeface="+mn-ea"/>
                <a:cs typeface="+mn-cs"/>
              </a:rPr>
              <a:t>( _</a:t>
            </a:r>
          </a:p>
          <a:p>
            <a:r>
              <a:rPr lang="en-US" sz="1200" kern="1200" dirty="0" smtClean="0">
                <a:solidFill>
                  <a:schemeClr val="tx1"/>
                </a:solidFill>
                <a:latin typeface="Arial" charset="0"/>
                <a:ea typeface="+mn-ea"/>
                <a:cs typeface="+mn-cs"/>
              </a:rPr>
              <a:t>                                    oTransGeom.CreatePoint2d(0, 0), _</a:t>
            </a:r>
          </a:p>
          <a:p>
            <a:r>
              <a:rPr lang="en-US" sz="1200" kern="1200" dirty="0" smtClean="0">
                <a:solidFill>
                  <a:schemeClr val="tx1"/>
                </a:solidFill>
                <a:latin typeface="Arial" charset="0"/>
                <a:ea typeface="+mn-ea"/>
                <a:cs typeface="+mn-cs"/>
              </a:rPr>
              <a:t>                                    oTransGeom.CreatePoint2d(-15, 10))</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a:t>
            </a:r>
            <a:r>
              <a:rPr lang="en-US" sz="1200" kern="1200" dirty="0" err="1" smtClean="0">
                <a:solidFill>
                  <a:schemeClr val="tx1"/>
                </a:solidFill>
                <a:latin typeface="Arial" charset="0"/>
                <a:ea typeface="+mn-ea"/>
                <a:cs typeface="+mn-cs"/>
              </a:rPr>
              <a:t>profile.oBendEdgesoBendEdges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oSketch.Profiles.AddForSolid</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oFaceFeatureDefinition</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oSheetMetalFeatures.FaceFeatures.CreateFaceFeatureDefinition</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oProfile</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a face feature.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oFaceFeature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oSheetMetalFeatures.FaceFeatures.Add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oFaceFeatureDefinition</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We’ve continued to fill in the gaps in</a:t>
            </a:r>
            <a:r>
              <a:rPr lang="en-US" baseline="0" dirty="0" smtClean="0"/>
              <a:t> the Sheet Metal API. On the </a:t>
            </a:r>
            <a:r>
              <a:rPr lang="en-US" baseline="0" dirty="0" err="1" smtClean="0"/>
              <a:t>RibbonBar</a:t>
            </a:r>
            <a:r>
              <a:rPr lang="en-US" baseline="0" dirty="0" smtClean="0"/>
              <a:t> screenshot, I’ve outlined the features we supported up to now in green, and the features we’re introducing support for in 2010 in red.</a:t>
            </a:r>
          </a:p>
          <a:p>
            <a:endParaRPr lang="en-US" baseline="0" dirty="0" smtClean="0"/>
          </a:p>
          <a:p>
            <a:r>
              <a:rPr lang="en-US" baseline="0" dirty="0" smtClean="0"/>
              <a:t>We’ve got full API support for the new Unfold and Refold feature – that’s creation, editing and querying.</a:t>
            </a:r>
          </a:p>
          <a:p>
            <a:endParaRPr lang="en-US" baseline="0" dirty="0" smtClean="0"/>
          </a:p>
          <a:p>
            <a:r>
              <a:rPr lang="en-US" baseline="0" dirty="0" smtClean="0"/>
              <a:t>We’ve added creation support for Bend, Contour Flange, Corner Chamfer, Corner, Corner Round, and Hem. Previously these were query only.</a:t>
            </a:r>
          </a:p>
          <a:p>
            <a:endParaRPr lang="en-US" baseline="0" dirty="0" smtClean="0"/>
          </a:p>
          <a:p>
            <a:r>
              <a:rPr lang="en-US" baseline="0" dirty="0" smtClean="0"/>
              <a:t>We have basic support for the new Contour Roll, Lofted Flange, Rip, and Cosmetic bend features.</a:t>
            </a:r>
          </a:p>
          <a:p>
            <a:endParaRPr lang="en-US" baseline="0" dirty="0" smtClean="0"/>
          </a:p>
          <a:p>
            <a:r>
              <a:rPr lang="en-US" baseline="0" dirty="0" smtClean="0"/>
              <a:t>In the flat panel, there’s a new command where you can edit the order of the bend operations. You can do the same in the API.</a:t>
            </a:r>
          </a:p>
          <a:p>
            <a:endParaRPr lang="en-US" baseline="0" dirty="0" smtClean="0"/>
          </a:p>
          <a:p>
            <a:r>
              <a:rPr lang="en-US" baseline="0" dirty="0" smtClean="0"/>
              <a:t>We have an API support for equations in unfold rules..</a:t>
            </a:r>
          </a:p>
          <a:p>
            <a:endParaRPr lang="en-US" baseline="0" dirty="0" smtClean="0"/>
          </a:p>
          <a:p>
            <a:r>
              <a:rPr lang="en-US" baseline="0" dirty="0" smtClean="0"/>
              <a:t>And you’ve been able to model in the flat panel environment for about two releases now. Now you can do it in the API as well.</a:t>
            </a:r>
          </a:p>
          <a:p>
            <a:endParaRPr lang="en-US" dirty="0" smtClean="0"/>
          </a:p>
          <a:p>
            <a:r>
              <a:rPr lang="en-US" sz="1200" dirty="0" smtClean="0"/>
              <a:t>    </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 Use: The Unfold and Refold feature related calls are new in Inventor 2010</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Public Sub </a:t>
            </a:r>
            <a:r>
              <a:rPr lang="en-US" sz="1200" kern="1200" dirty="0" err="1" smtClean="0">
                <a:solidFill>
                  <a:schemeClr val="tx1"/>
                </a:solidFill>
                <a:latin typeface="Arial" charset="0"/>
                <a:ea typeface="+mn-ea"/>
                <a:cs typeface="+mn-cs"/>
              </a:rPr>
              <a:t>FoldPart</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Set a reference to the sheet metal document.</a:t>
            </a:r>
          </a:p>
          <a:p>
            <a:r>
              <a:rPr lang="en-US" sz="1200" kern="1200" dirty="0" smtClean="0">
                <a:solidFill>
                  <a:schemeClr val="tx1"/>
                </a:solidFill>
                <a:latin typeface="Arial" charset="0"/>
                <a:ea typeface="+mn-ea"/>
                <a:cs typeface="+mn-cs"/>
              </a:rPr>
              <a:t>        ' This assumes a part document is active.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PartDocument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oPartDoc</a:t>
            </a:r>
            <a:r>
              <a:rPr lang="en-US" sz="1200" kern="1200" dirty="0" smtClean="0">
                <a:solidFill>
                  <a:schemeClr val="tx1"/>
                </a:solidFill>
                <a:latin typeface="Arial" charset="0"/>
                <a:ea typeface="+mn-ea"/>
                <a:cs typeface="+mn-cs"/>
              </a:rPr>
              <a:t> = _</a:t>
            </a:r>
            <a:r>
              <a:rPr lang="en-US" sz="1200" kern="1200" dirty="0" err="1" smtClean="0">
                <a:solidFill>
                  <a:schemeClr val="tx1"/>
                </a:solidFill>
                <a:latin typeface="Arial" charset="0"/>
                <a:ea typeface="+mn-ea"/>
                <a:cs typeface="+mn-cs"/>
              </a:rPr>
              <a:t>InvApplication.ActiveDocument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Make sure the document is a sheet metal document.</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oPartDoc.SubType</a:t>
            </a:r>
            <a:r>
              <a:rPr lang="en-US" sz="1200" kern="1200" dirty="0" smtClean="0">
                <a:solidFill>
                  <a:schemeClr val="tx1"/>
                </a:solidFill>
                <a:latin typeface="Arial" charset="0"/>
                <a:ea typeface="+mn-ea"/>
                <a:cs typeface="+mn-cs"/>
              </a:rPr>
              <a:t> &lt;&gt; "{9C464203-9BAE-11D3-8BAD-0060B0CE6BB4}"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("A sheet metal document must be open.")</a:t>
            </a:r>
          </a:p>
          <a:p>
            <a:r>
              <a:rPr lang="en-US" sz="1200" kern="1200" dirty="0" smtClean="0">
                <a:solidFill>
                  <a:schemeClr val="tx1"/>
                </a:solidFill>
                <a:latin typeface="Arial" charset="0"/>
                <a:ea typeface="+mn-ea"/>
                <a:cs typeface="+mn-cs"/>
              </a:rPr>
              <a:t>            Exit Sub</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sheetMetalDef</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SheetMetalComponentDefinition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sheetMetalDef</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oPartDoc.ComponentDefinition</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Look at the face for a planar face that lies on the X-Y plane.</a:t>
            </a:r>
          </a:p>
          <a:p>
            <a:r>
              <a:rPr lang="en-US" sz="1200" kern="1200" dirty="0" smtClean="0">
                <a:solidFill>
                  <a:schemeClr val="tx1"/>
                </a:solidFill>
                <a:latin typeface="Arial" charset="0"/>
                <a:ea typeface="+mn-ea"/>
                <a:cs typeface="+mn-cs"/>
              </a:rPr>
              <a:t>        Dim face As Face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baseFace</a:t>
            </a:r>
            <a:r>
              <a:rPr lang="en-US" sz="1200" kern="1200" dirty="0" smtClean="0">
                <a:solidFill>
                  <a:schemeClr val="tx1"/>
                </a:solidFill>
                <a:latin typeface="Arial" charset="0"/>
                <a:ea typeface="+mn-ea"/>
                <a:cs typeface="+mn-cs"/>
              </a:rPr>
              <a:t> As Face</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baseFace</a:t>
            </a:r>
            <a:r>
              <a:rPr lang="en-US" sz="1200" kern="1200" dirty="0" smtClean="0">
                <a:solidFill>
                  <a:schemeClr val="tx1"/>
                </a:solidFill>
                <a:latin typeface="Arial" charset="0"/>
                <a:ea typeface="+mn-ea"/>
                <a:cs typeface="+mn-cs"/>
              </a:rPr>
              <a:t> = Nothing</a:t>
            </a:r>
          </a:p>
          <a:p>
            <a:r>
              <a:rPr lang="en-US" sz="1200" kern="1200" dirty="0" smtClean="0">
                <a:solidFill>
                  <a:schemeClr val="tx1"/>
                </a:solidFill>
                <a:latin typeface="Arial" charset="0"/>
                <a:ea typeface="+mn-ea"/>
                <a:cs typeface="+mn-cs"/>
              </a:rPr>
              <a:t>        For Each face In </a:t>
            </a:r>
            <a:r>
              <a:rPr lang="en-US" sz="1200" kern="1200" dirty="0" err="1" smtClean="0">
                <a:solidFill>
                  <a:schemeClr val="tx1"/>
                </a:solidFill>
                <a:latin typeface="Arial" charset="0"/>
                <a:ea typeface="+mn-ea"/>
                <a:cs typeface="+mn-cs"/>
              </a:rPr>
              <a:t>sheetMetalDef.SurfaceBodies.Item</a:t>
            </a:r>
            <a:r>
              <a:rPr lang="en-US" sz="1200" kern="1200" dirty="0" smtClean="0">
                <a:solidFill>
                  <a:schemeClr val="tx1"/>
                </a:solidFill>
                <a:latin typeface="Arial" charset="0"/>
                <a:ea typeface="+mn-ea"/>
                <a:cs typeface="+mn-cs"/>
              </a:rPr>
              <a:t>(1).Faces</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face.SurfaceType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SurfaceTypeEnum.kPlaneSurface</a:t>
            </a:r>
            <a:r>
              <a:rPr lang="en-US" sz="1200" kern="1200" dirty="0" smtClean="0">
                <a:solidFill>
                  <a:schemeClr val="tx1"/>
                </a:solidFill>
                <a:latin typeface="Arial" charset="0"/>
                <a:ea typeface="+mn-ea"/>
                <a:cs typeface="+mn-cs"/>
              </a:rPr>
              <a:t> Then</a:t>
            </a:r>
          </a:p>
          <a:p>
            <a:r>
              <a:rPr lang="en-US" sz="1200" kern="1200" dirty="0" smtClean="0">
                <a:solidFill>
                  <a:schemeClr val="tx1"/>
                </a:solidFill>
                <a:latin typeface="Arial" charset="0"/>
                <a:ea typeface="+mn-ea"/>
                <a:cs typeface="+mn-cs"/>
              </a:rPr>
              <a:t>                If </a:t>
            </a:r>
            <a:r>
              <a:rPr lang="en-US" sz="1200" kern="1200" dirty="0" err="1" smtClean="0">
                <a:solidFill>
                  <a:schemeClr val="tx1"/>
                </a:solidFill>
                <a:latin typeface="Arial" charset="0"/>
                <a:ea typeface="+mn-ea"/>
                <a:cs typeface="+mn-cs"/>
              </a:rPr>
              <a:t>System.Math.Round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face.PointOnFace.Z</a:t>
            </a:r>
            <a:r>
              <a:rPr lang="en-US" sz="1200" kern="1200" dirty="0" smtClean="0">
                <a:solidFill>
                  <a:schemeClr val="tx1"/>
                </a:solidFill>
                <a:latin typeface="Arial" charset="0"/>
                <a:ea typeface="+mn-ea"/>
                <a:cs typeface="+mn-cs"/>
              </a:rPr>
              <a:t>, 7) = 0 Then</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baseFace</a:t>
            </a:r>
            <a:r>
              <a:rPr lang="en-US" sz="1200" kern="1200" dirty="0" smtClean="0">
                <a:solidFill>
                  <a:schemeClr val="tx1"/>
                </a:solidFill>
                <a:latin typeface="Arial" charset="0"/>
                <a:ea typeface="+mn-ea"/>
                <a:cs typeface="+mn-cs"/>
              </a:rPr>
              <a:t> = face</a:t>
            </a:r>
          </a:p>
          <a:p>
            <a:r>
              <a:rPr lang="en-US" sz="1200" kern="1200" dirty="0" smtClean="0">
                <a:solidFill>
                  <a:schemeClr val="tx1"/>
                </a:solidFill>
                <a:latin typeface="Arial" charset="0"/>
                <a:ea typeface="+mn-ea"/>
                <a:cs typeface="+mn-cs"/>
              </a:rPr>
              <a:t>                    Exit For</a:t>
            </a:r>
          </a:p>
          <a:p>
            <a:r>
              <a:rPr lang="en-US" sz="1200" kern="1200" dirty="0" smtClean="0">
                <a:solidFill>
                  <a:schemeClr val="tx1"/>
                </a:solidFill>
                <a:latin typeface="Arial" charset="0"/>
                <a:ea typeface="+mn-ea"/>
                <a:cs typeface="+mn-cs"/>
              </a:rPr>
              <a:t>                End If</a:t>
            </a:r>
          </a:p>
          <a:p>
            <a:r>
              <a:rPr lang="en-US" sz="1200" kern="1200" dirty="0" smtClean="0">
                <a:solidFill>
                  <a:schemeClr val="tx1"/>
                </a:solidFill>
                <a:latin typeface="Arial" charset="0"/>
                <a:ea typeface="+mn-ea"/>
                <a:cs typeface="+mn-cs"/>
              </a:rPr>
              <a:t>            End If</a:t>
            </a:r>
          </a:p>
          <a:p>
            <a:r>
              <a:rPr lang="en-US" sz="1200" kern="1200" dirty="0" smtClean="0">
                <a:solidFill>
                  <a:schemeClr val="tx1"/>
                </a:solidFill>
                <a:latin typeface="Arial" charset="0"/>
                <a:ea typeface="+mn-ea"/>
                <a:cs typeface="+mn-cs"/>
              </a:rPr>
              <a:t>        Next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sheetMetalFeatures</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SheetMetalFeatures</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sheetMetalFeatures</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sheetMetalDef.Features</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Check to see if a base found was found.</a:t>
            </a:r>
          </a:p>
          <a:p>
            <a:r>
              <a:rPr lang="en-US" sz="1200" kern="1200" dirty="0" smtClean="0">
                <a:solidFill>
                  <a:schemeClr val="tx1"/>
                </a:solidFill>
                <a:latin typeface="Arial" charset="0"/>
                <a:ea typeface="+mn-ea"/>
                <a:cs typeface="+mn-cs"/>
              </a:rPr>
              <a:t>        If Not </a:t>
            </a:r>
            <a:r>
              <a:rPr lang="en-US" sz="1200" kern="1200" dirty="0" err="1" smtClean="0">
                <a:solidFill>
                  <a:schemeClr val="tx1"/>
                </a:solidFill>
                <a:latin typeface="Arial" charset="0"/>
                <a:ea typeface="+mn-ea"/>
                <a:cs typeface="+mn-cs"/>
              </a:rPr>
              <a:t>baseFace</a:t>
            </a:r>
            <a:r>
              <a:rPr lang="en-US" sz="1200" kern="1200" dirty="0" smtClean="0">
                <a:solidFill>
                  <a:schemeClr val="tx1"/>
                </a:solidFill>
                <a:latin typeface="Arial" charset="0"/>
                <a:ea typeface="+mn-ea"/>
                <a:cs typeface="+mn-cs"/>
              </a:rPr>
              <a:t> Is Nothing Then</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Unfold all of the bends so the part is flat.</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unfoldFeature</a:t>
            </a:r>
            <a:r>
              <a:rPr lang="en-US" sz="1200" kern="1200" dirty="0" smtClean="0">
                <a:solidFill>
                  <a:schemeClr val="tx1"/>
                </a:solidFill>
                <a:latin typeface="Arial" charset="0"/>
                <a:ea typeface="+mn-ea"/>
                <a:cs typeface="+mn-cs"/>
              </a:rPr>
              <a:t> As </a:t>
            </a:r>
            <a:r>
              <a:rPr lang="en-US" sz="1200" kern="1200" dirty="0" err="1" smtClean="0">
                <a:solidFill>
                  <a:schemeClr val="tx1"/>
                </a:solidFill>
                <a:latin typeface="Arial" charset="0"/>
                <a:ea typeface="+mn-ea"/>
                <a:cs typeface="+mn-cs"/>
              </a:rPr>
              <a:t>UnfoldFeature</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unfoldFeature</a:t>
            </a:r>
            <a:r>
              <a:rPr lang="en-US" sz="1200" kern="1200" dirty="0" smtClean="0">
                <a:solidFill>
                  <a:schemeClr val="tx1"/>
                </a:solidFill>
                <a:latin typeface="Arial" charset="0"/>
                <a:ea typeface="+mn-ea"/>
                <a:cs typeface="+mn-cs"/>
              </a:rPr>
              <a:t> = </a:t>
            </a:r>
            <a:r>
              <a:rPr lang="en-US" sz="1200" kern="1200" dirty="0" err="1" smtClean="0">
                <a:solidFill>
                  <a:schemeClr val="tx1"/>
                </a:solidFill>
                <a:latin typeface="Arial" charset="0"/>
                <a:ea typeface="+mn-ea"/>
                <a:cs typeface="+mn-cs"/>
              </a:rPr>
              <a:t>sheetMetalFeatures.UnfoldFeatures.Add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baseFace</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 "Part unfolded."</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Refold each bend, one at a time.</a:t>
            </a:r>
          </a:p>
          <a:p>
            <a:r>
              <a:rPr lang="en-US" sz="1200" kern="1200" dirty="0" smtClean="0">
                <a:solidFill>
                  <a:schemeClr val="tx1"/>
                </a:solidFill>
                <a:latin typeface="Arial" charset="0"/>
                <a:ea typeface="+mn-ea"/>
                <a:cs typeface="+mn-cs"/>
              </a:rPr>
              <a:t>            Dim </a:t>
            </a:r>
            <a:r>
              <a:rPr lang="en-US" sz="1200" kern="1200" dirty="0" err="1" smtClean="0">
                <a:solidFill>
                  <a:schemeClr val="tx1"/>
                </a:solidFill>
                <a:latin typeface="Arial" charset="0"/>
                <a:ea typeface="+mn-ea"/>
                <a:cs typeface="+mn-cs"/>
              </a:rPr>
              <a:t>i</a:t>
            </a:r>
            <a:r>
              <a:rPr lang="en-US" sz="1200" kern="1200" dirty="0" smtClean="0">
                <a:solidFill>
                  <a:schemeClr val="tx1"/>
                </a:solidFill>
                <a:latin typeface="Arial" charset="0"/>
                <a:ea typeface="+mn-ea"/>
                <a:cs typeface="+mn-cs"/>
              </a:rPr>
              <a:t> As Integer</a:t>
            </a:r>
          </a:p>
          <a:p>
            <a:r>
              <a:rPr lang="en-US" sz="1200" kern="1200" dirty="0" smtClean="0">
                <a:solidFill>
                  <a:schemeClr val="tx1"/>
                </a:solidFill>
                <a:latin typeface="Arial" charset="0"/>
                <a:ea typeface="+mn-ea"/>
                <a:cs typeface="+mn-cs"/>
              </a:rPr>
              <a:t>            For </a:t>
            </a:r>
            <a:r>
              <a:rPr lang="en-US" sz="1200" kern="1200" dirty="0" err="1" smtClean="0">
                <a:solidFill>
                  <a:schemeClr val="tx1"/>
                </a:solidFill>
                <a:latin typeface="Arial" charset="0"/>
                <a:ea typeface="+mn-ea"/>
                <a:cs typeface="+mn-cs"/>
              </a:rPr>
              <a:t>i</a:t>
            </a:r>
            <a:r>
              <a:rPr lang="en-US" sz="1200" kern="1200" dirty="0" smtClean="0">
                <a:solidFill>
                  <a:schemeClr val="tx1"/>
                </a:solidFill>
                <a:latin typeface="Arial" charset="0"/>
                <a:ea typeface="+mn-ea"/>
                <a:cs typeface="+mn-cs"/>
              </a:rPr>
              <a:t> = 1 To </a:t>
            </a:r>
            <a:r>
              <a:rPr lang="en-US" sz="1200" kern="1200" dirty="0" err="1" smtClean="0">
                <a:solidFill>
                  <a:schemeClr val="tx1"/>
                </a:solidFill>
                <a:latin typeface="Arial" charset="0"/>
                <a:ea typeface="+mn-ea"/>
                <a:cs typeface="+mn-cs"/>
              </a:rPr>
              <a:t>sheetMetalDef.Bends.Count</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MsgBox</a:t>
            </a:r>
            <a:r>
              <a:rPr lang="en-US" sz="1200" kern="1200" dirty="0" smtClean="0">
                <a:solidFill>
                  <a:schemeClr val="tx1"/>
                </a:solidFill>
                <a:latin typeface="Arial" charset="0"/>
                <a:ea typeface="+mn-ea"/>
                <a:cs typeface="+mn-cs"/>
              </a:rPr>
              <a:t> "Refolding bend " &amp; </a:t>
            </a:r>
            <a:r>
              <a:rPr lang="en-US" sz="1200" kern="1200" dirty="0" err="1" smtClean="0">
                <a:solidFill>
                  <a:schemeClr val="tx1"/>
                </a:solidFill>
                <a:latin typeface="Arial" charset="0"/>
                <a:ea typeface="+mn-ea"/>
                <a:cs typeface="+mn-cs"/>
              </a:rPr>
              <a:t>i</a:t>
            </a:r>
            <a:r>
              <a:rPr lang="en-US" sz="1200" kern="1200" dirty="0" smtClean="0">
                <a:solidFill>
                  <a:schemeClr val="tx1"/>
                </a:solidFill>
                <a:latin typeface="Arial" charset="0"/>
                <a:ea typeface="+mn-ea"/>
                <a:cs typeface="+mn-cs"/>
              </a:rPr>
              <a:t> &amp; " of " &amp; </a:t>
            </a:r>
            <a:r>
              <a:rPr lang="en-US" sz="1200" kern="1200" dirty="0" err="1" smtClean="0">
                <a:solidFill>
                  <a:schemeClr val="tx1"/>
                </a:solidFill>
                <a:latin typeface="Arial" charset="0"/>
                <a:ea typeface="+mn-ea"/>
                <a:cs typeface="+mn-cs"/>
              </a:rPr>
              <a:t>sheetMetalDef.bends.count</a:t>
            </a:r>
            <a:endParaRPr lang="en-US"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Add the bend to an </a:t>
            </a:r>
            <a:r>
              <a:rPr lang="en-US" sz="1200" kern="1200" dirty="0" err="1" smtClean="0">
                <a:solidFill>
                  <a:schemeClr val="tx1"/>
                </a:solidFill>
                <a:latin typeface="Arial" charset="0"/>
                <a:ea typeface="+mn-ea"/>
                <a:cs typeface="+mn-cs"/>
              </a:rPr>
              <a:t>ObjectCollection</a:t>
            </a:r>
            <a:r>
              <a:rPr lang="en-US" sz="1200" kern="1200" dirty="0" smtClean="0">
                <a:solidFill>
                  <a:schemeClr val="tx1"/>
                </a:solidFill>
                <a:latin typeface="Arial" charset="0"/>
                <a:ea typeface="+mn-ea"/>
                <a:cs typeface="+mn-cs"/>
              </a:rPr>
              <a:t>.</a:t>
            </a:r>
          </a:p>
          <a:p>
            <a:r>
              <a:rPr lang="en-US" sz="1200" kern="1200" dirty="0" smtClean="0">
                <a:solidFill>
                  <a:schemeClr val="tx1"/>
                </a:solidFill>
                <a:latin typeface="Arial" charset="0"/>
                <a:ea typeface="+mn-ea"/>
                <a:cs typeface="+mn-cs"/>
              </a:rPr>
              <a:t>                Dim bends As </a:t>
            </a:r>
            <a:r>
              <a:rPr lang="en-US" sz="1200" kern="1200" dirty="0" err="1" smtClean="0">
                <a:solidFill>
                  <a:schemeClr val="tx1"/>
                </a:solidFill>
                <a:latin typeface="Arial" charset="0"/>
                <a:ea typeface="+mn-ea"/>
                <a:cs typeface="+mn-cs"/>
              </a:rPr>
              <a:t>ObjectCollection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bends = _</a:t>
            </a:r>
            <a:r>
              <a:rPr lang="en-US" sz="1200" kern="1200" dirty="0" err="1" smtClean="0">
                <a:solidFill>
                  <a:schemeClr val="tx1"/>
                </a:solidFill>
                <a:latin typeface="Arial" charset="0"/>
                <a:ea typeface="+mn-ea"/>
                <a:cs typeface="+mn-cs"/>
              </a:rPr>
              <a:t>InvApplication.TransientObjects.CreateObjectCollection</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bends.Add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sheetMetalDef.Bends.Item</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i</a:t>
            </a:r>
            <a:r>
              <a:rPr lang="en-US" sz="1200" kern="1200" dirty="0" smtClean="0">
                <a:solidFill>
                  <a:schemeClr val="tx1"/>
                </a:solidFill>
                <a:latin typeface="Arial" charset="0"/>
                <a:ea typeface="+mn-ea"/>
                <a:cs typeface="+mn-cs"/>
              </a:rPr>
              <a: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 Create the refold feature.</a:t>
            </a:r>
          </a:p>
          <a:p>
            <a:r>
              <a:rPr lang="en-US" sz="1200" kern="1200" dirty="0" smtClean="0">
                <a:solidFill>
                  <a:schemeClr val="tx1"/>
                </a:solidFill>
                <a:latin typeface="Arial" charset="0"/>
                <a:ea typeface="+mn-ea"/>
                <a:cs typeface="+mn-cs"/>
              </a:rPr>
              <a:t>                Call </a:t>
            </a:r>
            <a:r>
              <a:rPr lang="en-US" sz="1200" kern="1200" dirty="0" err="1" smtClean="0">
                <a:solidFill>
                  <a:schemeClr val="tx1"/>
                </a:solidFill>
                <a:latin typeface="Arial" charset="0"/>
                <a:ea typeface="+mn-ea"/>
                <a:cs typeface="+mn-cs"/>
              </a:rPr>
              <a:t>sheetMetalFeatures.RefoldFeatures.Add</a:t>
            </a:r>
            <a:r>
              <a:rPr lang="en-US" sz="1200" kern="1200" dirty="0" smtClean="0">
                <a:solidFill>
                  <a:schemeClr val="tx1"/>
                </a:solidFill>
                <a:latin typeface="Arial" charset="0"/>
                <a:ea typeface="+mn-ea"/>
                <a:cs typeface="+mn-cs"/>
              </a:rPr>
              <a:t>(</a:t>
            </a:r>
            <a:r>
              <a:rPr lang="en-US" sz="1200" kern="1200" dirty="0" err="1" smtClean="0">
                <a:solidFill>
                  <a:schemeClr val="tx1"/>
                </a:solidFill>
                <a:latin typeface="Arial" charset="0"/>
                <a:ea typeface="+mn-ea"/>
                <a:cs typeface="+mn-cs"/>
              </a:rPr>
              <a:t>unfoldFeature.StationaryFace</a:t>
            </a:r>
            <a:r>
              <a:rPr lang="en-US" sz="1200" kern="1200" dirty="0" smtClean="0">
                <a:solidFill>
                  <a:schemeClr val="tx1"/>
                </a:solidFill>
                <a:latin typeface="Arial" charset="0"/>
                <a:ea typeface="+mn-ea"/>
                <a:cs typeface="+mn-cs"/>
              </a:rPr>
              <a:t>, bends)</a:t>
            </a:r>
          </a:p>
          <a:p>
            <a:r>
              <a:rPr lang="en-US" sz="1200" kern="1200" dirty="0" smtClean="0">
                <a:solidFill>
                  <a:schemeClr val="tx1"/>
                </a:solidFill>
                <a:latin typeface="Arial" charset="0"/>
                <a:ea typeface="+mn-ea"/>
                <a:cs typeface="+mn-cs"/>
              </a:rPr>
              <a:t>            Next</a:t>
            </a:r>
          </a:p>
          <a:p>
            <a:r>
              <a:rPr lang="en-US" sz="1200" kern="1200" dirty="0" smtClean="0">
                <a:solidFill>
                  <a:schemeClr val="tx1"/>
                </a:solidFill>
                <a:latin typeface="Arial" charset="0"/>
                <a:ea typeface="+mn-ea"/>
                <a:cs typeface="+mn-cs"/>
              </a:rPr>
              <a:t>        End If</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End Sub</a:t>
            </a:r>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368404F-DBB4-458E-9533-C9EFA7DC1E36}"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5"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Confidential Information </a:t>
            </a:r>
            <a:r>
              <a:rPr lang="en-US" sz="800" b="1" u="none" dirty="0" smtClean="0">
                <a:solidFill>
                  <a:srgbClr val="969696"/>
                </a:solidFill>
                <a:cs typeface="+mn-cs"/>
              </a:rPr>
              <a:t>January 2010</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tom sheet metal_1.jpg"/>
          <p:cNvPicPr>
            <a:picLocks noChangeAspect="1"/>
          </p:cNvPicPr>
          <p:nvPr/>
        </p:nvPicPr>
        <p:blipFill>
          <a:blip r:embed="rId3" cstate="print"/>
          <a:stretch>
            <a:fillRect/>
          </a:stretch>
        </p:blipFill>
        <p:spPr>
          <a:xfrm>
            <a:off x="-1" y="-1"/>
            <a:ext cx="9144001" cy="6858001"/>
          </a:xfrm>
          <a:prstGeom prst="rect">
            <a:avLst/>
          </a:prstGeom>
        </p:spPr>
      </p:pic>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9" name="TextBox 8"/>
          <p:cNvSpPr txBox="1"/>
          <p:nvPr/>
        </p:nvSpPr>
        <p:spPr>
          <a:xfrm>
            <a:off x="0" y="2503353"/>
            <a:ext cx="9144000" cy="2308324"/>
          </a:xfrm>
          <a:prstGeom prst="rect">
            <a:avLst/>
          </a:prstGeom>
          <a:solidFill>
            <a:schemeClr val="bg1">
              <a:alpha val="50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en-US" dirty="0"/>
          </a:p>
        </p:txBody>
      </p:sp>
      <p:sp>
        <p:nvSpPr>
          <p:cNvPr id="6" name="Rectangle 3"/>
          <p:cNvSpPr>
            <a:spLocks noGrp="1" noChangeArrowheads="1"/>
          </p:cNvSpPr>
          <p:nvPr/>
        </p:nvSpPr>
        <p:spPr bwMode="auto">
          <a:xfrm>
            <a:off x="287705" y="2351820"/>
            <a:ext cx="7742604" cy="2805112"/>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Sheet Metal Part</a:t>
            </a:r>
            <a:endParaRPr lang="en-US" sz="3600" u="none" dirty="0">
              <a:cs typeface="+mn-cs"/>
            </a:endParaRP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Flat Model</a:t>
            </a:r>
            <a:endParaRPr lang="en-US" dirty="0"/>
          </a:p>
        </p:txBody>
      </p:sp>
      <p:sp>
        <p:nvSpPr>
          <p:cNvPr id="3" name="Content Placeholder 2"/>
          <p:cNvSpPr>
            <a:spLocks noGrp="1"/>
          </p:cNvSpPr>
          <p:nvPr>
            <p:ph idx="1"/>
          </p:nvPr>
        </p:nvSpPr>
        <p:spPr/>
        <p:txBody>
          <a:bodyPr/>
          <a:lstStyle/>
          <a:p>
            <a:pPr marL="287322" lvl="1" indent="-173028">
              <a:buClr>
                <a:srgbClr val="00458B"/>
              </a:buClr>
              <a:buFont typeface="Wingdings" pitchFamily="-112" charset="2"/>
              <a:buChar char="§"/>
            </a:pPr>
            <a:r>
              <a:rPr lang="en-US" dirty="0" smtClean="0"/>
              <a:t>Access the B-Rep of the flat pattern.</a:t>
            </a:r>
          </a:p>
          <a:p>
            <a:pPr marL="528312" lvl="2" indent="-173028">
              <a:buClr>
                <a:srgbClr val="00458B"/>
              </a:buClr>
              <a:buNone/>
            </a:pPr>
            <a:r>
              <a:rPr lang="en-US" b="1" dirty="0" smtClean="0">
                <a:latin typeface="Arial Narrow" pitchFamily="34" charset="0"/>
              </a:rPr>
              <a:t>	</a:t>
            </a:r>
            <a:r>
              <a:rPr lang="en-US" b="1" i="1" dirty="0" err="1" smtClean="0">
                <a:latin typeface="Arial Narrow" pitchFamily="34" charset="0"/>
              </a:rPr>
              <a:t>FlatPattern.SurfaceBody</a:t>
            </a:r>
            <a:endParaRPr lang="en-US" b="1" i="1" dirty="0" smtClean="0">
              <a:latin typeface="Arial Narrow" pitchFamily="34" charset="0"/>
            </a:endParaRPr>
          </a:p>
          <a:p>
            <a:pPr marL="390800" lvl="1" indent="-230175">
              <a:buClr>
                <a:srgbClr val="00458B"/>
              </a:buClr>
              <a:buFont typeface="Wingdings" pitchFamily="-112" charset="2"/>
              <a:buChar char="§"/>
            </a:pPr>
            <a:r>
              <a:rPr lang="en-US" dirty="0" smtClean="0"/>
              <a:t>Get flat pattern extents.</a:t>
            </a:r>
          </a:p>
          <a:p>
            <a:pPr marL="528312" lvl="2" indent="-173028">
              <a:buClr>
                <a:srgbClr val="00458B"/>
              </a:buClr>
              <a:buNone/>
            </a:pPr>
            <a:r>
              <a:rPr lang="en-US" b="1" dirty="0" smtClean="0">
                <a:latin typeface="Arial Narrow" pitchFamily="34" charset="0"/>
              </a:rPr>
              <a:t>	</a:t>
            </a:r>
            <a:r>
              <a:rPr lang="en-US" b="1" i="1" dirty="0" err="1" smtClean="0">
                <a:latin typeface="Arial Narrow" pitchFamily="34" charset="0"/>
              </a:rPr>
              <a:t>FlatPattern.Length</a:t>
            </a:r>
            <a:r>
              <a:rPr lang="en-US" b="1" i="1" dirty="0" smtClean="0">
                <a:latin typeface="Arial Narrow" pitchFamily="34" charset="0"/>
              </a:rPr>
              <a:t>, </a:t>
            </a:r>
            <a:r>
              <a:rPr lang="en-US" b="1" i="1" dirty="0" err="1" smtClean="0">
                <a:latin typeface="Arial Narrow" pitchFamily="34" charset="0"/>
              </a:rPr>
              <a:t>FlatPattern.Width</a:t>
            </a:r>
            <a:endParaRPr lang="en-US" b="1" i="1" dirty="0" smtClean="0">
              <a:latin typeface="Arial Narrow" pitchFamily="34" charset="0"/>
            </a:endParaRPr>
          </a:p>
          <a:p>
            <a:pPr marL="390800" lvl="1" indent="-230175">
              <a:buClr>
                <a:srgbClr val="00458B"/>
              </a:buClr>
              <a:buFont typeface="Wingdings" pitchFamily="-112" charset="2"/>
              <a:buChar char="§"/>
            </a:pPr>
            <a:r>
              <a:rPr lang="en-US" dirty="0" smtClean="0"/>
              <a:t>Get top and bottom faces of the flat pattern.</a:t>
            </a:r>
          </a:p>
          <a:p>
            <a:pPr marL="528312" lvl="2" indent="-173028">
              <a:buClr>
                <a:srgbClr val="00458B"/>
              </a:buClr>
              <a:buNone/>
            </a:pPr>
            <a:r>
              <a:rPr lang="en-US" b="1" dirty="0" smtClean="0">
                <a:latin typeface="Arial Narrow" pitchFamily="34" charset="0"/>
              </a:rPr>
              <a:t>	</a:t>
            </a:r>
            <a:r>
              <a:rPr lang="en-US" b="1" i="1" dirty="0" err="1" smtClean="0">
                <a:latin typeface="Arial Narrow" pitchFamily="34" charset="0"/>
              </a:rPr>
              <a:t>FlatPattern.TopFace</a:t>
            </a:r>
            <a:r>
              <a:rPr lang="en-US" b="1" i="1" dirty="0" smtClean="0">
                <a:latin typeface="Arial Narrow" pitchFamily="34" charset="0"/>
              </a:rPr>
              <a:t>, </a:t>
            </a:r>
            <a:r>
              <a:rPr lang="en-US" b="1" i="1" dirty="0" err="1" smtClean="0">
                <a:latin typeface="Arial Narrow" pitchFamily="34" charset="0"/>
              </a:rPr>
              <a:t>FlatPattern.BottomFace</a:t>
            </a:r>
            <a:endParaRPr lang="en-US" b="1" i="1" dirty="0" smtClean="0">
              <a:latin typeface="Arial Narrow" pitchFamily="34" charset="0"/>
            </a:endParaRPr>
          </a:p>
          <a:p>
            <a:pPr marL="528312" lvl="2" indent="-173028">
              <a:buClr>
                <a:srgbClr val="00458B"/>
              </a:buClr>
              <a:buNone/>
            </a:pPr>
            <a:endParaRPr lang="en-US" sz="1000" b="1" dirty="0" smtClean="0">
              <a:latin typeface="Arial Narrow" pitchFamily="34" charset="0"/>
            </a:endParaRPr>
          </a:p>
          <a:p>
            <a:pPr marL="287322" lvl="1" indent="-173028">
              <a:buClr>
                <a:srgbClr val="00458B"/>
              </a:buClr>
              <a:buFont typeface="Wingdings" pitchFamily="-112" charset="2"/>
              <a:buChar char="§"/>
            </a:pPr>
            <a:r>
              <a:rPr lang="en-US" dirty="0" smtClean="0"/>
              <a:t>The </a:t>
            </a:r>
            <a:r>
              <a:rPr lang="en-US" b="1" i="1" dirty="0" err="1" smtClean="0">
                <a:latin typeface="Arial Narrow" pitchFamily="34" charset="0"/>
              </a:rPr>
              <a:t>Face.CreatedByFeature</a:t>
            </a:r>
            <a:r>
              <a:rPr lang="en-US" dirty="0" smtClean="0"/>
              <a:t> property works for faces in the flat pattern and will return the feature that caused that face to be created.  </a:t>
            </a:r>
          </a:p>
          <a:p>
            <a:pPr marL="287322" lvl="1" indent="-173028">
              <a:buClr>
                <a:srgbClr val="00458B"/>
              </a:buClr>
              <a:buFont typeface="Wingdings" pitchFamily="-112" charset="2"/>
              <a:buChar char="§"/>
            </a:pPr>
            <a:endParaRPr lang="en-US" sz="1000" dirty="0" smtClean="0"/>
          </a:p>
          <a:p>
            <a:pPr marL="287322" lvl="1" indent="-173028">
              <a:buClr>
                <a:srgbClr val="00458B"/>
              </a:buClr>
              <a:buFont typeface="Wingdings" pitchFamily="-112" charset="2"/>
              <a:buChar char="§"/>
            </a:pPr>
            <a:r>
              <a:rPr lang="en-US" dirty="0" smtClean="0"/>
              <a:t>The </a:t>
            </a:r>
            <a:r>
              <a:rPr lang="en-US" b="1" i="1" dirty="0" err="1" smtClean="0">
                <a:latin typeface="Arial Narrow" pitchFamily="34" charset="0"/>
              </a:rPr>
              <a:t>FlatPattern.GetFlatPatternEntity</a:t>
            </a:r>
            <a:r>
              <a:rPr lang="en-US" b="1" dirty="0" smtClean="0">
                <a:latin typeface="Courier New" pitchFamily="49" charset="0"/>
              </a:rPr>
              <a:t> </a:t>
            </a:r>
            <a:r>
              <a:rPr lang="en-US" dirty="0" smtClean="0"/>
              <a:t>method takes a  B-Rep entity from the folded model (Vertex, Edge, or Face) and provides the equivalent entity, (if it exists), in the flat pattern.</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36525"/>
            <a:ext cx="8259833" cy="661965"/>
          </a:xfrm>
        </p:spPr>
        <p:txBody>
          <a:bodyPr/>
          <a:lstStyle/>
          <a:p>
            <a:r>
              <a:rPr lang="en-US" dirty="0" smtClean="0"/>
              <a:t>Access to Flat Pattern Bend Information</a:t>
            </a:r>
            <a:endParaRPr lang="en-US" dirty="0"/>
          </a:p>
        </p:txBody>
      </p:sp>
      <p:sp>
        <p:nvSpPr>
          <p:cNvPr id="3" name="Content Placeholder 2"/>
          <p:cNvSpPr>
            <a:spLocks noGrp="1"/>
          </p:cNvSpPr>
          <p:nvPr>
            <p:ph idx="1"/>
          </p:nvPr>
        </p:nvSpPr>
        <p:spPr>
          <a:xfrm>
            <a:off x="319088" y="733470"/>
            <a:ext cx="8062912" cy="4830638"/>
          </a:xfrm>
        </p:spPr>
        <p:txBody>
          <a:bodyPr/>
          <a:lstStyle/>
          <a:p>
            <a:pPr marL="287322" lvl="1" indent="-173028">
              <a:buClr>
                <a:srgbClr val="00458B"/>
              </a:buClr>
              <a:buFont typeface="Wingdings" pitchFamily="-112" charset="2"/>
              <a:buChar char="§"/>
            </a:pPr>
            <a:r>
              <a:rPr lang="en-US" dirty="0" smtClean="0"/>
              <a:t>Get the bend and fold lines from the flat pattern.  The </a:t>
            </a:r>
            <a:r>
              <a:rPr lang="en-US" b="1" i="1" dirty="0" err="1" smtClean="0"/>
              <a:t>EdgeType</a:t>
            </a:r>
            <a:r>
              <a:rPr lang="en-US" dirty="0" smtClean="0"/>
              <a:t> argument allows you to specify what you want (fold down bend lines, fold up bend lines, or </a:t>
            </a:r>
            <a:r>
              <a:rPr lang="en-US" altLang="zh-CN" dirty="0" smtClean="0"/>
              <a:t>tangent </a:t>
            </a:r>
            <a:r>
              <a:rPr lang="en-US" dirty="0" smtClean="0"/>
              <a:t>lines</a:t>
            </a:r>
            <a:r>
              <a:rPr lang="en-US" dirty="0" smtClean="0"/>
              <a:t>).</a:t>
            </a:r>
          </a:p>
          <a:p>
            <a:pPr marL="287322" lvl="1" indent="-173028">
              <a:buClr>
                <a:srgbClr val="00458B"/>
              </a:buClr>
              <a:buNone/>
            </a:pPr>
            <a:r>
              <a:rPr lang="en-US" b="1" dirty="0" smtClean="0">
                <a:latin typeface="Arial Narrow" pitchFamily="34" charset="0"/>
              </a:rPr>
              <a:t>	</a:t>
            </a:r>
            <a:r>
              <a:rPr lang="en-US" b="1" i="1" dirty="0" smtClean="0">
                <a:latin typeface="Arial Narrow" pitchFamily="34" charset="0"/>
              </a:rPr>
              <a:t>FlatPattern.GetEdgesOfType( </a:t>
            </a:r>
            <a:r>
              <a:rPr lang="en-US" b="1" i="1" dirty="0" err="1" smtClean="0">
                <a:latin typeface="Arial Narrow" pitchFamily="34" charset="0"/>
              </a:rPr>
              <a:t>EdgeType</a:t>
            </a:r>
            <a:r>
              <a:rPr lang="en-US" b="1" i="1" dirty="0" smtClean="0">
                <a:latin typeface="Arial Narrow" pitchFamily="34" charset="0"/>
              </a:rPr>
              <a:t> As </a:t>
            </a:r>
            <a:r>
              <a:rPr lang="en-US" b="1" i="1" dirty="0" err="1" smtClean="0">
                <a:latin typeface="Arial Narrow" pitchFamily="34" charset="0"/>
              </a:rPr>
              <a:t>FlatPatternEdgeTypeEnum</a:t>
            </a:r>
            <a:r>
              <a:rPr lang="en-US" b="1" i="1" dirty="0" smtClean="0">
                <a:latin typeface="Arial Narrow" pitchFamily="34" charset="0"/>
              </a:rPr>
              <a:t>, _</a:t>
            </a:r>
            <a:br>
              <a:rPr lang="en-US" b="1" i="1" dirty="0" smtClean="0">
                <a:latin typeface="Arial Narrow" pitchFamily="34" charset="0"/>
              </a:rPr>
            </a:br>
            <a:r>
              <a:rPr lang="en-US" b="1" i="1" dirty="0" smtClean="0">
                <a:latin typeface="Arial Narrow" pitchFamily="34" charset="0"/>
              </a:rPr>
              <a:t>   	[</a:t>
            </a:r>
            <a:r>
              <a:rPr lang="en-US" b="1" i="1" dirty="0" err="1" smtClean="0">
                <a:latin typeface="Arial Narrow" pitchFamily="34" charset="0"/>
              </a:rPr>
              <a:t>TopFaceEdges</a:t>
            </a:r>
            <a:r>
              <a:rPr lang="en-US" b="1" i="1" dirty="0" smtClean="0">
                <a:latin typeface="Arial Narrow" pitchFamily="34" charset="0"/>
              </a:rPr>
              <a:t> As Boolean = True]) As Edges</a:t>
            </a:r>
          </a:p>
          <a:p>
            <a:pPr marL="287322" lvl="1" indent="-173028">
              <a:buClr>
                <a:srgbClr val="00458B"/>
              </a:buClr>
              <a:buNone/>
            </a:pPr>
            <a:endParaRPr lang="en-US" sz="1000" b="1" dirty="0" smtClean="0">
              <a:latin typeface="Arial Narrow" pitchFamily="34" charset="0"/>
            </a:endParaRPr>
          </a:p>
          <a:p>
            <a:pPr marL="287322" lvl="1" indent="-173028">
              <a:buClr>
                <a:srgbClr val="00458B"/>
              </a:buClr>
              <a:buFont typeface="Wingdings" pitchFamily="-112" charset="2"/>
              <a:buChar char="§"/>
            </a:pPr>
            <a:r>
              <a:rPr lang="en-US" dirty="0" smtClean="0"/>
              <a:t>Bend and </a:t>
            </a:r>
            <a:r>
              <a:rPr lang="en-US" altLang="zh-CN" dirty="0" smtClean="0"/>
              <a:t>tangent </a:t>
            </a:r>
            <a:r>
              <a:rPr lang="en-US" dirty="0" smtClean="0"/>
              <a:t>lines </a:t>
            </a:r>
            <a:r>
              <a:rPr lang="en-US" dirty="0" smtClean="0"/>
              <a:t>are represented as Edge objects.  These Edge objects represent wireframe edges and are not associated with a surface or solid.  For wireframe edges, the </a:t>
            </a:r>
            <a:r>
              <a:rPr lang="en-US" b="1" i="1" dirty="0" smtClean="0"/>
              <a:t>Wire</a:t>
            </a:r>
            <a:r>
              <a:rPr lang="en-US" dirty="0" smtClean="0"/>
              <a:t> Property on the Edge will return a Wire object, indicating it is a wireframe edge.</a:t>
            </a:r>
          </a:p>
          <a:p>
            <a:pPr marL="287322" lvl="1" indent="-173028">
              <a:buClr>
                <a:srgbClr val="00458B"/>
              </a:buClr>
              <a:buFont typeface="Wingdings" pitchFamily="-112" charset="2"/>
              <a:buChar char="§"/>
            </a:pPr>
            <a:endParaRPr lang="en-US" sz="1000" dirty="0" smtClean="0"/>
          </a:p>
          <a:p>
            <a:pPr marL="287322" lvl="1" indent="-173028">
              <a:buClr>
                <a:srgbClr val="00458B"/>
              </a:buClr>
              <a:buFont typeface="Wingdings" pitchFamily="-112" charset="2"/>
              <a:buChar char="§"/>
            </a:pPr>
            <a:r>
              <a:rPr lang="en-US" dirty="0" smtClean="0"/>
              <a:t>The </a:t>
            </a:r>
            <a:r>
              <a:rPr lang="en-US" b="1" i="1" dirty="0" err="1" smtClean="0">
                <a:latin typeface="Arial Narrow" pitchFamily="34" charset="0"/>
              </a:rPr>
              <a:t>FlatPattern.FlatBendResults</a:t>
            </a:r>
            <a:r>
              <a:rPr lang="en-US" dirty="0" smtClean="0"/>
              <a:t> provides access to the bend information, (number of bends, bend up or down, bend angle, inside radius, etc.), and the associated Edge that represents the bend.</a:t>
            </a:r>
          </a:p>
          <a:p>
            <a:endParaRPr lang="en-US" dirty="0"/>
          </a:p>
        </p:txBody>
      </p:sp>
      <p:pic>
        <p:nvPicPr>
          <p:cNvPr id="26626" name="Picture 2"/>
          <p:cNvPicPr>
            <a:picLocks noChangeAspect="1" noChangeArrowheads="1"/>
          </p:cNvPicPr>
          <p:nvPr/>
        </p:nvPicPr>
        <p:blipFill>
          <a:blip r:embed="rId3" cstate="print"/>
          <a:srcRect/>
          <a:stretch>
            <a:fillRect/>
          </a:stretch>
        </p:blipFill>
        <p:spPr bwMode="auto">
          <a:xfrm>
            <a:off x="2331525" y="5028006"/>
            <a:ext cx="4339732" cy="1662569"/>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 y="136525"/>
            <a:ext cx="8362575" cy="1143000"/>
          </a:xfrm>
        </p:spPr>
        <p:txBody>
          <a:bodyPr/>
          <a:lstStyle/>
          <a:p>
            <a:r>
              <a:rPr lang="en-US" dirty="0" smtClean="0"/>
              <a:t>Access to Flat Pattern Punch Information</a:t>
            </a:r>
            <a:endParaRPr lang="en-US" dirty="0"/>
          </a:p>
        </p:txBody>
      </p:sp>
      <p:sp>
        <p:nvSpPr>
          <p:cNvPr id="3" name="Content Placeholder 2"/>
          <p:cNvSpPr>
            <a:spLocks noGrp="1"/>
          </p:cNvSpPr>
          <p:nvPr>
            <p:ph idx="1"/>
          </p:nvPr>
        </p:nvSpPr>
        <p:spPr>
          <a:xfrm>
            <a:off x="319088" y="1620391"/>
            <a:ext cx="8062912" cy="3637153"/>
          </a:xfrm>
        </p:spPr>
        <p:txBody>
          <a:bodyPr/>
          <a:lstStyle/>
          <a:p>
            <a:pPr marL="287322" lvl="1" indent="-173028">
              <a:buClr>
                <a:srgbClr val="00458B"/>
              </a:buClr>
              <a:buFont typeface="Wingdings" pitchFamily="-112" charset="2"/>
              <a:buChar char="§"/>
            </a:pPr>
            <a:r>
              <a:rPr lang="en-US" dirty="0" smtClean="0"/>
              <a:t>The </a:t>
            </a:r>
            <a:r>
              <a:rPr lang="en-US" b="1" i="1" dirty="0" err="1" smtClean="0">
                <a:latin typeface="Arial Narrow" pitchFamily="34" charset="0"/>
              </a:rPr>
              <a:t>FlatPattern.PunchRepresentationType</a:t>
            </a:r>
            <a:r>
              <a:rPr lang="en-US" b="1" dirty="0" err="1" smtClean="0">
                <a:latin typeface="Arial Narrow" pitchFamily="34" charset="0"/>
              </a:rPr>
              <a:t> </a:t>
            </a:r>
            <a:r>
              <a:rPr lang="en-US" dirty="0" smtClean="0"/>
              <a:t>property allows you to control the display representation of punch features.  Punches allow you to define a sketch that can represent the punch.  You can choose whether to show the solid or sketch representation for all punches in the model.</a:t>
            </a:r>
          </a:p>
          <a:p>
            <a:pPr marL="287322" lvl="1" indent="-173028">
              <a:buClr>
                <a:srgbClr val="00458B"/>
              </a:buClr>
              <a:buFont typeface="Wingdings" pitchFamily="-112" charset="2"/>
              <a:buChar char="§"/>
            </a:pPr>
            <a:endParaRPr lang="en-US" sz="800" b="1" dirty="0" smtClean="0">
              <a:latin typeface="Courier New" pitchFamily="49" charset="0"/>
            </a:endParaRPr>
          </a:p>
          <a:p>
            <a:pPr marL="287322" lvl="1" indent="-173028">
              <a:buClr>
                <a:srgbClr val="00458B"/>
              </a:buClr>
              <a:buFont typeface="Wingdings" pitchFamily="-112" charset="2"/>
              <a:buChar char="§"/>
            </a:pPr>
            <a:r>
              <a:rPr lang="en-US" dirty="0" smtClean="0"/>
              <a:t>The </a:t>
            </a:r>
            <a:r>
              <a:rPr lang="en-US" b="1" i="1" dirty="0" err="1" smtClean="0">
                <a:latin typeface="Arial Narrow" pitchFamily="34" charset="0"/>
              </a:rPr>
              <a:t>FlatPattern.FlatPunchResults</a:t>
            </a:r>
            <a:r>
              <a:rPr lang="en-US" b="1" dirty="0" smtClean="0">
                <a:latin typeface="Arial Narrow" pitchFamily="34" charset="0"/>
              </a:rPr>
              <a:t> </a:t>
            </a:r>
            <a:r>
              <a:rPr lang="en-US" dirty="0" smtClean="0"/>
              <a:t>property provides access to the punch information in the flat model, (position, angle, direction, associated edges and faces, etc.). This supports both the solid and sketch representation of punches and includes the punch features created in the folded and flat models.</a:t>
            </a:r>
          </a:p>
          <a:p>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the </a:t>
            </a:r>
            <a:r>
              <a:rPr lang="en-US" dirty="0" err="1" smtClean="0"/>
              <a:t>FlatPattern</a:t>
            </a:r>
            <a:endParaRPr lang="en-US" dirty="0"/>
          </a:p>
        </p:txBody>
      </p:sp>
      <p:sp>
        <p:nvSpPr>
          <p:cNvPr id="3" name="Content Placeholder 2"/>
          <p:cNvSpPr>
            <a:spLocks noGrp="1"/>
          </p:cNvSpPr>
          <p:nvPr>
            <p:ph idx="1"/>
          </p:nvPr>
        </p:nvSpPr>
        <p:spPr/>
        <p:txBody>
          <a:bodyPr/>
          <a:lstStyle/>
          <a:p>
            <a:pPr eaLnBrk="1" hangingPunct="1">
              <a:lnSpc>
                <a:spcPct val="90000"/>
              </a:lnSpc>
            </a:pPr>
            <a:r>
              <a:rPr lang="en-US" sz="1700" dirty="0" smtClean="0"/>
              <a:t>The flattened sheet metal part can be written out as DWG or DXF using the DATAIO object.</a:t>
            </a:r>
          </a:p>
          <a:p>
            <a:pPr eaLnBrk="1" hangingPunct="1">
              <a:lnSpc>
                <a:spcPct val="90000"/>
              </a:lnSpc>
            </a:pPr>
            <a:r>
              <a:rPr lang="en-US" sz="1700" dirty="0" smtClean="0"/>
              <a:t>Options:</a:t>
            </a:r>
          </a:p>
          <a:p>
            <a:pPr lvl="1" eaLnBrk="1" hangingPunct="1">
              <a:lnSpc>
                <a:spcPct val="90000"/>
              </a:lnSpc>
            </a:pPr>
            <a:r>
              <a:rPr lang="en-US" sz="1700" dirty="0" err="1" smtClean="0"/>
              <a:t>TangentLayer</a:t>
            </a:r>
            <a:r>
              <a:rPr lang="en-US" sz="1700" dirty="0" smtClean="0"/>
              <a:t> = "IV_TANGENT“</a:t>
            </a:r>
          </a:p>
          <a:p>
            <a:pPr lvl="1" eaLnBrk="1" hangingPunct="1">
              <a:lnSpc>
                <a:spcPct val="90000"/>
              </a:lnSpc>
            </a:pPr>
            <a:r>
              <a:rPr lang="en-US" sz="1700" dirty="0" err="1" smtClean="0"/>
              <a:t>BendLayer</a:t>
            </a:r>
            <a:r>
              <a:rPr lang="en-US" sz="1700" dirty="0" smtClean="0"/>
              <a:t> = "IV_BEND</a:t>
            </a:r>
          </a:p>
          <a:p>
            <a:pPr lvl="1" eaLnBrk="1" hangingPunct="1">
              <a:lnSpc>
                <a:spcPct val="90000"/>
              </a:lnSpc>
            </a:pPr>
            <a:r>
              <a:rPr lang="en-US" sz="1700" dirty="0" err="1" smtClean="0"/>
              <a:t>ToolCenterLayer</a:t>
            </a:r>
            <a:r>
              <a:rPr lang="en-US" sz="1700" dirty="0" smtClean="0"/>
              <a:t> = "IV_TOOL_CENTER“</a:t>
            </a:r>
          </a:p>
          <a:p>
            <a:pPr lvl="1" eaLnBrk="1" hangingPunct="1">
              <a:lnSpc>
                <a:spcPct val="90000"/>
              </a:lnSpc>
            </a:pPr>
            <a:r>
              <a:rPr lang="en-US" sz="1700" dirty="0" err="1" smtClean="0"/>
              <a:t>ArcCentersLayer</a:t>
            </a:r>
            <a:r>
              <a:rPr lang="en-US" sz="1700" dirty="0" smtClean="0"/>
              <a:t> = "IV_ARC_CENTERS“</a:t>
            </a:r>
          </a:p>
          <a:p>
            <a:pPr lvl="1" eaLnBrk="1" hangingPunct="1">
              <a:lnSpc>
                <a:spcPct val="90000"/>
              </a:lnSpc>
            </a:pPr>
            <a:r>
              <a:rPr lang="en-US" sz="1700" dirty="0" err="1" smtClean="0"/>
              <a:t>OuterProfileLayer</a:t>
            </a:r>
            <a:r>
              <a:rPr lang="en-US" sz="1700" dirty="0" smtClean="0"/>
              <a:t> = "IV_OUTER_PROFILE“</a:t>
            </a:r>
          </a:p>
          <a:p>
            <a:pPr lvl="1" eaLnBrk="1" hangingPunct="1">
              <a:lnSpc>
                <a:spcPct val="90000"/>
              </a:lnSpc>
            </a:pPr>
            <a:r>
              <a:rPr lang="en-US" sz="1700" dirty="0" err="1" smtClean="0"/>
              <a:t>FeatureProfilesLayer</a:t>
            </a:r>
            <a:r>
              <a:rPr lang="en-US" sz="1700" dirty="0" smtClean="0"/>
              <a:t> = "IV_FEATURE_PROFILES“</a:t>
            </a:r>
          </a:p>
          <a:p>
            <a:pPr lvl="1" eaLnBrk="1" hangingPunct="1">
              <a:lnSpc>
                <a:spcPct val="90000"/>
              </a:lnSpc>
            </a:pPr>
            <a:r>
              <a:rPr lang="en-US" sz="1700" dirty="0" err="1" smtClean="0"/>
              <a:t>InteriorProfilesLayer</a:t>
            </a:r>
            <a:r>
              <a:rPr lang="en-US" sz="1700" dirty="0" smtClean="0"/>
              <a:t> = "IV_INTERIOR_PROFILES“</a:t>
            </a:r>
          </a:p>
          <a:p>
            <a:pPr lvl="1" eaLnBrk="1" hangingPunct="1">
              <a:lnSpc>
                <a:spcPct val="90000"/>
              </a:lnSpc>
            </a:pPr>
            <a:r>
              <a:rPr lang="en-US" sz="1700" dirty="0" err="1" smtClean="0"/>
              <a:t>AcadVersion</a:t>
            </a:r>
            <a:r>
              <a:rPr lang="en-US" sz="1700" dirty="0" smtClean="0"/>
              <a:t> = "2000"  </a:t>
            </a:r>
            <a:r>
              <a:rPr lang="en-US" sz="1400" dirty="0" smtClean="0"/>
              <a:t>(Can be "R12", "R13", "R14", or "2000")</a:t>
            </a:r>
          </a:p>
          <a:p>
            <a:endParaRPr lang="en-US" dirty="0"/>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FlatPattern</a:t>
            </a:r>
            <a:r>
              <a:rPr lang="en-US" dirty="0" smtClean="0"/>
              <a:t> Export to DXF - Example</a:t>
            </a:r>
            <a:endParaRPr lang="en-US" dirty="0"/>
          </a:p>
        </p:txBody>
      </p:sp>
      <p:sp>
        <p:nvSpPr>
          <p:cNvPr id="3" name="Content Placeholder 2"/>
          <p:cNvSpPr>
            <a:spLocks noGrp="1"/>
          </p:cNvSpPr>
          <p:nvPr>
            <p:ph idx="1"/>
          </p:nvPr>
        </p:nvSpPr>
        <p:spPr>
          <a:xfrm>
            <a:off x="319088" y="1416050"/>
            <a:ext cx="8062912" cy="751797"/>
          </a:xfrm>
        </p:spPr>
        <p:txBody>
          <a:bodyPr/>
          <a:lstStyle/>
          <a:p>
            <a:pPr eaLnBrk="1" hangingPunct="1">
              <a:lnSpc>
                <a:spcPct val="80000"/>
              </a:lnSpc>
              <a:buFont typeface="Wingdings" pitchFamily="-112" charset="2"/>
              <a:buNone/>
            </a:pPr>
            <a:r>
              <a:rPr lang="en-US" sz="1700" dirty="0" smtClean="0"/>
              <a:t>The following sample demonstrates creating an R12 DXF file that will have a layer called "Outer" where the curves for the outer shape will be created. </a:t>
            </a:r>
          </a:p>
          <a:p>
            <a:pPr eaLnBrk="1" hangingPunct="1">
              <a:lnSpc>
                <a:spcPct val="80000"/>
              </a:lnSpc>
              <a:buFont typeface="Wingdings" pitchFamily="-112" charset="2"/>
              <a:buNone/>
            </a:pPr>
            <a:endParaRPr lang="en-US" sz="1700" dirty="0" smtClean="0"/>
          </a:p>
          <a:p>
            <a:endParaRPr lang="en-US" sz="1700" dirty="0"/>
          </a:p>
        </p:txBody>
      </p:sp>
      <p:sp>
        <p:nvSpPr>
          <p:cNvPr id="4" name="Text Box 2"/>
          <p:cNvSpPr txBox="1">
            <a:spLocks noChangeArrowheads="1"/>
          </p:cNvSpPr>
          <p:nvPr/>
        </p:nvSpPr>
        <p:spPr bwMode="auto">
          <a:xfrm>
            <a:off x="534257" y="2316822"/>
            <a:ext cx="6986426" cy="3693560"/>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WriteSheetMetalDXF()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Get the active document.  This assumes it is a part 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oDoc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bg1"/>
                </a:solidFill>
                <a:effectLst/>
                <a:latin typeface="Courier New" pitchFamily="49" charset="0"/>
              </a:rPr>
              <a:t> PartDocument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oDoc = _InvApplication.ActiveDocument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Get the DataIO object.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oDataIO</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DataIO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oDataIO = oDoc.ComponentDefinition.DataIO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Build the string that defines the format of the DXF file.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sOut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String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sOut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"FLAT PATTERN DXF?AcadVersion=R12&amp;OuterProfileLayer=Outer"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A31515"/>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Create the DXF file.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oDataIO.WriteDataToFile(sOut,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"c:\Temp\flat.dxf"</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Agenda</a:t>
            </a:r>
          </a:p>
        </p:txBody>
      </p:sp>
      <p:sp>
        <p:nvSpPr>
          <p:cNvPr id="3" name="TextBox 2"/>
          <p:cNvSpPr txBox="1"/>
          <p:nvPr/>
        </p:nvSpPr>
        <p:spPr>
          <a:xfrm>
            <a:off x="442179" y="1562458"/>
            <a:ext cx="6408071" cy="3816429"/>
          </a:xfrm>
          <a:prstGeom prst="rect">
            <a:avLst/>
          </a:prstGeom>
          <a:noFill/>
        </p:spPr>
        <p:txBody>
          <a:bodyPr wrap="square" rtlCol="0">
            <a:spAutoFit/>
          </a:bodyPr>
          <a:lstStyle/>
          <a:p>
            <a:pPr>
              <a:buFont typeface="Wingdings" pitchFamily="2" charset="2"/>
              <a:buChar char="Ø"/>
            </a:pPr>
            <a:r>
              <a:rPr lang="fr-FR" sz="2400" u="none" dirty="0" smtClean="0"/>
              <a:t>  </a:t>
            </a:r>
            <a:r>
              <a:rPr lang="fr-FR" sz="2400" u="none" dirty="0" err="1" smtClean="0"/>
              <a:t>SheetMetal</a:t>
            </a:r>
            <a:r>
              <a:rPr lang="fr-FR" sz="2400" u="none" dirty="0" smtClean="0"/>
              <a:t> Document</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SheetMetal</a:t>
            </a:r>
            <a:r>
              <a:rPr lang="fr-FR" sz="2400" u="none" dirty="0" smtClean="0"/>
              <a:t> Styles</a:t>
            </a:r>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SheetMetal</a:t>
            </a:r>
            <a:r>
              <a:rPr lang="fr-FR" sz="2400" u="none" dirty="0" smtClean="0"/>
              <a:t> </a:t>
            </a:r>
            <a:r>
              <a:rPr lang="fr-FR" sz="2400" u="none" dirty="0" err="1" smtClean="0"/>
              <a:t>Features</a:t>
            </a:r>
            <a:endParaRPr lang="fr-FR" sz="2400" u="none" dirty="0" smtClean="0"/>
          </a:p>
          <a:p>
            <a:pPr>
              <a:buFont typeface="Wingdings" pitchFamily="2" charset="2"/>
              <a:buChar char="Ø"/>
            </a:pPr>
            <a:endParaRPr lang="fr-FR" sz="1000" u="none" dirty="0" smtClean="0"/>
          </a:p>
          <a:p>
            <a:pPr>
              <a:buFont typeface="Wingdings" pitchFamily="2" charset="2"/>
              <a:buChar char="Ø"/>
            </a:pPr>
            <a:r>
              <a:rPr lang="fr-FR" sz="2400" u="none" dirty="0" smtClean="0"/>
              <a:t>  Access to the </a:t>
            </a:r>
            <a:r>
              <a:rPr lang="fr-FR" sz="2400" u="none" dirty="0" err="1" smtClean="0"/>
              <a:t>FlatPattern</a:t>
            </a:r>
            <a:endParaRPr lang="fr-FR" sz="2400" u="none" dirty="0" smtClean="0"/>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FlatPattern</a:t>
            </a:r>
            <a:r>
              <a:rPr lang="fr-FR" sz="2400" u="none" dirty="0" smtClean="0"/>
              <a:t> Information: </a:t>
            </a:r>
            <a:r>
              <a:rPr lang="fr-FR" sz="2400" u="none" dirty="0" err="1" smtClean="0"/>
              <a:t>Bends</a:t>
            </a:r>
            <a:r>
              <a:rPr lang="fr-FR" sz="2400" u="none" dirty="0" smtClean="0"/>
              <a:t> &amp; </a:t>
            </a:r>
            <a:r>
              <a:rPr lang="fr-FR" sz="2400" u="none" dirty="0" err="1" smtClean="0"/>
              <a:t>Punches</a:t>
            </a:r>
            <a:endParaRPr lang="fr-FR" sz="2400" u="none" dirty="0" smtClean="0"/>
          </a:p>
          <a:p>
            <a:pPr>
              <a:buFont typeface="Wingdings" pitchFamily="2" charset="2"/>
              <a:buChar char="Ø"/>
            </a:pPr>
            <a:endParaRPr lang="fr-FR" sz="1000" u="none" dirty="0" smtClean="0"/>
          </a:p>
          <a:p>
            <a:pPr>
              <a:buFont typeface="Wingdings" pitchFamily="2" charset="2"/>
              <a:buChar char="Ø"/>
            </a:pPr>
            <a:r>
              <a:rPr lang="fr-FR" sz="2400" u="none" dirty="0" smtClean="0"/>
              <a:t>  </a:t>
            </a:r>
            <a:r>
              <a:rPr lang="fr-FR" sz="2400" u="none" dirty="0" err="1" smtClean="0"/>
              <a:t>FlatPattern</a:t>
            </a:r>
            <a:r>
              <a:rPr lang="fr-FR" sz="2400" u="none" dirty="0" smtClean="0"/>
              <a:t> Export</a:t>
            </a:r>
          </a:p>
          <a:p>
            <a:pPr>
              <a:buFont typeface="Wingdings" pitchFamily="2" charset="2"/>
              <a:buChar char="Ø"/>
            </a:pPr>
            <a:endParaRPr lang="fr-FR" sz="2400" u="none" dirty="0" smtClean="0"/>
          </a:p>
          <a:p>
            <a:pPr>
              <a:buFont typeface="Wingdings" pitchFamily="2" charset="2"/>
              <a:buChar char="Ø"/>
            </a:pPr>
            <a:endParaRPr lang="en-US" sz="2400" u="none"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0795"/>
            <a:ext cx="8062912" cy="755015"/>
          </a:xfrm>
        </p:spPr>
        <p:txBody>
          <a:bodyPr/>
          <a:lstStyle/>
          <a:p>
            <a:r>
              <a:rPr lang="en-US" dirty="0" smtClean="0"/>
              <a:t>Sheet Metal Document</a:t>
            </a:r>
            <a:endParaRPr lang="en-US" dirty="0"/>
          </a:p>
        </p:txBody>
      </p:sp>
      <p:sp>
        <p:nvSpPr>
          <p:cNvPr id="3" name="Content Placeholder 2"/>
          <p:cNvSpPr>
            <a:spLocks noGrp="1"/>
          </p:cNvSpPr>
          <p:nvPr>
            <p:ph idx="1"/>
          </p:nvPr>
        </p:nvSpPr>
        <p:spPr>
          <a:xfrm>
            <a:off x="178903" y="811530"/>
            <a:ext cx="4714110" cy="4890760"/>
          </a:xfrm>
        </p:spPr>
        <p:txBody>
          <a:bodyPr/>
          <a:lstStyle/>
          <a:p>
            <a:pPr eaLnBrk="1" hangingPunct="1"/>
            <a:r>
              <a:rPr lang="en-US" sz="2200" dirty="0" smtClean="0"/>
              <a:t>Is a </a:t>
            </a:r>
            <a:r>
              <a:rPr lang="en-US" sz="2200" b="1" i="1" dirty="0" err="1" smtClean="0"/>
              <a:t>PartDocument</a:t>
            </a:r>
            <a:r>
              <a:rPr lang="en-US" sz="2200" dirty="0" smtClean="0"/>
              <a:t> with </a:t>
            </a:r>
            <a:r>
              <a:rPr lang="en-US" sz="2200" b="1" i="1" dirty="0" err="1" smtClean="0"/>
              <a:t>SheetMetalComponentDefinition</a:t>
            </a:r>
            <a:r>
              <a:rPr lang="en-US" sz="2200" dirty="0" smtClean="0"/>
              <a:t> derived from </a:t>
            </a:r>
            <a:r>
              <a:rPr lang="en-US" sz="2200" b="1" i="1" dirty="0" err="1" smtClean="0"/>
              <a:t>PartComponentDefinition</a:t>
            </a:r>
            <a:r>
              <a:rPr lang="en-US" sz="2200" dirty="0" smtClean="0"/>
              <a:t>.</a:t>
            </a:r>
          </a:p>
          <a:p>
            <a:pPr eaLnBrk="1" hangingPunct="1"/>
            <a:endParaRPr lang="en-US" sz="800" dirty="0" smtClean="0"/>
          </a:p>
          <a:p>
            <a:pPr eaLnBrk="1" hangingPunct="1"/>
            <a:r>
              <a:rPr lang="en-US" sz="2200" dirty="0" smtClean="0"/>
              <a:t>Provides access to sheet metal specific settings, sheet metal styles, sheet metal features in addition to all the part features.</a:t>
            </a:r>
          </a:p>
          <a:p>
            <a:pPr eaLnBrk="1" hangingPunct="1"/>
            <a:endParaRPr lang="fr-FR" sz="800" dirty="0" smtClean="0"/>
          </a:p>
          <a:p>
            <a:pPr eaLnBrk="1" hangingPunct="1"/>
            <a:endParaRPr lang="fr-FR" sz="800" dirty="0" smtClean="0"/>
          </a:p>
          <a:p>
            <a:pPr eaLnBrk="1" hangingPunct="1"/>
            <a:endParaRPr lang="fr-FR" sz="800" dirty="0" smtClean="0"/>
          </a:p>
          <a:p>
            <a:pPr eaLnBrk="1" hangingPunct="1"/>
            <a:endParaRPr lang="en-US" sz="1000" dirty="0" smtClean="0"/>
          </a:p>
          <a:p>
            <a:pPr eaLnBrk="1" hangingPunct="1"/>
            <a:r>
              <a:rPr lang="en-US" sz="2200" dirty="0" smtClean="0"/>
              <a:t>Provides access to the folded and the flat versions of the model.</a:t>
            </a:r>
          </a:p>
          <a:p>
            <a:pPr eaLnBrk="1" hangingPunct="1"/>
            <a:endParaRPr lang="en-US" sz="800" dirty="0" smtClean="0"/>
          </a:p>
          <a:p>
            <a:pPr eaLnBrk="1" hangingPunct="1"/>
            <a:r>
              <a:rPr lang="en-US" sz="2200" dirty="0" smtClean="0"/>
              <a:t>Provides access to the bend, punch and cosmetic bend information in the flat.</a:t>
            </a:r>
          </a:p>
          <a:p>
            <a:endParaRPr lang="en-US" sz="2200" dirty="0"/>
          </a:p>
        </p:txBody>
      </p:sp>
      <p:pic>
        <p:nvPicPr>
          <p:cNvPr id="5" name="Picture 1"/>
          <p:cNvPicPr>
            <a:picLocks noChangeAspect="1" noChangeArrowheads="1"/>
          </p:cNvPicPr>
          <p:nvPr/>
        </p:nvPicPr>
        <p:blipFill>
          <a:blip r:embed="rId3" cstate="print"/>
          <a:srcRect/>
          <a:stretch>
            <a:fillRect/>
          </a:stretch>
        </p:blipFill>
        <p:spPr bwMode="auto">
          <a:xfrm>
            <a:off x="4659329" y="1867091"/>
            <a:ext cx="4484671" cy="2320861"/>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7257"/>
            <a:ext cx="8062912" cy="1056169"/>
          </a:xfrm>
        </p:spPr>
        <p:txBody>
          <a:bodyPr/>
          <a:lstStyle/>
          <a:p>
            <a:r>
              <a:rPr lang="en-US" dirty="0" smtClean="0"/>
              <a:t>How to recognize a </a:t>
            </a:r>
            <a:r>
              <a:rPr lang="en-US" dirty="0" err="1" smtClean="0"/>
              <a:t>SheetMetal</a:t>
            </a:r>
            <a:r>
              <a:rPr lang="en-US" dirty="0" smtClean="0"/>
              <a:t> Part ?</a:t>
            </a:r>
            <a:endParaRPr lang="en-US" dirty="0"/>
          </a:p>
        </p:txBody>
      </p:sp>
      <p:sp>
        <p:nvSpPr>
          <p:cNvPr id="4097" name="Text Box 1"/>
          <p:cNvSpPr txBox="1">
            <a:spLocks noChangeArrowheads="1"/>
          </p:cNvSpPr>
          <p:nvPr/>
        </p:nvSpPr>
        <p:spPr bwMode="auto">
          <a:xfrm>
            <a:off x="339048" y="1272604"/>
            <a:ext cx="8198773" cy="4635035"/>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Public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IsSheetMetalPart()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doc</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PartDocument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doc = _InvApplication.ActiveDocument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If</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(doc.SubType = </a:t>
            </a:r>
            <a:r>
              <a:rPr kumimoji="0" lang="en-US" sz="1200" b="1" i="0" u="none" strike="noStrike" cap="none" normalizeH="0" baseline="0" noProof="1" smtClean="0">
                <a:ln>
                  <a:noFill/>
                </a:ln>
                <a:solidFill>
                  <a:srgbClr val="A31515"/>
                </a:solidFill>
                <a:effectLst/>
                <a:latin typeface="Courier New" pitchFamily="49" charset="0"/>
              </a:rPr>
              <a:t>"{9C464203-9BAE-11D3-8BAD-0060B0CE6BB4}"</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MsgBox(</a:t>
            </a:r>
            <a:r>
              <a:rPr kumimoji="0" lang="en-US" sz="1200" b="1" i="0" u="none" strike="noStrike" cap="none" normalizeH="0" baseline="0" noProof="1" smtClean="0">
                <a:ln>
                  <a:noFill/>
                </a:ln>
                <a:solidFill>
                  <a:srgbClr val="A31515"/>
                </a:solidFill>
                <a:effectLst/>
                <a:latin typeface="Courier New" pitchFamily="49" charset="0"/>
              </a:rPr>
              <a:t>"Document is a Sheet Metal Part :)"</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MsgBox(</a:t>
            </a:r>
            <a:r>
              <a:rPr kumimoji="0" lang="en-US" sz="1200" b="1" i="0" u="none" strike="noStrike" cap="none" normalizeH="0" baseline="0" noProof="1" smtClean="0">
                <a:ln>
                  <a:noFill/>
                </a:ln>
                <a:solidFill>
                  <a:srgbClr val="A31515"/>
                </a:solidFill>
                <a:effectLst/>
                <a:latin typeface="Courier New" pitchFamily="49" charset="0"/>
              </a:rPr>
              <a:t>"Document is a regular Part :("</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fr-FR" sz="1200" b="1" u="none" noProof="1" smtClean="0">
              <a:solidFill>
                <a:srgbClr val="0000FF"/>
              </a:solidFill>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8000"/>
                </a:solidFill>
                <a:effectLst/>
                <a:latin typeface="Courier New" pitchFamily="49" charset="0"/>
              </a:rPr>
              <a:t>' Create a new sheet metal document, using the sheet metal template.</a:t>
            </a:r>
          </a:p>
          <a:p>
            <a:pPr lvl="0"/>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oSheetMetalDoc</a:t>
            </a:r>
            <a:r>
              <a:rPr kumimoji="0" lang="en-US" sz="1200" b="1" i="0" u="none" strike="noStrike" cap="none" normalizeH="0" baseline="0" noProof="1" smtClean="0">
                <a:ln>
                  <a:noFill/>
                </a:ln>
                <a:solidFill>
                  <a:schemeClr val="tx1"/>
                </a:solidFill>
                <a:effectLst/>
                <a:latin typeface="Courier New" pitchFamily="49" charset="0"/>
              </a:rPr>
              <a:t> </a:t>
            </a:r>
            <a:r>
              <a:rPr lang="en-US" sz="1200" b="1" u="none" noProof="1" smtClean="0">
                <a:solidFill>
                  <a:srgbClr val="0000FF"/>
                </a:solidFill>
                <a:latin typeface="Courier New" pitchFamily="49" charset="0"/>
              </a:rPr>
              <a:t>As</a:t>
            </a:r>
            <a:r>
              <a:rPr lang="en-US" sz="1200" b="1" u="none" noProof="1" smtClean="0">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PartDocument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oSheetMetalDoc = _InvApplication.Documents.Add(DocumentTypeEnum.kPartDocumentObject,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_InvApplication.FileManager.GetTemplateFile(_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DocumentTypeEnum.kPartDocumentObject,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SystemOfMeasureEnum.kDefaultSystemOfMeasure,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DraftingStandardEnum.kDefault_DraftingStandard, _</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A31515"/>
                </a:solidFill>
                <a:effectLst/>
                <a:latin typeface="Courier New" pitchFamily="49" charset="0"/>
              </a:rPr>
              <a:t>			"{9C464203-9BAE-11D3-8BAD-0060B0CE6BB4}"</a:t>
            </a:r>
            <a:r>
              <a:rPr kumimoji="0" lang="en-US" sz="1200" b="1" i="0" u="none" strike="noStrike" cap="none" normalizeH="0" baseline="0" noProof="1" smtClean="0">
                <a:ln>
                  <a:noFill/>
                </a:ln>
                <a:solidFill>
                  <a:schemeClr val="bg1"/>
                </a:solidFill>
                <a:effectLst/>
                <a:latin typeface="Courier New" pitchFamily="49" charset="0"/>
              </a:rPr>
              <a:t>))</a:t>
            </a:r>
            <a:endParaRPr kumimoji="0" lang="en-US" sz="1200" b="1" i="0" u="none" strike="noStrike" cap="none" normalizeH="0" baseline="0" dirty="0" smtClean="0">
              <a:ln>
                <a:noFill/>
              </a:ln>
              <a:solidFill>
                <a:schemeClr val="bg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48" y="333"/>
            <a:ext cx="8062912" cy="1143000"/>
          </a:xfrm>
        </p:spPr>
        <p:txBody>
          <a:bodyPr/>
          <a:lstStyle/>
          <a:p>
            <a:r>
              <a:rPr lang="en-US" dirty="0" smtClean="0"/>
              <a:t>Sheet Metal Styles</a:t>
            </a:r>
            <a:endParaRPr lang="en-US" dirty="0"/>
          </a:p>
        </p:txBody>
      </p:sp>
      <p:sp>
        <p:nvSpPr>
          <p:cNvPr id="3" name="Content Placeholder 2"/>
          <p:cNvSpPr>
            <a:spLocks noGrp="1"/>
          </p:cNvSpPr>
          <p:nvPr>
            <p:ph idx="1"/>
          </p:nvPr>
        </p:nvSpPr>
        <p:spPr>
          <a:xfrm>
            <a:off x="192625" y="997746"/>
            <a:ext cx="5702334" cy="5119688"/>
          </a:xfrm>
        </p:spPr>
        <p:txBody>
          <a:bodyPr/>
          <a:lstStyle/>
          <a:p>
            <a:r>
              <a:rPr lang="en-US" dirty="0" smtClean="0"/>
              <a:t> Sheet metal styles and unfold methods provide a way of defining and saving various settings.</a:t>
            </a:r>
          </a:p>
          <a:p>
            <a:endParaRPr lang="en-US" sz="800" dirty="0" smtClean="0"/>
          </a:p>
          <a:p>
            <a:r>
              <a:rPr lang="en-US" dirty="0" smtClean="0"/>
              <a:t>Activating a sheet metal style causes the values defined in the style to be applied to the sheet metal document.</a:t>
            </a:r>
          </a:p>
          <a:p>
            <a:endParaRPr lang="en-US" sz="800" dirty="0" smtClean="0"/>
          </a:p>
          <a:p>
            <a:r>
              <a:rPr lang="en-US" dirty="0" smtClean="0"/>
              <a:t>These values are accessed through the </a:t>
            </a:r>
            <a:r>
              <a:rPr lang="en-US" b="1" i="1" dirty="0" err="1" smtClean="0"/>
              <a:t>SheetMetalStyle</a:t>
            </a:r>
            <a:r>
              <a:rPr lang="en-US" dirty="0" smtClean="0"/>
              <a:t> object using its properties:</a:t>
            </a:r>
          </a:p>
          <a:p>
            <a:pPr lvl="1"/>
            <a:r>
              <a:rPr lang="en-US" sz="1800" b="1" i="1" dirty="0" err="1" smtClean="0">
                <a:latin typeface="Arial Narrow" pitchFamily="34" charset="0"/>
                <a:ea typeface="+mn-ea"/>
                <a:cs typeface="+mn-cs"/>
              </a:rPr>
              <a:t>BendRadius</a:t>
            </a:r>
            <a:r>
              <a:rPr lang="en-US" sz="1800" b="1" i="1" dirty="0" smtClean="0">
                <a:latin typeface="Arial Narrow" pitchFamily="34" charset="0"/>
                <a:ea typeface="+mn-ea"/>
                <a:cs typeface="+mn-cs"/>
              </a:rPr>
              <a:t>, </a:t>
            </a:r>
            <a:r>
              <a:rPr lang="en-US" sz="1800" b="1" i="1" dirty="0" err="1" smtClean="0">
                <a:latin typeface="Arial Narrow" pitchFamily="34" charset="0"/>
                <a:ea typeface="+mn-ea"/>
                <a:cs typeface="+mn-cs"/>
              </a:rPr>
              <a:t>BendReliefDepth</a:t>
            </a:r>
            <a:r>
              <a:rPr lang="en-US" sz="1800" b="1" i="1" dirty="0" smtClean="0">
                <a:latin typeface="Arial Narrow" pitchFamily="34" charset="0"/>
                <a:ea typeface="+mn-ea"/>
                <a:cs typeface="+mn-cs"/>
              </a:rPr>
              <a:t>, </a:t>
            </a:r>
            <a:br>
              <a:rPr lang="en-US" sz="1800" b="1" i="1" dirty="0" smtClean="0">
                <a:latin typeface="Arial Narrow" pitchFamily="34" charset="0"/>
                <a:ea typeface="+mn-ea"/>
                <a:cs typeface="+mn-cs"/>
              </a:rPr>
            </a:br>
            <a:r>
              <a:rPr lang="en-US" sz="1800" b="1" i="1" dirty="0" err="1" smtClean="0">
                <a:latin typeface="Arial Narrow" pitchFamily="34" charset="0"/>
                <a:ea typeface="+mn-ea"/>
                <a:cs typeface="+mn-cs"/>
              </a:rPr>
              <a:t>BendReliefWidth</a:t>
            </a:r>
            <a:r>
              <a:rPr lang="en-US" sz="1800" b="1" i="1" dirty="0" smtClean="0">
                <a:latin typeface="Arial Narrow" pitchFamily="34" charset="0"/>
                <a:ea typeface="+mn-ea"/>
                <a:cs typeface="+mn-cs"/>
              </a:rPr>
              <a:t>, </a:t>
            </a:r>
            <a:r>
              <a:rPr lang="en-US" sz="1800" b="1" i="1" dirty="0" err="1" smtClean="0">
                <a:latin typeface="Arial Narrow" pitchFamily="34" charset="0"/>
                <a:ea typeface="+mn-ea"/>
                <a:cs typeface="+mn-cs"/>
              </a:rPr>
              <a:t>CornerReliefSize</a:t>
            </a:r>
            <a:r>
              <a:rPr lang="en-US" sz="1800" b="1" i="1" dirty="0" smtClean="0">
                <a:latin typeface="Arial Narrow" pitchFamily="34" charset="0"/>
                <a:ea typeface="+mn-ea"/>
                <a:cs typeface="+mn-cs"/>
              </a:rPr>
              <a:t>, </a:t>
            </a:r>
            <a:br>
              <a:rPr lang="en-US" sz="1800" b="1" i="1" dirty="0" smtClean="0">
                <a:latin typeface="Arial Narrow" pitchFamily="34" charset="0"/>
                <a:ea typeface="+mn-ea"/>
                <a:cs typeface="+mn-cs"/>
              </a:rPr>
            </a:br>
            <a:r>
              <a:rPr lang="en-US" sz="1800" b="1" i="1" dirty="0" err="1" smtClean="0">
                <a:latin typeface="Arial Narrow" pitchFamily="34" charset="0"/>
                <a:ea typeface="+mn-ea"/>
                <a:cs typeface="+mn-cs"/>
              </a:rPr>
              <a:t>GapSize</a:t>
            </a:r>
            <a:r>
              <a:rPr lang="en-US" sz="1800" b="1" i="1" dirty="0" smtClean="0">
                <a:latin typeface="Arial Narrow" pitchFamily="34" charset="0"/>
                <a:ea typeface="+mn-ea"/>
                <a:cs typeface="+mn-cs"/>
              </a:rPr>
              <a:t>, </a:t>
            </a:r>
            <a:r>
              <a:rPr lang="en-US" sz="1800" b="1" i="1" dirty="0" smtClean="0">
                <a:latin typeface="Arial Narrow" pitchFamily="34" charset="0"/>
              </a:rPr>
              <a:t>Thickness</a:t>
            </a:r>
            <a:r>
              <a:rPr lang="en-US" sz="1800" b="1" i="1" dirty="0" smtClean="0">
                <a:latin typeface="Arial Narrow" pitchFamily="34" charset="0"/>
                <a:ea typeface="+mn-ea"/>
                <a:cs typeface="+mn-cs"/>
              </a:rPr>
              <a:t>, … </a:t>
            </a:r>
          </a:p>
          <a:p>
            <a:pPr lvl="1">
              <a:buNone/>
            </a:pPr>
            <a:endParaRPr lang="fr-FR" sz="800" b="1" dirty="0" smtClean="0">
              <a:latin typeface="Arial Narrow" pitchFamily="34" charset="0"/>
              <a:ea typeface="+mn-ea"/>
              <a:cs typeface="+mn-cs"/>
            </a:endParaRPr>
          </a:p>
          <a:p>
            <a:r>
              <a:rPr lang="en-US" dirty="0" smtClean="0"/>
              <a:t>These properties are get/set as String</a:t>
            </a:r>
          </a:p>
          <a:p>
            <a:endParaRPr lang="en-US" sz="1000" dirty="0" smtClean="0"/>
          </a:p>
        </p:txBody>
      </p:sp>
      <p:graphicFrame>
        <p:nvGraphicFramePr>
          <p:cNvPr id="204802" name="Object 2"/>
          <p:cNvGraphicFramePr>
            <a:graphicFrameLocks noChangeAspect="1"/>
          </p:cNvGraphicFramePr>
          <p:nvPr/>
        </p:nvGraphicFramePr>
        <p:xfrm>
          <a:off x="6073077" y="1527834"/>
          <a:ext cx="2623095" cy="2295135"/>
        </p:xfrm>
        <a:graphic>
          <a:graphicData uri="http://schemas.openxmlformats.org/presentationml/2006/ole">
            <p:oleObj spid="_x0000_s2050" name="Visio" r:id="rId4" imgW="1584008" imgH="1385411" progId="">
              <p:embed/>
            </p:oleObj>
          </a:graphicData>
        </a:graphic>
      </p:graphicFrame>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0955"/>
            <a:ext cx="8062912" cy="1143000"/>
          </a:xfrm>
        </p:spPr>
        <p:txBody>
          <a:bodyPr/>
          <a:lstStyle/>
          <a:p>
            <a:r>
              <a:rPr lang="en-US" dirty="0" smtClean="0"/>
              <a:t>Sheet Metal Style and Parameters</a:t>
            </a:r>
            <a:endParaRPr lang="en-US" dirty="0"/>
          </a:p>
        </p:txBody>
      </p:sp>
      <p:sp>
        <p:nvSpPr>
          <p:cNvPr id="3" name="Content Placeholder 2"/>
          <p:cNvSpPr>
            <a:spLocks noGrp="1"/>
          </p:cNvSpPr>
          <p:nvPr>
            <p:ph idx="1"/>
          </p:nvPr>
        </p:nvSpPr>
        <p:spPr>
          <a:xfrm>
            <a:off x="319088" y="1076846"/>
            <a:ext cx="8062912" cy="5119688"/>
          </a:xfrm>
        </p:spPr>
        <p:txBody>
          <a:bodyPr/>
          <a:lstStyle/>
          <a:p>
            <a:r>
              <a:rPr lang="en-US" dirty="0" smtClean="0"/>
              <a:t>Many of the </a:t>
            </a:r>
            <a:r>
              <a:rPr lang="en-US" b="1" i="1" dirty="0" err="1" smtClean="0"/>
              <a:t>SheetMetalStyle</a:t>
            </a:r>
            <a:r>
              <a:rPr lang="en-US" dirty="0" smtClean="0"/>
              <a:t> properties are used to set the value of reference parameters. Read-only parameters since they are defined by the style value:</a:t>
            </a:r>
          </a:p>
          <a:p>
            <a:endParaRPr lang="fr-FR" sz="2100" dirty="0" smtClean="0"/>
          </a:p>
          <a:p>
            <a:endParaRPr lang="fr-FR" sz="2100" dirty="0" smtClean="0"/>
          </a:p>
          <a:p>
            <a:endParaRPr lang="fr-FR" sz="2100" dirty="0" smtClean="0"/>
          </a:p>
          <a:p>
            <a:endParaRPr lang="fr-FR" sz="2100" dirty="0" smtClean="0"/>
          </a:p>
          <a:p>
            <a:endParaRPr lang="fr-FR" sz="2100" dirty="0" smtClean="0"/>
          </a:p>
          <a:p>
            <a:endParaRPr lang="fr-FR" sz="2100" dirty="0" smtClean="0"/>
          </a:p>
          <a:p>
            <a:endParaRPr lang="fr-FR" sz="2100" dirty="0" smtClean="0"/>
          </a:p>
          <a:p>
            <a:endParaRPr lang="fr-FR" dirty="0" smtClean="0"/>
          </a:p>
          <a:p>
            <a:r>
              <a:rPr lang="en-US" dirty="0" smtClean="0"/>
              <a:t>Those Parameters can be directly Accessed from the </a:t>
            </a:r>
            <a:r>
              <a:rPr lang="en-US" b="1" i="1" dirty="0" err="1" smtClean="0"/>
              <a:t>SheetMetalComponentDefinition</a:t>
            </a:r>
            <a:r>
              <a:rPr lang="en-US" b="1" dirty="0" smtClean="0"/>
              <a:t> </a:t>
            </a:r>
            <a:r>
              <a:rPr lang="en-US" dirty="0" smtClean="0"/>
              <a:t>properties.</a:t>
            </a:r>
          </a:p>
          <a:p>
            <a:pPr>
              <a:buNone/>
            </a:pPr>
            <a:endParaRPr lang="en-US" dirty="0"/>
          </a:p>
        </p:txBody>
      </p:sp>
      <p:pic>
        <p:nvPicPr>
          <p:cNvPr id="44033" name="Picture 1"/>
          <p:cNvPicPr>
            <a:picLocks noChangeAspect="1" noChangeArrowheads="1"/>
          </p:cNvPicPr>
          <p:nvPr/>
        </p:nvPicPr>
        <p:blipFill>
          <a:blip r:embed="rId3" cstate="print"/>
          <a:srcRect/>
          <a:stretch>
            <a:fillRect/>
          </a:stretch>
        </p:blipFill>
        <p:spPr bwMode="auto">
          <a:xfrm>
            <a:off x="969456" y="2242377"/>
            <a:ext cx="6478300" cy="343604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75437"/>
            <a:ext cx="7014400" cy="1143000"/>
          </a:xfrm>
        </p:spPr>
        <p:txBody>
          <a:bodyPr/>
          <a:lstStyle/>
          <a:p>
            <a:r>
              <a:rPr lang="en-US" dirty="0" smtClean="0"/>
              <a:t>Sheet Metal Features</a:t>
            </a:r>
            <a:endParaRPr lang="en-US" dirty="0"/>
          </a:p>
        </p:txBody>
      </p:sp>
      <p:sp>
        <p:nvSpPr>
          <p:cNvPr id="3" name="Content Placeholder 2"/>
          <p:cNvSpPr>
            <a:spLocks noGrp="1"/>
          </p:cNvSpPr>
          <p:nvPr>
            <p:ph idx="1"/>
          </p:nvPr>
        </p:nvSpPr>
        <p:spPr>
          <a:xfrm>
            <a:off x="269280" y="1161357"/>
            <a:ext cx="8062912" cy="4517822"/>
          </a:xfrm>
        </p:spPr>
        <p:txBody>
          <a:bodyPr/>
          <a:lstStyle/>
          <a:p>
            <a:r>
              <a:rPr lang="en-US" sz="2000" dirty="0" smtClean="0"/>
              <a:t>The </a:t>
            </a:r>
            <a:r>
              <a:rPr lang="en-US" sz="2000" b="1" i="1" dirty="0" err="1" smtClean="0"/>
              <a:t>SheetMetalComponentDefinition.Features</a:t>
            </a:r>
            <a:r>
              <a:rPr lang="en-US" sz="2000" dirty="0" smtClean="0"/>
              <a:t> property returns the </a:t>
            </a:r>
            <a:r>
              <a:rPr lang="en-US" sz="2000" b="1" i="1" dirty="0" err="1" smtClean="0"/>
              <a:t>SheetMetalFeatures</a:t>
            </a:r>
            <a:r>
              <a:rPr lang="en-US" sz="2000" dirty="0" smtClean="0"/>
              <a:t> collection object. It Derives from </a:t>
            </a:r>
            <a:r>
              <a:rPr lang="en-US" sz="2000" b="1" i="1" dirty="0" err="1" smtClean="0"/>
              <a:t>PartFeatures</a:t>
            </a:r>
            <a:r>
              <a:rPr lang="en-US" sz="2000" dirty="0" smtClean="0"/>
              <a:t>. </a:t>
            </a:r>
          </a:p>
          <a:p>
            <a:endParaRPr lang="en-US" sz="900" dirty="0" smtClean="0"/>
          </a:p>
          <a:p>
            <a:r>
              <a:rPr lang="en-US" sz="2000" dirty="0" smtClean="0"/>
              <a:t>It provides support for the various sheet metal features.</a:t>
            </a:r>
          </a:p>
          <a:p>
            <a:endParaRPr lang="en-US" sz="900" dirty="0" smtClean="0"/>
          </a:p>
          <a:p>
            <a:r>
              <a:rPr lang="en-US" sz="2000" dirty="0" smtClean="0"/>
              <a:t>Complete query is available for all of the sheet metal features. Creation is supported for most of them.</a:t>
            </a:r>
          </a:p>
          <a:p>
            <a:endParaRPr lang="en-US" sz="900" dirty="0" smtClean="0"/>
          </a:p>
          <a:p>
            <a:r>
              <a:rPr lang="en-US" sz="2000" dirty="0" smtClean="0"/>
              <a:t>All sheet metal features use the “definition” concept where there’s an associated definition object that defines the information specific to that type of feature.</a:t>
            </a:r>
            <a:endParaRPr lang="en-US" sz="2000" dirty="0"/>
          </a:p>
        </p:txBody>
      </p:sp>
      <p:pic>
        <p:nvPicPr>
          <p:cNvPr id="6" name="Picture 2"/>
          <p:cNvPicPr>
            <a:picLocks noChangeAspect="1" noChangeArrowheads="1"/>
          </p:cNvPicPr>
          <p:nvPr/>
        </p:nvPicPr>
        <p:blipFill>
          <a:blip r:embed="rId3" cstate="print"/>
          <a:srcRect/>
          <a:stretch>
            <a:fillRect/>
          </a:stretch>
        </p:blipFill>
        <p:spPr bwMode="auto">
          <a:xfrm>
            <a:off x="353758" y="5009692"/>
            <a:ext cx="8143875" cy="14192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84" y="48973"/>
            <a:ext cx="8062912" cy="836245"/>
          </a:xfrm>
        </p:spPr>
        <p:txBody>
          <a:bodyPr/>
          <a:lstStyle/>
          <a:p>
            <a:r>
              <a:rPr lang="en-US" dirty="0" smtClean="0"/>
              <a:t>Sheet Metal Features</a:t>
            </a:r>
            <a:endParaRPr lang="en-US" dirty="0"/>
          </a:p>
        </p:txBody>
      </p:sp>
      <p:sp>
        <p:nvSpPr>
          <p:cNvPr id="3" name="Content Placeholder 2"/>
          <p:cNvSpPr>
            <a:spLocks noGrp="1"/>
          </p:cNvSpPr>
          <p:nvPr>
            <p:ph idx="1"/>
          </p:nvPr>
        </p:nvSpPr>
        <p:spPr>
          <a:xfrm>
            <a:off x="319088" y="1038642"/>
            <a:ext cx="8062912" cy="3661788"/>
          </a:xfrm>
        </p:spPr>
        <p:txBody>
          <a:bodyPr/>
          <a:lstStyle/>
          <a:p>
            <a:pPr>
              <a:buFont typeface="Arial" pitchFamily="34" charset="0"/>
              <a:buChar char="•"/>
            </a:pPr>
            <a:r>
              <a:rPr lang="en-US" dirty="0" smtClean="0"/>
              <a:t>Full support for the new Unfold and Refold features.</a:t>
            </a:r>
          </a:p>
          <a:p>
            <a:pPr>
              <a:buFont typeface="Arial" pitchFamily="34" charset="0"/>
              <a:buChar char="•"/>
            </a:pPr>
            <a:endParaRPr lang="en-US" sz="800" dirty="0" smtClean="0"/>
          </a:p>
          <a:p>
            <a:pPr>
              <a:buFont typeface="Arial" pitchFamily="34" charset="0"/>
              <a:buChar char="•"/>
            </a:pPr>
            <a:r>
              <a:rPr lang="en-US" dirty="0" smtClean="0"/>
              <a:t>Creation support for Bend, Contour Flange, Corner Chamfer, Corner, Corner Round, and Hem.</a:t>
            </a:r>
          </a:p>
          <a:p>
            <a:pPr>
              <a:buFont typeface="Arial" pitchFamily="34" charset="0"/>
              <a:buChar char="•"/>
            </a:pPr>
            <a:endParaRPr lang="en-US" sz="800" dirty="0" smtClean="0"/>
          </a:p>
          <a:p>
            <a:pPr>
              <a:buFont typeface="Arial" pitchFamily="34" charset="0"/>
              <a:buChar char="•"/>
            </a:pPr>
            <a:r>
              <a:rPr lang="en-US" dirty="0" smtClean="0"/>
              <a:t>Basic support for the new sheet metal features: Contour Roll, Lofted Flange, Rip, and Cosmetic bend.</a:t>
            </a:r>
          </a:p>
          <a:p>
            <a:pPr>
              <a:buFont typeface="Arial" pitchFamily="34" charset="0"/>
              <a:buChar char="•"/>
            </a:pPr>
            <a:endParaRPr lang="en-US" sz="800" dirty="0" smtClean="0"/>
          </a:p>
          <a:p>
            <a:pPr>
              <a:buFont typeface="Arial" pitchFamily="34" charset="0"/>
              <a:buChar char="•"/>
            </a:pPr>
            <a:r>
              <a:rPr lang="en-US" dirty="0" smtClean="0"/>
              <a:t>Query/Edit order of bends in flat pattern.</a:t>
            </a:r>
          </a:p>
          <a:p>
            <a:pPr>
              <a:buFont typeface="Arial" pitchFamily="34" charset="0"/>
              <a:buChar char="•"/>
            </a:pPr>
            <a:endParaRPr lang="en-US" sz="800" dirty="0" smtClean="0"/>
          </a:p>
          <a:p>
            <a:pPr>
              <a:buFont typeface="Arial" pitchFamily="34" charset="0"/>
              <a:buChar char="•"/>
            </a:pPr>
            <a:r>
              <a:rPr lang="en-US" dirty="0" smtClean="0"/>
              <a:t>Support for equations in unfold rules.</a:t>
            </a:r>
          </a:p>
          <a:p>
            <a:pPr>
              <a:buNone/>
            </a:pPr>
            <a:endParaRPr lang="en-US" dirty="0" smtClean="0"/>
          </a:p>
          <a:p>
            <a:pPr>
              <a:buFont typeface="Arial" pitchFamily="34" charset="0"/>
              <a:buChar char="•"/>
            </a:pPr>
            <a:endParaRPr lang="en-US" dirty="0" smtClean="0"/>
          </a:p>
        </p:txBody>
      </p:sp>
      <p:pic>
        <p:nvPicPr>
          <p:cNvPr id="26" name="Picture 2"/>
          <p:cNvPicPr>
            <a:picLocks noChangeAspect="1" noChangeArrowheads="1"/>
          </p:cNvPicPr>
          <p:nvPr/>
        </p:nvPicPr>
        <p:blipFill>
          <a:blip r:embed="rId3" cstate="print"/>
          <a:srcRect/>
          <a:stretch>
            <a:fillRect/>
          </a:stretch>
        </p:blipFill>
        <p:spPr bwMode="auto">
          <a:xfrm>
            <a:off x="353758" y="5009692"/>
            <a:ext cx="8143875" cy="141922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Sheet Metal </a:t>
            </a:r>
            <a:r>
              <a:rPr lang="en-US" dirty="0" err="1" smtClean="0"/>
              <a:t>FlatPattern</a:t>
            </a:r>
            <a:r>
              <a:rPr lang="en-US" dirty="0" smtClean="0"/>
              <a:t> Access</a:t>
            </a:r>
            <a:endParaRPr lang="en-US" dirty="0"/>
          </a:p>
        </p:txBody>
      </p:sp>
      <p:sp>
        <p:nvSpPr>
          <p:cNvPr id="3" name="Content Placeholder 2"/>
          <p:cNvSpPr>
            <a:spLocks noGrp="1"/>
          </p:cNvSpPr>
          <p:nvPr>
            <p:ph idx="1"/>
          </p:nvPr>
        </p:nvSpPr>
        <p:spPr>
          <a:xfrm>
            <a:off x="124528" y="1367410"/>
            <a:ext cx="8062912" cy="5119688"/>
          </a:xfrm>
        </p:spPr>
        <p:txBody>
          <a:bodyPr/>
          <a:lstStyle/>
          <a:p>
            <a:pPr marL="287322" lvl="1" indent="-173028">
              <a:buClr>
                <a:srgbClr val="00458B"/>
              </a:buClr>
              <a:buFont typeface="Wingdings" pitchFamily="-112" charset="2"/>
              <a:buChar char="§"/>
            </a:pPr>
            <a:r>
              <a:rPr lang="en-US" dirty="0" smtClean="0"/>
              <a:t>Determine if a flat pattern exists.</a:t>
            </a:r>
          </a:p>
          <a:p>
            <a:pPr marL="287322" lvl="1" indent="-173028">
              <a:buClr>
                <a:srgbClr val="00458B"/>
              </a:buClr>
              <a:buNone/>
            </a:pPr>
            <a:r>
              <a:rPr lang="en-US" b="1" dirty="0" smtClean="0">
                <a:latin typeface="Courier New" pitchFamily="49" charset="0"/>
              </a:rPr>
              <a:t>   </a:t>
            </a:r>
            <a:r>
              <a:rPr lang="en-US" b="1" i="1" dirty="0" err="1" smtClean="0">
                <a:latin typeface="Arial Narrow" pitchFamily="34" charset="0"/>
              </a:rPr>
              <a:t>SheetMetalComponentDefinition.HasFlatPattern</a:t>
            </a:r>
            <a:endParaRPr lang="en-US" b="1" i="1" dirty="0" smtClean="0">
              <a:latin typeface="Arial Narrow" pitchFamily="34" charset="0"/>
            </a:endParaRPr>
          </a:p>
          <a:p>
            <a:pPr marL="287322" lvl="1" indent="-173028">
              <a:buClr>
                <a:srgbClr val="00458B"/>
              </a:buClr>
              <a:buFont typeface="Wingdings" pitchFamily="-112" charset="2"/>
              <a:buChar char="§"/>
            </a:pPr>
            <a:r>
              <a:rPr lang="en-US" dirty="0" smtClean="0"/>
              <a:t>Create the flat pattern.</a:t>
            </a:r>
          </a:p>
          <a:p>
            <a:pPr marL="287322" lvl="1" indent="-173028">
              <a:buClr>
                <a:srgbClr val="00458B"/>
              </a:buClr>
              <a:buNone/>
            </a:pPr>
            <a:r>
              <a:rPr lang="en-US" b="1" dirty="0" smtClean="0">
                <a:latin typeface="Courier New" pitchFamily="49" charset="0"/>
              </a:rPr>
              <a:t>   </a:t>
            </a:r>
            <a:r>
              <a:rPr lang="en-US" b="1" i="1" dirty="0" err="1" smtClean="0">
                <a:latin typeface="Arial Narrow" pitchFamily="34" charset="0"/>
              </a:rPr>
              <a:t>SheetMetalComponentDefinition.Unfold</a:t>
            </a:r>
            <a:r>
              <a:rPr lang="en-US" b="1" i="1" dirty="0" smtClean="0">
                <a:latin typeface="Arial Narrow" pitchFamily="34" charset="0"/>
              </a:rPr>
              <a:t> </a:t>
            </a:r>
            <a:r>
              <a:rPr lang="en-US" dirty="0" smtClean="0"/>
              <a:t>and</a:t>
            </a:r>
            <a:r>
              <a:rPr lang="en-US" b="1" dirty="0" smtClean="0">
                <a:latin typeface="Arial Narrow" pitchFamily="34" charset="0"/>
              </a:rPr>
              <a:t> </a:t>
            </a:r>
            <a:r>
              <a:rPr lang="en-US" b="1" i="1" dirty="0" smtClean="0">
                <a:latin typeface="Arial Narrow" pitchFamily="34" charset="0"/>
              </a:rPr>
              <a:t>Unfold2</a:t>
            </a:r>
          </a:p>
          <a:p>
            <a:pPr marL="287322" lvl="1" indent="-173028">
              <a:buClr>
                <a:srgbClr val="00458B"/>
              </a:buClr>
              <a:buFont typeface="Wingdings" pitchFamily="-112" charset="2"/>
              <a:buChar char="§"/>
            </a:pPr>
            <a:r>
              <a:rPr lang="en-US" dirty="0" smtClean="0"/>
              <a:t>Delete the flat pattern.</a:t>
            </a:r>
          </a:p>
          <a:p>
            <a:pPr marL="287322" lvl="1" indent="-173028">
              <a:buClr>
                <a:srgbClr val="00458B"/>
              </a:buClr>
              <a:buNone/>
            </a:pPr>
            <a:r>
              <a:rPr lang="en-US" b="1" dirty="0" smtClean="0">
                <a:latin typeface="Courier New" pitchFamily="49" charset="0"/>
              </a:rPr>
              <a:t>   </a:t>
            </a:r>
            <a:r>
              <a:rPr lang="en-US" b="1" i="1" dirty="0" err="1" smtClean="0">
                <a:latin typeface="Arial Narrow" pitchFamily="34" charset="0"/>
              </a:rPr>
              <a:t>FlatPattern.Delete</a:t>
            </a:r>
            <a:r>
              <a:rPr lang="en-US" b="1" dirty="0" smtClean="0">
                <a:latin typeface="Arial Narrow" pitchFamily="34" charset="0"/>
              </a:rPr>
              <a:t> </a:t>
            </a:r>
            <a:r>
              <a:rPr lang="en-US" dirty="0" smtClean="0">
                <a:latin typeface="Arial Narrow" pitchFamily="34" charset="0"/>
              </a:rPr>
              <a:t>and</a:t>
            </a:r>
            <a:r>
              <a:rPr lang="en-US" b="1" dirty="0" smtClean="0">
                <a:latin typeface="Arial Narrow" pitchFamily="34" charset="0"/>
              </a:rPr>
              <a:t> </a:t>
            </a:r>
            <a:r>
              <a:rPr lang="en-US" b="1" i="1" dirty="0" err="1" smtClean="0"/>
              <a:t>FlatPattern.DeleteObjects</a:t>
            </a:r>
            <a:r>
              <a:rPr lang="en-US" b="1" dirty="0" smtClean="0"/>
              <a:t> </a:t>
            </a:r>
            <a:endParaRPr lang="en-US" b="1" dirty="0" smtClean="0">
              <a:latin typeface="Arial Narrow" pitchFamily="34" charset="0"/>
            </a:endParaRPr>
          </a:p>
          <a:p>
            <a:pPr marL="287322" lvl="1" indent="-173028">
              <a:buClr>
                <a:srgbClr val="00458B"/>
              </a:buClr>
              <a:buFont typeface="Wingdings" pitchFamily="-112" charset="2"/>
              <a:buChar char="§"/>
            </a:pPr>
            <a:r>
              <a:rPr lang="en-US" dirty="0" smtClean="0"/>
              <a:t>Enter and exit edit mode within the user interface.</a:t>
            </a:r>
          </a:p>
          <a:p>
            <a:pPr marL="287322" lvl="1" indent="-173028">
              <a:buClr>
                <a:srgbClr val="00458B"/>
              </a:buClr>
              <a:buNone/>
            </a:pPr>
            <a:r>
              <a:rPr lang="en-US" b="1" dirty="0" smtClean="0">
                <a:latin typeface="Courier New" pitchFamily="49" charset="0"/>
              </a:rPr>
              <a:t>   </a:t>
            </a:r>
            <a:r>
              <a:rPr lang="en-US" b="1" i="1" dirty="0" err="1" smtClean="0">
                <a:latin typeface="Arial Narrow" pitchFamily="34" charset="0"/>
              </a:rPr>
              <a:t>FlatPattern.Edit</a:t>
            </a:r>
            <a:r>
              <a:rPr lang="en-US" b="1" i="1" dirty="0" smtClean="0">
                <a:latin typeface="Arial Narrow" pitchFamily="34" charset="0"/>
              </a:rPr>
              <a:t>, </a:t>
            </a:r>
            <a:r>
              <a:rPr lang="en-US" b="1" i="1" dirty="0" err="1" smtClean="0">
                <a:latin typeface="Arial Narrow" pitchFamily="34" charset="0"/>
              </a:rPr>
              <a:t>FlatPattern.ExitEdit</a:t>
            </a:r>
            <a:endParaRPr lang="en-US" b="1" i="1" dirty="0" smtClean="0">
              <a:latin typeface="Arial Narrow" pitchFamily="34" charset="0"/>
            </a:endParaRPr>
          </a:p>
          <a:p>
            <a:pPr marL="287322" lvl="1" indent="-173028">
              <a:buClr>
                <a:srgbClr val="00458B"/>
              </a:buClr>
              <a:buFont typeface="Wingdings" pitchFamily="-112" charset="2"/>
              <a:buChar char="§"/>
            </a:pPr>
            <a:r>
              <a:rPr lang="en-US" dirty="0" smtClean="0"/>
              <a:t>Control the orientation of the flat pattern.</a:t>
            </a:r>
          </a:p>
          <a:p>
            <a:pPr marL="287322" lvl="1" indent="-173028">
              <a:buClr>
                <a:srgbClr val="00458B"/>
              </a:buClr>
              <a:buNone/>
            </a:pPr>
            <a:r>
              <a:rPr lang="en-US" b="1" dirty="0" smtClean="0">
                <a:latin typeface="Courier New" pitchFamily="49" charset="0"/>
              </a:rPr>
              <a:t>   </a:t>
            </a:r>
            <a:r>
              <a:rPr lang="en-US" b="1" i="1" dirty="0" err="1" smtClean="0">
                <a:latin typeface="Arial Narrow" pitchFamily="34" charset="0"/>
              </a:rPr>
              <a:t>FlatPattern.FlipBaseFace</a:t>
            </a:r>
            <a:r>
              <a:rPr lang="en-US" b="1" i="1" dirty="0" smtClean="0">
                <a:latin typeface="Arial Narrow" pitchFamily="34" charset="0"/>
              </a:rPr>
              <a:t>, </a:t>
            </a:r>
            <a:r>
              <a:rPr lang="en-US" b="1" i="1" dirty="0" err="1" smtClean="0">
                <a:latin typeface="Arial Narrow" pitchFamily="34" charset="0"/>
              </a:rPr>
              <a:t>FlatPattern.GetAlignment</a:t>
            </a:r>
            <a:r>
              <a:rPr lang="en-US" b="1" i="1" dirty="0" smtClean="0">
                <a:latin typeface="Arial Narrow" pitchFamily="34" charset="0"/>
              </a:rPr>
              <a:t>,</a:t>
            </a:r>
          </a:p>
          <a:p>
            <a:pPr marL="287322" lvl="1" indent="-173028">
              <a:buClr>
                <a:srgbClr val="00458B"/>
              </a:buClr>
              <a:buNone/>
            </a:pPr>
            <a:r>
              <a:rPr lang="en-US" b="1" i="1" dirty="0" smtClean="0">
                <a:latin typeface="Courier New" pitchFamily="49" charset="0"/>
              </a:rPr>
              <a:t>   </a:t>
            </a:r>
            <a:r>
              <a:rPr lang="en-US" b="1" i="1" dirty="0" err="1" smtClean="0">
                <a:latin typeface="Arial Narrow" pitchFamily="34" charset="0"/>
              </a:rPr>
              <a:t>FlatPattern.SetAlignment</a:t>
            </a:r>
            <a:endParaRPr lang="en-US" b="1" i="1" dirty="0" smtClean="0">
              <a:latin typeface="Arial Narrow" pitchFamily="34" charset="0"/>
            </a:endParaRPr>
          </a:p>
          <a:p>
            <a:pPr marL="287322" lvl="1" indent="-173028">
              <a:buClr>
                <a:srgbClr val="00458B"/>
              </a:buClr>
              <a:buFont typeface="Wingdings" pitchFamily="-112" charset="2"/>
              <a:buChar char="§"/>
            </a:pPr>
            <a:r>
              <a:rPr lang="en-US" dirty="0" smtClean="0"/>
              <a:t>Full modeling support</a:t>
            </a:r>
            <a:r>
              <a:rPr lang="en-US" b="1" dirty="0" smtClean="0"/>
              <a:t> </a:t>
            </a:r>
            <a:r>
              <a:rPr lang="en-US" dirty="0" smtClean="0"/>
              <a:t>in the </a:t>
            </a:r>
            <a:r>
              <a:rPr lang="en-US" dirty="0" err="1" smtClean="0"/>
              <a:t>FlatPattern</a:t>
            </a:r>
            <a:r>
              <a:rPr lang="en-US" dirty="0" smtClean="0"/>
              <a:t> environment: Access to the Features, Sketches and </a:t>
            </a:r>
            <a:r>
              <a:rPr lang="en-US" dirty="0" err="1" smtClean="0"/>
              <a:t>WorkFeatures</a:t>
            </a:r>
            <a:r>
              <a:rPr lang="en-US" dirty="0" smtClean="0"/>
              <a:t>. </a:t>
            </a:r>
          </a:p>
        </p:txBody>
      </p:sp>
      <p:pic>
        <p:nvPicPr>
          <p:cNvPr id="5" name="Picture 4" descr="sheet.png"/>
          <p:cNvPicPr>
            <a:picLocks noChangeAspect="1"/>
          </p:cNvPicPr>
          <p:nvPr/>
        </p:nvPicPr>
        <p:blipFill>
          <a:blip r:embed="rId3" cstate="print"/>
          <a:stretch>
            <a:fillRect/>
          </a:stretch>
        </p:blipFill>
        <p:spPr>
          <a:xfrm>
            <a:off x="6180407" y="1543253"/>
            <a:ext cx="2755494" cy="3048202"/>
          </a:xfrm>
          <a:prstGeom prst="rect">
            <a:avLst/>
          </a:prstGeom>
        </p:spPr>
      </p:pic>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7654</TotalTime>
  <Words>4392</Words>
  <Application>Microsoft Office PowerPoint</Application>
  <PresentationFormat>On-screen Show (4:3)</PresentationFormat>
  <Paragraphs>830</Paragraphs>
  <Slides>15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blank</vt:lpstr>
      <vt:lpstr>Visio</vt:lpstr>
      <vt:lpstr>Slide 1</vt:lpstr>
      <vt:lpstr>Agenda</vt:lpstr>
      <vt:lpstr>Sheet Metal Document</vt:lpstr>
      <vt:lpstr>How to recognize a SheetMetal Part ?</vt:lpstr>
      <vt:lpstr>Sheet Metal Styles</vt:lpstr>
      <vt:lpstr>Sheet Metal Style and Parameters</vt:lpstr>
      <vt:lpstr>Sheet Metal Features</vt:lpstr>
      <vt:lpstr>Sheet Metal Features</vt:lpstr>
      <vt:lpstr>Sheet Metal FlatPattern Access</vt:lpstr>
      <vt:lpstr>Access to the Flat Model</vt:lpstr>
      <vt:lpstr>Access to Flat Pattern Bend Information</vt:lpstr>
      <vt:lpstr>Access to Flat Pattern Punch Information</vt:lpstr>
      <vt:lpstr>Exporting the FlatPattern</vt:lpstr>
      <vt:lpstr>FlatPattern Export to DXF - Example</vt:lpstr>
      <vt:lpstr>Slide 15</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493</cp:revision>
  <dcterms:created xsi:type="dcterms:W3CDTF">2005-01-11T23:12:23Z</dcterms:created>
  <dcterms:modified xsi:type="dcterms:W3CDTF">2012-09-26T02:28:25Z</dcterms:modified>
</cp:coreProperties>
</file>