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1"/>
  </p:notesMasterIdLst>
  <p:sldIdLst>
    <p:sldId id="422" r:id="rId2"/>
    <p:sldId id="426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1" r:id="rId17"/>
    <p:sldId id="442" r:id="rId18"/>
    <p:sldId id="443" r:id="rId19"/>
    <p:sldId id="444" r:id="rId20"/>
    <p:sldId id="455" r:id="rId21"/>
    <p:sldId id="447" r:id="rId22"/>
    <p:sldId id="448" r:id="rId23"/>
    <p:sldId id="449" r:id="rId24"/>
    <p:sldId id="450" r:id="rId25"/>
    <p:sldId id="451" r:id="rId26"/>
    <p:sldId id="452" r:id="rId27"/>
    <p:sldId id="456" r:id="rId28"/>
    <p:sldId id="454" r:id="rId29"/>
    <p:sldId id="424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FF00"/>
    <a:srgbClr val="00CC00"/>
    <a:srgbClr val="CC9900"/>
    <a:srgbClr val="009999"/>
    <a:srgbClr val="008080"/>
    <a:srgbClr val="FFCC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38" autoAdjust="0"/>
    <p:restoredTop sz="78941" autoAdjust="0"/>
  </p:normalViewPr>
  <p:slideViewPr>
    <p:cSldViewPr snapToGrid="0">
      <p:cViewPr varScale="1">
        <p:scale>
          <a:sx n="80" d="100"/>
          <a:sy n="80" d="100"/>
        </p:scale>
        <p:origin x="-1378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cs typeface="+mn-cs"/>
              </a:defRPr>
            </a:lvl1pPr>
          </a:lstStyle>
          <a:p>
            <a:pPr>
              <a:defRPr/>
            </a:pPr>
            <a:fld id="{C5FFF9D4-6F7E-4E95-BDAF-00943C8AF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A06F25-44DF-41FE-B62D-13B6CA9C3CC7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2275" y="685800"/>
            <a:ext cx="3568700" cy="267811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80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'/////////////////////////////////////////////////////////////////////////////////////////////////////////////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 Sample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 Use: Move occurrence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'/////////////////////////////////////////////////////////////////////////////////////////////////////////////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Public Sub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MoveOccurrence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oAsm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AssemblyDocument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oAsm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InvApplication.ActiveDocument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TransientGeometry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InvApplication.TransientGeometry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oOcc1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ComponentOccurrence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oOcc1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oAsm.ComponentDefinition.Occurrences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oNewMatrix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Matrix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oNewMatrix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oOcc1.Transformation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Call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oNewMatrix.SetTranslation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oTG.CreateVector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(5, 5, 5), False)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oOcc1.Transformation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oNewMatrix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End Sub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'/////////////////////////////////////////////////////////////////////////////////////////////////////////////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 Sample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 Use: Rotate occurrence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'/////////////////////////////////////////////////////////////////////////////////////////////////////////////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Private Class Timer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_previous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DateTime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Public Sub New()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_previous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DateTime.Now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End Sub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Public Function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GetElapsedSeconds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 As Double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Dim Now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DateTime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DateTime.Now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Elaspsed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TimeSpan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Now.Subtract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(_previous)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_previous = Now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GetElapsedSeconds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Elaspsed.TotalSeconds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End Function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End Class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Private Sub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RotateOccurrence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ByVal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oOccurrence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ComponentOccurrence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ByVal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oAngleDeg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Double)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TransientGeometry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InvApplication.TransientGeometry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oRotMatrix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Matrix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oRotMatrix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oTG.CreateMatrix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Call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oRotMatrix.SetToRotation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oAngleDeg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* 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System.Math.PI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/ 180),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oTG.CreateVector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(0, 0, 1),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oTG.CreatePoint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(0, 0, 0))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oNewMatrix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Matrix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oNewMatrix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oOccurrence.Transformation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Call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oNewMatrix.PreMultiplyBy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oRotMatrix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oOccurrence.Transformation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oNewMatrix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End Sub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Public Sub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RotateOccurrenceTest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oAsm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AssemblyDocument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oAsm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InvApplication.ActiveDocument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oOcc1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ComponentOccurrence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oOcc1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oAsm.ComponentDefinition.Occurrences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(1)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Timer As New Timer</a:t>
            </a:r>
          </a:p>
          <a:p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fr-FR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dT</a:t>
            </a:r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Double = 0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While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&lt; 10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Call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RotateOccurrence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(oOcc1, 5)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System.Windows.Forms.Application.DoEvents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+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Timer.GetElapsedSeconds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End While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End Sub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F982D5-82CA-48AE-9A63-27929C1096E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F0DD30-8396-40BD-87E4-6113D6331ADC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smtClean="0">
                <a:cs typeface="Arial" charset="0"/>
              </a:rPr>
              <a:t>Thank you! </a:t>
            </a:r>
          </a:p>
          <a:p>
            <a:pPr eaLnBrk="1" hangingPunct="1"/>
            <a:endParaRPr lang="en-US" sz="1000" smtClean="0">
              <a:cs typeface="Arial" charset="0"/>
            </a:endParaRPr>
          </a:p>
          <a:p>
            <a:pPr eaLnBrk="1" hangingPunct="1"/>
            <a:r>
              <a:rPr lang="en-US" sz="1000" smtClean="0">
                <a:cs typeface="Arial" charset="0"/>
              </a:rPr>
              <a:t>Questions?</a:t>
            </a: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68404F-DBB4-458E-9533-C9EFA7DC1E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 more </a:t>
            </a:r>
            <a:r>
              <a:rPr lang="fr-FR" dirty="0" err="1" smtClean="0"/>
              <a:t>details</a:t>
            </a:r>
            <a:r>
              <a:rPr lang="fr-FR" dirty="0" smtClean="0"/>
              <a:t> about </a:t>
            </a:r>
            <a:r>
              <a:rPr lang="en-US" sz="1200" b="1" i="1" dirty="0" err="1" smtClean="0"/>
              <a:t>ReferencedDocumentDescriptors</a:t>
            </a:r>
            <a:r>
              <a:rPr lang="en-US" sz="1200" dirty="0" smtClean="0"/>
              <a:t>  see File References in Module 14 – Assembly Document </a:t>
            </a:r>
            <a:r>
              <a:rPr lang="en-US" sz="1200" dirty="0" err="1" smtClean="0"/>
              <a:t>Advaced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'/////////////////////////////////////////////////////////////////////////////////////////////////////////////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 Sample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 Use: Assembly Traversal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'/////////////////////////////////////////////////////////////////////////////////////////////////////////////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Public Sub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AssemblyTraversal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oDoc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AssemblyDocument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oDoc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_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InvApplication.ActiveDocument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'Call the recursive function to iterate through the assembly tree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Call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AssemblyTraversalRec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oDoc.ComponentDefinition.Occurrences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0)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End Sub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Private Sub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AssemblyTraversalRec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ByVal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InCollection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ComponentOccurrences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ByVal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level As Long)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'Iterate through the components in the current collection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Dim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oCompOccurrence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ComponentOccurrence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For Each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oCompOccurrence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InCollection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If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oCompOccurrence.DefinitionDocumentType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DocumentTypeEnum.kAssemblyDocumentObject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Then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Debug.Print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(Space(3 * level) &amp; " - [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Asm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]  " 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oCompOccurrence.Name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Else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Debug.Print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(Space(3 * level) &amp; " - [Part] " &amp;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oCompOccurrence.Name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End If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'Recursively call this function for the sub-occurrences of the current component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Call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AssemblyTraversalRec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oCompOccurrence.SubOccurrences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, level + 1)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Next</a:t>
            </a:r>
          </a:p>
          <a:p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End Sub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FFF9D4-6F7E-4E95-BDAF-00943C8AFFC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LOGO_1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0"/>
            <a:ext cx="29718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6672263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798FBCD8-8831-4675-8A55-30D0D590633E}" type="slidenum">
              <a:rPr lang="en-US" sz="600" u="none">
                <a:solidFill>
                  <a:srgbClr val="969696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US" sz="600" u="none">
              <a:solidFill>
                <a:srgbClr val="969696"/>
              </a:solidFill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319088" y="6672263"/>
            <a:ext cx="365601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u="none" dirty="0">
                <a:solidFill>
                  <a:srgbClr val="969696"/>
                </a:solidFill>
                <a:cs typeface="+mn-cs"/>
              </a:rPr>
              <a:t>Autodesk Confidential Information </a:t>
            </a:r>
            <a:r>
              <a:rPr lang="en-US" sz="800" u="none" dirty="0" smtClean="0">
                <a:solidFill>
                  <a:srgbClr val="969696"/>
                </a:solidFill>
                <a:cs typeface="+mn-cs"/>
              </a:rPr>
              <a:t>June 2008</a:t>
            </a:r>
            <a:endParaRPr lang="en-US" sz="800" u="none" dirty="0">
              <a:solidFill>
                <a:srgbClr val="969696"/>
              </a:solidFill>
              <a:cs typeface="+mn-cs"/>
            </a:endParaRP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95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7463" y="136525"/>
            <a:ext cx="20145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58959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0629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19088" y="1416050"/>
            <a:ext cx="3954462" cy="5119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950" y="1416050"/>
            <a:ext cx="3956050" cy="5119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06291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19088" y="1416050"/>
            <a:ext cx="8062912" cy="5119688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39544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5950" y="1416050"/>
            <a:ext cx="39560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0629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062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6148" name="Picture 4" descr="PPT_LOGO_4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4572000" y="6672263"/>
            <a:ext cx="3048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FAC1506D-72DB-4C16-9B2E-996AADB9B523}" type="slidenum">
              <a:rPr lang="en-US" sz="600" u="none">
                <a:solidFill>
                  <a:srgbClr val="969696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US" sz="600" u="none">
              <a:solidFill>
                <a:srgbClr val="969696"/>
              </a:solidFill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319088" y="6672263"/>
            <a:ext cx="3656012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b="1" u="none" dirty="0">
                <a:solidFill>
                  <a:srgbClr val="969696"/>
                </a:solidFill>
                <a:cs typeface="+mn-cs"/>
              </a:rPr>
              <a:t>Autodesk Confidential Information </a:t>
            </a:r>
            <a:r>
              <a:rPr lang="en-US" sz="800" b="1" u="none" dirty="0" smtClean="0">
                <a:solidFill>
                  <a:srgbClr val="969696"/>
                </a:solidFill>
                <a:cs typeface="+mn-cs"/>
              </a:rPr>
              <a:t>January 2010</a:t>
            </a:r>
            <a:endParaRPr lang="en-US" sz="800" b="1" u="none" dirty="0">
              <a:solidFill>
                <a:srgbClr val="969696"/>
              </a:solidFill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4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9863" algn="l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568325" indent="-169863" algn="l" rtl="0" eaLnBrk="0" fontAlgn="base" hangingPunct="0">
        <a:spcBef>
          <a:spcPct val="15000"/>
        </a:spcBef>
        <a:spcAft>
          <a:spcPct val="15000"/>
        </a:spcAft>
        <a:buClr>
          <a:schemeClr val="accent1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g_147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219" name="Rectangle 3"/>
          <p:cNvSpPr>
            <a:spLocks noGrp="1" noChangeArrowheads="1"/>
          </p:cNvSpPr>
          <p:nvPr/>
        </p:nvSpPr>
        <p:spPr bwMode="auto">
          <a:xfrm>
            <a:off x="319088" y="2649538"/>
            <a:ext cx="8443912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spcBef>
                <a:spcPct val="5000"/>
              </a:spcBef>
              <a:spcAft>
                <a:spcPct val="5000"/>
              </a:spcAft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221" name="Title 19"/>
          <p:cNvSpPr>
            <a:spLocks noGrp="1"/>
          </p:cNvSpPr>
          <p:nvPr>
            <p:ph type="title"/>
          </p:nvPr>
        </p:nvSpPr>
        <p:spPr>
          <a:xfrm>
            <a:off x="6396038" y="2433638"/>
            <a:ext cx="2747962" cy="881062"/>
          </a:xfrm>
        </p:spPr>
        <p:txBody>
          <a:bodyPr/>
          <a:lstStyle/>
          <a:p>
            <a:pPr algn="ctr" eaLnBrk="1" hangingPunct="1"/>
            <a:r>
              <a:rPr lang="en-US" i="1" dirty="0" smtClean="0"/>
              <a:t/>
            </a:r>
            <a:br>
              <a:rPr lang="en-US" i="1" dirty="0" smtClean="0"/>
            </a:br>
            <a:endParaRPr lang="en-US" sz="1400" i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0" y="2443400"/>
            <a:ext cx="9144000" cy="230832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287705" y="2351820"/>
            <a:ext cx="7742604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US" sz="1400" u="none" dirty="0">
              <a:cs typeface="+mn-cs"/>
            </a:endParaRPr>
          </a:p>
          <a:p>
            <a:pPr>
              <a:defRPr/>
            </a:pPr>
            <a:r>
              <a:rPr lang="en-US" sz="3600" u="none" dirty="0" smtClean="0">
                <a:cs typeface="+mn-cs"/>
              </a:rPr>
              <a:t>Assembly Document - Essentials</a:t>
            </a:r>
            <a:endParaRPr lang="en-US" sz="3600" u="none" dirty="0">
              <a:cs typeface="+mn-cs"/>
            </a:endParaRPr>
          </a:p>
          <a:p>
            <a:pPr>
              <a:defRPr/>
            </a:pPr>
            <a:endParaRPr lang="en-US" sz="3600" i="1" u="none" dirty="0">
              <a:cs typeface="+mn-cs"/>
            </a:endParaRPr>
          </a:p>
          <a:p>
            <a:pPr>
              <a:defRPr/>
            </a:pPr>
            <a:r>
              <a:rPr lang="fr-FR" sz="2800" i="1" u="none" dirty="0" err="1" smtClean="0">
                <a:cs typeface="+mn-cs"/>
              </a:rPr>
              <a:t>Presenter</a:t>
            </a:r>
            <a:endParaRPr lang="fr-FR" sz="2800" i="1" u="none" dirty="0" smtClean="0">
              <a:cs typeface="+mn-cs"/>
            </a:endParaRPr>
          </a:p>
          <a:p>
            <a:pPr>
              <a:defRPr/>
            </a:pPr>
            <a:r>
              <a:rPr lang="fr-FR" sz="2800" i="1" u="none" dirty="0" err="1" smtClean="0">
                <a:cs typeface="+mn-cs"/>
              </a:rPr>
              <a:t>Developer</a:t>
            </a:r>
            <a:r>
              <a:rPr lang="fr-FR" sz="2800" i="1" u="none" dirty="0" smtClean="0">
                <a:cs typeface="+mn-cs"/>
              </a:rPr>
              <a:t> </a:t>
            </a:r>
            <a:r>
              <a:rPr lang="fr-FR" sz="2800" i="1" u="none" dirty="0" err="1" smtClean="0">
                <a:cs typeface="+mn-cs"/>
              </a:rPr>
              <a:t>Technical</a:t>
            </a:r>
            <a:r>
              <a:rPr lang="fr-FR" sz="2800" i="1" u="none" dirty="0" smtClean="0">
                <a:cs typeface="+mn-cs"/>
              </a:rPr>
              <a:t> Services</a:t>
            </a:r>
            <a:endParaRPr lang="en-US" sz="1050" i="1" u="none" dirty="0"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95695"/>
            <a:ext cx="8062912" cy="881784"/>
          </a:xfrm>
        </p:spPr>
        <p:txBody>
          <a:bodyPr/>
          <a:lstStyle/>
          <a:p>
            <a:r>
              <a:rPr lang="en-US" dirty="0" smtClean="0"/>
              <a:t>Creating an Occurrence - Example</a:t>
            </a:r>
            <a:endParaRPr lang="en-US" dirty="0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87267" y="919162"/>
            <a:ext cx="7917627" cy="5610730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AddFromFile()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oDoc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AssemblyDocument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oDoc = _InvApplication.ActiveDocument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oMatrix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Matrix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oMatrix = _InvApplication.TransientGeometry.CreateMatrix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oOcc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ComponentOccurrence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oOcc = oDoc.ComponentDefinition.Occurrences.Add(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"C:\Temp\Part1.ipt"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,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oMatrix)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AddFromMemory()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oDoc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AssemblyDocument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oDoc = _InvApplication.ActiveDocument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oPartDoc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PartDocument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oPartDoc = _InvApplication.Documents.Add(kPartDocumentObject,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False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oMatrix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Matrix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oMatrix = _InvApplication.TransientGeometry.CreateMatrix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oOcc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ComponentOccurrence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oOcc = oDoc.ComponentDefinition.Occurrences.AddByComponentDefinition( 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              oPartDoc.ComponentDefinition, oMatrix)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Occurrences With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3" y="1130300"/>
            <a:ext cx="8062912" cy="5119688"/>
          </a:xfrm>
        </p:spPr>
        <p:txBody>
          <a:bodyPr/>
          <a:lstStyle/>
          <a:p>
            <a:pPr lvl="0" eaLnBrk="1" hangingPunct="1">
              <a:defRPr/>
            </a:pPr>
            <a:r>
              <a:rPr lang="en-US" b="1" dirty="0" err="1" smtClean="0">
                <a:latin typeface="Arial Narrow" pitchFamily="34" charset="0"/>
              </a:rPr>
              <a:t>AddWithOptions</a:t>
            </a:r>
            <a:r>
              <a:rPr lang="en-US" b="1" dirty="0" smtClean="0">
                <a:latin typeface="Arial Narrow" pitchFamily="34" charset="0"/>
              </a:rPr>
              <a:t>(</a:t>
            </a:r>
            <a:r>
              <a:rPr lang="en-US" b="1" dirty="0" err="1" smtClean="0">
                <a:latin typeface="Arial Narrow" pitchFamily="34" charset="0"/>
              </a:rPr>
              <a:t>FullDocumentName</a:t>
            </a:r>
            <a:r>
              <a:rPr lang="en-US" b="1" dirty="0" smtClean="0">
                <a:latin typeface="Arial Narrow" pitchFamily="34" charset="0"/>
              </a:rPr>
              <a:t> As String, Position As Matrix, _ Options As </a:t>
            </a:r>
            <a:r>
              <a:rPr lang="en-US" b="1" dirty="0" err="1" smtClean="0">
                <a:latin typeface="Arial Narrow" pitchFamily="34" charset="0"/>
              </a:rPr>
              <a:t>NameValueMap</a:t>
            </a:r>
            <a:r>
              <a:rPr lang="en-US" b="1" dirty="0" smtClean="0">
                <a:latin typeface="Arial Narrow" pitchFamily="34" charset="0"/>
              </a:rPr>
              <a:t>) As </a:t>
            </a:r>
            <a:r>
              <a:rPr lang="en-US" b="1" dirty="0" err="1" smtClean="0">
                <a:latin typeface="Arial Narrow" pitchFamily="34" charset="0"/>
              </a:rPr>
              <a:t>ComponentOccurrence</a:t>
            </a:r>
            <a:endParaRPr lang="en-US" b="1" dirty="0" smtClean="0">
              <a:latin typeface="Arial Narrow" pitchFamily="34" charset="0"/>
            </a:endParaRPr>
          </a:p>
          <a:p>
            <a:pPr lvl="0" eaLnBrk="1" hangingPunct="1">
              <a:defRPr/>
            </a:pPr>
            <a:r>
              <a:rPr lang="en-US" dirty="0" smtClean="0"/>
              <a:t>Options</a:t>
            </a:r>
          </a:p>
          <a:p>
            <a:pPr lvl="1" eaLnBrk="1" hangingPunct="1">
              <a:defRPr/>
            </a:pPr>
            <a:r>
              <a:rPr lang="en-US" dirty="0" err="1" smtClean="0"/>
              <a:t>PrivateRepresentationFileName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DesignViewRepresentation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err="1" smtClean="0"/>
              <a:t>PositionalRepresentation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627532" y="2721222"/>
            <a:ext cx="4032021" cy="1176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26899" lvl="1" indent="-169586" defTabSz="913755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u="none" kern="0" dirty="0" err="1" smtClean="0">
                <a:latin typeface="+mn-lt"/>
              </a:rPr>
              <a:t>LevelOfDetailRepresentation</a:t>
            </a:r>
            <a:endParaRPr lang="en-US" sz="2000" u="none" kern="0" dirty="0" smtClean="0">
              <a:latin typeface="+mn-lt"/>
            </a:endParaRPr>
          </a:p>
          <a:p>
            <a:pPr marL="326899" lvl="1" indent="-169586" defTabSz="913755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u="none" kern="0" dirty="0" err="1" smtClean="0">
                <a:latin typeface="+mn-lt"/>
              </a:rPr>
              <a:t>UseiMate</a:t>
            </a:r>
            <a:endParaRPr lang="en-US" sz="2000" u="none" kern="0" dirty="0" smtClean="0">
              <a:latin typeface="+mn-lt"/>
            </a:endParaRPr>
          </a:p>
          <a:p>
            <a:pPr marL="326899" lvl="1" indent="-169586" defTabSz="913755">
              <a:spcBef>
                <a:spcPct val="15000"/>
              </a:spcBef>
              <a:spcAft>
                <a:spcPct val="1500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u="none" kern="0" dirty="0" err="1" smtClean="0">
                <a:latin typeface="+mn-lt"/>
              </a:rPr>
              <a:t>DesignViewAssociative</a:t>
            </a:r>
            <a:endParaRPr lang="en-US" sz="2000" u="none" kern="0" dirty="0" smtClean="0">
              <a:latin typeface="+mn-lt"/>
            </a:endParaRPr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600" y="3872807"/>
            <a:ext cx="4587875" cy="279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7850" y="3960679"/>
            <a:ext cx="2271713" cy="265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With Options - Example</a:t>
            </a:r>
            <a:endParaRPr lang="en-US" dirty="0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65746" y="1317208"/>
            <a:ext cx="6798832" cy="3050409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8000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'Create a new NameValueMap object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oOptions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NameValueMap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oOptions = _InvApplication.TransientObjects.CreateNameValueMap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Set the representations to use when creating the occurrence.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Call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oOptions.Add(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"LevelOfDetailRepresentation"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,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"MyLODRep"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Call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oOptions.Add(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"PositionalRepresentation"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,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"MyPositionalRep"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Call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oOptions.Add(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"DesignViewRepresentation"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,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"MyDesignViewRep"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Call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oOptions.Add(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"DesignViewAssociative"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,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True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Add the occurrence.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oOcc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ComponentOccurrence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oOcc = oAsmCompDef.Occurrences.AddWithOptions(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</a:rPr>
              <a:t>"C:\Temp\Reps.iam"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, 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                                    oMatrix, oOptions)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Geometry Math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i="1" dirty="0" err="1" smtClean="0"/>
              <a:t>TransientGeometry</a:t>
            </a:r>
            <a:r>
              <a:rPr lang="en-US" dirty="0" smtClean="0"/>
              <a:t> object allows you to create some mathematical objects that can be used as input for methods and properties and also used internally for your own calculations.</a:t>
            </a:r>
          </a:p>
          <a:p>
            <a:pPr lvl="2" eaLnBrk="1" hangingPunct="1"/>
            <a:r>
              <a:rPr lang="fr-FR" dirty="0" smtClean="0"/>
              <a:t>Point, Point2d</a:t>
            </a:r>
            <a:endParaRPr lang="en-US" dirty="0" smtClean="0"/>
          </a:p>
          <a:p>
            <a:pPr lvl="2" eaLnBrk="1" hangingPunct="1"/>
            <a:r>
              <a:rPr lang="en-US" dirty="0" smtClean="0"/>
              <a:t>Matrix, Matrix2d</a:t>
            </a:r>
          </a:p>
          <a:p>
            <a:pPr lvl="2" eaLnBrk="1" hangingPunct="1"/>
            <a:r>
              <a:rPr lang="en-US" dirty="0" smtClean="0"/>
              <a:t>Vector, Vector2d</a:t>
            </a:r>
          </a:p>
          <a:p>
            <a:pPr lvl="2" eaLnBrk="1" hangingPunct="1"/>
            <a:r>
              <a:rPr lang="en-US" dirty="0" err="1" smtClean="0"/>
              <a:t>UnitVector</a:t>
            </a:r>
            <a:r>
              <a:rPr lang="en-US" dirty="0" smtClean="0"/>
              <a:t>, UnitVector2d</a:t>
            </a:r>
          </a:p>
          <a:p>
            <a:pPr lvl="2" eaLnBrk="1" hangingPunct="1"/>
            <a:r>
              <a:rPr lang="en-US" dirty="0" smtClean="0"/>
              <a:t>Box, Box2d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Matrix?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matrix is a rectangular array of numbers.</a:t>
            </a:r>
          </a:p>
          <a:p>
            <a:pPr eaLnBrk="1" hangingPunct="1"/>
            <a:r>
              <a:rPr lang="en-US" dirty="0" smtClean="0"/>
              <a:t>A 3-D matrix is a 4x4 matrix.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 2-D matrix is a 3x3 matrix.</a:t>
            </a:r>
          </a:p>
          <a:p>
            <a:endParaRPr lang="en-US" dirty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1413760" y="2480833"/>
            <a:ext cx="2198684" cy="1650899"/>
          </a:xfrm>
          <a:prstGeom prst="bracketPair">
            <a:avLst>
              <a:gd name="adj" fmla="val 90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64264" tIns="32132" rIns="64264" bIns="32132"/>
          <a:lstStyle/>
          <a:p>
            <a:pPr>
              <a:spcAft>
                <a:spcPts val="843"/>
              </a:spcAft>
            </a:pPr>
            <a:r>
              <a:rPr lang="en-US" sz="2000" u="none" dirty="0"/>
              <a:t> 1      0      0      0</a:t>
            </a:r>
          </a:p>
          <a:p>
            <a:pPr>
              <a:spcAft>
                <a:spcPts val="843"/>
              </a:spcAft>
            </a:pPr>
            <a:r>
              <a:rPr lang="en-US" sz="2000" u="none" dirty="0"/>
              <a:t> 0      1      0      0</a:t>
            </a:r>
          </a:p>
          <a:p>
            <a:pPr>
              <a:spcAft>
                <a:spcPts val="843"/>
              </a:spcAft>
            </a:pPr>
            <a:r>
              <a:rPr lang="en-US" sz="2000" u="none" dirty="0"/>
              <a:t> 0      0      1      0</a:t>
            </a:r>
          </a:p>
          <a:p>
            <a:pPr>
              <a:spcAft>
                <a:spcPts val="843"/>
              </a:spcAft>
            </a:pPr>
            <a:r>
              <a:rPr lang="en-US" sz="2000" u="none" dirty="0"/>
              <a:t> 0      0      0      1</a:t>
            </a: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632097" y="4854366"/>
            <a:ext cx="1630391" cy="1286790"/>
          </a:xfrm>
          <a:prstGeom prst="bracketPair">
            <a:avLst>
              <a:gd name="adj" fmla="val 90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64264" tIns="32132" rIns="64264" bIns="32132"/>
          <a:lstStyle/>
          <a:p>
            <a:pPr>
              <a:spcAft>
                <a:spcPts val="843"/>
              </a:spcAft>
            </a:pPr>
            <a:r>
              <a:rPr lang="en-US" sz="2000" u="none" dirty="0"/>
              <a:t> 1      0      0 </a:t>
            </a:r>
          </a:p>
          <a:p>
            <a:pPr>
              <a:spcAft>
                <a:spcPts val="843"/>
              </a:spcAft>
            </a:pPr>
            <a:r>
              <a:rPr lang="en-US" sz="2000" u="none" dirty="0"/>
              <a:t> 0      1      0</a:t>
            </a:r>
          </a:p>
          <a:p>
            <a:pPr>
              <a:spcAft>
                <a:spcPts val="843"/>
              </a:spcAft>
            </a:pPr>
            <a:r>
              <a:rPr lang="en-US" sz="2000" u="none" dirty="0"/>
              <a:t> 0      0      1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Matrix in Inventor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computer graphics a matrix is commonly used to:</a:t>
            </a:r>
          </a:p>
          <a:p>
            <a:pPr lvl="1" eaLnBrk="1" hangingPunct="1"/>
            <a:r>
              <a:rPr lang="en-US" dirty="0" smtClean="0"/>
              <a:t>Define a coordinate system.</a:t>
            </a:r>
          </a:p>
          <a:p>
            <a:pPr lvl="1" eaLnBrk="1" hangingPunct="1"/>
            <a:r>
              <a:rPr lang="en-US" dirty="0" smtClean="0"/>
              <a:t>Define a transformation.</a:t>
            </a:r>
          </a:p>
          <a:p>
            <a:pPr lvl="1" eaLnBrk="1" hangingPunct="1"/>
            <a:endParaRPr lang="en-US" sz="1100" dirty="0" smtClean="0"/>
          </a:p>
          <a:p>
            <a:pPr eaLnBrk="1" hangingPunct="1"/>
            <a:r>
              <a:rPr lang="en-US" dirty="0" smtClean="0"/>
              <a:t>Inventor uses this concept for occurrences in assemblies, sketches in parts, and drawing view contents transformations.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and Occurrences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370894"/>
            <a:ext cx="8062912" cy="5119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When placing an occurrence the matrix defines the position of the part within the assembly.  It defines the position of the part coordinate system within the assembly space. </a:t>
            </a:r>
          </a:p>
          <a:p>
            <a:pPr eaLnBrk="1" hangingPunct="1">
              <a:lnSpc>
                <a:spcPct val="90000"/>
              </a:lnSpc>
            </a:pPr>
            <a:endParaRPr lang="en-US" sz="8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Getting the </a:t>
            </a:r>
            <a:r>
              <a:rPr lang="en-US" b="1" i="1" dirty="0" smtClean="0"/>
              <a:t>Transformation</a:t>
            </a:r>
            <a:r>
              <a:rPr lang="en-US" dirty="0" smtClean="0"/>
              <a:t> property of an occurrence returns the matrix that defines the occurrence’s current position in the assembly.</a:t>
            </a:r>
          </a:p>
          <a:p>
            <a:pPr eaLnBrk="1" hangingPunct="1">
              <a:lnSpc>
                <a:spcPct val="90000"/>
              </a:lnSpc>
            </a:pPr>
            <a:endParaRPr lang="en-US" sz="8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Setting the </a:t>
            </a:r>
            <a:r>
              <a:rPr lang="en-US" b="1" i="1" dirty="0" smtClean="0"/>
              <a:t>Transformation</a:t>
            </a:r>
            <a:r>
              <a:rPr lang="en-US" dirty="0" smtClean="0"/>
              <a:t> property repositions the occurrence (taking into account any constraints).</a:t>
            </a:r>
          </a:p>
          <a:p>
            <a:pPr eaLnBrk="1" hangingPunct="1">
              <a:lnSpc>
                <a:spcPct val="90000"/>
              </a:lnSpc>
            </a:pPr>
            <a:endParaRPr lang="en-US" sz="800" dirty="0" smtClean="0"/>
          </a:p>
          <a:p>
            <a:pPr eaLnBrk="1" hangingPunct="1">
              <a:lnSpc>
                <a:spcPct val="90000"/>
              </a:lnSpc>
            </a:pPr>
            <a:r>
              <a:rPr lang="en-US" b="1" i="1" dirty="0" err="1" smtClean="0"/>
              <a:t>SetTransformWithoutConstraints</a:t>
            </a:r>
            <a:r>
              <a:rPr lang="en-US" dirty="0" smtClean="0"/>
              <a:t> transforms the occurrence ignoring any constraints (until the next recompute of the assembly).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as a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062912" cy="3754261"/>
          </a:xfrm>
        </p:spPr>
        <p:txBody>
          <a:bodyPr/>
          <a:lstStyle/>
          <a:p>
            <a:pPr eaLnBrk="1" hangingPunct="1"/>
            <a:r>
              <a:rPr lang="en-US" dirty="0" smtClean="0"/>
              <a:t>A matrix can be used to define a transformation for an existing object.</a:t>
            </a:r>
          </a:p>
          <a:p>
            <a:pPr lvl="1" eaLnBrk="1" hangingPunct="1"/>
            <a:r>
              <a:rPr lang="en-US" dirty="0" smtClean="0"/>
              <a:t>Repositioning an occurrence within an assembly.</a:t>
            </a:r>
          </a:p>
          <a:p>
            <a:pPr lvl="1" eaLnBrk="1" hangingPunct="1"/>
            <a:r>
              <a:rPr lang="en-US" dirty="0" smtClean="0"/>
              <a:t>Defining the change from one coordinate system to another.  For example, in an assembly transforming a point from one part into another part.</a:t>
            </a:r>
          </a:p>
          <a:p>
            <a:pPr lvl="1" eaLnBrk="1" hangingPunct="1"/>
            <a:endParaRPr lang="en-US" sz="1100" dirty="0" smtClean="0"/>
          </a:p>
          <a:p>
            <a:pPr eaLnBrk="1" hangingPunct="1"/>
            <a:r>
              <a:rPr lang="en-US" dirty="0" smtClean="0"/>
              <a:t>For a transformation the matrix defines the delta change to apply. The change can be a move and/or a rotate.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i="1" dirty="0" err="1" smtClean="0">
                <a:latin typeface="Arial Narrow" pitchFamily="34" charset="0"/>
              </a:rPr>
              <a:t>Matrix.Invert</a:t>
            </a:r>
            <a:r>
              <a:rPr lang="en-US" dirty="0" smtClean="0"/>
              <a:t> reverses the transform the matrix defines.</a:t>
            </a:r>
          </a:p>
          <a:p>
            <a:pPr eaLnBrk="1" hangingPunct="1"/>
            <a:r>
              <a:rPr lang="en-US" b="1" i="1" dirty="0" err="1" smtClean="0">
                <a:latin typeface="Arial Narrow" pitchFamily="34" charset="0"/>
              </a:rPr>
              <a:t>Matrix.TransformBy</a:t>
            </a:r>
            <a:r>
              <a:rPr lang="en-US" dirty="0" smtClean="0"/>
              <a:t> changes the matrix to include the transformation defined by a second matrix.</a:t>
            </a:r>
          </a:p>
          <a:p>
            <a:pPr eaLnBrk="1" hangingPunct="1"/>
            <a:r>
              <a:rPr lang="en-US" b="1" i="1" dirty="0" err="1" smtClean="0">
                <a:latin typeface="Arial Narrow" pitchFamily="34" charset="0"/>
              </a:rPr>
              <a:t>Matrix.Cell</a:t>
            </a:r>
            <a:r>
              <a:rPr lang="en-US" dirty="0" smtClean="0"/>
              <a:t> allows you to get/set individual cells of the matrix.</a:t>
            </a:r>
          </a:p>
          <a:p>
            <a:pPr eaLnBrk="1" hangingPunct="1"/>
            <a:r>
              <a:rPr lang="en-US" b="1" i="1" dirty="0" err="1" smtClean="0">
                <a:latin typeface="Arial Narrow" pitchFamily="34" charset="0"/>
              </a:rPr>
              <a:t>SetCoordinateSystem</a:t>
            </a:r>
            <a:r>
              <a:rPr lang="en-US" i="1" dirty="0" smtClean="0"/>
              <a:t>, </a:t>
            </a:r>
            <a:r>
              <a:rPr lang="en-US" b="1" i="1" dirty="0" err="1" smtClean="0">
                <a:latin typeface="Arial Narrow" pitchFamily="34" charset="0"/>
              </a:rPr>
              <a:t>SetToAlignCoordinateSystems</a:t>
            </a:r>
            <a:r>
              <a:rPr lang="en-US" i="1" dirty="0" smtClean="0"/>
              <a:t>, </a:t>
            </a:r>
            <a:r>
              <a:rPr lang="en-US" b="1" i="1" dirty="0" err="1" smtClean="0">
                <a:latin typeface="Arial Narrow" pitchFamily="34" charset="0"/>
              </a:rPr>
              <a:t>SetToIdentity</a:t>
            </a:r>
            <a:r>
              <a:rPr lang="en-US" i="1" dirty="0" smtClean="0"/>
              <a:t>, </a:t>
            </a:r>
            <a:r>
              <a:rPr lang="en-US" b="1" i="1" dirty="0" err="1" smtClean="0">
                <a:latin typeface="Arial Narrow" pitchFamily="34" charset="0"/>
              </a:rPr>
              <a:t>SetToRotateTo</a:t>
            </a:r>
            <a:r>
              <a:rPr lang="en-US" i="1" dirty="0" smtClean="0"/>
              <a:t>, </a:t>
            </a:r>
            <a:r>
              <a:rPr lang="en-US" b="1" i="1" dirty="0" err="1" smtClean="0">
                <a:latin typeface="Arial Narrow" pitchFamily="34" charset="0"/>
              </a:rPr>
              <a:t>SetToRotation</a:t>
            </a:r>
            <a:r>
              <a:rPr lang="en-US" i="1" dirty="0" smtClean="0"/>
              <a:t>, and </a:t>
            </a:r>
            <a:r>
              <a:rPr lang="en-US" b="1" i="1" dirty="0" err="1" smtClean="0">
                <a:latin typeface="Arial Narrow" pitchFamily="34" charset="0"/>
              </a:rPr>
              <a:t>SetTranslation</a:t>
            </a:r>
            <a:r>
              <a:rPr lang="en-US" i="1" dirty="0" smtClean="0"/>
              <a:t> </a:t>
            </a:r>
            <a:r>
              <a:rPr lang="en-US" dirty="0" smtClean="0"/>
              <a:t>are for convenience in defining the matrix.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7" y="1416050"/>
            <a:ext cx="8373357" cy="5119688"/>
          </a:xfrm>
        </p:spPr>
        <p:txBody>
          <a:bodyPr/>
          <a:lstStyle/>
          <a:p>
            <a:pPr eaLnBrk="1" hangingPunct="1"/>
            <a:r>
              <a:rPr lang="en-US" dirty="0" smtClean="0"/>
              <a:t>Vectors define a direction and magnitude.</a:t>
            </a:r>
          </a:p>
          <a:p>
            <a:pPr eaLnBrk="1" hangingPunct="1"/>
            <a:r>
              <a:rPr lang="en-US" dirty="0" smtClean="0"/>
              <a:t>A Vector can be used to define the movement of the part shown below.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dirty="0" err="1" smtClean="0"/>
              <a:t>UnitVector</a:t>
            </a:r>
            <a:r>
              <a:rPr lang="en-US" dirty="0" smtClean="0"/>
              <a:t> defines a direction. Its magnitude is always 1.</a:t>
            </a:r>
          </a:p>
          <a:p>
            <a:endParaRPr lang="en-US" dirty="0"/>
          </a:p>
        </p:txBody>
      </p:sp>
      <p:grpSp>
        <p:nvGrpSpPr>
          <p:cNvPr id="4" name="Group 7"/>
          <p:cNvGrpSpPr>
            <a:grpSpLocks noChangeAspect="1"/>
          </p:cNvGrpSpPr>
          <p:nvPr/>
        </p:nvGrpSpPr>
        <p:grpSpPr bwMode="auto">
          <a:xfrm>
            <a:off x="2000526" y="3607459"/>
            <a:ext cx="4619410" cy="2300359"/>
            <a:chOff x="3952" y="67"/>
            <a:chExt cx="4243" cy="2113"/>
          </a:xfrm>
        </p:grpSpPr>
        <p:sp>
          <p:nvSpPr>
            <p:cNvPr id="5" name="AutoShape 8"/>
            <p:cNvSpPr>
              <a:spLocks noChangeAspect="1" noChangeArrowheads="1"/>
            </p:cNvSpPr>
            <p:nvPr/>
          </p:nvSpPr>
          <p:spPr bwMode="auto">
            <a:xfrm>
              <a:off x="3952" y="67"/>
              <a:ext cx="4243" cy="2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4013" y="1113"/>
              <a:ext cx="1029" cy="102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7077" y="73"/>
              <a:ext cx="1030" cy="102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V="1">
              <a:off x="4517" y="643"/>
              <a:ext cx="3063" cy="10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600" y="1637805"/>
            <a:ext cx="719423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Assembly End User </a:t>
            </a:r>
            <a:r>
              <a:rPr lang="en-US" sz="2400" u="none" dirty="0" err="1" smtClean="0"/>
              <a:t>vs</a:t>
            </a:r>
            <a:r>
              <a:rPr lang="en-US" sz="2400" u="none" dirty="0" smtClean="0"/>
              <a:t> API</a:t>
            </a:r>
          </a:p>
          <a:p>
            <a:pPr lvl="0">
              <a:buFont typeface="Wingdings" pitchFamily="2" charset="2"/>
              <a:buChar char="Ø"/>
            </a:pPr>
            <a:endParaRPr lang="en-US" sz="1000" u="none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Assembly Structure </a:t>
            </a:r>
          </a:p>
          <a:p>
            <a:pPr lvl="0">
              <a:buFont typeface="Wingdings" pitchFamily="2" charset="2"/>
              <a:buChar char="Ø"/>
            </a:pPr>
            <a:endParaRPr lang="en-US" sz="1000" u="none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Transient Geometry: using Matrices and Vectors</a:t>
            </a:r>
          </a:p>
          <a:p>
            <a:pPr lvl="0">
              <a:buFont typeface="Wingdings" pitchFamily="2" charset="2"/>
              <a:buChar char="Ø"/>
            </a:pPr>
            <a:endParaRPr lang="en-US" sz="1000" u="none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Proxies</a:t>
            </a:r>
          </a:p>
          <a:p>
            <a:pPr lvl="0">
              <a:buFont typeface="Wingdings" pitchFamily="2" charset="2"/>
              <a:buChar char="Ø"/>
            </a:pPr>
            <a:endParaRPr lang="en-US" sz="1000" u="none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Constraints</a:t>
            </a:r>
          </a:p>
          <a:p>
            <a:pPr lvl="0">
              <a:buFont typeface="Wingdings" pitchFamily="2" charset="2"/>
              <a:buChar char="Ø"/>
            </a:pPr>
            <a:endParaRPr lang="en-US" sz="1000" u="none" dirty="0" smtClean="0"/>
          </a:p>
          <a:p>
            <a:pPr lvl="0">
              <a:buFont typeface="Wingdings" pitchFamily="2" charset="2"/>
              <a:buChar char="Ø"/>
            </a:pPr>
            <a:r>
              <a:rPr lang="en-US" sz="2400" u="none" dirty="0" smtClean="0"/>
              <a:t>  Lab: Constraints creation</a:t>
            </a:r>
          </a:p>
          <a:p>
            <a:endParaRPr lang="en-US" u="non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Lab</a:t>
            </a:r>
            <a:r>
              <a:rPr lang="fr-FR" dirty="0" smtClean="0"/>
              <a:t>: </a:t>
            </a:r>
            <a:r>
              <a:rPr lang="fr-FR" dirty="0" err="1" smtClean="0"/>
              <a:t>Positionning</a:t>
            </a:r>
            <a:r>
              <a:rPr lang="fr-FR" dirty="0" smtClean="0"/>
              <a:t> Occurrences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dirty="0" err="1" smtClean="0"/>
              <a:t>.Net</a:t>
            </a:r>
            <a:r>
              <a:rPr lang="en-US" dirty="0" smtClean="0"/>
              <a:t> program with 2 methods:</a:t>
            </a:r>
          </a:p>
          <a:p>
            <a:endParaRPr lang="en-US" sz="1000" dirty="0" smtClean="0"/>
          </a:p>
          <a:p>
            <a:pPr lvl="2"/>
            <a:r>
              <a:rPr lang="en-US" dirty="0" smtClean="0"/>
              <a:t>1.  A method that creates an assembly document, inserts an occurrence  in the new assembly with no specific transformation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2. A method that takes as input:</a:t>
            </a:r>
          </a:p>
          <a:p>
            <a:pPr lvl="2">
              <a:buNone/>
            </a:pPr>
            <a:r>
              <a:rPr lang="en-US" dirty="0" smtClean="0"/>
              <a:t>       	- an occurrence</a:t>
            </a:r>
          </a:p>
          <a:p>
            <a:pPr lvl="2">
              <a:buNone/>
            </a:pPr>
            <a:r>
              <a:rPr lang="en-US" dirty="0" smtClean="0"/>
              <a:t>    	- a translation vector </a:t>
            </a:r>
            <a:r>
              <a:rPr lang="en-US" dirty="0" err="1" smtClean="0"/>
              <a:t>Tx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	    	- an axis vector Ax</a:t>
            </a:r>
          </a:p>
          <a:p>
            <a:pPr lvl="2">
              <a:buNone/>
            </a:pPr>
            <a:r>
              <a:rPr lang="en-US" dirty="0" smtClean="0"/>
              <a:t>		- an angle Alpha (in degrees) </a:t>
            </a:r>
          </a:p>
          <a:p>
            <a:pPr lvl="2">
              <a:buNone/>
            </a:pPr>
            <a:r>
              <a:rPr lang="en-US" dirty="0" smtClean="0"/>
              <a:t>    And that translates the occurrence of </a:t>
            </a:r>
            <a:r>
              <a:rPr lang="en-US" dirty="0" err="1" smtClean="0"/>
              <a:t>Tx</a:t>
            </a:r>
            <a:r>
              <a:rPr lang="en-US" dirty="0" smtClean="0"/>
              <a:t>, rotates it of Alpha around axis Ax with the center of rotation at the occurrence gravity center.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Document - Proxies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75" y="1576693"/>
            <a:ext cx="4331452" cy="489076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Q: How do you access geometry within the context of an assembly since geometry doesn’t exist in assemblies?</a:t>
            </a:r>
          </a:p>
          <a:p>
            <a:pPr eaLnBrk="1" hangingPunct="1"/>
            <a:r>
              <a:rPr lang="en-US" sz="2000" dirty="0" smtClean="0"/>
              <a:t>A: A proxy represents an entity as if the entity actually exists in the assembly.</a:t>
            </a:r>
          </a:p>
          <a:p>
            <a:endParaRPr lang="en-US" sz="2000" dirty="0"/>
          </a:p>
        </p:txBody>
      </p:sp>
      <p:pic>
        <p:nvPicPr>
          <p:cNvPr id="4" name="Picture 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380" y="4160389"/>
            <a:ext cx="2488615" cy="157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arAxleAssyFiles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3269472" y="4398995"/>
            <a:ext cx="2441560" cy="2313347"/>
          </a:xfrm>
          <a:prstGeom prst="rect">
            <a:avLst/>
          </a:prstGeom>
          <a:solidFill>
            <a:schemeClr val="tx1"/>
          </a:solidFill>
        </p:spPr>
      </p:pic>
      <p:graphicFrame>
        <p:nvGraphicFramePr>
          <p:cNvPr id="211970" name="Object 2"/>
          <p:cNvGraphicFramePr>
            <a:graphicFrameLocks noChangeAspect="1"/>
          </p:cNvGraphicFramePr>
          <p:nvPr/>
        </p:nvGraphicFramePr>
        <p:xfrm>
          <a:off x="4921957" y="1243398"/>
          <a:ext cx="3882618" cy="2997953"/>
        </p:xfrm>
        <a:graphic>
          <a:graphicData uri="http://schemas.openxmlformats.org/presentationml/2006/ole">
            <p:oleObj spid="_x0000_s3074" name="Visio" r:id="rId6" imgW="2742248" imgH="2116931" progId="">
              <p:embed/>
            </p:oleObj>
          </a:graphicData>
        </a:graphic>
      </p:graphicFrame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2359378" y="4899638"/>
            <a:ext cx="1636065" cy="20294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64264" tIns="32132" rIns="64264" bIns="32132" anchor="ctr"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Proxy objects are derived from the regular object they represent.</a:t>
            </a:r>
          </a:p>
          <a:p>
            <a:pPr lvl="1" eaLnBrk="1" hangingPunct="1"/>
            <a:r>
              <a:rPr lang="en-US" dirty="0" smtClean="0"/>
              <a:t>They support every method and property the original object supports.</a:t>
            </a:r>
          </a:p>
          <a:p>
            <a:pPr lvl="1" eaLnBrk="1" hangingPunct="1"/>
            <a:r>
              <a:rPr lang="en-US" dirty="0" smtClean="0"/>
              <a:t>These methods and properties will return information in the context of the assembly.</a:t>
            </a:r>
          </a:p>
          <a:p>
            <a:pPr lvl="1" eaLnBrk="1" hangingPunct="1"/>
            <a:endParaRPr lang="en-US" sz="1100" dirty="0" smtClean="0"/>
          </a:p>
          <a:p>
            <a:pPr eaLnBrk="1" hangingPunct="1"/>
            <a:r>
              <a:rPr lang="en-US" dirty="0" smtClean="0"/>
              <a:t>In addition to the functions of the base class object, proxies also support:</a:t>
            </a:r>
          </a:p>
          <a:p>
            <a:pPr lvl="2" eaLnBrk="1" hangingPunct="1"/>
            <a:r>
              <a:rPr lang="en-US" sz="2200" b="1" i="1" dirty="0" err="1" smtClean="0">
                <a:latin typeface="Arial Narrow" pitchFamily="34" charset="0"/>
              </a:rPr>
              <a:t>ContainingOccurrence</a:t>
            </a:r>
            <a:r>
              <a:rPr lang="en-US" sz="2200" dirty="0" smtClean="0"/>
              <a:t> – Returns the occurrence the proxy is representing the real object within.</a:t>
            </a:r>
          </a:p>
          <a:p>
            <a:pPr lvl="2" eaLnBrk="1" hangingPunct="1"/>
            <a:r>
              <a:rPr lang="en-US" sz="2200" b="1" i="1" dirty="0" err="1" smtClean="0">
                <a:latin typeface="Arial Narrow" pitchFamily="34" charset="0"/>
              </a:rPr>
              <a:t>NativeObject</a:t>
            </a:r>
            <a:r>
              <a:rPr lang="en-US" sz="2200" b="1" dirty="0" smtClean="0">
                <a:latin typeface="Arial Narrow" pitchFamily="34" charset="0"/>
              </a:rPr>
              <a:t> </a:t>
            </a:r>
            <a:r>
              <a:rPr lang="en-US" sz="2200" dirty="0" smtClean="0"/>
              <a:t>– Returns the actual object the proxy is representing.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23635"/>
            <a:ext cx="8062912" cy="935919"/>
          </a:xfrm>
        </p:spPr>
        <p:txBody>
          <a:bodyPr/>
          <a:lstStyle/>
          <a:p>
            <a:r>
              <a:rPr lang="en-US" dirty="0" smtClean="0"/>
              <a:t>Proxy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484" y="1046110"/>
            <a:ext cx="4379405" cy="489076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Proxies define a path to the actual object.</a:t>
            </a:r>
          </a:p>
          <a:p>
            <a:pPr lvl="2" eaLnBrk="1" hangingPunct="1"/>
            <a:r>
              <a:rPr lang="en-US" sz="1800" dirty="0" smtClean="0"/>
              <a:t>Cylindrical Face 1</a:t>
            </a:r>
          </a:p>
          <a:p>
            <a:pPr lvl="3" eaLnBrk="1" hangingPunct="1"/>
            <a:r>
              <a:rPr lang="en-US" sz="1800" dirty="0" smtClean="0">
                <a:solidFill>
                  <a:schemeClr val="tx1"/>
                </a:solidFill>
              </a:rPr>
              <a:t>Wheel:1\</a:t>
            </a:r>
            <a:r>
              <a:rPr lang="en-US" sz="1800" dirty="0" err="1" smtClean="0">
                <a:solidFill>
                  <a:schemeClr val="tx1"/>
                </a:solidFill>
              </a:rPr>
              <a:t>CylinderFace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2" eaLnBrk="1" hangingPunct="1"/>
            <a:r>
              <a:rPr lang="en-US" sz="1800" dirty="0" smtClean="0"/>
              <a:t>Cylindrical Face 2</a:t>
            </a:r>
          </a:p>
          <a:p>
            <a:pPr lvl="3" eaLnBrk="1" hangingPunct="1"/>
            <a:r>
              <a:rPr lang="en-US" sz="1800" dirty="0" smtClean="0">
                <a:solidFill>
                  <a:schemeClr val="tx1"/>
                </a:solidFill>
              </a:rPr>
              <a:t>Wheel:2\</a:t>
            </a:r>
            <a:r>
              <a:rPr lang="en-US" sz="1800" dirty="0" err="1" smtClean="0">
                <a:solidFill>
                  <a:schemeClr val="tx1"/>
                </a:solidFill>
              </a:rPr>
              <a:t>CylinderFace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2" eaLnBrk="1" hangingPunct="1"/>
            <a:endParaRPr lang="en-US" sz="1000" dirty="0" smtClean="0"/>
          </a:p>
          <a:p>
            <a:pPr eaLnBrk="1" hangingPunct="1"/>
            <a:r>
              <a:rPr lang="en-US" sz="2000" dirty="0" smtClean="0"/>
              <a:t>Proxies are returned when the user selects entities.</a:t>
            </a:r>
          </a:p>
          <a:p>
            <a:pPr eaLnBrk="1" hangingPunct="1"/>
            <a:r>
              <a:rPr lang="en-US" sz="2000" dirty="0" smtClean="0"/>
              <a:t>Proxies can be created using the </a:t>
            </a:r>
            <a:r>
              <a:rPr lang="en-US" sz="2000" b="1" i="1" dirty="0" err="1" smtClean="0">
                <a:latin typeface="Arial Narrow" pitchFamily="34" charset="0"/>
              </a:rPr>
              <a:t>CreateGeometryProxy</a:t>
            </a:r>
            <a:r>
              <a:rPr lang="en-US" sz="2000" dirty="0" smtClean="0"/>
              <a:t> method.</a:t>
            </a:r>
          </a:p>
          <a:p>
            <a:pPr eaLnBrk="1" hangingPunct="1"/>
            <a:r>
              <a:rPr lang="en-US" sz="2000" dirty="0" smtClean="0"/>
              <a:t>Existing proxy paths can be trimmed using </a:t>
            </a:r>
            <a:r>
              <a:rPr lang="en-US" sz="2000" b="1" i="1" dirty="0" err="1" smtClean="0">
                <a:latin typeface="Arial Narrow" pitchFamily="34" charset="0"/>
              </a:rPr>
              <a:t>AdjustProxyContext</a:t>
            </a:r>
            <a:r>
              <a:rPr lang="en-US" sz="2000" dirty="0" smtClean="0"/>
              <a:t> method.</a:t>
            </a:r>
          </a:p>
          <a:p>
            <a:pPr eaLnBrk="1" hangingPunct="1"/>
            <a:r>
              <a:rPr lang="en-US" sz="2000" dirty="0" smtClean="0"/>
              <a:t>Paths can be examined using </a:t>
            </a:r>
            <a:r>
              <a:rPr lang="en-US" sz="2000" b="1" i="1" dirty="0" err="1" smtClean="0">
                <a:latin typeface="Arial Narrow" pitchFamily="34" charset="0"/>
              </a:rPr>
              <a:t>OccurrencePath</a:t>
            </a:r>
            <a:r>
              <a:rPr lang="en-US" sz="2000" dirty="0" smtClean="0"/>
              <a:t> property.</a:t>
            </a:r>
          </a:p>
          <a:p>
            <a:endParaRPr lang="en-US" sz="2800" dirty="0"/>
          </a:p>
        </p:txBody>
      </p:sp>
      <p:pic>
        <p:nvPicPr>
          <p:cNvPr id="4" name="Picture 6" descr="CarAxleAssyFiles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851736" y="1616729"/>
            <a:ext cx="3689349" cy="3494933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Proxies - Example</a:t>
            </a:r>
            <a:endParaRPr lang="en-US" dirty="0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860611" y="1392499"/>
            <a:ext cx="6723536" cy="4395115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CreateProxy()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oAsmDef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AssemblyComponentDefinition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oAsmDef = _InvApplication.ActiveDocument.ComponentDefinition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oOcc1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ComponentOccurrence = oAsmDef.Occurrences(1)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oOcc2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ComponentOccurrence = oAsmDef.Occurrences(2)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Get the vertex through the occurrence </a:t>
            </a:r>
          </a:p>
          <a:p>
            <a:pPr lvl="0"/>
            <a:r>
              <a:rPr lang="en-US" sz="1200" b="1" u="none" noProof="1" smtClean="0">
                <a:solidFill>
                  <a:srgbClr val="008000"/>
                </a:solidFill>
                <a:latin typeface="Courier New" pitchFamily="49" charset="0"/>
              </a:rPr>
              <a:t>    '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which will return a VertexProxy object.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oVertexPx1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VertexProxy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oVertexPx1 = oOcc1.SurfaceBodies(1).Vertices(1)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Get the vertex from the part and create a VertexProxy object.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oVertex2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Vertex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oVertex2 = oOcc2.Definition.SurfaceBodies(1).Vertices(1)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oVertexPx2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VertexProxy =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Nothing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Call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oOcc2.CreateGeometryProxy(oVertex2, oVertexPx2)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Document –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76" y="1576693"/>
            <a:ext cx="4275572" cy="4890760"/>
          </a:xfrm>
        </p:spPr>
        <p:txBody>
          <a:bodyPr/>
          <a:lstStyle/>
          <a:p>
            <a:pPr eaLnBrk="1" hangingPunct="1"/>
            <a:r>
              <a:rPr lang="en-US" dirty="0" smtClean="0"/>
              <a:t>Constraint creation can take as input work geometry from the assembly or proxies to entities in the attached parts.</a:t>
            </a:r>
          </a:p>
          <a:p>
            <a:pPr eaLnBrk="1" hangingPunct="1"/>
            <a:endParaRPr lang="en-US" sz="1100" dirty="0" smtClean="0"/>
          </a:p>
          <a:p>
            <a:pPr eaLnBrk="1" hangingPunct="1"/>
            <a:r>
              <a:rPr lang="en-US" dirty="0" smtClean="0"/>
              <a:t>Query of a constraint returns the associated entities and the parameter controlling the constraint.</a:t>
            </a:r>
          </a:p>
          <a:p>
            <a:endParaRPr lang="en-US" dirty="0"/>
          </a:p>
        </p:txBody>
      </p:sp>
      <p:graphicFrame>
        <p:nvGraphicFramePr>
          <p:cNvPr id="212996" name="Object 4"/>
          <p:cNvGraphicFramePr>
            <a:graphicFrameLocks noChangeAspect="1"/>
          </p:cNvGraphicFramePr>
          <p:nvPr/>
        </p:nvGraphicFramePr>
        <p:xfrm>
          <a:off x="4990424" y="1671540"/>
          <a:ext cx="3230143" cy="4271368"/>
        </p:xfrm>
        <a:graphic>
          <a:graphicData uri="http://schemas.openxmlformats.org/presentationml/2006/ole">
            <p:oleObj spid="_x0000_s4098" name="Visio" r:id="rId4" imgW="1937385" imgH="2560796" progId="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7" y="136525"/>
            <a:ext cx="8472487" cy="587375"/>
          </a:xfrm>
        </p:spPr>
        <p:txBody>
          <a:bodyPr/>
          <a:lstStyle/>
          <a:p>
            <a:r>
              <a:rPr lang="en-US" dirty="0" smtClean="0"/>
              <a:t>Adding Constraints – from native objects</a:t>
            </a:r>
            <a:endParaRPr lang="en-US" dirty="0"/>
          </a:p>
        </p:txBody>
      </p:sp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657225" y="840968"/>
            <a:ext cx="6726521" cy="6017032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Public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Sub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MateConstraintOfWorkPlanes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oAsmCompDef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AssemblyComponentDefinition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  </a:t>
            </a: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oAsmCompDef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ThisApplication.ActiveDocument.ComponentDefinition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Get references to the two occurrences to constrain.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This arbitrarily gets the first and second occurrence.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oOcc1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ComponentOccurrence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  oOcc1 = </a:t>
            </a: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oAsmCompDef.Occurrences.Item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(1)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oOcc2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ComponentOccurrence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  oOcc2 = </a:t>
            </a: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oAsmCompDef.Occurrences.Item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(2)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Get the XY plane from each occurrence.  This goes to the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component definition of the part to get this information.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This is the same as accessing the part document directly.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The work plane obtained is in the context of the part,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not the assembly.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oPartPlane1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WorkPlane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  oPartPlane1 = oOcc1.Definition.WorkPlanes.Item(3)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oPartPlane2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WorkPlane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  oPartPlane2 = oOcc2.Definition.WorkPlanes.Item(3)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Because we need the work plane in the context of the assembly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we need to create proxies for the work planes.  The proxies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represent the work planes in the context of the assembly.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oAsmPlane1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WorkPlaneProxy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Call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oOcc1.CreateGeometryProxy(oPartPlane1, oAsmPlane1)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oAsmPlane2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WorkPlaneProxy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Call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oOcc2.CreateGeometryProxy(oPartPlane2, oAsmPlane2)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Create the constraint using the work plane proxies.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Call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oAsmCompDef.Constraints.AddMateConstraint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(oAsmPlane1, oAsmPlane2, 0)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End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Sub</a:t>
            </a:r>
            <a:endParaRPr kumimoji="0" lang="en-US" altLang="zh-CN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8824912" cy="1143000"/>
          </a:xfrm>
        </p:spPr>
        <p:txBody>
          <a:bodyPr/>
          <a:lstStyle/>
          <a:p>
            <a:r>
              <a:rPr lang="en-US" altLang="zh-CN" dirty="0" smtClean="0"/>
              <a:t>Adding Constraints – from proxy objects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3729" name="Rectangle 1"/>
          <p:cNvSpPr>
            <a:spLocks noChangeArrowheads="1"/>
          </p:cNvSpPr>
          <p:nvPr/>
        </p:nvSpPr>
        <p:spPr bwMode="auto">
          <a:xfrm>
            <a:off x="304800" y="1042214"/>
            <a:ext cx="8439150" cy="5478423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Public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Sub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MateConstraintWithLimits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()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Set a reference to the assembly component </a:t>
            </a: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definintion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.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oAsmCompDef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AssemblyComponentDefinition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  </a:t>
            </a: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oAsmCompDef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ThisApplication.ActiveDocument.ComponentDefinition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Set a reference to the select set.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oSelectSet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SelectSet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  </a:t>
            </a: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oSelectSet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ThisApplication.ActiveDocument.SelectSet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Validate the correct data is in the select set.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oSelectSet.Count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&lt;&gt; 2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Then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    </a:t>
            </a: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MsgBox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(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"You must select the two entities valid for mate."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   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Exit Sub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End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Get the two entities from the select set.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oBrepEnt1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Object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oBrepEnt2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Object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  oBrepEnt1 = </a:t>
            </a: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oSelectSet.Item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(1)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  oBrepEnt2 = </a:t>
            </a: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oSelectSet.Item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(2)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Create the mate constraint between the parts, with an offset value of 0.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Dim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oMate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As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MateConstraint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  </a:t>
            </a: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oMate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oAsmCompDef.Constraints.AddMateConstraint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(oBrepEnt1, oBrepEnt2, 0)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Set a maximum value of 2 inches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oMate.ConstraintLimits.MaximumEnabled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True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oMate.ConstraintLimits.Maximum.Expression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"2 in"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' Set a minimum value of -2 inches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oMate.ConstraintLimits.MinimumEnabled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True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    </a:t>
            </a:r>
            <a:r>
              <a:rPr kumimoji="0" lang="en-US" altLang="zh-CN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oMate.ConstraintLimits.Minimum.Expression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=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"-2 in"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End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kumimoji="0" lang="en-US" altLang="zh-CN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Sub</a:t>
            </a: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Creation of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486" y="1407358"/>
            <a:ext cx="5542158" cy="4890760"/>
          </a:xfrm>
        </p:spPr>
        <p:txBody>
          <a:bodyPr/>
          <a:lstStyle/>
          <a:p>
            <a:pPr marL="321320" indent="-321320" eaLnBrk="1" hangingPunct="1">
              <a:lnSpc>
                <a:spcPct val="80000"/>
              </a:lnSpc>
              <a:buFont typeface="Wingdings" pitchFamily="-112" charset="2"/>
              <a:buAutoNum type="arabicPeriod"/>
            </a:pPr>
            <a:r>
              <a:rPr lang="en-US" sz="2000" dirty="0" smtClean="0"/>
              <a:t>Manually (not with the API), create a simple bolt part like the one shown to the right.</a:t>
            </a:r>
          </a:p>
          <a:p>
            <a:pPr marL="321320" indent="-321320" eaLnBrk="1" hangingPunct="1">
              <a:lnSpc>
                <a:spcPct val="80000"/>
              </a:lnSpc>
              <a:buFont typeface="Wingdings" pitchFamily="-112" charset="2"/>
              <a:buAutoNum type="arabicPeriod"/>
            </a:pPr>
            <a:endParaRPr lang="en-US" sz="1000" dirty="0" smtClean="0"/>
          </a:p>
          <a:p>
            <a:pPr marL="321320" indent="-321320" eaLnBrk="1" hangingPunct="1">
              <a:lnSpc>
                <a:spcPct val="80000"/>
              </a:lnSpc>
              <a:buFont typeface="Wingdings" pitchFamily="-112" charset="2"/>
              <a:buAutoNum type="arabicPeriod"/>
            </a:pPr>
            <a:r>
              <a:rPr lang="en-US" sz="2000" dirty="0" smtClean="0"/>
              <a:t>Write a program to add an attribute to the cylinder face.  This is used to “name” the edge to allow you to find in the next program.</a:t>
            </a:r>
          </a:p>
          <a:p>
            <a:pPr marL="321320" indent="-321320" eaLnBrk="1" hangingPunct="1">
              <a:lnSpc>
                <a:spcPct val="80000"/>
              </a:lnSpc>
              <a:buFont typeface="Wingdings" pitchFamily="-112" charset="2"/>
              <a:buAutoNum type="arabicPeriod"/>
            </a:pPr>
            <a:endParaRPr lang="en-US" sz="1000" dirty="0" smtClean="0"/>
          </a:p>
          <a:p>
            <a:pPr marL="321320" indent="-321320" eaLnBrk="1" hangingPunct="1">
              <a:lnSpc>
                <a:spcPct val="80000"/>
              </a:lnSpc>
              <a:buFont typeface="Wingdings" pitchFamily="-112" charset="2"/>
              <a:buAutoNum type="arabicPeriod"/>
            </a:pPr>
            <a:r>
              <a:rPr lang="en-US" sz="2000" dirty="0" smtClean="0"/>
              <a:t>Create another part that’s a block with one blind hole, similar to the one shown to the right. Add an attribute to the face of the hole as well.</a:t>
            </a:r>
          </a:p>
          <a:p>
            <a:pPr marL="321320" indent="-321320" eaLnBrk="1" hangingPunct="1">
              <a:lnSpc>
                <a:spcPct val="80000"/>
              </a:lnSpc>
              <a:buFont typeface="Wingdings" pitchFamily="-112" charset="2"/>
              <a:buAutoNum type="arabicPeriod"/>
            </a:pPr>
            <a:endParaRPr lang="en-US" sz="1000" dirty="0" smtClean="0"/>
          </a:p>
          <a:p>
            <a:pPr marL="321320" indent="-321320" eaLnBrk="1" hangingPunct="1">
              <a:lnSpc>
                <a:spcPct val="80000"/>
              </a:lnSpc>
              <a:buFont typeface="Wingdings" pitchFamily="-112" charset="2"/>
              <a:buAutoNum type="arabicPeriod"/>
            </a:pPr>
            <a:r>
              <a:rPr lang="en-US" sz="2000" dirty="0" smtClean="0"/>
              <a:t>Write a program that will (with an assembly active)</a:t>
            </a:r>
          </a:p>
          <a:p>
            <a:pPr marL="580161" lvl="1" indent="-294543" eaLnBrk="1" hangingPunct="1">
              <a:lnSpc>
                <a:spcPct val="80000"/>
              </a:lnSpc>
              <a:buFont typeface="Wingdings" pitchFamily="-112" charset="2"/>
              <a:buChar char="§"/>
            </a:pPr>
            <a:r>
              <a:rPr lang="en-US" sz="1700" dirty="0" smtClean="0"/>
              <a:t>Insert the block part into the assembly.</a:t>
            </a:r>
          </a:p>
          <a:p>
            <a:pPr marL="580161" lvl="1" indent="-294543" eaLnBrk="1" hangingPunct="1">
              <a:lnSpc>
                <a:spcPct val="80000"/>
              </a:lnSpc>
              <a:buFont typeface="Wingdings" pitchFamily="-112" charset="2"/>
              <a:buChar char="§"/>
            </a:pPr>
            <a:r>
              <a:rPr lang="en-US" altLang="zh-CN" sz="1700" dirty="0" smtClean="0"/>
              <a:t>Insert a bolt part into the assembly.</a:t>
            </a:r>
            <a:endParaRPr lang="en-US" sz="1700" dirty="0" smtClean="0"/>
          </a:p>
          <a:p>
            <a:pPr marL="580161" lvl="1" indent="-294543" eaLnBrk="1" hangingPunct="1">
              <a:lnSpc>
                <a:spcPct val="80000"/>
              </a:lnSpc>
              <a:buFont typeface="Wingdings" pitchFamily="-112" charset="2"/>
              <a:buChar char="§"/>
            </a:pPr>
            <a:r>
              <a:rPr lang="en-US" sz="1700" dirty="0" smtClean="0"/>
              <a:t>Use the Attribute API to find the faces of the hole and the bolt face.</a:t>
            </a:r>
          </a:p>
          <a:p>
            <a:pPr marL="580161" lvl="1" indent="-294543" eaLnBrk="1" hangingPunct="1">
              <a:lnSpc>
                <a:spcPct val="80000"/>
              </a:lnSpc>
              <a:buFont typeface="Wingdings" pitchFamily="-112" charset="2"/>
              <a:buChar char="§"/>
            </a:pPr>
            <a:r>
              <a:rPr lang="en-US" sz="1700" dirty="0" smtClean="0"/>
              <a:t>Create an insert constraint between the bolt and the block using the attribute on the bolt and </a:t>
            </a:r>
            <a:r>
              <a:rPr lang="en-US" sz="1700" smtClean="0"/>
              <a:t>the faces just </a:t>
            </a:r>
            <a:r>
              <a:rPr lang="en-US" sz="1700" dirty="0" smtClean="0"/>
              <a:t>found.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63015" y="3741436"/>
            <a:ext cx="2448807" cy="288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Picture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79207" y="980368"/>
            <a:ext cx="3162300" cy="2571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3"/>
          <p:cNvSpPr>
            <a:spLocks noChangeArrowheads="1"/>
          </p:cNvSpPr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64264" tIns="32132" rIns="64264" bIns="32132" anchor="ctr"/>
          <a:lstStyle/>
          <a:p>
            <a:endParaRPr lang="en-US"/>
          </a:p>
        </p:txBody>
      </p:sp>
      <p:pic>
        <p:nvPicPr>
          <p:cNvPr id="55299" name="Picture 33" descr="PPT_LOGO_3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invGray">
          <a:xfrm>
            <a:off x="1447800" y="2628900"/>
            <a:ext cx="64262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The API supports most of the assembly functionality.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/>
              <a:t>Placing &amp; creating components.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/>
              <a:t>Editing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/>
              <a:t>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/>
              <a:t>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/>
              <a:t>Work features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/>
              <a:t>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err="1" smtClean="0"/>
              <a:t>iMates</a:t>
            </a:r>
            <a:endParaRPr lang="en-US" sz="17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/>
              <a:t>Sketches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/>
              <a:t>Features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/>
              <a:t>Representations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err="1" smtClean="0"/>
              <a:t>iAssemblies</a:t>
            </a:r>
            <a:endParaRPr lang="en-US" sz="17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/>
              <a:t>BOM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11" descr="En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670561" y="1897105"/>
            <a:ext cx="3573097" cy="2592411"/>
          </a:xfrm>
          <a:prstGeom prst="rect">
            <a:avLst/>
          </a:prstGeom>
          <a:noFill/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950" y="5441950"/>
            <a:ext cx="84836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Document as an End User</a:t>
            </a:r>
            <a:endParaRPr lang="en-US" dirty="0"/>
          </a:p>
        </p:txBody>
      </p:sp>
      <p:pic>
        <p:nvPicPr>
          <p:cNvPr id="4" name="Picture 6" descr="CarAxelAss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188626" y="3227863"/>
            <a:ext cx="3341172" cy="1908956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75" y="1714500"/>
            <a:ext cx="24574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Document Through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28" y="1317046"/>
            <a:ext cx="3551807" cy="489076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Assembly documents contain:</a:t>
            </a:r>
          </a:p>
          <a:p>
            <a:pPr lvl="1" eaLnBrk="1" hangingPunct="1"/>
            <a:r>
              <a:rPr lang="en-US" dirty="0" smtClean="0"/>
              <a:t>references to other documents</a:t>
            </a:r>
          </a:p>
          <a:p>
            <a:pPr lvl="1" eaLnBrk="1" hangingPunct="1"/>
            <a:r>
              <a:rPr lang="en-US" dirty="0" smtClean="0"/>
              <a:t>occurrence information, constraints</a:t>
            </a:r>
          </a:p>
          <a:p>
            <a:pPr lvl="1" eaLnBrk="1" hangingPunct="1"/>
            <a:r>
              <a:rPr lang="en-US" dirty="0" smtClean="0"/>
              <a:t>work features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sz="2000" dirty="0" smtClean="0"/>
              <a:t>No geometry is in the assembly document, only references to parts and other assemblies. (Assembly features are a special case exception.)</a:t>
            </a:r>
            <a:endParaRPr lang="en-US" sz="1400" dirty="0" smtClean="0"/>
          </a:p>
          <a:p>
            <a:endParaRPr lang="en-US" dirty="0"/>
          </a:p>
        </p:txBody>
      </p:sp>
      <p:pic>
        <p:nvPicPr>
          <p:cNvPr id="5" name="Picture 9" descr="CarAxleAssyFiles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911007" y="3975070"/>
            <a:ext cx="2608453" cy="247088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TextBox 7"/>
          <p:cNvSpPr txBox="1"/>
          <p:nvPr/>
        </p:nvSpPr>
        <p:spPr>
          <a:xfrm>
            <a:off x="3516138" y="1296011"/>
            <a:ext cx="2468950" cy="30195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64264" tIns="32132" rIns="64264" bIns="32132" rtlCol="0">
            <a:spAutoFit/>
          </a:bodyPr>
          <a:lstStyle/>
          <a:p>
            <a:pPr algn="ctr"/>
            <a:r>
              <a:rPr lang="en-US" sz="1600" b="1" u="none" dirty="0" smtClean="0"/>
              <a:t>WheelAssembly.iam</a:t>
            </a:r>
            <a:endParaRPr lang="en-US" sz="1600" u="none" dirty="0" smtClean="0"/>
          </a:p>
          <a:p>
            <a:r>
              <a:rPr lang="en-US" sz="1600" u="none" baseline="0" dirty="0" smtClean="0"/>
              <a:t>References:</a:t>
            </a:r>
          </a:p>
          <a:p>
            <a:pPr marL="240990" indent="-240990">
              <a:buFont typeface="+mj-lt"/>
              <a:buAutoNum type="arabicPeriod"/>
            </a:pPr>
            <a:r>
              <a:rPr lang="en-US" sz="1600" u="none" baseline="0" dirty="0" smtClean="0"/>
              <a:t>Axle.ipt</a:t>
            </a:r>
          </a:p>
          <a:p>
            <a:pPr marL="240990" indent="-240990">
              <a:buFont typeface="+mj-lt"/>
              <a:buAutoNum type="arabicPeriod"/>
            </a:pPr>
            <a:r>
              <a:rPr lang="en-US" sz="1600" u="none" baseline="0" dirty="0" smtClean="0"/>
              <a:t>Wheel.ipt</a:t>
            </a:r>
          </a:p>
          <a:p>
            <a:pPr marL="240990" indent="-240990">
              <a:buFont typeface="+mj-lt"/>
              <a:buAutoNum type="arabicPeriod"/>
            </a:pPr>
            <a:endParaRPr lang="en-US" sz="1600" u="none" baseline="0" dirty="0" smtClean="0"/>
          </a:p>
          <a:p>
            <a:pPr marL="240990" indent="-240990"/>
            <a:r>
              <a:rPr lang="en-US" sz="1600" u="none" baseline="0" dirty="0" smtClean="0"/>
              <a:t>Occurrences:</a:t>
            </a:r>
          </a:p>
          <a:p>
            <a:pPr marL="240990" indent="-240990">
              <a:buFont typeface="+mj-lt"/>
              <a:buAutoNum type="arabicPeriod"/>
            </a:pPr>
            <a:r>
              <a:rPr lang="en-US" sz="1600" u="none" baseline="0" dirty="0" smtClean="0"/>
              <a:t>Axle:1, Reference1,</a:t>
            </a:r>
            <a:br>
              <a:rPr lang="en-US" sz="1600" u="none" baseline="0" dirty="0" smtClean="0"/>
            </a:br>
            <a:r>
              <a:rPr lang="en-US" sz="1600" u="none" baseline="0" dirty="0" smtClean="0"/>
              <a:t>(0,0,0,…), Visible, …</a:t>
            </a:r>
          </a:p>
          <a:p>
            <a:pPr marL="240990" indent="-240990">
              <a:buFont typeface="+mj-lt"/>
              <a:buAutoNum type="arabicPeriod"/>
            </a:pPr>
            <a:r>
              <a:rPr lang="en-US" sz="1600" u="none" baseline="0" dirty="0" smtClean="0"/>
              <a:t>Wheel:1, Reference2,</a:t>
            </a:r>
            <a:br>
              <a:rPr lang="en-US" sz="1600" u="none" baseline="0" dirty="0" smtClean="0"/>
            </a:br>
            <a:r>
              <a:rPr lang="en-US" sz="1600" u="none" baseline="0" dirty="0" smtClean="0"/>
              <a:t>(0,0,-2,…), Visible, …</a:t>
            </a:r>
          </a:p>
          <a:p>
            <a:pPr marL="240990" indent="-240990">
              <a:buFont typeface="+mj-lt"/>
              <a:buAutoNum type="arabicPeriod"/>
            </a:pPr>
            <a:r>
              <a:rPr lang="en-US" sz="1600" u="none" baseline="0" dirty="0" smtClean="0"/>
              <a:t>Wheel:2 Reference3,</a:t>
            </a:r>
            <a:br>
              <a:rPr lang="en-US" sz="1600" u="none" baseline="0" dirty="0" smtClean="0"/>
            </a:br>
            <a:r>
              <a:rPr lang="en-US" sz="1600" u="none" baseline="0" dirty="0" smtClean="0"/>
              <a:t>(0,0,-2,…), Visible, …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Document Structure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907" y="1350913"/>
            <a:ext cx="4977714" cy="4090331"/>
          </a:xfrm>
        </p:spPr>
        <p:txBody>
          <a:bodyPr/>
          <a:lstStyle/>
          <a:p>
            <a:pPr eaLnBrk="1" hangingPunct="1"/>
            <a:r>
              <a:rPr lang="en-US" sz="2000" dirty="0" smtClean="0"/>
              <a:t>The </a:t>
            </a:r>
            <a:r>
              <a:rPr lang="en-US" sz="2000" b="1" i="1" dirty="0" err="1" smtClean="0"/>
              <a:t>ComponentOccurrences</a:t>
            </a:r>
            <a:r>
              <a:rPr lang="en-US" sz="2000" dirty="0" smtClean="0"/>
              <a:t> object is accessed through the </a:t>
            </a:r>
            <a:r>
              <a:rPr lang="en-US" sz="2000" b="1" i="1" dirty="0" smtClean="0">
                <a:latin typeface="Arial Narrow" pitchFamily="34" charset="0"/>
              </a:rPr>
              <a:t>Occurrences</a:t>
            </a:r>
            <a:r>
              <a:rPr lang="en-US" sz="2000" dirty="0" smtClean="0"/>
              <a:t> property and allows iteration over all existing occurrences and provides support to add additional occurrences.</a:t>
            </a:r>
          </a:p>
          <a:p>
            <a:pPr eaLnBrk="1" hangingPunct="1"/>
            <a:endParaRPr lang="en-US" sz="1000" dirty="0" smtClean="0"/>
          </a:p>
          <a:p>
            <a:pPr eaLnBrk="1" hangingPunct="1"/>
            <a:r>
              <a:rPr lang="en-US" sz="2000" dirty="0" smtClean="0"/>
              <a:t>The </a:t>
            </a:r>
            <a:r>
              <a:rPr lang="en-US" sz="2000" b="1" i="1" dirty="0" err="1" smtClean="0"/>
              <a:t>DocumentDescriptorsEnumerator</a:t>
            </a:r>
            <a:r>
              <a:rPr lang="en-US" sz="2000" dirty="0" smtClean="0"/>
              <a:t> object is accessed through the </a:t>
            </a:r>
            <a:r>
              <a:rPr lang="en-US" sz="2000" b="1" i="1" dirty="0" err="1" smtClean="0"/>
              <a:t>ReferencedDocumentDescriptors</a:t>
            </a:r>
            <a:r>
              <a:rPr lang="en-US" sz="2000" dirty="0" smtClean="0"/>
              <a:t> property and provides access to the documents referenced by this document.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Freeform 17"/>
          <p:cNvSpPr>
            <a:spLocks/>
          </p:cNvSpPr>
          <p:nvPr/>
        </p:nvSpPr>
        <p:spPr bwMode="auto">
          <a:xfrm>
            <a:off x="5140990" y="2271560"/>
            <a:ext cx="1250035" cy="3907699"/>
          </a:xfrm>
          <a:custGeom>
            <a:avLst/>
            <a:gdLst>
              <a:gd name="T0" fmla="*/ 648386169 w 1146"/>
              <a:gd name="T1" fmla="*/ 0 h 2321"/>
              <a:gd name="T2" fmla="*/ 287941996 w 1146"/>
              <a:gd name="T3" fmla="*/ 2147483647 h 2321"/>
              <a:gd name="T4" fmla="*/ 2147483647 w 1146"/>
              <a:gd name="T5" fmla="*/ 2147483647 h 2321"/>
              <a:gd name="T6" fmla="*/ 0 60000 65536"/>
              <a:gd name="T7" fmla="*/ 0 60000 65536"/>
              <a:gd name="T8" fmla="*/ 0 60000 65536"/>
              <a:gd name="T9" fmla="*/ 0 w 1146"/>
              <a:gd name="T10" fmla="*/ 0 h 2321"/>
              <a:gd name="T11" fmla="*/ 1146 w 1146"/>
              <a:gd name="T12" fmla="*/ 2321 h 2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46" h="2321">
                <a:moveTo>
                  <a:pt x="313" y="0"/>
                </a:moveTo>
                <a:cubicBezTo>
                  <a:pt x="156" y="743"/>
                  <a:pt x="0" y="1487"/>
                  <a:pt x="139" y="1874"/>
                </a:cubicBezTo>
                <a:cubicBezTo>
                  <a:pt x="278" y="2261"/>
                  <a:pt x="712" y="2291"/>
                  <a:pt x="1146" y="2321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 type="triangle" w="med" len="lg"/>
          </a:ln>
        </p:spPr>
        <p:txBody>
          <a:bodyPr wrap="none" lIns="64264" tIns="32132" rIns="64264" bIns="32132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 18"/>
          <p:cNvSpPr>
            <a:spLocks/>
          </p:cNvSpPr>
          <p:nvPr/>
        </p:nvSpPr>
        <p:spPr bwMode="auto">
          <a:xfrm>
            <a:off x="5281839" y="3063965"/>
            <a:ext cx="1127572" cy="2535695"/>
          </a:xfrm>
          <a:custGeom>
            <a:avLst/>
            <a:gdLst>
              <a:gd name="T0" fmla="*/ 451921814 w 1320"/>
              <a:gd name="T1" fmla="*/ 0 h 1437"/>
              <a:gd name="T2" fmla="*/ 328837577 w 1320"/>
              <a:gd name="T3" fmla="*/ 2147483647 h 1437"/>
              <a:gd name="T4" fmla="*/ 2147483647 w 1320"/>
              <a:gd name="T5" fmla="*/ 2147483647 h 1437"/>
              <a:gd name="T6" fmla="*/ 0 60000 65536"/>
              <a:gd name="T7" fmla="*/ 0 60000 65536"/>
              <a:gd name="T8" fmla="*/ 0 60000 65536"/>
              <a:gd name="T9" fmla="*/ 0 w 1320"/>
              <a:gd name="T10" fmla="*/ 0 h 1437"/>
              <a:gd name="T11" fmla="*/ 1320 w 1320"/>
              <a:gd name="T12" fmla="*/ 1437 h 14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20" h="1437">
                <a:moveTo>
                  <a:pt x="246" y="0"/>
                </a:moveTo>
                <a:cubicBezTo>
                  <a:pt x="123" y="461"/>
                  <a:pt x="0" y="923"/>
                  <a:pt x="179" y="1163"/>
                </a:cubicBezTo>
                <a:cubicBezTo>
                  <a:pt x="358" y="1403"/>
                  <a:pt x="839" y="1420"/>
                  <a:pt x="1320" y="1437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 type="triangle" w="med" len="lg"/>
          </a:ln>
        </p:spPr>
        <p:txBody>
          <a:bodyPr wrap="none" lIns="64264" tIns="32132" rIns="64264" bIns="32132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5873" y="1327172"/>
            <a:ext cx="2344044" cy="2650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64264" tIns="32132" rIns="64264" bIns="32132" rtlCol="0">
            <a:spAutoFit/>
          </a:bodyPr>
          <a:lstStyle/>
          <a:p>
            <a:pPr algn="ctr"/>
            <a:r>
              <a:rPr lang="en-US" sz="1400" b="1" u="none" dirty="0" smtClean="0"/>
              <a:t>WheelAssembly.iam</a:t>
            </a:r>
            <a:endParaRPr lang="en-US" sz="1400" u="none" dirty="0" smtClean="0"/>
          </a:p>
          <a:p>
            <a:r>
              <a:rPr lang="en-US" sz="1400" u="none" baseline="0" dirty="0" smtClean="0"/>
              <a:t>References:</a:t>
            </a:r>
          </a:p>
          <a:p>
            <a:pPr marL="240990" indent="-240990">
              <a:buFont typeface="+mj-lt"/>
              <a:buAutoNum type="arabicPeriod"/>
            </a:pPr>
            <a:r>
              <a:rPr lang="en-US" sz="1400" u="none" baseline="0" dirty="0" smtClean="0"/>
              <a:t>Axle.ipt</a:t>
            </a:r>
          </a:p>
          <a:p>
            <a:pPr marL="240990" indent="-240990">
              <a:buFont typeface="+mj-lt"/>
              <a:buAutoNum type="arabicPeriod"/>
            </a:pPr>
            <a:r>
              <a:rPr lang="en-US" sz="1400" u="none" baseline="0" dirty="0" smtClean="0"/>
              <a:t>Wheel.ipt</a:t>
            </a:r>
          </a:p>
          <a:p>
            <a:pPr marL="240990" indent="-240990">
              <a:buFont typeface="+mj-lt"/>
              <a:buAutoNum type="arabicPeriod"/>
            </a:pPr>
            <a:endParaRPr lang="en-US" sz="1400" u="none" baseline="0" dirty="0" smtClean="0"/>
          </a:p>
          <a:p>
            <a:pPr marL="240990" indent="-240990"/>
            <a:r>
              <a:rPr lang="en-US" sz="1400" u="none" baseline="0" dirty="0" smtClean="0"/>
              <a:t>Occurrences:</a:t>
            </a:r>
          </a:p>
          <a:p>
            <a:pPr marL="240990" indent="-240990">
              <a:buFont typeface="+mj-lt"/>
              <a:buAutoNum type="arabicPeriod"/>
            </a:pPr>
            <a:r>
              <a:rPr lang="en-US" sz="1400" u="none" baseline="0" dirty="0" smtClean="0"/>
              <a:t>Axle:1, Reference1,</a:t>
            </a:r>
            <a:br>
              <a:rPr lang="en-US" sz="1400" u="none" baseline="0" dirty="0" smtClean="0"/>
            </a:br>
            <a:r>
              <a:rPr lang="en-US" sz="1400" u="none" baseline="0" dirty="0" smtClean="0"/>
              <a:t>(0,0,0,…), Visible, …</a:t>
            </a:r>
          </a:p>
          <a:p>
            <a:pPr marL="240990" indent="-240990">
              <a:buFont typeface="+mj-lt"/>
              <a:buAutoNum type="arabicPeriod"/>
            </a:pPr>
            <a:r>
              <a:rPr lang="en-US" sz="1400" u="none" baseline="0" dirty="0" smtClean="0"/>
              <a:t>Wheel:1, Reference2,</a:t>
            </a:r>
            <a:br>
              <a:rPr lang="en-US" sz="1400" u="none" baseline="0" dirty="0" smtClean="0"/>
            </a:br>
            <a:r>
              <a:rPr lang="en-US" sz="1400" u="none" baseline="0" dirty="0" smtClean="0"/>
              <a:t>(0,0,-2,…), Visible, …</a:t>
            </a:r>
          </a:p>
          <a:p>
            <a:pPr marL="240990" indent="-240990">
              <a:buFont typeface="+mj-lt"/>
              <a:buAutoNum type="arabicPeriod"/>
            </a:pPr>
            <a:r>
              <a:rPr lang="en-US" sz="1400" u="none" baseline="0" dirty="0" smtClean="0"/>
              <a:t>Wheel:2 Reference3,</a:t>
            </a:r>
            <a:br>
              <a:rPr lang="en-US" sz="1400" u="none" baseline="0" dirty="0" smtClean="0"/>
            </a:br>
            <a:r>
              <a:rPr lang="en-US" sz="1400" u="none" baseline="0" dirty="0" smtClean="0"/>
              <a:t>(0,0,-2,…), Visible, …</a:t>
            </a:r>
          </a:p>
        </p:txBody>
      </p:sp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5547092" y="4523647"/>
          <a:ext cx="2931971" cy="1778661"/>
        </p:xfrm>
        <a:graphic>
          <a:graphicData uri="http://schemas.openxmlformats.org/presentationml/2006/ole">
            <p:oleObj spid="_x0000_s1026" name="Visio" r:id="rId4" imgW="1971675" imgH="1194911" progId="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Structure Traversal</a:t>
            </a:r>
            <a:endParaRPr lang="en-US" dirty="0"/>
          </a:p>
        </p:txBody>
      </p:sp>
      <p:pic>
        <p:nvPicPr>
          <p:cNvPr id="5" name="Picture 6" descr="Ca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023001" y="1356703"/>
            <a:ext cx="4021349" cy="2174817"/>
          </a:xfrm>
          <a:prstGeom prst="rect">
            <a:avLst/>
          </a:prstGeom>
          <a:noFill/>
        </p:spPr>
      </p:pic>
      <p:graphicFrame>
        <p:nvGraphicFramePr>
          <p:cNvPr id="210946" name="Object 2"/>
          <p:cNvGraphicFramePr>
            <a:graphicFrameLocks noChangeAspect="1"/>
          </p:cNvGraphicFramePr>
          <p:nvPr/>
        </p:nvGraphicFramePr>
        <p:xfrm>
          <a:off x="4035221" y="3988437"/>
          <a:ext cx="4255380" cy="2095471"/>
        </p:xfrm>
        <a:graphic>
          <a:graphicData uri="http://schemas.openxmlformats.org/presentationml/2006/ole">
            <p:oleObj spid="_x0000_s2050" name="Visio" r:id="rId5" imgW="2386489" imgH="1174909" progId="">
              <p:embed/>
            </p:oleObj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5350" y="1290638"/>
            <a:ext cx="24193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7" y="148751"/>
            <a:ext cx="8297787" cy="954520"/>
          </a:xfrm>
        </p:spPr>
        <p:txBody>
          <a:bodyPr/>
          <a:lstStyle/>
          <a:p>
            <a:r>
              <a:rPr lang="en-US" dirty="0" smtClean="0"/>
              <a:t>Assembly Structure Traversal - Example</a:t>
            </a:r>
            <a:endParaRPr lang="en-US" dirty="0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82878" y="1155839"/>
            <a:ext cx="8563086" cy="5148150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Public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AssemblyTraversal()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Get the active document, assuming it's an assembly.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Dim oAsmDoc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AssemblyDocument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    oAsmDoc = _InvApplication.ActiveDocument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Call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TraverseAsm(oAsmDoc.ComponentDefinition.Occurrences,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Private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TraverseAsm(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ByVal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oOccurrences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ComponentOccurrences,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ByVal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Level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Integer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Iterate through the current list of occurrences.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Dim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oOcc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As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ComponentOccurrence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For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Each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oOcc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In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oOccurrences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Print the name of the current occurence.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Debug.Print(Space(Level * 3) &amp; oOcc.Name)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If the current occurrence is a subassembly then call this sub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</a:rPr>
              <a:t>' again passing in the collection for the current occurrence.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If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oOcc.DefinitionDocumentType = DocumentTypeEnum.kAssemblyDocumentObject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Then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Call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</a:rPr>
              <a:t>TraverseAsm(oOcc.SubOccurrences, Level + 1)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If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  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Next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noProof="1" smtClean="0">
              <a:ln>
                <a:noFill/>
              </a:ln>
              <a:solidFill>
                <a:srgbClr val="0000FF"/>
              </a:solidFill>
              <a:effectLst/>
              <a:latin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End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</a:t>
            </a:r>
            <a:r>
              <a:rPr kumimoji="0" lang="en-US" sz="1200" b="1" i="0" u="none" strike="noStrike" cap="none" normalizeH="0" baseline="0" noProof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</a:rPr>
              <a:t>Sub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376" y="100381"/>
            <a:ext cx="8016061" cy="995336"/>
          </a:xfrm>
        </p:spPr>
        <p:txBody>
          <a:bodyPr/>
          <a:lstStyle/>
          <a:p>
            <a:r>
              <a:rPr lang="en-US" dirty="0" smtClean="0"/>
              <a:t>Creating Occurrences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76" y="1165395"/>
            <a:ext cx="8016061" cy="489076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b="1" i="1" dirty="0" smtClean="0">
                <a:latin typeface="Arial Narrow" pitchFamily="34" charset="0"/>
              </a:rPr>
              <a:t>Add</a:t>
            </a:r>
            <a:r>
              <a:rPr lang="en-US" dirty="0" smtClean="0">
                <a:latin typeface="Arial Narrow" pitchFamily="34" charset="0"/>
              </a:rPr>
              <a:t>( </a:t>
            </a:r>
            <a:r>
              <a:rPr lang="en-US" dirty="0" err="1" smtClean="0">
                <a:latin typeface="Arial Narrow" pitchFamily="34" charset="0"/>
              </a:rPr>
              <a:t>FileName</a:t>
            </a:r>
            <a:r>
              <a:rPr lang="en-US" dirty="0" smtClean="0">
                <a:latin typeface="Arial Narrow" pitchFamily="34" charset="0"/>
              </a:rPr>
              <a:t> As String, Position As Matrix ) As </a:t>
            </a:r>
            <a:r>
              <a:rPr lang="en-US" dirty="0" err="1" smtClean="0">
                <a:latin typeface="Arial Narrow" pitchFamily="34" charset="0"/>
              </a:rPr>
              <a:t>ComponentOccurrence</a:t>
            </a:r>
            <a:endParaRPr lang="en-US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100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500" b="1" i="1" dirty="0" err="1" smtClean="0">
                <a:latin typeface="Arial Narrow" pitchFamily="34" charset="0"/>
              </a:rPr>
              <a:t>AddByComponentDefinition</a:t>
            </a:r>
            <a:r>
              <a:rPr lang="en-US" dirty="0" smtClean="0">
                <a:latin typeface="Arial Narrow" pitchFamily="34" charset="0"/>
              </a:rPr>
              <a:t>( </a:t>
            </a:r>
            <a:r>
              <a:rPr lang="en-US" dirty="0" err="1" smtClean="0">
                <a:latin typeface="Arial Narrow" pitchFamily="34" charset="0"/>
              </a:rPr>
              <a:t>CompDef</a:t>
            </a:r>
            <a:r>
              <a:rPr lang="en-US" dirty="0" smtClean="0">
                <a:latin typeface="Arial Narrow" pitchFamily="34" charset="0"/>
              </a:rPr>
              <a:t> As </a:t>
            </a:r>
            <a:r>
              <a:rPr lang="en-US" dirty="0" err="1" smtClean="0">
                <a:latin typeface="Arial Narrow" pitchFamily="34" charset="0"/>
              </a:rPr>
              <a:t>ComponentDefinition</a:t>
            </a:r>
            <a:r>
              <a:rPr lang="en-US" dirty="0" smtClean="0">
                <a:latin typeface="Arial Narrow" pitchFamily="34" charset="0"/>
              </a:rPr>
              <a:t>, Position As Matrix ) As </a:t>
            </a:r>
            <a:r>
              <a:rPr lang="en-US" dirty="0" err="1" smtClean="0">
                <a:latin typeface="Arial Narrow" pitchFamily="34" charset="0"/>
              </a:rPr>
              <a:t>ComponentOccurrence</a:t>
            </a:r>
            <a:endParaRPr lang="en-US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100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500" b="1" i="1" dirty="0" err="1" smtClean="0">
                <a:latin typeface="Arial Narrow" pitchFamily="34" charset="0"/>
              </a:rPr>
              <a:t>AddUsingiMates</a:t>
            </a:r>
            <a:r>
              <a:rPr lang="en-US" dirty="0" smtClean="0">
                <a:latin typeface="Arial Narrow" pitchFamily="34" charset="0"/>
              </a:rPr>
              <a:t>( </a:t>
            </a:r>
            <a:r>
              <a:rPr lang="en-US" dirty="0" err="1" smtClean="0">
                <a:latin typeface="Arial Narrow" pitchFamily="34" charset="0"/>
              </a:rPr>
              <a:t>FileName</a:t>
            </a:r>
            <a:r>
              <a:rPr lang="en-US" dirty="0" smtClean="0">
                <a:latin typeface="Arial Narrow" pitchFamily="34" charset="0"/>
              </a:rPr>
              <a:t> As String, Position As Matrix ) As </a:t>
            </a:r>
            <a:r>
              <a:rPr lang="en-US" dirty="0" err="1" smtClean="0">
                <a:latin typeface="Arial Narrow" pitchFamily="34" charset="0"/>
              </a:rPr>
              <a:t>ComponentOccurrence</a:t>
            </a:r>
            <a:endParaRPr lang="en-US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100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500" b="1" i="1" dirty="0" err="1" smtClean="0">
                <a:latin typeface="Arial Narrow" pitchFamily="34" charset="0"/>
              </a:rPr>
              <a:t>AddCustomiPartMember</a:t>
            </a:r>
            <a:r>
              <a:rPr lang="en-US" dirty="0" smtClean="0">
                <a:latin typeface="Arial Narrow" pitchFamily="34" charset="0"/>
              </a:rPr>
              <a:t>( </a:t>
            </a:r>
            <a:r>
              <a:rPr lang="en-US" dirty="0" err="1" smtClean="0">
                <a:latin typeface="Arial Narrow" pitchFamily="34" charset="0"/>
              </a:rPr>
              <a:t>FactoryFileName</a:t>
            </a:r>
            <a:r>
              <a:rPr lang="en-US" dirty="0" smtClean="0">
                <a:latin typeface="Arial Narrow" pitchFamily="34" charset="0"/>
              </a:rPr>
              <a:t> As String, </a:t>
            </a:r>
            <a:br>
              <a:rPr lang="en-US" dirty="0" smtClean="0">
                <a:latin typeface="Arial Narrow" pitchFamily="34" charset="0"/>
              </a:rPr>
            </a:br>
            <a:r>
              <a:rPr lang="en-US" dirty="0" smtClean="0">
                <a:latin typeface="Arial Narrow" pitchFamily="34" charset="0"/>
              </a:rPr>
              <a:t>Position As Matrix, </a:t>
            </a:r>
            <a:r>
              <a:rPr lang="en-US" dirty="0" err="1" smtClean="0">
                <a:latin typeface="Arial Narrow" pitchFamily="34" charset="0"/>
              </a:rPr>
              <a:t>FullFileName</a:t>
            </a:r>
            <a:r>
              <a:rPr lang="en-US" dirty="0" smtClean="0">
                <a:latin typeface="Arial Narrow" pitchFamily="34" charset="0"/>
              </a:rPr>
              <a:t> As String, [Row], </a:t>
            </a:r>
            <a:br>
              <a:rPr lang="en-US" dirty="0" smtClean="0">
                <a:latin typeface="Arial Narrow" pitchFamily="34" charset="0"/>
              </a:rPr>
            </a:br>
            <a:r>
              <a:rPr lang="en-US" dirty="0" smtClean="0">
                <a:latin typeface="Arial Narrow" pitchFamily="34" charset="0"/>
              </a:rPr>
              <a:t>[</a:t>
            </a:r>
            <a:r>
              <a:rPr lang="en-US" dirty="0" err="1" smtClean="0">
                <a:latin typeface="Arial Narrow" pitchFamily="34" charset="0"/>
              </a:rPr>
              <a:t>CustomInput</a:t>
            </a:r>
            <a:r>
              <a:rPr lang="en-US" dirty="0" smtClean="0">
                <a:latin typeface="Arial Narrow" pitchFamily="34" charset="0"/>
              </a:rPr>
              <a:t>] ) As </a:t>
            </a:r>
            <a:r>
              <a:rPr lang="en-US" dirty="0" err="1" smtClean="0">
                <a:latin typeface="Arial Narrow" pitchFamily="34" charset="0"/>
              </a:rPr>
              <a:t>ComponentOccurrence</a:t>
            </a:r>
            <a:endParaRPr lang="en-US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100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500" b="1" i="1" dirty="0" err="1" smtClean="0">
                <a:latin typeface="Arial Narrow" pitchFamily="34" charset="0"/>
              </a:rPr>
              <a:t>AddiPartMember</a:t>
            </a:r>
            <a:r>
              <a:rPr lang="en-US" dirty="0" smtClean="0">
                <a:latin typeface="Arial Narrow" pitchFamily="34" charset="0"/>
              </a:rPr>
              <a:t>( </a:t>
            </a:r>
            <a:r>
              <a:rPr lang="en-US" dirty="0" err="1" smtClean="0">
                <a:latin typeface="Arial Narrow" pitchFamily="34" charset="0"/>
              </a:rPr>
              <a:t>FactoryFileName</a:t>
            </a:r>
            <a:r>
              <a:rPr lang="en-US" dirty="0" smtClean="0">
                <a:latin typeface="Arial Narrow" pitchFamily="34" charset="0"/>
              </a:rPr>
              <a:t> As String, Position As Matrix, [Row] ) As </a:t>
            </a:r>
            <a:r>
              <a:rPr lang="en-US" dirty="0" err="1" smtClean="0">
                <a:latin typeface="Arial Narrow" pitchFamily="34" charset="0"/>
              </a:rPr>
              <a:t>ComponentOccurrence</a:t>
            </a:r>
            <a:endParaRPr lang="en-US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100" dirty="0" smtClean="0">
              <a:latin typeface="Arial Narrow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500" b="1" i="1" dirty="0" err="1" smtClean="0">
                <a:latin typeface="Arial Narrow" pitchFamily="34" charset="0"/>
              </a:rPr>
              <a:t>AddiAssemblyMember</a:t>
            </a:r>
            <a:r>
              <a:rPr lang="en-US" dirty="0" smtClean="0">
                <a:latin typeface="Arial Narrow" pitchFamily="34" charset="0"/>
              </a:rPr>
              <a:t>( </a:t>
            </a:r>
            <a:r>
              <a:rPr lang="en-US" dirty="0" err="1" smtClean="0">
                <a:latin typeface="Arial Narrow" pitchFamily="34" charset="0"/>
              </a:rPr>
              <a:t>FactoryDocumentName</a:t>
            </a:r>
            <a:r>
              <a:rPr lang="en-US" dirty="0" smtClean="0">
                <a:latin typeface="Arial Narrow" pitchFamily="34" charset="0"/>
              </a:rPr>
              <a:t> As String, </a:t>
            </a:r>
            <a:br>
              <a:rPr lang="en-US" dirty="0" smtClean="0">
                <a:latin typeface="Arial Narrow" pitchFamily="34" charset="0"/>
              </a:rPr>
            </a:br>
            <a:r>
              <a:rPr lang="en-US" dirty="0" smtClean="0">
                <a:latin typeface="Arial Narrow" pitchFamily="34" charset="0"/>
              </a:rPr>
              <a:t>Position As Matrix, [Row], [Options] ) As </a:t>
            </a:r>
            <a:r>
              <a:rPr lang="en-US" dirty="0" err="1" smtClean="0">
                <a:latin typeface="Arial Narrow" pitchFamily="34" charset="0"/>
              </a:rPr>
              <a:t>ComponentOccurrence</a:t>
            </a:r>
            <a:endParaRPr lang="en-US" dirty="0" smtClean="0">
              <a:latin typeface="Arial Narrow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3"/>
  <p:tag name="BACKUPSESSIONS" val="True"/>
  <p:tag name="REVIEWONLY" val="False"/>
  <p:tag name="PARTICIPANTSINLEADERBOARD" val="8"/>
  <p:tag name="BUBBLESIZEVISIBLE" val="True"/>
  <p:tag name="CUSTOMGRIDBACKCOLOR" val="-32640"/>
  <p:tag name="CUSTOMCELLBACKCOLOR3" val="-16728064"/>
  <p:tag name="DISPLAYDEVICENUMBER" val="True"/>
  <p:tag name="AUTOSIZEGRID" val="True"/>
  <p:tag name="CHARTCOLORS" val="0"/>
  <p:tag name="MULTIRESPDIVISOR" val="1"/>
  <p:tag name="CORRECTPOINTVALUE" val="100"/>
  <p:tag name="ZEROBASED" val="False"/>
  <p:tag name="SHOWBARVISIBLE" val="True"/>
  <p:tag name="REQUIREPASSWORD" val="False"/>
  <p:tag name="RESPCOUNTERFORMAT" val="0"/>
  <p:tag name="NUMRESPONSES" val="10"/>
  <p:tag name="AUTOADVANCE" val="True"/>
  <p:tag name="TEAMSINLEADERBOARD" val="8"/>
  <p:tag name="BUBBLEGROUPING" val="3"/>
  <p:tag name="CUSTOMCELLBACKCOLOR2" val="-16711681"/>
  <p:tag name="DISPLAYDEVICEID" val="True"/>
  <p:tag name="GRIDPOSITION" val="1"/>
  <p:tag name="INCLUDENONRESPONDERS" val="True"/>
  <p:tag name="INCORRECTPOINTVALUE" val="0"/>
  <p:tag name="CHARTSCALE" val="True"/>
  <p:tag name="DEFAULTPORT" val="1001"/>
  <p:tag name="RESPTABLESTYLE" val="0"/>
  <p:tag name="BACKUPMAINTENANCE" val="7"/>
  <p:tag name="STDCHART" val="1"/>
  <p:tag name="DEFAULTNUMTEAMS" val="8"/>
  <p:tag name="USESCHEMECOLORS" val="True"/>
  <p:tag name="GRIDSIZE" val="{Width=800, Height=600}"/>
  <p:tag name="PARTLISTDEFAULT" val="0"/>
  <p:tag name="ADDINALWAYSLOADED" val="True"/>
  <p:tag name="ENABLEPRESENTERVPAD" val="False"/>
  <p:tag name="COUNTDOWNSECONDS" val="5"/>
  <p:tag name="ROTATIONINTERVAL" val="2"/>
  <p:tag name="BUBBLEVALUEFORMAT" val="0.0"/>
  <p:tag name="DISPLAYNAME" val="True"/>
  <p:tag name="CHARTLABELS" val="1"/>
  <p:tag name="REALTIMEBACKUP" val="False"/>
  <p:tag name="ANSWERNOWSTYLE" val="-1"/>
  <p:tag name="ALLOWDUPLICATES" val="False"/>
  <p:tag name="BUBBLENAMEVISIBLE" val="True"/>
  <p:tag name="GRIDOPACITY" val="100"/>
  <p:tag name="INCLUDEPPT" val="True"/>
  <p:tag name="EXPANDSHOWBAR" val="False"/>
  <p:tag name="CHARTVALUEFORMAT" val="0%"/>
  <p:tag name="CUSTOMCELLBACKCOLOR1" val="-256"/>
  <p:tag name="RESETCHARTS" val="True"/>
  <p:tag name="ANSWERNOWTEXT" val="Answer Now"/>
  <p:tag name="MAXRESPONDERS" val="8"/>
  <p:tag name="POLLINGCYCLE" val="2"/>
  <p:tag name="COUNTDOWNSTYLE" val="2"/>
  <p:tag name="CUSTOMCELLBACKCOLOR4" val="-65536"/>
  <p:tag name="TPVERSION" val="2006"/>
  <p:tag name="GRIDROTATIONINTERVAL" val="2"/>
  <p:tag name="AUTOUPDATEALIASES" val="True"/>
  <p:tag name="USEENTERPRISEMANAGER" val="False"/>
  <p:tag name="CUSTOMCELLFORECOLOR" val="-4144960"/>
  <p:tag name="AUTOADJUSTPARTRANGE" val="True"/>
  <p:tag name="ALLOWUSERFEEDBACK" val="True"/>
  <p:tag name="DELIMITERS" val="3.1"/>
</p:tagLst>
</file>

<file path=ppt/theme/theme1.xml><?xml version="1.0" encoding="utf-8"?>
<a:theme xmlns:a="http://schemas.openxmlformats.org/drawingml/2006/main" name="blank">
  <a:themeElements>
    <a:clrScheme name="blank 1">
      <a:dk1>
        <a:srgbClr val="CCCCCC"/>
      </a:dk1>
      <a:lt1>
        <a:srgbClr val="FFFFFF"/>
      </a:lt1>
      <a:dk2>
        <a:srgbClr val="000000"/>
      </a:dk2>
      <a:lt2>
        <a:srgbClr val="FFFFFF"/>
      </a:lt2>
      <a:accent1>
        <a:srgbClr val="00B4FF"/>
      </a:accent1>
      <a:accent2>
        <a:srgbClr val="EE5500"/>
      </a:accent2>
      <a:accent3>
        <a:srgbClr val="AAAAAA"/>
      </a:accent3>
      <a:accent4>
        <a:srgbClr val="DADADA"/>
      </a:accent4>
      <a:accent5>
        <a:srgbClr val="AAD6FF"/>
      </a:accent5>
      <a:accent6>
        <a:srgbClr val="D84C00"/>
      </a:accent6>
      <a:hlink>
        <a:srgbClr val="77BB11"/>
      </a:hlink>
      <a:folHlink>
        <a:srgbClr val="FFAA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CCCCCC"/>
        </a:dk1>
        <a:lt1>
          <a:srgbClr val="FFFFFF"/>
        </a:lt1>
        <a:dk2>
          <a:srgbClr val="000000"/>
        </a:dk2>
        <a:lt2>
          <a:srgbClr val="FFFFFF"/>
        </a:lt2>
        <a:accent1>
          <a:srgbClr val="00B4FF"/>
        </a:accent1>
        <a:accent2>
          <a:srgbClr val="EE5500"/>
        </a:accent2>
        <a:accent3>
          <a:srgbClr val="AAAAAA"/>
        </a:accent3>
        <a:accent4>
          <a:srgbClr val="DADADA"/>
        </a:accent4>
        <a:accent5>
          <a:srgbClr val="AAD6FF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7114</TotalTime>
  <Words>1993</Words>
  <Application>Microsoft Office PowerPoint</Application>
  <PresentationFormat>On-screen Show (4:3)</PresentationFormat>
  <Paragraphs>518</Paragraphs>
  <Slides>29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blank</vt:lpstr>
      <vt:lpstr>Visio</vt:lpstr>
      <vt:lpstr> </vt:lpstr>
      <vt:lpstr>Agenda</vt:lpstr>
      <vt:lpstr>Assembly Documents</vt:lpstr>
      <vt:lpstr>Assembly Document as an End User</vt:lpstr>
      <vt:lpstr>Assembly Document Through the API</vt:lpstr>
      <vt:lpstr>Assembly Document Structure API</vt:lpstr>
      <vt:lpstr>Assembly Structure Traversal</vt:lpstr>
      <vt:lpstr>Assembly Structure Traversal - Example</vt:lpstr>
      <vt:lpstr>Creating Occurrences</vt:lpstr>
      <vt:lpstr>Creating an Occurrence - Example</vt:lpstr>
      <vt:lpstr>Creating Occurrences With Options</vt:lpstr>
      <vt:lpstr>Add With Options - Example</vt:lpstr>
      <vt:lpstr>Transient Geometry Math Objects</vt:lpstr>
      <vt:lpstr>What is a Matrix?</vt:lpstr>
      <vt:lpstr>A Matrix in Inventor</vt:lpstr>
      <vt:lpstr>Matrix and Occurrences</vt:lpstr>
      <vt:lpstr>Matrix as a Transform</vt:lpstr>
      <vt:lpstr>Matrix Functions</vt:lpstr>
      <vt:lpstr>Vectors</vt:lpstr>
      <vt:lpstr>Lab: Positionning Occurrences</vt:lpstr>
      <vt:lpstr>Assembly Document - Proxies</vt:lpstr>
      <vt:lpstr>Proxy Objects</vt:lpstr>
      <vt:lpstr>Proxy Objects</vt:lpstr>
      <vt:lpstr>Creating Proxies - Example</vt:lpstr>
      <vt:lpstr>Assembly Document – Constraints</vt:lpstr>
      <vt:lpstr>Adding Constraints – from native objects</vt:lpstr>
      <vt:lpstr>Adding Constraints – from proxy objects</vt:lpstr>
      <vt:lpstr>Lab: Creation of constraints</vt:lpstr>
      <vt:lpstr>Slide 29</vt:lpstr>
    </vt:vector>
  </TitlesOfParts>
  <Company>Autodesk,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Tinman MRD</dc:title>
  <dc:creator>Autodesk, Inc.</dc:creator>
  <cp:lastModifiedBy>liangx</cp:lastModifiedBy>
  <cp:revision>492</cp:revision>
  <dcterms:created xsi:type="dcterms:W3CDTF">2005-01-11T23:12:23Z</dcterms:created>
  <dcterms:modified xsi:type="dcterms:W3CDTF">2013-01-28T09:59:47Z</dcterms:modified>
</cp:coreProperties>
</file>