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23"/>
  </p:notesMasterIdLst>
  <p:sldIdLst>
    <p:sldId id="422" r:id="rId5"/>
    <p:sldId id="426" r:id="rId6"/>
    <p:sldId id="430" r:id="rId7"/>
    <p:sldId id="429" r:id="rId8"/>
    <p:sldId id="431" r:id="rId9"/>
    <p:sldId id="428" r:id="rId10"/>
    <p:sldId id="432" r:id="rId11"/>
    <p:sldId id="433" r:id="rId12"/>
    <p:sldId id="436" r:id="rId13"/>
    <p:sldId id="435" r:id="rId14"/>
    <p:sldId id="445" r:id="rId15"/>
    <p:sldId id="434" r:id="rId16"/>
    <p:sldId id="437" r:id="rId17"/>
    <p:sldId id="440" r:id="rId18"/>
    <p:sldId id="442" r:id="rId19"/>
    <p:sldId id="441" r:id="rId20"/>
    <p:sldId id="444" r:id="rId21"/>
    <p:sldId id="427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3300"/>
    <a:srgbClr val="00FF00"/>
    <a:srgbClr val="CC9900"/>
    <a:srgbClr val="009999"/>
    <a:srgbClr val="008080"/>
    <a:srgbClr val="FFCC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3" autoAdjust="0"/>
    <p:restoredTop sz="93773" autoAdjust="0"/>
  </p:normalViewPr>
  <p:slideViewPr>
    <p:cSldViewPr snapToGrid="0">
      <p:cViewPr>
        <p:scale>
          <a:sx n="100" d="100"/>
          <a:sy n="100" d="100"/>
        </p:scale>
        <p:origin x="-955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cs typeface="+mn-cs"/>
              </a:defRPr>
            </a:lvl1pPr>
          </a:lstStyle>
          <a:p>
            <a:pPr>
              <a:defRPr/>
            </a:pPr>
            <a:fld id="{C5FFF9D4-6F7E-4E95-BDAF-00943C8AF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A06F25-44DF-41FE-B62D-13B6CA9C3CC7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2275" y="685800"/>
            <a:ext cx="3568700" cy="26781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Drawing curves can be provided as input when creating drawing annotation and are provided as part of the output when querying existing annotations.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Sample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Use: Retrieve dimensions from model sketches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Public Sub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RetrievDimensionsFromModel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InvApplication.ActiveDocument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oView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DrawingView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oView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oDrawing.ActiveSheet.DrawingViews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oDimColl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GeneralDimensionsEnumerator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oDimColl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oDrawing.ActiveSheet.DrawingDimensions.GeneralDimensions.Retrieve(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oView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F0DD30-8396-40BD-87E4-6113D6331ADC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smtClean="0">
                <a:cs typeface="Arial" charset="0"/>
              </a:rPr>
              <a:t>Thank you! </a:t>
            </a:r>
          </a:p>
          <a:p>
            <a:pPr eaLnBrk="1" hangingPunct="1"/>
            <a:endParaRPr lang="en-US" sz="1000" smtClean="0">
              <a:cs typeface="Arial" charset="0"/>
            </a:endParaRPr>
          </a:p>
          <a:p>
            <a:pPr eaLnBrk="1" hangingPunct="1"/>
            <a:r>
              <a:rPr lang="en-US" sz="1000" smtClean="0">
                <a:cs typeface="Arial" charset="0"/>
              </a:rPr>
              <a:t>Questions?</a:t>
            </a: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F982D5-82CA-48AE-9A63-27929C1096E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Sample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Use: Create a empty Title Block Definition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Public Sub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AddTitleBlockDef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'Ensures the active document is a drawing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If _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InvApplication.ActiveDocument.DocumentType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&lt;&gt;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DocumentTypeEnum.kDrawingDocumentObject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MsgBox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("A Drawing Document must be active...")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Exit Sub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End If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InvApplication.ActiveDocument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get the Title blocks (definitions)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oTitleBlks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TitleBlockDefinitions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oTitleBlks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oDrawDoc.TitleBlockDefinitions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add a new title block definition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oTitleBlk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TitleBlockDefinition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oTitleBlk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oTitleBlks.Add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("My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TitleBlock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Sample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Use: Create a Border Definition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Public Sub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CreateBorderDefinition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InvApplication.ActiveDocument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Create the new border definition.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oBorderDef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BorderDefinition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oBorderDef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oDrawDoc.BorderDefinitions.Add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("My Border")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Open the border definition's sketch for edit.  This is done by calling the Edit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method of the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BorderDefinition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to obtain a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DrawingSketch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DrawingSketch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Nothing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Call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oBorderDef.Edit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TransientGeometry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InvApplication.TransientGeometry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Use the functionality of the sketch to add geometry.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Call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oSketch.SketchLines.AddAsTwoPointRectangle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(oTG.CreatePoint2d(2, 2), oTG.CreatePoint2d(53.88, 41.18))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Call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oBorderDef.ExitEdit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(True)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Green </a:t>
            </a:r>
            <a:r>
              <a:rPr lang="fr-FR" dirty="0" err="1" smtClean="0"/>
              <a:t>Views</a:t>
            </a:r>
            <a:r>
              <a:rPr lang="fr-FR" dirty="0" smtClean="0"/>
              <a:t> are </a:t>
            </a:r>
            <a:r>
              <a:rPr lang="fr-FR" dirty="0" err="1" smtClean="0"/>
              <a:t>supported</a:t>
            </a:r>
            <a:r>
              <a:rPr lang="fr-FR" dirty="0" smtClean="0"/>
              <a:t> by API, </a:t>
            </a:r>
            <a:r>
              <a:rPr lang="fr-FR" dirty="0" err="1" smtClean="0"/>
              <a:t>Yellow</a:t>
            </a:r>
            <a:r>
              <a:rPr lang="fr-FR" dirty="0" smtClean="0"/>
              <a:t> </a:t>
            </a:r>
            <a:r>
              <a:rPr lang="fr-FR" dirty="0" err="1" smtClean="0"/>
              <a:t>ones</a:t>
            </a:r>
            <a:r>
              <a:rPr lang="fr-FR" dirty="0" smtClean="0"/>
              <a:t> as </a:t>
            </a:r>
            <a:r>
              <a:rPr lang="fr-FR" dirty="0" err="1" smtClean="0"/>
              <a:t>well</a:t>
            </a:r>
            <a:r>
              <a:rPr lang="fr-FR" dirty="0" smtClean="0"/>
              <a:t> and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in 2010 release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Sample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Use: Create Drawing Views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Public Sub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CreateViews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oDrawingDoc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oDrawingDoc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InvApplication.ActiveDocument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oPartDoc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PartDocument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oPartDoc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InvApplication.Documents.Open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("C:\Temp\Part1.ipt", False)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TransientGeometry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InvApplication.TransientGeometry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Create the base view.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oFrontView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DrawingView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oFrontView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oDrawingDoc.ActiveSheet.DrawingViews.AddBaseView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oPartDoc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oTG.CreatePoint2d(35, 20), 1, _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ViewOrientationTypeEnum.kFrontViewOrientation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_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DrawingViewStyleEnum.kHiddenLineDrawingViewStyle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Create projected views.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oRightView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DrawingView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oRightView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oDrawingDoc.ActiveSheet.DrawingViews.AddProjectedView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oFrontView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oTG.CreatePoint2d(15, 20), _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DrawingViewStyleEnum.kFromBaseDrawingViewStyle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oIsoView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DrawingView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oIsoView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oDrawingDoc.ActiveSheet.DrawingViews.AddProjectedView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oFrontView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oTG.CreatePoint2d(15, 35), _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DrawingViewStyleEnum.kHiddenLineRemovedDrawingViewStyle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</a:p>
          <a:p>
            <a:endParaRPr lang="fr-F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'// Sample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'//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'// Use: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BaseView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with model Camera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'/////////////////////////////////////////////////////////////////////////////////////////////////////////////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Sub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CreateBaseViewWithCamera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endParaRPr lang="fr-F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'Open the part to insert in the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(Visible mode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required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Dim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oPartDoc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PartDocument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Set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oPartDoc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ThisApplication.Documents.Open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("C:\Temp\Part1.ipt",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True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fr-F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Get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Camera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object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Dim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oCamera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Camera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Set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oCamera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ThisApplication.ActiveView.Camera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'Set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your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Camera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parameters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oCamera.Eye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ThisApplication.TransientGeometry.CreatePoint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(0, 10, 10)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oCamera.target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ThisApplication.TransientGeometry.CreatePoint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(0, 0, 0)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oCamera.UpVector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ThisApplication.TransientGeometry.CreateUnitVector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(0, 1, 0)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'Open the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doc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Dim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oDrawingDoc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DrawingDocument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Set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oDrawingDoc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ThisApplication.Documents.Open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("C:\Temp\Drawing1.idw",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True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Dim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oSheet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sheet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Set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oSheet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oDrawingDoc.Sheets.item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'Position base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view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 middle of the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sheet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Dim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oViewPos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point2d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Set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oViewPos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ThisApplication.TransientGeometry.CreatePoint2d(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oSheet.width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/ 2,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oSheet.height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/ 2)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Create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view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with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parameters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Dim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oBaseView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DrawingView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Set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oBaseView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oSheet.DrawingViews.AddBaseView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oPartDoc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oViewPos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1,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kArbitraryViewOrientation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kHiddenLineDrawingViewStyle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"BaseView1",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oCamera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'Close the part doc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oPartDoc.Close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End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Sub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1" hangingPunct="1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Allows the associated document to automatically be handled by data management software since it is seen as a reference of the drawing.</a:t>
            </a:r>
          </a:p>
          <a:p>
            <a:pPr lvl="0" eaLnBrk="1" hangingPunct="1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Events notification indicating when the associated model has changed and the view contents (sketch) should be updated. This is the key part. Added for harness.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LOGO_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0"/>
            <a:ext cx="29718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6672263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798FBCD8-8831-4675-8A55-30D0D590633E}" type="slidenum">
              <a:rPr lang="en-US" sz="600" u="none">
                <a:solidFill>
                  <a:srgbClr val="969696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sz="600" u="none">
              <a:solidFill>
                <a:srgbClr val="969696"/>
              </a:solidFill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319088" y="6672263"/>
            <a:ext cx="365601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u="none" dirty="0">
                <a:solidFill>
                  <a:srgbClr val="969696"/>
                </a:solidFill>
                <a:cs typeface="+mn-cs"/>
              </a:rPr>
              <a:t>Autodesk Confidential Information </a:t>
            </a:r>
            <a:r>
              <a:rPr lang="en-US" sz="800" u="none" dirty="0" smtClean="0">
                <a:solidFill>
                  <a:srgbClr val="969696"/>
                </a:solidFill>
                <a:cs typeface="+mn-cs"/>
              </a:rPr>
              <a:t>June 2008</a:t>
            </a:r>
            <a:endParaRPr lang="en-US" sz="800" u="none" dirty="0">
              <a:solidFill>
                <a:srgbClr val="969696"/>
              </a:solidFill>
              <a:cs typeface="+mn-cs"/>
            </a:endParaRP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95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7463" y="136525"/>
            <a:ext cx="20145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58959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0629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9088" y="1416050"/>
            <a:ext cx="3954462" cy="5119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950" y="1416050"/>
            <a:ext cx="3956050" cy="5119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0629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9088" y="1416050"/>
            <a:ext cx="8062912" cy="5119688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39544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950" y="1416050"/>
            <a:ext cx="39560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0629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062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48" name="Picture 4" descr="PPT_LOGO_4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4572000" y="6672263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FAC1506D-72DB-4C16-9B2E-996AADB9B523}" type="slidenum">
              <a:rPr lang="en-US" sz="600" u="none">
                <a:solidFill>
                  <a:srgbClr val="969696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sz="600" u="none">
              <a:solidFill>
                <a:srgbClr val="969696"/>
              </a:solidFill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319088" y="6672263"/>
            <a:ext cx="365601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b="1" u="none" dirty="0">
                <a:solidFill>
                  <a:srgbClr val="969696"/>
                </a:solidFill>
                <a:cs typeface="+mn-cs"/>
              </a:rPr>
              <a:t>Autodesk Confidential Information </a:t>
            </a:r>
            <a:r>
              <a:rPr lang="en-US" sz="800" b="1" u="none" dirty="0" smtClean="0">
                <a:solidFill>
                  <a:srgbClr val="969696"/>
                </a:solidFill>
                <a:cs typeface="+mn-cs"/>
              </a:rPr>
              <a:t>January 2010</a:t>
            </a:r>
            <a:endParaRPr lang="en-US" sz="800" b="1" u="none" dirty="0">
              <a:solidFill>
                <a:srgbClr val="969696"/>
              </a:solidFill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4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568325" indent="-169863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Program%20Files\Autodesk\Inventor%202012\Help_Lite\admapi_16_0.chm::/Inventor__Documen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mk:@MSITStore:C:\Program%20Files\Autodesk\Inventor%202012\Help_Lite\admapi_16_0.chm::/Inventor__DrawingView.html" TargetMode="External"/><Relationship Id="rId4" Type="http://schemas.openxmlformats.org/officeDocument/2006/relationships/hyperlink" Target="mk:@MSITStore:C:\Program%20Files\Autodesk\Inventor%202012\Help_Lite\admapi_16_0.chm::/Inventor__Point2d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adpl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219" name="Rectangle 3"/>
          <p:cNvSpPr>
            <a:spLocks noGrp="1" noChangeArrowheads="1"/>
          </p:cNvSpPr>
          <p:nvPr/>
        </p:nvSpPr>
        <p:spPr bwMode="auto">
          <a:xfrm>
            <a:off x="319088" y="2649538"/>
            <a:ext cx="8443912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spcBef>
                <a:spcPct val="5000"/>
              </a:spcBef>
              <a:spcAft>
                <a:spcPct val="5000"/>
              </a:spcAft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221" name="Title 19"/>
          <p:cNvSpPr>
            <a:spLocks noGrp="1"/>
          </p:cNvSpPr>
          <p:nvPr>
            <p:ph type="title"/>
          </p:nvPr>
        </p:nvSpPr>
        <p:spPr>
          <a:xfrm>
            <a:off x="6396038" y="2433638"/>
            <a:ext cx="2747962" cy="881062"/>
          </a:xfrm>
        </p:spPr>
        <p:txBody>
          <a:bodyPr/>
          <a:lstStyle/>
          <a:p>
            <a:pPr algn="ctr" eaLnBrk="1" hangingPunct="1"/>
            <a:r>
              <a:rPr lang="en-US" i="1" dirty="0" smtClean="0"/>
              <a:t/>
            </a:r>
            <a:br>
              <a:rPr lang="en-US" i="1" dirty="0" smtClean="0"/>
            </a:br>
            <a:endParaRPr lang="en-US" sz="1400" i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2471975"/>
            <a:ext cx="9144000" cy="230832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287705" y="2351820"/>
            <a:ext cx="7742604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sz="1400" u="none" dirty="0">
              <a:cs typeface="+mn-cs"/>
            </a:endParaRPr>
          </a:p>
          <a:p>
            <a:pPr>
              <a:defRPr/>
            </a:pPr>
            <a:r>
              <a:rPr lang="en-US" sz="3600" u="none" dirty="0" smtClean="0">
                <a:cs typeface="+mn-cs"/>
              </a:rPr>
              <a:t>Drawing Document Essentials</a:t>
            </a:r>
            <a:endParaRPr lang="en-US" sz="3600" u="none" dirty="0">
              <a:cs typeface="+mn-cs"/>
            </a:endParaRPr>
          </a:p>
          <a:p>
            <a:pPr>
              <a:defRPr/>
            </a:pPr>
            <a:endParaRPr lang="en-US" sz="3600" i="1" u="none" dirty="0">
              <a:cs typeface="+mn-cs"/>
            </a:endParaRPr>
          </a:p>
          <a:p>
            <a:pPr>
              <a:defRPr/>
            </a:pPr>
            <a:r>
              <a:rPr lang="fr-FR" sz="2800" i="1" u="none" dirty="0" err="1" smtClean="0">
                <a:cs typeface="+mn-cs"/>
              </a:rPr>
              <a:t>Presenter</a:t>
            </a:r>
            <a:endParaRPr lang="fr-FR" sz="2800" i="1" u="none" dirty="0" smtClean="0">
              <a:cs typeface="+mn-cs"/>
            </a:endParaRPr>
          </a:p>
          <a:p>
            <a:pPr>
              <a:defRPr/>
            </a:pPr>
            <a:r>
              <a:rPr lang="fr-FR" sz="2800" i="1" u="none" dirty="0" err="1" smtClean="0">
                <a:cs typeface="+mn-cs"/>
              </a:rPr>
              <a:t>Developer</a:t>
            </a:r>
            <a:r>
              <a:rPr lang="fr-FR" sz="2800" i="1" u="none" dirty="0" smtClean="0">
                <a:cs typeface="+mn-cs"/>
              </a:rPr>
              <a:t> </a:t>
            </a:r>
            <a:r>
              <a:rPr lang="fr-FR" sz="2800" i="1" u="none" dirty="0" err="1" smtClean="0">
                <a:cs typeface="+mn-cs"/>
              </a:rPr>
              <a:t>Technical</a:t>
            </a:r>
            <a:r>
              <a:rPr lang="fr-FR" sz="2800" i="1" u="none" dirty="0" smtClean="0">
                <a:cs typeface="+mn-cs"/>
              </a:rPr>
              <a:t> Services</a:t>
            </a:r>
            <a:endParaRPr lang="en-US" sz="1050" i="1" u="none" dirty="0"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7" y="1162050"/>
            <a:ext cx="8567738" cy="5383213"/>
          </a:xfrm>
        </p:spPr>
        <p:txBody>
          <a:bodyPr/>
          <a:lstStyle/>
          <a:p>
            <a:pPr eaLnBrk="1" hangingPunct="1"/>
            <a:r>
              <a:rPr lang="en-US" dirty="0" smtClean="0"/>
              <a:t>Can access all curves in the view or just the curves that represent a specific model edge or face.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b="1" i="1" dirty="0" err="1" smtClean="0">
                <a:latin typeface="Tahoma" pitchFamily="34" charset="0"/>
              </a:rPr>
              <a:t>DrawingView.DrawingCurves</a:t>
            </a:r>
            <a:r>
              <a:rPr lang="en-US" sz="1800" b="1" i="1" dirty="0" smtClean="0">
                <a:latin typeface="Tahoma" pitchFamily="34" charset="0"/>
              </a:rPr>
              <a:t>([</a:t>
            </a:r>
            <a:r>
              <a:rPr lang="en-US" sz="1800" b="1" i="1" dirty="0" err="1" smtClean="0">
                <a:latin typeface="Tahoma" pitchFamily="34" charset="0"/>
              </a:rPr>
              <a:t>ModelObject</a:t>
            </a:r>
            <a:r>
              <a:rPr lang="en-US" sz="1800" b="1" i="1" dirty="0" smtClean="0">
                <a:latin typeface="Tahoma" pitchFamily="34" charset="0"/>
              </a:rPr>
              <a:t>]) As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b="1" i="1" dirty="0" smtClean="0">
                <a:latin typeface="Tahoma" pitchFamily="34" charset="0"/>
              </a:rPr>
              <a:t>	</a:t>
            </a:r>
            <a:r>
              <a:rPr lang="en-US" sz="1800" b="1" i="1" dirty="0" err="1" smtClean="0">
                <a:latin typeface="Tahoma" pitchFamily="34" charset="0"/>
              </a:rPr>
              <a:t>DrawingCurvesEnumerator</a:t>
            </a:r>
            <a:endParaRPr lang="en-US" sz="1800" b="1" i="1" dirty="0" smtClean="0">
              <a:latin typeface="Tahoma" pitchFamily="34" charset="0"/>
            </a:endParaRPr>
          </a:p>
          <a:p>
            <a:pPr eaLnBrk="1" hangingPunct="1"/>
            <a:r>
              <a:rPr lang="en-US" dirty="0" smtClean="0"/>
              <a:t>Returns Nothing if the model edge or face is not represented in the drawing.</a:t>
            </a:r>
          </a:p>
          <a:p>
            <a:pPr eaLnBrk="1" hangingPunct="1"/>
            <a:r>
              <a:rPr lang="en-US" dirty="0" smtClean="0"/>
              <a:t>Selections return </a:t>
            </a:r>
            <a:r>
              <a:rPr lang="en-US" b="1" i="1" dirty="0" err="1" smtClean="0"/>
              <a:t>DrawingCurveSegment</a:t>
            </a:r>
            <a:r>
              <a:rPr lang="en-US" dirty="0" smtClean="0"/>
              <a:t> objects.</a:t>
            </a:r>
          </a:p>
          <a:p>
            <a:endParaRPr lang="en-US" dirty="0"/>
          </a:p>
        </p:txBody>
      </p:sp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358" t="11452" r="9369" b="5260"/>
          <a:stretch>
            <a:fillRect/>
          </a:stretch>
        </p:blipFill>
        <p:spPr bwMode="auto">
          <a:xfrm>
            <a:off x="5284789" y="4119563"/>
            <a:ext cx="3009644" cy="2376488"/>
          </a:xfrm>
          <a:prstGeom prst="rect">
            <a:avLst/>
          </a:prstGeom>
          <a:solidFill>
            <a:schemeClr val="lt1"/>
          </a:solidFill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289425"/>
            <a:ext cx="1963738" cy="1876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2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7950" y="4498975"/>
            <a:ext cx="2228850" cy="1158875"/>
          </a:xfrm>
          <a:prstGeom prst="rect">
            <a:avLst/>
          </a:prstGeom>
          <a:solidFill>
            <a:schemeClr val="lt1"/>
          </a:solidFill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Drawing </a:t>
            </a:r>
            <a:r>
              <a:rPr lang="en-US" altLang="zh-CN" dirty="0" smtClean="0"/>
              <a:t>Curves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48" y="1210310"/>
            <a:ext cx="8062912" cy="5119688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FFC000"/>
                </a:solidFill>
              </a:rPr>
              <a:t>DrawingCurveSegment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2"/>
            <a:r>
              <a:rPr lang="en-US" altLang="zh-CN" dirty="0" smtClean="0"/>
              <a:t>represents </a:t>
            </a:r>
            <a:r>
              <a:rPr lang="en-US" altLang="zh-CN" dirty="0" smtClean="0"/>
              <a:t>a single segment of a drawing </a:t>
            </a:r>
            <a:r>
              <a:rPr lang="en-US" altLang="zh-CN" dirty="0" smtClean="0"/>
              <a:t>curve</a:t>
            </a:r>
          </a:p>
          <a:p>
            <a:pPr lvl="2"/>
            <a:r>
              <a:rPr lang="en-US" altLang="zh-CN" dirty="0" err="1" smtClean="0">
                <a:solidFill>
                  <a:srgbClr val="FFC000"/>
                </a:solidFill>
              </a:rPr>
              <a:t>GeometryType</a:t>
            </a:r>
            <a:r>
              <a:rPr lang="en-US" altLang="zh-CN" dirty="0" smtClean="0"/>
              <a:t> (provided from 2013): </a:t>
            </a:r>
            <a:r>
              <a:rPr lang="en-US" altLang="zh-CN" dirty="0" smtClean="0"/>
              <a:t>returns the type of the geometry object that will be returned by the Geometry property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>
                <a:solidFill>
                  <a:srgbClr val="FFC000"/>
                </a:solidFill>
              </a:rPr>
              <a:t>Geometry</a:t>
            </a:r>
            <a:r>
              <a:rPr lang="en-US" altLang="zh-CN" dirty="0" smtClean="0"/>
              <a:t>  (provided from 2013</a:t>
            </a:r>
            <a:r>
              <a:rPr lang="en-US" altLang="zh-CN" dirty="0" smtClean="0"/>
              <a:t>): </a:t>
            </a:r>
            <a:r>
              <a:rPr lang="en-US" altLang="zh-CN" dirty="0" smtClean="0"/>
              <a:t>returns a 2d geometry object that represents this drawing curve segment in sheet space. The true drawing curve is 3d geometry and this is a flattened 2d version. As a result the geometry type can be different. For example a 3d circle can flatten to a 2d ellipse or a line if the circle is viewed completely on edge. There isn’t any expected correlation between the parameterization of this curve and the original 3d curve.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GeometryIntent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7" y="1320800"/>
            <a:ext cx="8005763" cy="5119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dirty="0" err="1" smtClean="0">
                <a:latin typeface="Tahoma" pitchFamily="34" charset="0"/>
              </a:rPr>
              <a:t>Sheet.CreateGeometryIntent</a:t>
            </a:r>
            <a:r>
              <a:rPr lang="en-US" sz="1800" b="1" i="1" dirty="0" smtClean="0">
                <a:latin typeface="Tahoma" pitchFamily="34" charset="0"/>
              </a:rPr>
              <a:t>(Geometry As Object, [Intent])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dirty="0" smtClean="0">
                <a:latin typeface="Tahoma" pitchFamily="34" charset="0"/>
              </a:rPr>
              <a:t>	As </a:t>
            </a:r>
            <a:r>
              <a:rPr lang="en-US" sz="1800" b="1" i="1" dirty="0" err="1" smtClean="0">
                <a:latin typeface="Tahoma" pitchFamily="34" charset="0"/>
              </a:rPr>
              <a:t>GeometryIntent</a:t>
            </a:r>
            <a:endParaRPr lang="en-US" sz="1800" b="1" i="1" dirty="0" smtClean="0"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i="1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b="1" i="1" dirty="0" smtClean="0"/>
              <a:t>Geometry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dirty="0" smtClean="0"/>
              <a:t>Object that specifies the geometry. Valid input objects are </a:t>
            </a:r>
            <a:r>
              <a:rPr lang="en-US" dirty="0" err="1" smtClean="0"/>
              <a:t>DrawingCurve</a:t>
            </a:r>
            <a:r>
              <a:rPr lang="en-US" dirty="0" smtClean="0"/>
              <a:t>, all the drawing sketch entities, </a:t>
            </a:r>
            <a:r>
              <a:rPr lang="en-US" dirty="0" err="1" smtClean="0"/>
              <a:t>DrawingDimension</a:t>
            </a:r>
            <a:r>
              <a:rPr lang="en-US" dirty="0" smtClean="0"/>
              <a:t>, Centerline, </a:t>
            </a:r>
            <a:r>
              <a:rPr lang="en-US" dirty="0" err="1" smtClean="0"/>
              <a:t>Centermark</a:t>
            </a:r>
            <a:r>
              <a:rPr lang="en-US" dirty="0" smtClean="0"/>
              <a:t> and Point2d.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000" b="1" i="1" dirty="0" smtClean="0"/>
              <a:t>Intent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dirty="0" smtClean="0"/>
              <a:t>Optional input object that specifies the intent point on the input geometry. This can be a value from </a:t>
            </a:r>
            <a:r>
              <a:rPr lang="en-US" dirty="0" err="1" smtClean="0"/>
              <a:t>PointIntentEnum</a:t>
            </a:r>
            <a:r>
              <a:rPr lang="en-US" dirty="0" smtClean="0"/>
              <a:t>, an linear entity if the intent is the intersection of two entities, a Point2d object that specifies a point (in sheet space) on the geometry or a double value indicating the parameter on the input curve geometry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DrawingCurves</a:t>
            </a:r>
            <a:r>
              <a:rPr lang="en-US" dirty="0" smtClean="0"/>
              <a:t> as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062912" cy="4508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Drawing curves can be provided as input when creating drawing annotation.</a:t>
            </a:r>
          </a:p>
          <a:p>
            <a:pPr eaLnBrk="1" hangingPunct="1">
              <a:lnSpc>
                <a:spcPct val="90000"/>
              </a:lnSpc>
            </a:pPr>
            <a:endParaRPr lang="en-US" sz="1100" dirty="0" smtClean="0"/>
          </a:p>
          <a:p>
            <a:pPr eaLnBrk="1" hangingPunct="1">
              <a:lnSpc>
                <a:spcPct val="90000"/>
              </a:lnSpc>
            </a:pPr>
            <a:r>
              <a:rPr lang="en-US" b="1" i="1" dirty="0" err="1" smtClean="0"/>
              <a:t>DrawingCurve</a:t>
            </a:r>
            <a:r>
              <a:rPr lang="en-US" dirty="0" smtClean="0"/>
              <a:t> is usually required in positioning the annotation objects along the curve.</a:t>
            </a:r>
          </a:p>
          <a:p>
            <a:pPr eaLnBrk="1" hangingPunct="1">
              <a:lnSpc>
                <a:spcPct val="90000"/>
              </a:lnSpc>
            </a:pPr>
            <a:endParaRPr lang="en-US" sz="1100" dirty="0" smtClean="0"/>
          </a:p>
          <a:p>
            <a:pPr eaLnBrk="1" hangingPunct="1">
              <a:lnSpc>
                <a:spcPct val="90000"/>
              </a:lnSpc>
            </a:pPr>
            <a:r>
              <a:rPr lang="en-US" b="1" i="1" dirty="0" err="1" smtClean="0"/>
              <a:t>GeometryIntent</a:t>
            </a:r>
            <a:r>
              <a:rPr lang="en-US" dirty="0" smtClean="0"/>
              <a:t> objects are used as input and output when working with drawing annotation objects.</a:t>
            </a:r>
          </a:p>
          <a:p>
            <a:pPr eaLnBrk="1" hangingPunct="1">
              <a:lnSpc>
                <a:spcPct val="90000"/>
              </a:lnSpc>
            </a:pPr>
            <a:endParaRPr lang="en-US" sz="11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b="1" i="1" dirty="0" err="1" smtClean="0"/>
              <a:t>GeometryIntent</a:t>
            </a:r>
            <a:r>
              <a:rPr lang="en-US" dirty="0" smtClean="0"/>
              <a:t> object defines a drawing curve and a position on the curve.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1158169"/>
            <a:ext cx="8429801" cy="5384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i="1" dirty="0" err="1" smtClean="0"/>
              <a:t>DrawingDimension</a:t>
            </a:r>
            <a:r>
              <a:rPr lang="en-US" dirty="0" smtClean="0"/>
              <a:t> is the base class for all dimension  types. </a:t>
            </a:r>
          </a:p>
          <a:p>
            <a:r>
              <a:rPr lang="en-US" dirty="0" smtClean="0"/>
              <a:t>Represented as each individual dimension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Creation of baseline,  ordinate  and ordinate dimension sets.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Model and sketch dimensions can be "retrieved" to create general dimensions (</a:t>
            </a:r>
            <a:r>
              <a:rPr lang="en-US" b="1" i="1" dirty="0" err="1" smtClean="0"/>
              <a:t>GeneralDimensions.Retrieve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2470827" y="1809345"/>
            <a:ext cx="368304" cy="476482"/>
          </a:xfrm>
          <a:prstGeom prst="roundRect">
            <a:avLst/>
          </a:prstGeom>
          <a:noFill/>
          <a:ln w="1905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8455" y="1232958"/>
            <a:ext cx="2713389" cy="126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1750"/>
            <a:ext cx="8062912" cy="1016000"/>
          </a:xfrm>
        </p:spPr>
        <p:txBody>
          <a:bodyPr/>
          <a:lstStyle/>
          <a:p>
            <a:pPr eaLnBrk="1" hangingPunct="1"/>
            <a:r>
              <a:rPr lang="en-US" dirty="0" smtClean="0"/>
              <a:t>Creating Dimensions - Example</a:t>
            </a:r>
            <a:endParaRPr lang="en-US" sz="2000" dirty="0" smtClean="0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71475" y="938212"/>
            <a:ext cx="7886700" cy="5614988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rgbClr val="008000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Get two edges from the model.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oEdge1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Edge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oEdge2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Edge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oEdge1 = oPartDef.SurfaceBodies.Item(1).Edges.Item(5)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oEdge2 = oPartDef.SurfaceBodies.Item(1).Edges.Item(11)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Get the drawing curves that are associated with the edges.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This will return Nothing if the edges aren't shown in the drawing.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oCurves1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DrawingCurvesEnumerator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oCurves2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DrawingCurvesEnumerator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oCurves1 = oView.DrawingCurves(oEdge1)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oCurves2 = oView.DrawingCurves(oEdge2)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Create GeometryIntent objects for start/end points on the curves.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oIntent1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GeometryIntent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oIntent2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GeometryIntent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oIntent1 = osheet.CreateGeometryIntent(oCurves1.Item(1), PointIntentEnum.kEndPointIntent)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oIntent2 = osheet.CreateGeometryIntent(oCurves2.Item(1), PointIntentEnum.kStartPointIntent)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Create </a:t>
            </a:r>
            <a:r>
              <a:rPr lang="en-US" sz="1100" b="1" u="none" noProof="1" smtClean="0">
                <a:solidFill>
                  <a:srgbClr val="008000"/>
                </a:solidFill>
                <a:latin typeface="Courier New" pitchFamily="49" charset="0"/>
              </a:rPr>
              <a:t>a linear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 dimension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oDim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LinearGeneralDimension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oDim = osheet.DrawingDimensions.GeneralDimensions.AddLinear(oTG.CreatePoint2d(8, 16),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           	oIntent1, oIntent2, DimensionTypeEnum.kVerticalDimensionType)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Create a GeometryIntent object that just defined the entity and no point.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oIntent3 As GeometryIntent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oIntent3 = oSheet.CreateGeometryIntent(oCurves2.Item(1))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Create a dimension to the single entity.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oDim = osheet.DrawingDimensions.GeneralDimensions.AddLinear(oTG.CreatePoint2d(15, 23),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       	oIntent3, , DimensionTypeEnum.kHorizontalDimensionType)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determine the status of a </a:t>
            </a:r>
            <a:br>
              <a:rPr lang="en-US" dirty="0" smtClean="0"/>
            </a:br>
            <a:r>
              <a:rPr lang="en-US" dirty="0" smtClean="0"/>
              <a:t>dimension</a:t>
            </a:r>
            <a:r>
              <a:rPr lang="en-US" sz="2600" dirty="0" smtClean="0"/>
              <a:t>, </a:t>
            </a:r>
            <a:r>
              <a:rPr lang="en-US" sz="2000" dirty="0" smtClean="0"/>
              <a:t>(i.e. detached).</a:t>
            </a:r>
            <a:endParaRPr lang="en-US" dirty="0" smtClean="0"/>
          </a:p>
          <a:p>
            <a:r>
              <a:rPr lang="en-US" dirty="0" smtClean="0">
                <a:latin typeface="Arial" charset="0"/>
                <a:cs typeface="Arial" charset="0"/>
              </a:rPr>
              <a:t>Access dimension and extension lines 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of a dimension to attach annotations</a:t>
            </a:r>
          </a:p>
          <a:p>
            <a:r>
              <a:rPr lang="en-US" dirty="0" smtClean="0"/>
              <a:t>Support for inspection related </a:t>
            </a:r>
            <a:br>
              <a:rPr lang="en-US" dirty="0" smtClean="0"/>
            </a:br>
            <a:r>
              <a:rPr lang="en-US" dirty="0" smtClean="0"/>
              <a:t>information on dimensions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8006" y="652463"/>
            <a:ext cx="2824994" cy="4919662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4431" y="4103023"/>
            <a:ext cx="3244908" cy="236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136525"/>
            <a:ext cx="6281737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Lab 8 – Drawing Document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1273175"/>
            <a:ext cx="8062912" cy="3098800"/>
          </a:xfrm>
        </p:spPr>
        <p:txBody>
          <a:bodyPr/>
          <a:lstStyle/>
          <a:p>
            <a:pPr eaLnBrk="1" hangingPunct="1"/>
            <a:r>
              <a:rPr lang="en-US" dirty="0" smtClean="0"/>
              <a:t>Write a </a:t>
            </a:r>
            <a:r>
              <a:rPr lang="en-US" dirty="0" err="1" smtClean="0"/>
              <a:t>.Net</a:t>
            </a:r>
            <a:r>
              <a:rPr lang="en-US" dirty="0" smtClean="0"/>
              <a:t> program to:</a:t>
            </a:r>
          </a:p>
          <a:p>
            <a:pPr lvl="2" eaLnBrk="1" hangingPunct="1"/>
            <a:r>
              <a:rPr lang="en-US" dirty="0" smtClean="0"/>
              <a:t>Create a new B size sheet.</a:t>
            </a:r>
          </a:p>
          <a:p>
            <a:pPr lvl="2" eaLnBrk="1" hangingPunct="1"/>
            <a:r>
              <a:rPr lang="en-US" dirty="0" smtClean="0"/>
              <a:t>Add a default border.</a:t>
            </a:r>
          </a:p>
          <a:p>
            <a:pPr lvl="2" eaLnBrk="1" hangingPunct="1"/>
            <a:r>
              <a:rPr lang="en-US" dirty="0" smtClean="0"/>
              <a:t>Add an "ANSI A" title block.</a:t>
            </a:r>
          </a:p>
          <a:p>
            <a:pPr lvl="2" eaLnBrk="1" hangingPunct="1"/>
            <a:r>
              <a:rPr lang="en-US" dirty="0" smtClean="0"/>
              <a:t>Place front, right, top, and isometric views of the "block" part. </a:t>
            </a:r>
          </a:p>
          <a:p>
            <a:pPr lvl="2" eaLnBrk="1" hangingPunct="1"/>
            <a:r>
              <a:rPr lang="en-US" dirty="0" smtClean="0"/>
              <a:t>Place a dimension to the top edge of the block in the front view.</a:t>
            </a:r>
          </a:p>
        </p:txBody>
      </p:sp>
      <p:pic>
        <p:nvPicPr>
          <p:cNvPr id="262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4113" y="3957638"/>
            <a:ext cx="4090988" cy="266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3"/>
          <p:cNvSpPr>
            <a:spLocks noChangeArrowheads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64264" tIns="32132" rIns="64264" bIns="32132" anchor="ctr"/>
          <a:lstStyle/>
          <a:p>
            <a:endParaRPr lang="en-US"/>
          </a:p>
        </p:txBody>
      </p:sp>
      <p:pic>
        <p:nvPicPr>
          <p:cNvPr id="55299" name="Picture 33" descr="PPT_LOGO_3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1447800" y="2628900"/>
            <a:ext cx="64262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600" y="1637805"/>
            <a:ext cx="71942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Drawing Definition Objects</a:t>
            </a:r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Drawing View </a:t>
            </a:r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Drawing Curves</a:t>
            </a:r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Drawing Dimensions</a:t>
            </a:r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Lab: Drawing Document</a:t>
            </a:r>
          </a:p>
          <a:p>
            <a:endParaRPr lang="en-US" u="non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Definition Objects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BorderDefinitions</a:t>
            </a:r>
            <a:r>
              <a:rPr lang="en-US" b="1" i="1" dirty="0" smtClean="0"/>
              <a:t> </a:t>
            </a:r>
          </a:p>
          <a:p>
            <a:r>
              <a:rPr lang="en-US" b="1" i="1" dirty="0" err="1" smtClean="0"/>
              <a:t>TitleBlockDefinitions</a:t>
            </a:r>
            <a:endParaRPr lang="en-US" b="1" i="1" dirty="0" smtClean="0"/>
          </a:p>
          <a:p>
            <a:r>
              <a:rPr lang="en-US" b="1" i="1" dirty="0" err="1" smtClean="0"/>
              <a:t>SketchedSymbol</a:t>
            </a:r>
            <a:endParaRPr lang="en-US" b="1" i="1" dirty="0" smtClean="0"/>
          </a:p>
          <a:p>
            <a:pPr lvl="2"/>
            <a:endParaRPr lang="en-US" dirty="0" smtClean="0"/>
          </a:p>
        </p:txBody>
      </p:sp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5343525" y="1154113"/>
          <a:ext cx="2705100" cy="4640262"/>
        </p:xfrm>
        <a:graphic>
          <a:graphicData uri="http://schemas.openxmlformats.org/presentationml/2006/ole">
            <p:oleObj spid="_x0000_s1027" name="Visio" r:id="rId4" imgW="1909267" imgH="3953459" progId="">
              <p:embed/>
            </p:oleObj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0688" y="2762250"/>
            <a:ext cx="24098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</a:t>
            </a:r>
            <a:r>
              <a:rPr lang="en-US" dirty="0" err="1" smtClean="0"/>
              <a:t>TitleBlockDefinition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61950" y="1309686"/>
            <a:ext cx="6981825" cy="4100513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AddTitleBlockDef()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'Ensures the active document is a drawing</a:t>
            </a:r>
          </a:p>
          <a:p>
            <a:pPr lvl="0"/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If Not TypeOf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_InvApplication.ActiveDocument </a:t>
            </a:r>
            <a:r>
              <a:rPr lang="en-US" sz="1200" b="1" u="none" noProof="1" smtClean="0">
                <a:solidFill>
                  <a:srgbClr val="0000FF"/>
                </a:solidFill>
                <a:latin typeface="Courier New" pitchFamily="49" charset="0"/>
              </a:rPr>
              <a:t>Is</a:t>
            </a:r>
            <a:r>
              <a:rPr kumimoji="0" lang="en-US" sz="1200" b="1" i="0" u="none" strike="noStrike" cap="none" normalizeH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DrawingDocument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Then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MsgBox(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"A Drawing Document must be active..."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Exit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oDrawDoc As DrawingDocument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oDrawDoc = _InvApplication.ActiveDocument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get the Title blocks (definitions)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oTitleBlks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TitleBlockDefinitions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oTitleBlks = oDrawDoc.TitleBlockDefinitions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add a new title block definition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oTitleBlk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TitleBlockDefinition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oTitleBlk = oTitleBlks.Add(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"My TitleBlock"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Create/Edit </a:t>
            </a:r>
            <a:r>
              <a:rPr lang="en-US" dirty="0" err="1" smtClean="0"/>
              <a:t>BorderDefinition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23850" y="1157288"/>
            <a:ext cx="7553325" cy="4995862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CreateBorderDefinition()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oDrawDoc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DrawingDocument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oDrawDoc = _InvApplication.ActiveDocument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Create the new border definition.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oBorderDef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BorderDefinition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oBorderDef = oDrawDoc.BorderDefinitions.Add(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"My Border"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Open the border definition's sketch for edit.</a:t>
            </a:r>
            <a:r>
              <a:rPr kumimoji="0" lang="en-US" sz="1200" b="1" i="0" u="none" strike="noStrike" cap="none" normalizeH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This is done by calling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Edit method of the BorderDefinition to obtain a DrawingSketch.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oSketch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DrawingSketch =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Nothing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Call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oBorderDef.Edit(oSketch)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oTG As TransientGeometry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oTG = _InvApplication.TransientGeometry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Use the functionality of the sketch to add geometry.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Call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oSketch.SketchLines.AddAsTwoPointRectangle(_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u="none" noProof="1" smtClean="0">
                <a:solidFill>
                  <a:schemeClr val="bg1"/>
                </a:solidFill>
                <a:latin typeface="Courier New" pitchFamily="49" charset="0"/>
              </a:rPr>
              <a:t>			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oTG.CreatePoint2d(2, 2),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                      oTG.CreatePoint2d(53.88, 41.18))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Call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oBorderDef.ExitEdit(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True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Views – API Support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466850"/>
            <a:ext cx="8153399" cy="506888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Base, projected, auxiliary, section, detail, overlay, draft , break and breakout views can be created</a:t>
            </a:r>
          </a:p>
          <a:p>
            <a:r>
              <a:rPr lang="en-US" dirty="0" smtClean="0"/>
              <a:t>The other view queried and edited as a general view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Style control over drawing entities (weight, type, etc.)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Full access to the drawing view label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Allows to control the visibility of the view 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by suppress/</a:t>
            </a:r>
            <a:r>
              <a:rPr lang="en-US" dirty="0" err="1" smtClean="0">
                <a:latin typeface="Arial" charset="0"/>
                <a:cs typeface="Arial" charset="0"/>
              </a:rPr>
              <a:t>unsuppress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19088" y="1416050"/>
            <a:ext cx="80629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950" t="31262" r="6978" b="14224"/>
          <a:stretch>
            <a:fillRect/>
          </a:stretch>
        </p:blipFill>
        <p:spPr bwMode="auto">
          <a:xfrm>
            <a:off x="6230822" y="4714874"/>
            <a:ext cx="2341677" cy="120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715" y="1524000"/>
            <a:ext cx="6267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60325"/>
            <a:ext cx="8062912" cy="711200"/>
          </a:xfrm>
        </p:spPr>
        <p:txBody>
          <a:bodyPr/>
          <a:lstStyle/>
          <a:p>
            <a:r>
              <a:rPr lang="en-US" dirty="0" smtClean="0"/>
              <a:t>View Creation - Example </a:t>
            </a:r>
            <a:endParaRPr lang="en-US" dirty="0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238127" y="747712"/>
            <a:ext cx="8134348" cy="5919788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CreateViews()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oDrawingDoc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DrawingDocument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oDrawingDoc = _InvApplication.ActiveDocument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'Open a Part model to create a view for, invisibly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oPartDoc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PartDocument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oPartDoc = _InvApplication.Documents.Open(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"C:\Temp\Part1.ipt"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,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False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oTG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TransientGeometry = _InvApplication.TransientGeometry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000" b="1" u="none" noProof="1" smtClean="0">
              <a:solidFill>
                <a:schemeClr val="bg1"/>
              </a:solidFill>
              <a:latin typeface="Courier New" pitchFamily="49" charset="0"/>
            </a:endParaRPr>
          </a:p>
          <a:p>
            <a:pPr lvl="0"/>
            <a:r>
              <a:rPr lang="fr-FR" sz="1200" b="1" u="none" noProof="1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200" b="1" u="none" noProof="1" smtClean="0">
                <a:solidFill>
                  <a:srgbClr val="0000FF"/>
                </a:solidFill>
                <a:latin typeface="Courier New" pitchFamily="49" charset="0"/>
              </a:rPr>
              <a:t>Dim</a:t>
            </a:r>
            <a:r>
              <a:rPr lang="en-US" sz="1200" b="1" u="none" noProof="1" smtClean="0">
                <a:latin typeface="Courier New" pitchFamily="49" charset="0"/>
              </a:rPr>
              <a:t> </a:t>
            </a:r>
            <a:r>
              <a:rPr lang="en-US" sz="1200" b="1" u="none" noProof="1" smtClean="0">
                <a:solidFill>
                  <a:schemeClr val="bg1"/>
                </a:solidFill>
                <a:latin typeface="Courier New" pitchFamily="49" charset="0"/>
              </a:rPr>
              <a:t>oSheet </a:t>
            </a:r>
            <a:r>
              <a:rPr lang="en-US" sz="1200" b="1" u="none" noProof="1" smtClean="0">
                <a:solidFill>
                  <a:srgbClr val="0000FF"/>
                </a:solidFill>
                <a:latin typeface="Courier New" pitchFamily="49" charset="0"/>
              </a:rPr>
              <a:t>As</a:t>
            </a:r>
            <a:r>
              <a:rPr lang="en-US" sz="1200" b="1" u="none" noProof="1" smtClean="0">
                <a:latin typeface="Courier New" pitchFamily="49" charset="0"/>
              </a:rPr>
              <a:t> </a:t>
            </a:r>
            <a:r>
              <a:rPr lang="en-US" sz="1200" b="1" u="none" noProof="1" smtClean="0">
                <a:solidFill>
                  <a:schemeClr val="bg1"/>
                </a:solidFill>
                <a:latin typeface="Courier New" pitchFamily="49" charset="0"/>
              </a:rPr>
              <a:t>Sheet = oDrawingDoc.ActiveSheet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Create the base view.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oFrontView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DrawingView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oFrontView = oSheet.DrawingViews.AddBaseView(oPartDoc,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u="none" noProof="1" smtClean="0">
                <a:solidFill>
                  <a:schemeClr val="bg1"/>
                </a:solidFill>
                <a:latin typeface="Courier New" pitchFamily="49" charset="0"/>
              </a:rPr>
              <a:t>			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oTG.CreatePoint2d(35, 20), 1,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                      ViewOrientationTypeEnum.kFrontViewOrientation,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                      DrawingViewStyleEnum.kHiddenLineDrawingViewStyle)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Create projected views.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oRightView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DrawingView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oRightView = oSheet.DrawingViews.AddProjectedView(oFrontView, 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u="none" noProof="1" smtClean="0">
                <a:solidFill>
                  <a:schemeClr val="bg1"/>
                </a:solidFill>
                <a:latin typeface="Courier New" pitchFamily="49" charset="0"/>
              </a:rPr>
              <a:t>			o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TG.CreatePoint2d(15, 20),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                      DrawingViewStyleEnum.kFromBaseDrawingViewStyle)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oIsoView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DrawingView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oIsoView = oSheet.DrawingViews.AddProjectedView(oFrontView,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u="none" noProof="1" smtClean="0">
                <a:solidFill>
                  <a:schemeClr val="bg1"/>
                </a:solidFill>
                <a:latin typeface="Courier New" pitchFamily="49" charset="0"/>
              </a:rPr>
              <a:t>			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oTG.CreatePoint2d(15, 35),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	                    DrawingViewStyleEnum.kHiddenLineRemovedDrawingViewStyle)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Draft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View type that is only exposed through the API.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An associative draft view is a combination of a draft view and a standard drawing view.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An associative draft view can only contain sketches and does not display any model geometry.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An associative draft view has a reference to a part, assembly, or presentation document.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>
              <a:latin typeface="Tahoma" pitchFamily="34" charset="0"/>
            </a:endParaRPr>
          </a:p>
          <a:p>
            <a:r>
              <a:rPr lang="en-US" altLang="zh-CN" sz="1400" b="1" dirty="0" smtClean="0"/>
              <a:t>Sub</a:t>
            </a:r>
            <a:r>
              <a:rPr lang="en-US" altLang="zh-CN" sz="1400" dirty="0" smtClean="0"/>
              <a:t> </a:t>
            </a:r>
            <a:r>
              <a:rPr lang="en-US" altLang="zh-CN" sz="1400" b="1" dirty="0" err="1" smtClean="0"/>
              <a:t>AddAssociativeDraftView</a:t>
            </a:r>
            <a:r>
              <a:rPr lang="en-US" altLang="zh-CN" sz="1400" dirty="0" smtClean="0"/>
              <a:t>(</a:t>
            </a:r>
            <a:r>
              <a:rPr lang="en-US" altLang="zh-CN" sz="1400" b="1" dirty="0" smtClean="0"/>
              <a:t>Model</a:t>
            </a:r>
            <a:r>
              <a:rPr lang="en-US" altLang="zh-CN" sz="1400" dirty="0" smtClean="0"/>
              <a:t> As </a:t>
            </a:r>
            <a:r>
              <a:rPr lang="en-US" altLang="zh-CN" sz="1400" dirty="0" smtClean="0">
                <a:hlinkClick r:id="rId3" action="ppaction://hlinkfile"/>
              </a:rPr>
              <a:t>Document</a:t>
            </a:r>
            <a:r>
              <a:rPr lang="en-US" altLang="zh-CN" sz="1400" dirty="0" smtClean="0"/>
              <a:t>, </a:t>
            </a:r>
            <a:br>
              <a:rPr lang="en-US" altLang="zh-CN" sz="1400" dirty="0" smtClean="0"/>
            </a:br>
            <a:r>
              <a:rPr lang="en-US" altLang="zh-CN" sz="1400" dirty="0" smtClean="0"/>
              <a:t>			   Position As </a:t>
            </a:r>
            <a:r>
              <a:rPr lang="en-US" altLang="zh-CN" sz="1400" dirty="0" smtClean="0">
                <a:hlinkClick r:id="rId4" action="ppaction://hlinkfile"/>
              </a:rPr>
              <a:t>Point2d</a:t>
            </a:r>
            <a:r>
              <a:rPr lang="en-US" altLang="zh-CN" sz="1400" dirty="0" smtClean="0"/>
              <a:t>,</a:t>
            </a:r>
            <a:br>
              <a:rPr lang="en-US" altLang="zh-CN" sz="1400" dirty="0" smtClean="0"/>
            </a:br>
            <a:r>
              <a:rPr lang="en-US" altLang="zh-CN" sz="1400" dirty="0" smtClean="0"/>
              <a:t>                                                    </a:t>
            </a:r>
            <a:r>
              <a:rPr lang="en-US" altLang="zh-CN" sz="1400" dirty="0" err="1" smtClean="0"/>
              <a:t>ByRef</a:t>
            </a:r>
            <a:r>
              <a:rPr lang="en-US" altLang="zh-CN" sz="1400" dirty="0" smtClean="0"/>
              <a:t> Scale As [</a:t>
            </a:r>
            <a:r>
              <a:rPr lang="en-US" altLang="zh-CN" sz="1400" dirty="0" err="1" smtClean="0"/>
              <a:t>defaultvalue</a:t>
            </a:r>
            <a:r>
              <a:rPr lang="en-US" altLang="zh-CN" sz="1400" dirty="0" smtClean="0"/>
              <a:t>(1.0)] double, </a:t>
            </a:r>
            <a:br>
              <a:rPr lang="en-US" altLang="zh-CN" sz="1400" dirty="0" smtClean="0"/>
            </a:br>
            <a:r>
              <a:rPr lang="en-US" altLang="zh-CN" sz="1400" dirty="0" smtClean="0"/>
              <a:t>                                                    </a:t>
            </a:r>
            <a:r>
              <a:rPr lang="en-US" altLang="zh-CN" sz="1400" dirty="0" err="1" smtClean="0"/>
              <a:t>ByRef</a:t>
            </a:r>
            <a:r>
              <a:rPr lang="en-US" altLang="zh-CN" sz="1400" dirty="0" smtClean="0"/>
              <a:t> Name As [</a:t>
            </a:r>
            <a:r>
              <a:rPr lang="en-US" altLang="zh-CN" sz="1400" dirty="0" err="1" smtClean="0"/>
              <a:t>defaultvalue</a:t>
            </a:r>
            <a:r>
              <a:rPr lang="en-US" altLang="zh-CN" sz="1400" dirty="0" smtClean="0"/>
              <a:t>("")] BSTR,</a:t>
            </a:r>
            <a:br>
              <a:rPr lang="en-US" altLang="zh-CN" sz="1400" dirty="0" smtClean="0"/>
            </a:br>
            <a:r>
              <a:rPr lang="en-US" altLang="zh-CN" sz="1400" dirty="0" smtClean="0"/>
              <a:t>                                                    Result As [out, </a:t>
            </a:r>
            <a:r>
              <a:rPr lang="en-US" altLang="zh-CN" sz="1400" dirty="0" err="1" smtClean="0"/>
              <a:t>retval</a:t>
            </a:r>
            <a:r>
              <a:rPr lang="en-US" altLang="zh-CN" sz="1400" dirty="0" smtClean="0"/>
              <a:t>] </a:t>
            </a:r>
            <a:r>
              <a:rPr lang="en-US" altLang="zh-CN" sz="1400" dirty="0" err="1" smtClean="0">
                <a:hlinkClick r:id="rId5" action="ppaction://hlinkfile"/>
              </a:rPr>
              <a:t>DrawingView</a:t>
            </a:r>
            <a:r>
              <a:rPr lang="en-US" altLang="zh-CN" sz="1400" dirty="0" smtClean="0"/>
              <a:t>*)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062912" cy="911225"/>
          </a:xfrm>
        </p:spPr>
        <p:txBody>
          <a:bodyPr/>
          <a:lstStyle/>
          <a:p>
            <a:r>
              <a:rPr lang="en-US" dirty="0" smtClean="0"/>
              <a:t>Drawing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235075"/>
            <a:ext cx="8062912" cy="5119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The API provides access to the geometry that’s created when you create a view of a part or assembly.</a:t>
            </a:r>
          </a:p>
          <a:p>
            <a:pPr eaLnBrk="1" hangingPunct="1">
              <a:lnSpc>
                <a:spcPct val="80000"/>
              </a:lnSpc>
            </a:pPr>
            <a:endParaRPr lang="en-US" sz="1100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The drawing curves are created by constructing a cleaned up representation of the 3d model.</a:t>
            </a:r>
          </a:p>
          <a:p>
            <a:pPr eaLnBrk="1" hangingPunct="1">
              <a:lnSpc>
                <a:spcPct val="80000"/>
              </a:lnSpc>
            </a:pPr>
            <a:endParaRPr lang="en-US" sz="1100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The corresponding model edge or face is available from the curve.</a:t>
            </a:r>
          </a:p>
          <a:p>
            <a:endParaRPr lang="en-US" dirty="0"/>
          </a:p>
        </p:txBody>
      </p:sp>
      <p:graphicFrame>
        <p:nvGraphicFramePr>
          <p:cNvPr id="4098" name="Object 14"/>
          <p:cNvGraphicFramePr>
            <a:graphicFrameLocks noChangeAspect="1"/>
          </p:cNvGraphicFramePr>
          <p:nvPr/>
        </p:nvGraphicFramePr>
        <p:xfrm>
          <a:off x="2363788" y="4092575"/>
          <a:ext cx="3228975" cy="2339975"/>
        </p:xfrm>
        <a:graphic>
          <a:graphicData uri="http://schemas.openxmlformats.org/presentationml/2006/ole">
            <p:oleObj spid="_x0000_s4098" name="Visio" r:id="rId4" imgW="2180234" imgH="1580083" progId="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3"/>
  <p:tag name="BACKUPSESSIONS" val="True"/>
  <p:tag name="REVIEWONLY" val="False"/>
  <p:tag name="PARTICIPANTSINLEADERBOARD" val="8"/>
  <p:tag name="BUBBLESIZEVISIBLE" val="True"/>
  <p:tag name="CUSTOMGRIDBACKCOLOR" val="-32640"/>
  <p:tag name="CUSTOMCELLBACKCOLOR3" val="-16728064"/>
  <p:tag name="DISPLAYDEVICENUMBER" val="True"/>
  <p:tag name="AUTOSIZEGRID" val="True"/>
  <p:tag name="CHARTCOLORS" val="0"/>
  <p:tag name="MULTIRESPDIVISOR" val="1"/>
  <p:tag name="CORRECTPOINTVALUE" val="100"/>
  <p:tag name="ZEROBASED" val="False"/>
  <p:tag name="SHOWBARVISIBLE" val="True"/>
  <p:tag name="REQUIREPASSWORD" val="False"/>
  <p:tag name="RESPCOUNTERFORMAT" val="0"/>
  <p:tag name="NUMRESPONSES" val="10"/>
  <p:tag name="AUTOADVANCE" val="True"/>
  <p:tag name="TEAMSINLEADERBOARD" val="8"/>
  <p:tag name="BUBBLEGROUPING" val="3"/>
  <p:tag name="CUSTOMCELLBACKCOLOR2" val="-16711681"/>
  <p:tag name="DISPLAYDEVICEID" val="True"/>
  <p:tag name="GRIDPOSITION" val="1"/>
  <p:tag name="INCLUDENONRESPONDERS" val="True"/>
  <p:tag name="INCORRECTPOINTVALUE" val="0"/>
  <p:tag name="CHARTSCALE" val="True"/>
  <p:tag name="DEFAULTPORT" val="1001"/>
  <p:tag name="RESPTABLESTYLE" val="0"/>
  <p:tag name="BACKUPMAINTENANCE" val="7"/>
  <p:tag name="STDCHART" val="1"/>
  <p:tag name="DEFAULTNUMTEAMS" val="8"/>
  <p:tag name="USESCHEMECOLORS" val="True"/>
  <p:tag name="GRIDSIZE" val="{Width=800, Height=600}"/>
  <p:tag name="PARTLISTDEFAULT" val="0"/>
  <p:tag name="ADDINALWAYSLOADED" val="True"/>
  <p:tag name="ENABLEPRESENTERVPAD" val="False"/>
  <p:tag name="COUNTDOWNSECONDS" val="5"/>
  <p:tag name="ROTATIONINTERVAL" val="2"/>
  <p:tag name="BUBBLEVALUEFORMAT" val="0.0"/>
  <p:tag name="DISPLAYNAME" val="True"/>
  <p:tag name="CHARTLABELS" val="1"/>
  <p:tag name="REALTIMEBACKUP" val="False"/>
  <p:tag name="ANSWERNOWSTYLE" val="-1"/>
  <p:tag name="ALLOWDUPLICATES" val="False"/>
  <p:tag name="BUBBLENAMEVISIBLE" val="True"/>
  <p:tag name="GRIDOPACITY" val="100"/>
  <p:tag name="INCLUDEPPT" val="True"/>
  <p:tag name="EXPANDSHOWBAR" val="False"/>
  <p:tag name="CHARTVALUEFORMAT" val="0%"/>
  <p:tag name="CUSTOMCELLBACKCOLOR1" val="-256"/>
  <p:tag name="RESETCHARTS" val="True"/>
  <p:tag name="ANSWERNOWTEXT" val="Answer Now"/>
  <p:tag name="MAXRESPONDERS" val="8"/>
  <p:tag name="POLLINGCYCLE" val="2"/>
  <p:tag name="COUNTDOWNSTYLE" val="2"/>
  <p:tag name="CUSTOMCELLBACKCOLOR4" val="-65536"/>
  <p:tag name="TPVERSION" val="2006"/>
  <p:tag name="GRIDROTATIONINTERVAL" val="2"/>
  <p:tag name="AUTOUPDATEALIASES" val="True"/>
  <p:tag name="USEENTERPRISEMANAGER" val="False"/>
  <p:tag name="CUSTOMCELLFORECOLOR" val="-4144960"/>
  <p:tag name="AUTOADJUSTPARTRANGE" val="True"/>
  <p:tag name="ALLOWUSERFEEDBACK" val="True"/>
  <p:tag name="DELIMITERS" val="3.1"/>
</p:tagLst>
</file>

<file path=ppt/theme/theme1.xml><?xml version="1.0" encoding="utf-8"?>
<a:theme xmlns:a="http://schemas.openxmlformats.org/drawingml/2006/main" name="blank">
  <a:themeElements>
    <a:clrScheme name="blank 1">
      <a:dk1>
        <a:srgbClr val="CCCCCC"/>
      </a:dk1>
      <a:lt1>
        <a:srgbClr val="FFFFFF"/>
      </a:lt1>
      <a:dk2>
        <a:srgbClr val="000000"/>
      </a:dk2>
      <a:lt2>
        <a:srgbClr val="FFFFFF"/>
      </a:lt2>
      <a:accent1>
        <a:srgbClr val="00B4FF"/>
      </a:accent1>
      <a:accent2>
        <a:srgbClr val="EE5500"/>
      </a:accent2>
      <a:accent3>
        <a:srgbClr val="AAAAAA"/>
      </a:accent3>
      <a:accent4>
        <a:srgbClr val="DADADA"/>
      </a:accent4>
      <a:accent5>
        <a:srgbClr val="AAD6FF"/>
      </a:accent5>
      <a:accent6>
        <a:srgbClr val="D84C00"/>
      </a:accent6>
      <a:hlink>
        <a:srgbClr val="77BB11"/>
      </a:hlink>
      <a:folHlink>
        <a:srgbClr val="FFAA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CCCCCC"/>
        </a:dk1>
        <a:lt1>
          <a:srgbClr val="FFFFFF"/>
        </a:lt1>
        <a:dk2>
          <a:srgbClr val="000000"/>
        </a:dk2>
        <a:lt2>
          <a:srgbClr val="FFFFFF"/>
        </a:lt2>
        <a:accent1>
          <a:srgbClr val="00B4FF"/>
        </a:accent1>
        <a:accent2>
          <a:srgbClr val="EE5500"/>
        </a:accent2>
        <a:accent3>
          <a:srgbClr val="AAAAAA"/>
        </a:accent3>
        <a:accent4>
          <a:srgbClr val="DADADA"/>
        </a:accent4>
        <a:accent5>
          <a:srgbClr val="AAD6FF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ntentTypeId xmlns="http://schemas.microsoft.com/sharepoint/v3">0x01010065F9A799ABA82C46B6A3DC987FB90681</ContentTypeId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EA5FBA8989D247B0A7770D1AFE8B26" ma:contentTypeVersion="5" ma:contentTypeDescription="Create a new document." ma:contentTypeScope="" ma:versionID="203b360f395de4b04125380e4adaf6b1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a6a1ad80cfab0c95dc753c08deb859b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ID" ma:index="13" nillable="true" ma:displayName="ID" ma:internalName="ID" ma:readOnly="true">
      <xsd:simpleType>
        <xsd:restriction base="dms:Unknown"/>
      </xsd:simpleType>
    </xsd:element>
    <xsd:element name="Author" ma:index="1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19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0" nillable="true" ma:displayName="Copy Source" ma:internalName="_CopySource" ma:readOnly="true">
      <xsd:simpleType>
        <xsd:restriction base="dms:Text"/>
      </xsd:simpleType>
    </xsd:element>
    <xsd:element name="_ModerationStatus" ma:index="21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2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3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4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5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6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7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29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0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1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2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3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4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5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6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7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48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49" nillable="true" ma:displayName="Level" ma:hidden="true" ma:internalName="_Level" ma:readOnly="true">
      <xsd:simpleType>
        <xsd:restriction base="dms:Unknown"/>
      </xsd:simpleType>
    </xsd:element>
    <xsd:element name="_IsCurrentVersion" ma:index="50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4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5" nillable="true" ma:displayName="UI Version" ma:hidden="true" ma:internalName="_UIVersion" ma:readOnly="true">
      <xsd:simpleType>
        <xsd:restriction base="dms:Unknown"/>
      </xsd:simpleType>
    </xsd:element>
    <xsd:element name="_UIVersionString" ma:index="56" nillable="true" ma:displayName="Version" ma:internalName="_UIVersionString" ma:readOnly="true">
      <xsd:simpleType>
        <xsd:restriction base="dms:Text"/>
      </xsd:simpleType>
    </xsd:element>
    <xsd:element name="InstanceID" ma:index="57" nillable="true" ma:displayName="Instance ID" ma:hidden="true" ma:internalName="InstanceID" ma:readOnly="true">
      <xsd:simpleType>
        <xsd:restriction base="dms:Unknown"/>
      </xsd:simpleType>
    </xsd:element>
    <xsd:element name="Order" ma:index="58" nillable="true" ma:displayName="Order" ma:hidden="true" ma:internalName="Order">
      <xsd:simpleType>
        <xsd:restriction base="dms:Number"/>
      </xsd:simpleType>
    </xsd:element>
    <xsd:element name="GUID" ma:index="59" nillable="true" ma:displayName="GUID" ma:hidden="true" ma:internalName="GUID" ma:readOnly="true">
      <xsd:simpleType>
        <xsd:restriction base="dms:Unknown"/>
      </xsd:simpleType>
    </xsd:element>
    <xsd:element name="WorkflowVersion" ma:index="60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1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2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3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 ma:readOnly="tru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B10F2A7-A648-4A93-B004-ED5239A31EA1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77CFAA2-C624-4ECF-9AA7-B24E459E9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897A13-FE27-42CE-B47B-35D10E1EE0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7096</TotalTime>
  <Words>1679</Words>
  <Application>Microsoft Office PowerPoint</Application>
  <PresentationFormat>On-screen Show (4:3)</PresentationFormat>
  <Paragraphs>384</Paragraphs>
  <Slides>18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blank</vt:lpstr>
      <vt:lpstr>Visio</vt:lpstr>
      <vt:lpstr> </vt:lpstr>
      <vt:lpstr>Agenda</vt:lpstr>
      <vt:lpstr>Drawing Definition Objects</vt:lpstr>
      <vt:lpstr>Create new TitleBlockDefinition </vt:lpstr>
      <vt:lpstr>Create/Edit BorderDefinition </vt:lpstr>
      <vt:lpstr>Drawing Views – API Support</vt:lpstr>
      <vt:lpstr>View Creation - Example </vt:lpstr>
      <vt:lpstr>Associative Draft Views</vt:lpstr>
      <vt:lpstr>Drawing Curves</vt:lpstr>
      <vt:lpstr>Drawing Curves</vt:lpstr>
      <vt:lpstr>Drawing Curves</vt:lpstr>
      <vt:lpstr>GeometryIntent Objects</vt:lpstr>
      <vt:lpstr>DrawingCurves as Input/Output</vt:lpstr>
      <vt:lpstr>Dimensions</vt:lpstr>
      <vt:lpstr>Creating Dimensions - Example</vt:lpstr>
      <vt:lpstr>Dimensions</vt:lpstr>
      <vt:lpstr>Lab 8 – Drawing Document</vt:lpstr>
      <vt:lpstr>Slide 18</vt:lpstr>
    </vt:vector>
  </TitlesOfParts>
  <Company>Autodesk,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Tinman MRD</dc:title>
  <dc:creator>Autodesk, Inc.</dc:creator>
  <cp:lastModifiedBy>liangx</cp:lastModifiedBy>
  <cp:revision>473</cp:revision>
  <dcterms:created xsi:type="dcterms:W3CDTF">2005-01-11T23:12:23Z</dcterms:created>
  <dcterms:modified xsi:type="dcterms:W3CDTF">2013-01-17T03:40:49Z</dcterms:modified>
</cp:coreProperties>
</file>