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50"/>
  </p:notesMasterIdLst>
  <p:sldIdLst>
    <p:sldId id="422" r:id="rId2"/>
    <p:sldId id="426" r:id="rId3"/>
    <p:sldId id="495" r:id="rId4"/>
    <p:sldId id="494" r:id="rId5"/>
    <p:sldId id="428" r:id="rId6"/>
    <p:sldId id="429" r:id="rId7"/>
    <p:sldId id="430" r:id="rId8"/>
    <p:sldId id="498" r:id="rId9"/>
    <p:sldId id="500" r:id="rId10"/>
    <p:sldId id="501" r:id="rId11"/>
    <p:sldId id="502" r:id="rId12"/>
    <p:sldId id="503" r:id="rId13"/>
    <p:sldId id="506" r:id="rId14"/>
    <p:sldId id="507" r:id="rId15"/>
    <p:sldId id="504" r:id="rId16"/>
    <p:sldId id="508" r:id="rId17"/>
    <p:sldId id="509" r:id="rId18"/>
    <p:sldId id="511" r:id="rId19"/>
    <p:sldId id="512" r:id="rId20"/>
    <p:sldId id="496" r:id="rId21"/>
    <p:sldId id="453" r:id="rId22"/>
    <p:sldId id="454" r:id="rId23"/>
    <p:sldId id="513" r:id="rId24"/>
    <p:sldId id="490" r:id="rId25"/>
    <p:sldId id="455" r:id="rId26"/>
    <p:sldId id="456" r:id="rId27"/>
    <p:sldId id="475" r:id="rId28"/>
    <p:sldId id="492" r:id="rId29"/>
    <p:sldId id="528" r:id="rId30"/>
    <p:sldId id="515" r:id="rId31"/>
    <p:sldId id="516" r:id="rId32"/>
    <p:sldId id="517" r:id="rId33"/>
    <p:sldId id="518" r:id="rId34"/>
    <p:sldId id="529" r:id="rId35"/>
    <p:sldId id="519" r:id="rId36"/>
    <p:sldId id="520" r:id="rId37"/>
    <p:sldId id="521" r:id="rId38"/>
    <p:sldId id="522" r:id="rId39"/>
    <p:sldId id="523" r:id="rId40"/>
    <p:sldId id="524" r:id="rId41"/>
    <p:sldId id="525" r:id="rId42"/>
    <p:sldId id="526" r:id="rId43"/>
    <p:sldId id="527" r:id="rId44"/>
    <p:sldId id="467" r:id="rId45"/>
    <p:sldId id="477" r:id="rId46"/>
    <p:sldId id="468" r:id="rId47"/>
    <p:sldId id="497" r:id="rId48"/>
    <p:sldId id="424" r:id="rId49"/>
  </p:sldIdLst>
  <p:sldSz cx="9144000" cy="6858000" type="screen4x3"/>
  <p:notesSz cx="6858000" cy="9144000"/>
  <p:custDataLst>
    <p:tags r:id="rId51"/>
  </p:custDataLst>
  <p:defaultTextStyle>
    <a:defPPr>
      <a:defRPr lang="en-US"/>
    </a:defPPr>
    <a:lvl1pPr algn="l" rtl="0" fontAlgn="base">
      <a:spcBef>
        <a:spcPct val="0"/>
      </a:spcBef>
      <a:spcAft>
        <a:spcPct val="0"/>
      </a:spcAft>
      <a:defRPr u="sng" kern="1200">
        <a:solidFill>
          <a:schemeClr val="tx1"/>
        </a:solidFill>
        <a:latin typeface="Arial" charset="0"/>
        <a:ea typeface="+mn-ea"/>
        <a:cs typeface="Arial" charset="0"/>
      </a:defRPr>
    </a:lvl1pPr>
    <a:lvl2pPr marL="457200" algn="l" rtl="0" fontAlgn="base">
      <a:spcBef>
        <a:spcPct val="0"/>
      </a:spcBef>
      <a:spcAft>
        <a:spcPct val="0"/>
      </a:spcAft>
      <a:defRPr u="sng" kern="1200">
        <a:solidFill>
          <a:schemeClr val="tx1"/>
        </a:solidFill>
        <a:latin typeface="Arial" charset="0"/>
        <a:ea typeface="+mn-ea"/>
        <a:cs typeface="Arial" charset="0"/>
      </a:defRPr>
    </a:lvl2pPr>
    <a:lvl3pPr marL="914400" algn="l" rtl="0" fontAlgn="base">
      <a:spcBef>
        <a:spcPct val="0"/>
      </a:spcBef>
      <a:spcAft>
        <a:spcPct val="0"/>
      </a:spcAft>
      <a:defRPr u="sng" kern="1200">
        <a:solidFill>
          <a:schemeClr val="tx1"/>
        </a:solidFill>
        <a:latin typeface="Arial" charset="0"/>
        <a:ea typeface="+mn-ea"/>
        <a:cs typeface="Arial" charset="0"/>
      </a:defRPr>
    </a:lvl3pPr>
    <a:lvl4pPr marL="1371600" algn="l" rtl="0" fontAlgn="base">
      <a:spcBef>
        <a:spcPct val="0"/>
      </a:spcBef>
      <a:spcAft>
        <a:spcPct val="0"/>
      </a:spcAft>
      <a:defRPr u="sng" kern="1200">
        <a:solidFill>
          <a:schemeClr val="tx1"/>
        </a:solidFill>
        <a:latin typeface="Arial" charset="0"/>
        <a:ea typeface="+mn-ea"/>
        <a:cs typeface="Arial" charset="0"/>
      </a:defRPr>
    </a:lvl4pPr>
    <a:lvl5pPr marL="1828800" algn="l" rtl="0" fontAlgn="base">
      <a:spcBef>
        <a:spcPct val="0"/>
      </a:spcBef>
      <a:spcAft>
        <a:spcPct val="0"/>
      </a:spcAft>
      <a:defRPr u="sng" kern="1200">
        <a:solidFill>
          <a:schemeClr val="tx1"/>
        </a:solidFill>
        <a:latin typeface="Arial" charset="0"/>
        <a:ea typeface="+mn-ea"/>
        <a:cs typeface="Arial" charset="0"/>
      </a:defRPr>
    </a:lvl5pPr>
    <a:lvl6pPr marL="2286000" algn="l" defTabSz="914400" rtl="0" eaLnBrk="1" latinLnBrk="0" hangingPunct="1">
      <a:defRPr u="sng" kern="1200">
        <a:solidFill>
          <a:schemeClr val="tx1"/>
        </a:solidFill>
        <a:latin typeface="Arial" charset="0"/>
        <a:ea typeface="+mn-ea"/>
        <a:cs typeface="Arial" charset="0"/>
      </a:defRPr>
    </a:lvl6pPr>
    <a:lvl7pPr marL="2743200" algn="l" defTabSz="914400" rtl="0" eaLnBrk="1" latinLnBrk="0" hangingPunct="1">
      <a:defRPr u="sng" kern="1200">
        <a:solidFill>
          <a:schemeClr val="tx1"/>
        </a:solidFill>
        <a:latin typeface="Arial" charset="0"/>
        <a:ea typeface="+mn-ea"/>
        <a:cs typeface="Arial" charset="0"/>
      </a:defRPr>
    </a:lvl7pPr>
    <a:lvl8pPr marL="3200400" algn="l" defTabSz="914400" rtl="0" eaLnBrk="1" latinLnBrk="0" hangingPunct="1">
      <a:defRPr u="sng" kern="1200">
        <a:solidFill>
          <a:schemeClr val="tx1"/>
        </a:solidFill>
        <a:latin typeface="Arial" charset="0"/>
        <a:ea typeface="+mn-ea"/>
        <a:cs typeface="Arial" charset="0"/>
      </a:defRPr>
    </a:lvl8pPr>
    <a:lvl9pPr marL="3657600" algn="l" defTabSz="914400" rtl="0" eaLnBrk="1" latinLnBrk="0" hangingPunct="1">
      <a:defRPr u="sng"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003300"/>
    <a:srgbClr val="00FF00"/>
    <a:srgbClr val="00CC00"/>
    <a:srgbClr val="CC9900"/>
    <a:srgbClr val="009999"/>
    <a:srgbClr val="008080"/>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8938" autoAdjust="0"/>
    <p:restoredTop sz="57911" autoAdjust="0"/>
  </p:normalViewPr>
  <p:slideViewPr>
    <p:cSldViewPr snapToGrid="0">
      <p:cViewPr varScale="1">
        <p:scale>
          <a:sx n="57" d="100"/>
          <a:sy n="57" d="100"/>
        </p:scale>
        <p:origin x="-2050"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096"/>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u="none">
                <a:cs typeface="+mn-cs"/>
              </a:defRPr>
            </a:lvl1pPr>
          </a:lstStyle>
          <a:p>
            <a:pPr>
              <a:defRPr/>
            </a:pPr>
            <a:endParaRPr lang="en-US"/>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u="none">
                <a:cs typeface="+mn-cs"/>
              </a:defRPr>
            </a:lvl1pPr>
          </a:lstStyle>
          <a:p>
            <a:pPr>
              <a:defRPr/>
            </a:pPr>
            <a:endParaRPr lang="en-US"/>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u="none">
                <a:cs typeface="+mn-cs"/>
              </a:defRPr>
            </a:lvl1pPr>
          </a:lstStyle>
          <a:p>
            <a:pPr>
              <a:defRPr/>
            </a:pPr>
            <a:endParaRPr lang="en-US"/>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u="none">
                <a:cs typeface="+mn-cs"/>
              </a:defRPr>
            </a:lvl1pPr>
          </a:lstStyle>
          <a:p>
            <a:pPr>
              <a:defRPr/>
            </a:pPr>
            <a:fld id="{C5FFF9D4-6F7E-4E95-BDAF-00943C8AFFC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p>
            <a:pPr>
              <a:defRPr/>
            </a:pPr>
            <a:fld id="{B0A06F25-44DF-41FE-B62D-13B6CA9C3CC7}" type="slidenum">
              <a:rPr lang="en-US" smtClean="0"/>
              <a:pPr>
                <a:defRPr/>
              </a:pPr>
              <a:t>1</a:t>
            </a:fld>
            <a:endParaRPr lang="en-US" smtClean="0"/>
          </a:p>
        </p:txBody>
      </p:sp>
      <p:sp>
        <p:nvSpPr>
          <p:cNvPr id="58371" name="Rectangle 2"/>
          <p:cNvSpPr>
            <a:spLocks noGrp="1" noRot="1" noChangeAspect="1" noChangeArrowheads="1" noTextEdit="1"/>
          </p:cNvSpPr>
          <p:nvPr>
            <p:ph type="sldImg"/>
          </p:nvPr>
        </p:nvSpPr>
        <p:spPr>
          <a:xfrm>
            <a:off x="1692275" y="685800"/>
            <a:ext cx="3568700" cy="2678113"/>
          </a:xfrm>
          <a:ln/>
        </p:spPr>
      </p:sp>
      <p:sp>
        <p:nvSpPr>
          <p:cNvPr id="58372" name="Rectangle 3"/>
          <p:cNvSpPr>
            <a:spLocks noGrp="1" noChangeArrowheads="1"/>
          </p:cNvSpPr>
          <p:nvPr>
            <p:ph type="body" idx="1"/>
          </p:nvPr>
        </p:nvSpPr>
        <p:spPr>
          <a:noFill/>
          <a:ln/>
        </p:spPr>
        <p:txBody>
          <a:bodyPr/>
          <a:lstStyle/>
          <a:p>
            <a:pPr eaLnBrk="1" hangingPunct="1">
              <a:spcBef>
                <a:spcPct val="0"/>
              </a:spcBef>
            </a:pPr>
            <a:endParaRPr lang="en-US" sz="180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itchFamily="34" charset="0"/>
              <a:buChar char="•"/>
            </a:pPr>
            <a:r>
              <a:rPr lang="en-US" dirty="0" smtClean="0"/>
              <a:t>The path</a:t>
            </a:r>
            <a:r>
              <a:rPr lang="en-US" baseline="0" dirty="0" smtClean="0"/>
              <a:t> to the add-in </a:t>
            </a:r>
            <a:r>
              <a:rPr lang="en-US" baseline="0" dirty="0" err="1" smtClean="0"/>
              <a:t>dll</a:t>
            </a:r>
            <a:r>
              <a:rPr lang="en-US" baseline="0" dirty="0" smtClean="0"/>
              <a:t> is either a full path “C:\</a:t>
            </a:r>
            <a:r>
              <a:rPr lang="en-US" baseline="0" dirty="0" err="1" smtClean="0"/>
              <a:t>MyStuff</a:t>
            </a:r>
            <a:r>
              <a:rPr lang="en-US" baseline="0" dirty="0" smtClean="0"/>
              <a:t>\AttributeHelper.dll” or it can be a relative path that is relative to the .</a:t>
            </a:r>
            <a:r>
              <a:rPr lang="en-US" baseline="0" dirty="0" err="1" smtClean="0"/>
              <a:t>addin</a:t>
            </a:r>
            <a:r>
              <a:rPr lang="en-US" baseline="0" dirty="0" smtClean="0"/>
              <a:t> file.</a:t>
            </a:r>
          </a:p>
          <a:p>
            <a:pPr marL="285750" indent="-285750">
              <a:buFont typeface="Arial" pitchFamily="34" charset="0"/>
              <a:buChar char="•"/>
            </a:pPr>
            <a:r>
              <a:rPr lang="en-US" baseline="0" dirty="0" smtClean="0"/>
              <a:t>The </a:t>
            </a:r>
            <a:r>
              <a:rPr lang="en-US" baseline="0" dirty="0" err="1" smtClean="0"/>
              <a:t>OSType</a:t>
            </a:r>
            <a:r>
              <a:rPr lang="en-US" baseline="0" dirty="0" smtClean="0"/>
              <a:t> is a new capability this release that lets you specify if your add-in should be loaded for 32 or 64-bit OS.  If not specified, it will load for both.</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11</a:t>
            </a:fld>
            <a:endParaRPr lang="en-US" dirty="0"/>
          </a:p>
        </p:txBody>
      </p:sp>
    </p:spTree>
    <p:extLst>
      <p:ext uri="{BB962C8B-B14F-4D97-AF65-F5344CB8AC3E}">
        <p14:creationId xmlns:p14="http://schemas.microsoft.com/office/powerpoint/2010/main" xmlns="" val="2201490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display name and description information of an add-in can now be localized.</a:t>
            </a:r>
          </a:p>
          <a:p>
            <a:endParaRPr lang="fr-CH" baseline="0" dirty="0" smtClean="0"/>
          </a:p>
          <a:p>
            <a:r>
              <a:rPr lang="en-US" b="1" dirty="0" smtClean="0"/>
              <a:t>Windows Locale Codes</a:t>
            </a:r>
          </a:p>
          <a:p>
            <a:endParaRPr lang="fr-CH" b="1" dirty="0" smtClean="0"/>
          </a:p>
          <a:p>
            <a:endParaRPr lang="en-US" b="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12</a:t>
            </a:fld>
            <a:endParaRPr lang="en-US" dirty="0"/>
          </a:p>
        </p:txBody>
      </p:sp>
    </p:spTree>
    <p:extLst>
      <p:ext uri="{BB962C8B-B14F-4D97-AF65-F5344CB8AC3E}">
        <p14:creationId xmlns:p14="http://schemas.microsoft.com/office/powerpoint/2010/main" xmlns="" val="3900467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A5493C-CE6C-7047-AD3F-1FD8762C4D59}" type="slidenum">
              <a:rPr lang="en-US" smtClean="0"/>
              <a:pPr>
                <a:defRPr/>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5493C-CE6C-7047-AD3F-1FD8762C4D59}" type="slidenum">
              <a:rPr lang="en-US" smtClean="0"/>
              <a:pPr>
                <a:defRPr/>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5493C-CE6C-7047-AD3F-1FD8762C4D59}" type="slidenum">
              <a:rPr lang="en-US" smtClean="0"/>
              <a:pPr>
                <a:defRPr/>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pPr>
              <a:buFontTx/>
              <a:buChar char="-"/>
            </a:pPr>
            <a:r>
              <a:rPr lang="en-US" smtClean="0"/>
              <a:t>There is also an Express edition of this environment, which is free, has free online documentation, simplified user interface, but obviously with no money to pay for it, the feature are restricted: </a:t>
            </a:r>
          </a:p>
          <a:p>
            <a:pPr lvl="1">
              <a:buFontTx/>
              <a:buChar char="-"/>
            </a:pPr>
            <a:r>
              <a:rPr lang="en-US" smtClean="0"/>
              <a:t> no 64 bit support, no installer support, you cannot enhance the feature of Visual studiio here, no ASP development or pocket pc development [the last two items are not really relevant from our point of view]</a:t>
            </a:r>
          </a:p>
        </p:txBody>
      </p:sp>
      <p:sp>
        <p:nvSpPr>
          <p:cNvPr id="4" name="Slide Number Placeholder 3"/>
          <p:cNvSpPr>
            <a:spLocks noGrp="1"/>
          </p:cNvSpPr>
          <p:nvPr>
            <p:ph type="sldNum" sz="quarter" idx="5"/>
          </p:nvPr>
        </p:nvSpPr>
        <p:spPr/>
        <p:txBody>
          <a:bodyPr/>
          <a:lstStyle/>
          <a:p>
            <a:pPr>
              <a:defRPr/>
            </a:pPr>
            <a:fld id="{4B786D44-AAB5-45F8-AF09-EBFC7E867951}" type="slidenum">
              <a:rPr lang="en-US" smtClean="0"/>
              <a:pPr>
                <a:defRPr/>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6F982D5-82CA-48AE-9A63-27929C1096EC}" type="slidenum">
              <a:rPr lang="en-US"/>
              <a:pPr>
                <a:defRPr/>
              </a:pPr>
              <a:t>2</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914400" y="4343400"/>
            <a:ext cx="5029200" cy="4114800"/>
          </a:xfrm>
          <a:noFill/>
          <a:ln/>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p:spPr>
        <p:txBody>
          <a:bodyPr/>
          <a:lstStyle/>
          <a:p>
            <a:r>
              <a:rPr lang="en-US" dirty="0" smtClean="0"/>
              <a:t>We provide a nice helper called Inventor </a:t>
            </a:r>
            <a:r>
              <a:rPr lang="en-US" dirty="0" err="1" smtClean="0"/>
              <a:t>AddIn</a:t>
            </a:r>
            <a:r>
              <a:rPr lang="en-US" dirty="0" smtClean="0"/>
              <a:t> wizard. Since the popularity of .NET is growing among developers, therefore what this wizard provides is a .NET (both C# and VB.NET) template.</a:t>
            </a:r>
          </a:p>
          <a:p>
            <a:r>
              <a:rPr lang="en-US" dirty="0" smtClean="0"/>
              <a:t>This is actually a template project, which has all the settings and code to make a functioning Inventor .NET </a:t>
            </a:r>
            <a:r>
              <a:rPr lang="en-US" dirty="0" err="1" smtClean="0"/>
              <a:t>AddIn</a:t>
            </a:r>
            <a:r>
              <a:rPr lang="en-US" dirty="0" smtClean="0"/>
              <a:t>. </a:t>
            </a:r>
          </a:p>
          <a:p>
            <a:r>
              <a:rPr lang="en-US" dirty="0" smtClean="0"/>
              <a:t>So once you create such a project, you can already compile it, load it into Inventor and if you placed a break point in the Activate function of this </a:t>
            </a:r>
            <a:r>
              <a:rPr lang="en-US" dirty="0" err="1" smtClean="0"/>
              <a:t>AddIn</a:t>
            </a:r>
            <a:r>
              <a:rPr lang="en-US" dirty="0" smtClean="0"/>
              <a:t> you can see that Inventor calls it.</a:t>
            </a:r>
          </a:p>
          <a:p>
            <a:endParaRPr lang="en-US" dirty="0" smtClean="0"/>
          </a:p>
          <a:p>
            <a:r>
              <a:rPr lang="en-US" dirty="0" smtClean="0"/>
              <a:t>1. Install the wizard</a:t>
            </a:r>
          </a:p>
          <a:p>
            <a:r>
              <a:rPr lang="en-US" dirty="0" smtClean="0"/>
              <a:t> - Make sure you run Visual Studio first</a:t>
            </a:r>
          </a:p>
          <a:p>
            <a:r>
              <a:rPr lang="en-US" dirty="0" smtClean="0"/>
              <a:t> - run "C:\Program Files\Autodesk\Inventor 2013\SDK\DeveloperTools.msi"</a:t>
            </a:r>
          </a:p>
          <a:p>
            <a:r>
              <a:rPr lang="en-US" dirty="0" smtClean="0"/>
              <a:t> - run "C:\Program Files\Autodesk\Inventor 2013\SDK\</a:t>
            </a:r>
            <a:r>
              <a:rPr lang="en-US" dirty="0" err="1" smtClean="0"/>
              <a:t>DeveloperTools</a:t>
            </a:r>
            <a:r>
              <a:rPr lang="en-US" dirty="0" smtClean="0"/>
              <a:t>\Tools\Wizards\InventorWizards.msi“</a:t>
            </a:r>
          </a:p>
          <a:p>
            <a:endParaRPr lang="en-US" dirty="0" smtClean="0"/>
          </a:p>
          <a:p>
            <a:r>
              <a:rPr lang="en-US" dirty="0" smtClean="0"/>
              <a:t>In case of Vista, the SDK will be installed to the Users folder, for it is a more restrictive operating system.</a:t>
            </a:r>
            <a:endParaRPr lang="en-US" dirty="0" smtClean="0">
              <a:sym typeface="Wingdings" pitchFamily="2" charset="2"/>
            </a:endParaRPr>
          </a:p>
          <a:p>
            <a:r>
              <a:rPr lang="en-US" dirty="0" smtClean="0">
                <a:sym typeface="Wingdings" pitchFamily="2" charset="2"/>
              </a:rPr>
              <a:t>“C:\Users\Public\Documents\Autodesk\Inventor 2013\SDK”</a:t>
            </a:r>
          </a:p>
          <a:p>
            <a:endParaRPr lang="en-US" dirty="0" smtClean="0">
              <a:sym typeface="Wingdings" pitchFamily="2" charset="2"/>
            </a:endParaRPr>
          </a:p>
          <a:p>
            <a:r>
              <a:rPr lang="en-US" dirty="0" smtClean="0">
                <a:sym typeface="Wingdings" pitchFamily="2" charset="2"/>
              </a:rPr>
              <a:t>BTW tutorial files are at:</a:t>
            </a:r>
          </a:p>
          <a:p>
            <a:r>
              <a:rPr lang="en-US" dirty="0" smtClean="0">
                <a:sym typeface="Wingdings" pitchFamily="2" charset="2"/>
              </a:rPr>
              <a:t>“C:\Users\Adam\AppData\Local\Autodesk\Inventor 2013\Tutorial Files</a:t>
            </a:r>
            <a:endParaRPr lang="en-US" dirty="0" smtClean="0"/>
          </a:p>
          <a:p>
            <a:endParaRPr lang="en-US" dirty="0" smtClean="0"/>
          </a:p>
          <a:p>
            <a:r>
              <a:rPr lang="en-US" dirty="0" smtClean="0"/>
              <a:t>2. Create </a:t>
            </a:r>
            <a:r>
              <a:rPr lang="en-US" dirty="0" err="1" smtClean="0"/>
              <a:t>AddIn</a:t>
            </a:r>
            <a:endParaRPr lang="en-US" dirty="0" smtClean="0"/>
          </a:p>
          <a:p>
            <a:r>
              <a:rPr lang="en-US" dirty="0" smtClean="0"/>
              <a:t> - Create "InventorAddIn1" using the Wizard project</a:t>
            </a:r>
          </a:p>
          <a:p>
            <a:r>
              <a:rPr lang="en-US" dirty="0" smtClean="0"/>
              <a:t> - Click "Show All" button</a:t>
            </a:r>
          </a:p>
          <a:p>
            <a:r>
              <a:rPr lang="en-US" dirty="0" smtClean="0"/>
              <a:t> - In 2010 you needed to create your own </a:t>
            </a:r>
            <a:r>
              <a:rPr lang="en-US" dirty="0" err="1" smtClean="0"/>
              <a:t>interop</a:t>
            </a:r>
            <a:r>
              <a:rPr lang="en-US" dirty="0" smtClean="0"/>
              <a:t> assembly strong-named </a:t>
            </a:r>
          </a:p>
          <a:p>
            <a:endParaRPr lang="en-US" dirty="0" smtClean="0"/>
          </a:p>
          <a:p>
            <a:endParaRPr lang="en-US" dirty="0" smtClean="0"/>
          </a:p>
        </p:txBody>
      </p:sp>
      <p:sp>
        <p:nvSpPr>
          <p:cNvPr id="4" name="Slide Number Placeholder 3"/>
          <p:cNvSpPr>
            <a:spLocks noGrp="1"/>
          </p:cNvSpPr>
          <p:nvPr>
            <p:ph type="sldNum" sz="quarter" idx="5"/>
          </p:nvPr>
        </p:nvSpPr>
        <p:spPr/>
        <p:txBody>
          <a:bodyPr/>
          <a:lstStyle/>
          <a:p>
            <a:pPr>
              <a:defRPr/>
            </a:pPr>
            <a:fld id="{D084D6A8-D6B4-42EE-8B5F-74DF50FDF11B}" type="slidenum">
              <a:rPr lang="en-US" smtClean="0"/>
              <a:pPr>
                <a:defRPr/>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5493C-CE6C-7047-AD3F-1FD8762C4D59}" type="slidenum">
              <a:rPr lang="en-US" smtClean="0"/>
              <a:pPr>
                <a:defRPr/>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Included with the Inventor SDK is a </a:t>
            </a:r>
            <a:r>
              <a:rPr lang="en-US" i="1" dirty="0" smtClean="0"/>
              <a:t>template</a:t>
            </a:r>
            <a:r>
              <a:rPr lang="en-US" dirty="0" smtClean="0"/>
              <a:t> used to create Add-Ins using VB and C#.  At the time Inventor 2009 was released VB 2005 Express Edition was the current release, so installing the template does not install it for VB 2008 Express.  You can easily work around this issue using the steps below.</a:t>
            </a:r>
          </a:p>
          <a:p>
            <a:pPr marL="0" marR="0" indent="0" algn="l" defTabSz="914400" rtl="0" eaLnBrk="0" fontAlgn="base" latinLnBrk="0" hangingPunct="0">
              <a:lnSpc>
                <a:spcPct val="100000"/>
              </a:lnSpc>
              <a:spcBef>
                <a:spcPct val="30000"/>
              </a:spcBef>
              <a:spcAft>
                <a:spcPct val="0"/>
              </a:spcAft>
              <a:buClrTx/>
              <a:buSzTx/>
              <a:buFontTx/>
              <a:buNone/>
              <a:tabLst/>
              <a:defRPr/>
            </a:pPr>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Normally you just run the InventorWizards.msi file from the directory shown below to install the template but the workaround above is to support VB 2008 Express with Inventor 2009.</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fr-FR" dirty="0" smtClean="0"/>
          </a:p>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p:spPr>
        <p:txBody>
          <a:bodyPr/>
          <a:lstStyle/>
          <a:p>
            <a:r>
              <a:rPr lang="en-US" dirty="0" err="1" smtClean="0"/>
              <a:t>Interop</a:t>
            </a:r>
            <a:r>
              <a:rPr lang="en-US" dirty="0" smtClean="0"/>
              <a:t> assembly is needed to interact from .NET with the Inventor COM library.</a:t>
            </a:r>
          </a:p>
          <a:p>
            <a:r>
              <a:rPr lang="en-US" dirty="0" smtClean="0"/>
              <a:t>In case of Inventor 2008 and previous releases you needed to reference the COM library in your .NET project and Visual Studio created the </a:t>
            </a:r>
            <a:r>
              <a:rPr lang="en-US" dirty="0" err="1" smtClean="0"/>
              <a:t>interop</a:t>
            </a:r>
            <a:r>
              <a:rPr lang="en-US" dirty="0" smtClean="0"/>
              <a:t> assembly for you.</a:t>
            </a:r>
          </a:p>
          <a:p>
            <a:r>
              <a:rPr lang="en-US" dirty="0" smtClean="0"/>
              <a:t>You could also create the </a:t>
            </a:r>
            <a:r>
              <a:rPr lang="en-US" dirty="0" err="1" smtClean="0"/>
              <a:t>interop</a:t>
            </a:r>
            <a:r>
              <a:rPr lang="en-US" dirty="0" smtClean="0"/>
              <a:t> assembly manually or in case you needed to create a string named </a:t>
            </a:r>
            <a:r>
              <a:rPr lang="en-US" dirty="0" err="1" smtClean="0"/>
              <a:t>AddIn</a:t>
            </a:r>
            <a:r>
              <a:rPr lang="en-US" dirty="0" smtClean="0"/>
              <a:t>, then the </a:t>
            </a:r>
            <a:r>
              <a:rPr lang="en-US" dirty="0" err="1" smtClean="0"/>
              <a:t>interop</a:t>
            </a:r>
            <a:r>
              <a:rPr lang="en-US" dirty="0" smtClean="0"/>
              <a:t> assembly needed to be string named as well, and therefore you had to create the </a:t>
            </a:r>
            <a:r>
              <a:rPr lang="en-US" dirty="0" err="1" smtClean="0"/>
              <a:t>interop</a:t>
            </a:r>
            <a:r>
              <a:rPr lang="en-US" dirty="0" smtClean="0"/>
              <a:t> assembly yourself providing a strong </a:t>
            </a:r>
            <a:r>
              <a:rPr lang="en-US" dirty="0" err="1" smtClean="0"/>
              <a:t>neme</a:t>
            </a:r>
            <a:r>
              <a:rPr lang="en-US" dirty="0" smtClean="0"/>
              <a:t> key.</a:t>
            </a:r>
          </a:p>
          <a:p>
            <a:endParaRPr lang="en-US" dirty="0" smtClean="0"/>
          </a:p>
          <a:p>
            <a:r>
              <a:rPr lang="en-US" dirty="0" smtClean="0"/>
              <a:t>In case of Inventor 2009 the strong named </a:t>
            </a:r>
            <a:r>
              <a:rPr lang="en-US" dirty="0" err="1" smtClean="0"/>
              <a:t>interop</a:t>
            </a:r>
            <a:r>
              <a:rPr lang="en-US" dirty="0" smtClean="0"/>
              <a:t> assembly is part of the Inventor installation and is placed in the GAC, you can just reference it as any other Microsoft .NET assemblies.</a:t>
            </a:r>
          </a:p>
          <a:p>
            <a:endParaRPr lang="en-US" dirty="0" smtClean="0"/>
          </a:p>
          <a:p>
            <a:r>
              <a:rPr lang="en-US" dirty="0" smtClean="0"/>
              <a:t>If you want to make your </a:t>
            </a:r>
            <a:r>
              <a:rPr lang="en-US" dirty="0" err="1" smtClean="0"/>
              <a:t>AddIn</a:t>
            </a:r>
            <a:r>
              <a:rPr lang="en-US" dirty="0" smtClean="0"/>
              <a:t> compatible with 2008 and 2009 as well (and is not dependent on any Inventor 2009 specific feature), then you would need to reuse the assembly created for your Inventor 2008 </a:t>
            </a:r>
            <a:r>
              <a:rPr lang="en-US" dirty="0" err="1" smtClean="0"/>
              <a:t>AddIn</a:t>
            </a:r>
            <a:r>
              <a:rPr lang="en-US" dirty="0" smtClean="0"/>
              <a:t>.</a:t>
            </a:r>
          </a:p>
          <a:p>
            <a:endParaRPr lang="fr-FR" dirty="0" smtClean="0"/>
          </a:p>
          <a:p>
            <a:endParaRPr lang="fr-FR" dirty="0" smtClean="0"/>
          </a:p>
          <a:p>
            <a:r>
              <a:rPr lang="en-US" b="1" dirty="0" smtClean="0"/>
              <a:t>Using </a:t>
            </a:r>
            <a:r>
              <a:rPr lang="en-US" b="1" dirty="0" err="1" smtClean="0"/>
              <a:t>.Net</a:t>
            </a:r>
            <a:r>
              <a:rPr lang="en-US" b="1" dirty="0" smtClean="0"/>
              <a:t> with Inventor's API</a:t>
            </a:r>
          </a:p>
          <a:p>
            <a:r>
              <a:rPr lang="en-US" dirty="0" smtClean="0"/>
              <a:t>From Inventor 2009, a Primary </a:t>
            </a:r>
            <a:r>
              <a:rPr lang="en-US" dirty="0" err="1" smtClean="0"/>
              <a:t>Interop</a:t>
            </a:r>
            <a:r>
              <a:rPr lang="en-US" dirty="0" smtClean="0"/>
              <a:t> Assembly (PIA) is supplied. This provides the </a:t>
            </a:r>
            <a:r>
              <a:rPr lang="en-US" dirty="0" err="1" smtClean="0"/>
              <a:t>.Net</a:t>
            </a:r>
            <a:r>
              <a:rPr lang="en-US" dirty="0" smtClean="0"/>
              <a:t> compatible interface to Inventor's API. The </a:t>
            </a:r>
            <a:r>
              <a:rPr lang="en-US" dirty="0" err="1" smtClean="0"/>
              <a:t>.Net</a:t>
            </a:r>
            <a:r>
              <a:rPr lang="en-US" dirty="0" smtClean="0"/>
              <a:t> languages require a </a:t>
            </a:r>
            <a:r>
              <a:rPr lang="en-US" dirty="0" err="1" smtClean="0"/>
              <a:t>.Net</a:t>
            </a:r>
            <a:r>
              <a:rPr lang="en-US" dirty="0" smtClean="0"/>
              <a:t> compatible programming interface but Inventor's API is a COM Automation interface. An </a:t>
            </a:r>
            <a:r>
              <a:rPr lang="en-US" dirty="0" err="1" smtClean="0"/>
              <a:t>Interop</a:t>
            </a:r>
            <a:r>
              <a:rPr lang="en-US" dirty="0" smtClean="0"/>
              <a:t> assembly provides a </a:t>
            </a:r>
            <a:r>
              <a:rPr lang="en-US" dirty="0" err="1" smtClean="0"/>
              <a:t>.Net</a:t>
            </a:r>
            <a:r>
              <a:rPr lang="en-US" dirty="0" smtClean="0"/>
              <a:t> compatible interface to a COM Automation API. In all previous versions of Inventor you had to create your own </a:t>
            </a:r>
            <a:r>
              <a:rPr lang="en-US" dirty="0" err="1" smtClean="0"/>
              <a:t>interop</a:t>
            </a:r>
            <a:r>
              <a:rPr lang="en-US" dirty="0" smtClean="0"/>
              <a:t> assembly. Visual Studio does this automatically whenever you reference a COM type library. The fact that every </a:t>
            </a:r>
            <a:r>
              <a:rPr lang="en-US" dirty="0" err="1" smtClean="0"/>
              <a:t>.Net</a:t>
            </a:r>
            <a:r>
              <a:rPr lang="en-US" dirty="0" smtClean="0"/>
              <a:t> program had its own </a:t>
            </a:r>
            <a:r>
              <a:rPr lang="en-US" dirty="0" err="1" smtClean="0"/>
              <a:t>interop</a:t>
            </a:r>
            <a:r>
              <a:rPr lang="en-US" dirty="0" smtClean="0"/>
              <a:t> assembly resulted in additional memory being consumed, and because of the way </a:t>
            </a:r>
            <a:r>
              <a:rPr lang="en-US" dirty="0" err="1" smtClean="0"/>
              <a:t>.Net</a:t>
            </a:r>
            <a:r>
              <a:rPr lang="en-US" dirty="0" smtClean="0"/>
              <a:t> resolves these assemblies, unexpected behavior could have also resulted in some cases. </a:t>
            </a:r>
          </a:p>
          <a:p>
            <a:r>
              <a:rPr lang="en-US" dirty="0" smtClean="0"/>
              <a:t>A primary </a:t>
            </a:r>
            <a:r>
              <a:rPr lang="en-US" dirty="0" err="1" smtClean="0"/>
              <a:t>interop</a:t>
            </a:r>
            <a:r>
              <a:rPr lang="en-US" dirty="0" smtClean="0"/>
              <a:t> is one created by Autodesk and delivered for all clients to use. The PIA is delivered into the Global Assembly Cache (GAC) where everyone has access to it. All clients that are writing code using any of the </a:t>
            </a:r>
            <a:r>
              <a:rPr lang="en-US" dirty="0" err="1" smtClean="0"/>
              <a:t>.Net</a:t>
            </a:r>
            <a:r>
              <a:rPr lang="en-US" dirty="0" smtClean="0"/>
              <a:t> languages should now use this primary </a:t>
            </a:r>
            <a:r>
              <a:rPr lang="en-US" dirty="0" err="1" smtClean="0"/>
              <a:t>interop</a:t>
            </a:r>
            <a:r>
              <a:rPr lang="en-US" dirty="0" smtClean="0"/>
              <a:t> assembly.</a:t>
            </a:r>
          </a:p>
          <a:p>
            <a:r>
              <a:rPr lang="en-US" dirty="0" smtClean="0"/>
              <a:t>Although the PIA is delivered into the GAC when Inventor is installed, it is only usable by existing applications. </a:t>
            </a:r>
            <a:r>
              <a:rPr lang="en-US" dirty="0" err="1" smtClean="0"/>
              <a:t>.Net</a:t>
            </a:r>
            <a:r>
              <a:rPr lang="en-US" dirty="0" smtClean="0"/>
              <a:t> does not allow you to directly reference the PIA that is in the GAC but requires you to select a PIA outside of the GAC. This will still result in using the PIA in the GAC. The external version of Inventor's PIA is delivered as part of the new Developer Tools install in the SDK. Once you've installed the DeveloperTools.msi you'll see "</a:t>
            </a:r>
            <a:r>
              <a:rPr lang="en-US" dirty="0" err="1" smtClean="0"/>
              <a:t>Autodesk.Inventor.Interop</a:t>
            </a:r>
            <a:r>
              <a:rPr lang="en-US" dirty="0" smtClean="0"/>
              <a:t>" in the </a:t>
            </a:r>
            <a:r>
              <a:rPr lang="en-US" dirty="0" err="1" smtClean="0"/>
              <a:t>.Net</a:t>
            </a:r>
            <a:r>
              <a:rPr lang="en-US" dirty="0" smtClean="0"/>
              <a:t> tab of the "Add Reference" dialog within Visual Studio.</a:t>
            </a:r>
          </a:p>
          <a:p>
            <a:endParaRPr lang="en-US" dirty="0" smtClean="0"/>
          </a:p>
          <a:p>
            <a:r>
              <a:rPr lang="en-US" dirty="0" smtClean="0"/>
              <a:t>There are some differences between the PIA and the </a:t>
            </a:r>
            <a:r>
              <a:rPr lang="en-US" dirty="0" err="1" smtClean="0"/>
              <a:t>interop</a:t>
            </a:r>
            <a:r>
              <a:rPr lang="en-US" dirty="0" smtClean="0"/>
              <a:t> assembly automatically generated when referencing the Inventor type library. The difference provides for more correct type information in the PIA. The primary change is that instead of arrays being declared as generic </a:t>
            </a:r>
            <a:r>
              <a:rPr lang="en-US" dirty="0" err="1" smtClean="0"/>
              <a:t>System.Array</a:t>
            </a:r>
            <a:r>
              <a:rPr lang="en-US" dirty="0" smtClean="0"/>
              <a:t> types, they are now type specific, i.e. Double(). This change will require edits to your code, but they're easily corrected, and appropriate messages will appear at compile time.</a:t>
            </a:r>
          </a:p>
          <a:p>
            <a:endParaRPr lang="en-US" dirty="0" smtClean="0"/>
          </a:p>
        </p:txBody>
      </p:sp>
      <p:sp>
        <p:nvSpPr>
          <p:cNvPr id="4" name="Slide Number Placeholder 3"/>
          <p:cNvSpPr>
            <a:spLocks noGrp="1"/>
          </p:cNvSpPr>
          <p:nvPr>
            <p:ph type="sldNum" sz="quarter" idx="5"/>
          </p:nvPr>
        </p:nvSpPr>
        <p:spPr/>
        <p:txBody>
          <a:bodyPr/>
          <a:lstStyle/>
          <a:p>
            <a:pPr>
              <a:defRPr/>
            </a:pPr>
            <a:fld id="{4967B973-1EDF-4157-9759-01C491106ED2}" type="slidenum">
              <a:rPr lang="en-US" smtClean="0"/>
              <a:pPr>
                <a:defRPr/>
              </a:pPr>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r>
              <a:rPr lang="en-US" dirty="0" smtClean="0"/>
              <a:t>So these are the main parts of this framework provided by the template:</a:t>
            </a:r>
          </a:p>
          <a:p>
            <a:endParaRPr lang="en-US" dirty="0" smtClean="0"/>
          </a:p>
          <a:p>
            <a:pPr>
              <a:buFontTx/>
              <a:buChar char="-"/>
            </a:pPr>
            <a:r>
              <a:rPr lang="en-US" dirty="0" smtClean="0"/>
              <a:t> The Activate function, where you can get the Inventor Application object and set up the user interface and event handling you need</a:t>
            </a:r>
          </a:p>
          <a:p>
            <a:pPr>
              <a:buFontTx/>
              <a:buChar char="-"/>
            </a:pPr>
            <a:endParaRPr lang="en-US" dirty="0" smtClean="0"/>
          </a:p>
          <a:p>
            <a:pPr>
              <a:buFontTx/>
              <a:buChar char="-"/>
            </a:pPr>
            <a:r>
              <a:rPr lang="en-US" dirty="0" smtClean="0"/>
              <a:t> the Deactivate function, where you can free all the resources used by your </a:t>
            </a:r>
            <a:r>
              <a:rPr lang="en-US" dirty="0" err="1" smtClean="0"/>
              <a:t>AddIn</a:t>
            </a:r>
            <a:r>
              <a:rPr lang="en-US" dirty="0" smtClean="0"/>
              <a:t>. Here we explicitly detach from any COM object that we were using globally inside our </a:t>
            </a:r>
            <a:r>
              <a:rPr lang="en-US" dirty="0" err="1" smtClean="0"/>
              <a:t>AddIn</a:t>
            </a:r>
            <a:r>
              <a:rPr lang="en-US" dirty="0" smtClean="0"/>
              <a:t> class, and then ask the garbage collector to free those objects. IF we did not do it, then .NET may hold onto some of the Inventor objects which would result in Inventor not being able to close properly. </a:t>
            </a:r>
          </a:p>
          <a:p>
            <a:pPr>
              <a:buFontTx/>
              <a:buChar char="-"/>
            </a:pPr>
            <a:endParaRPr lang="en-US" dirty="0" smtClean="0"/>
          </a:p>
          <a:p>
            <a:pPr>
              <a:buFontTx/>
              <a:buChar char="-"/>
            </a:pPr>
            <a:r>
              <a:rPr lang="en-US" dirty="0" smtClean="0"/>
              <a:t> </a:t>
            </a:r>
            <a:r>
              <a:rPr lang="en-US" dirty="0" err="1" smtClean="0"/>
              <a:t>ClientID</a:t>
            </a:r>
            <a:r>
              <a:rPr lang="en-US" dirty="0" smtClean="0"/>
              <a:t>, which is a GUID, i.e. your </a:t>
            </a:r>
            <a:r>
              <a:rPr lang="en-US" dirty="0" err="1" smtClean="0"/>
              <a:t>AddIn’s</a:t>
            </a:r>
            <a:r>
              <a:rPr lang="en-US" dirty="0" smtClean="0"/>
              <a:t> unique identifier</a:t>
            </a:r>
          </a:p>
          <a:p>
            <a:pPr>
              <a:buFontTx/>
              <a:buChar char="-"/>
            </a:pPr>
            <a:endParaRPr lang="en-US" dirty="0" smtClean="0"/>
          </a:p>
          <a:p>
            <a:pPr>
              <a:buFontTx/>
              <a:buChar char="-"/>
            </a:pPr>
            <a:r>
              <a:rPr lang="en-US" dirty="0" smtClean="0"/>
              <a:t> Registration part, where all the additional necessary information is placed in the registry which will make Inventor find your </a:t>
            </a:r>
            <a:r>
              <a:rPr lang="en-US" dirty="0" err="1" smtClean="0"/>
              <a:t>AddIn</a:t>
            </a:r>
            <a:endParaRPr lang="en-US" dirty="0" smtClean="0"/>
          </a:p>
          <a:p>
            <a:pPr>
              <a:buFontTx/>
              <a:buChar char="-"/>
            </a:pPr>
            <a:endParaRPr lang="en-US" dirty="0" smtClean="0"/>
          </a:p>
          <a:p>
            <a:pPr>
              <a:buFontTx/>
              <a:buChar char="-"/>
            </a:pPr>
            <a:r>
              <a:rPr lang="en-US" dirty="0" smtClean="0"/>
              <a:t> show all parts in the </a:t>
            </a:r>
            <a:r>
              <a:rPr lang="en-US" dirty="0" err="1" smtClean="0"/>
              <a:t>AddIn</a:t>
            </a:r>
            <a:endParaRPr lang="en-US" dirty="0" smtClean="0"/>
          </a:p>
        </p:txBody>
      </p:sp>
      <p:sp>
        <p:nvSpPr>
          <p:cNvPr id="4" name="Slide Number Placeholder 3"/>
          <p:cNvSpPr>
            <a:spLocks noGrp="1"/>
          </p:cNvSpPr>
          <p:nvPr>
            <p:ph type="sldNum" sz="quarter" idx="5"/>
          </p:nvPr>
        </p:nvSpPr>
        <p:spPr/>
        <p:txBody>
          <a:bodyPr/>
          <a:lstStyle/>
          <a:p>
            <a:pPr>
              <a:defRPr/>
            </a:pPr>
            <a:fld id="{11ED68E5-14E5-46EA-A260-6C127785E7F9}" type="slidenum">
              <a:rPr lang="en-US" smtClean="0"/>
              <a:pPr>
                <a:defRPr/>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p:spPr>
        <p:txBody>
          <a:bodyPr/>
          <a:lstStyle/>
          <a:p>
            <a:r>
              <a:rPr lang="en-US" dirty="0" smtClean="0"/>
              <a:t>By default once an </a:t>
            </a:r>
            <a:r>
              <a:rPr lang="en-US" dirty="0" err="1" smtClean="0"/>
              <a:t>AddIn</a:t>
            </a:r>
            <a:r>
              <a:rPr lang="en-US" dirty="0" smtClean="0"/>
              <a:t> created its user interface, then Inventor will take care of it – store it’s position, the environments it’s in and re-associate them to the appropriate component definition when the </a:t>
            </a:r>
            <a:r>
              <a:rPr lang="en-US" dirty="0" err="1" smtClean="0"/>
              <a:t>AddIn</a:t>
            </a:r>
            <a:r>
              <a:rPr lang="en-US" dirty="0" smtClean="0"/>
              <a:t> gets loaded.</a:t>
            </a:r>
          </a:p>
          <a:p>
            <a:r>
              <a:rPr lang="en-US" dirty="0" smtClean="0"/>
              <a:t>That is if the version number remains the same. But you may create a new version, which would have different user interface (or at least something would be different). </a:t>
            </a:r>
          </a:p>
          <a:p>
            <a:r>
              <a:rPr lang="en-US" dirty="0" smtClean="0"/>
              <a:t>IN this case you just change the version number and Inventor takes care of the rest</a:t>
            </a:r>
            <a:endParaRPr lang="en-US" b="1" dirty="0" smtClean="0"/>
          </a:p>
        </p:txBody>
      </p:sp>
      <p:sp>
        <p:nvSpPr>
          <p:cNvPr id="4" name="Slide Number Placeholder 3"/>
          <p:cNvSpPr>
            <a:spLocks noGrp="1"/>
          </p:cNvSpPr>
          <p:nvPr>
            <p:ph type="sldNum" sz="quarter" idx="5"/>
          </p:nvPr>
        </p:nvSpPr>
        <p:spPr/>
        <p:txBody>
          <a:bodyPr/>
          <a:lstStyle/>
          <a:p>
            <a:pPr>
              <a:defRPr/>
            </a:pPr>
            <a:fld id="{E28A220F-B548-4236-BA13-2D3FDF2EC000}" type="slidenum">
              <a:rPr lang="en-US" smtClean="0"/>
              <a:pPr>
                <a:defRPr/>
              </a:pPr>
              <a:t>27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For my sample project, </a:t>
            </a:r>
            <a:r>
              <a:rPr lang="en-US" dirty="0" err="1" smtClean="0"/>
              <a:t>VB.Net</a:t>
            </a:r>
            <a:r>
              <a:rPr lang="en-US" dirty="0" smtClean="0"/>
              <a:t> created the file </a:t>
            </a:r>
            <a:r>
              <a:rPr lang="en-US" dirty="0" err="1" smtClean="0"/>
              <a:t>MyAddIn.vbproj</a:t>
            </a:r>
            <a:r>
              <a:rPr lang="en-US" dirty="0" smtClean="0"/>
              <a:t> as the project file.  To be able to debug this Add-In, You need to create the file </a:t>
            </a:r>
            <a:r>
              <a:rPr lang="en-US" dirty="0" err="1" smtClean="0"/>
              <a:t>MyAddIn.vbproj.user</a:t>
            </a:r>
            <a:r>
              <a:rPr lang="en-US"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new file has the same name as the project file with the addition of the “.user” extension.  The contents of this file are the same regardless of the name of the project.</a:t>
            </a:r>
          </a:p>
          <a:p>
            <a:endParaRPr lang="fr-FR" dirty="0" smtClean="0"/>
          </a:p>
          <a:p>
            <a:r>
              <a:rPr lang="fr-FR" dirty="0" smtClean="0"/>
              <a:t>You </a:t>
            </a:r>
            <a:r>
              <a:rPr lang="fr-FR" dirty="0" err="1" smtClean="0"/>
              <a:t>need</a:t>
            </a:r>
            <a:r>
              <a:rPr lang="fr-FR" dirty="0" smtClean="0"/>
              <a:t> to restart MSVS in </a:t>
            </a:r>
            <a:r>
              <a:rPr lang="fr-FR" dirty="0" err="1" smtClean="0"/>
              <a:t>order</a:t>
            </a:r>
            <a:r>
              <a:rPr lang="fr-FR" dirty="0" smtClean="0"/>
              <a:t> to </a:t>
            </a:r>
            <a:r>
              <a:rPr lang="fr-FR" dirty="0" err="1" smtClean="0"/>
              <a:t>be</a:t>
            </a:r>
            <a:r>
              <a:rPr lang="fr-FR" dirty="0" smtClean="0"/>
              <a:t> able to </a:t>
            </a:r>
            <a:r>
              <a:rPr lang="fr-FR" dirty="0" err="1" smtClean="0"/>
              <a:t>launch</a:t>
            </a:r>
            <a:r>
              <a:rPr lang="fr-FR" dirty="0" smtClean="0"/>
              <a:t> </a:t>
            </a:r>
            <a:r>
              <a:rPr lang="fr-FR" dirty="0" err="1" smtClean="0"/>
              <a:t>addin</a:t>
            </a:r>
            <a:r>
              <a:rPr lang="fr-FR" dirty="0" smtClean="0"/>
              <a:t> in </a:t>
            </a:r>
            <a:r>
              <a:rPr lang="fr-FR" dirty="0" err="1" smtClean="0"/>
              <a:t>debug</a:t>
            </a:r>
            <a:r>
              <a:rPr lang="fr-FR" dirty="0" smtClean="0"/>
              <a:t> mode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28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29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30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31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p:txBody>
          <a:bodyPr/>
          <a:lstStyle/>
          <a:p>
            <a:pPr>
              <a:defRPr/>
            </a:pPr>
            <a:fld id="{13A617EA-BDF1-4296-8F30-B31C380FB006}" type="slidenum">
              <a:rPr lang="en-US" smtClean="0"/>
              <a:pPr>
                <a:defRPr/>
              </a:pPr>
              <a:t>3</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32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33</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35</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5493C-CE6C-7047-AD3F-1FD8762C4D59}" type="slidenum">
              <a:rPr lang="en-US" smtClean="0"/>
              <a:pPr>
                <a:defRPr/>
              </a:pPr>
              <a:t>36</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5493C-CE6C-7047-AD3F-1FD8762C4D59}" type="slidenum">
              <a:rPr lang="en-US" smtClean="0"/>
              <a:pPr>
                <a:defRPr/>
              </a:pPr>
              <a:t>37</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38</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39</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100" kern="1200" dirty="0" smtClean="0">
                <a:solidFill>
                  <a:schemeClr val="tx1"/>
                </a:solidFill>
                <a:latin typeface="+mn-lt"/>
                <a:ea typeface="ＭＳ Ｐゴシック" charset="-128"/>
                <a:cs typeface="ＭＳ Ｐゴシック" charset="-128"/>
              </a:rPr>
              <a:t> Copy add-in </a:t>
            </a:r>
            <a:r>
              <a:rPr lang="en-US" sz="2100" kern="1200" dirty="0" err="1" smtClean="0">
                <a:solidFill>
                  <a:schemeClr val="tx1"/>
                </a:solidFill>
                <a:latin typeface="+mn-lt"/>
                <a:ea typeface="ＭＳ Ｐゴシック" charset="-128"/>
                <a:cs typeface="ＭＳ Ｐゴシック" charset="-128"/>
              </a:rPr>
              <a:t>dll</a:t>
            </a:r>
            <a:r>
              <a:rPr lang="en-US" sz="2100" kern="1200" dirty="0" smtClean="0">
                <a:solidFill>
                  <a:schemeClr val="tx1"/>
                </a:solidFill>
                <a:latin typeface="+mn-lt"/>
                <a:ea typeface="ＭＳ Ｐゴシック" charset="-128"/>
                <a:cs typeface="ＭＳ Ｐゴシック" charset="-128"/>
              </a:rPr>
              <a:t> file to one of following locations: </a:t>
            </a:r>
          </a:p>
          <a:p>
            <a:r>
              <a:rPr lang="en-US" sz="2100" kern="1200" dirty="0" smtClean="0">
                <a:solidFill>
                  <a:schemeClr val="tx1"/>
                </a:solidFill>
                <a:latin typeface="+mn-lt"/>
                <a:ea typeface="ＭＳ Ｐゴシック" charset="-128"/>
                <a:cs typeface="ＭＳ Ｐゴシック" charset="-128"/>
              </a:rPr>
              <a:t> </a:t>
            </a:r>
          </a:p>
          <a:p>
            <a:r>
              <a:rPr lang="en-US" sz="2100" kern="1200" dirty="0" smtClean="0">
                <a:solidFill>
                  <a:schemeClr val="tx1"/>
                </a:solidFill>
                <a:latin typeface="+mn-lt"/>
                <a:ea typeface="ＭＳ Ｐゴシック" charset="-128"/>
                <a:cs typeface="ＭＳ Ｐゴシック" charset="-128"/>
              </a:rPr>
              <a:t>	a) Anywhere, then *.addin file &lt;Assembly&gt; setting should be updated to the full path including the </a:t>
            </a:r>
            <a:r>
              <a:rPr lang="en-US" sz="2100" kern="1200" dirty="0" err="1" smtClean="0">
                <a:solidFill>
                  <a:schemeClr val="tx1"/>
                </a:solidFill>
                <a:latin typeface="+mn-lt"/>
                <a:ea typeface="ＭＳ Ｐゴシック" charset="-128"/>
                <a:cs typeface="ＭＳ Ｐゴシック" charset="-128"/>
              </a:rPr>
              <a:t>dll</a:t>
            </a:r>
            <a:r>
              <a:rPr lang="en-US" sz="2100" kern="1200" dirty="0" smtClean="0">
                <a:solidFill>
                  <a:schemeClr val="tx1"/>
                </a:solidFill>
                <a:latin typeface="+mn-lt"/>
                <a:ea typeface="ＭＳ Ｐゴシック" charset="-128"/>
                <a:cs typeface="ＭＳ Ｐゴシック" charset="-128"/>
              </a:rPr>
              <a:t> name</a:t>
            </a:r>
          </a:p>
          <a:p>
            <a:r>
              <a:rPr lang="en-US" sz="2100" kern="1200" dirty="0" smtClean="0">
                <a:solidFill>
                  <a:schemeClr val="tx1"/>
                </a:solidFill>
                <a:latin typeface="+mn-lt"/>
                <a:ea typeface="ＭＳ Ｐゴシック" charset="-128"/>
                <a:cs typeface="ＭＳ Ｐゴシック" charset="-128"/>
              </a:rPr>
              <a:t>	b) Inventor &lt;</a:t>
            </a:r>
            <a:r>
              <a:rPr lang="en-US" sz="2100" kern="1200" dirty="0" err="1" smtClean="0">
                <a:solidFill>
                  <a:schemeClr val="tx1"/>
                </a:solidFill>
                <a:latin typeface="+mn-lt"/>
                <a:ea typeface="ＭＳ Ｐゴシック" charset="-128"/>
                <a:cs typeface="ＭＳ Ｐゴシック" charset="-128"/>
              </a:rPr>
              <a:t>InstallPath</a:t>
            </a:r>
            <a:r>
              <a:rPr lang="en-US" sz="2100" kern="1200" dirty="0" smtClean="0">
                <a:solidFill>
                  <a:schemeClr val="tx1"/>
                </a:solidFill>
                <a:latin typeface="+mn-lt"/>
                <a:ea typeface="ＭＳ Ｐゴシック" charset="-128"/>
                <a:cs typeface="ＭＳ Ｐゴシック" charset="-128"/>
              </a:rPr>
              <a:t>&gt;\bin\ folder, then *.addin file &lt;Assembly&gt; setting should be the </a:t>
            </a:r>
            <a:r>
              <a:rPr lang="en-US" sz="2100" kern="1200" dirty="0" err="1" smtClean="0">
                <a:solidFill>
                  <a:schemeClr val="tx1"/>
                </a:solidFill>
                <a:latin typeface="+mn-lt"/>
                <a:ea typeface="ＭＳ Ｐゴシック" charset="-128"/>
                <a:cs typeface="ＭＳ Ｐゴシック" charset="-128"/>
              </a:rPr>
              <a:t>dll</a:t>
            </a:r>
            <a:r>
              <a:rPr lang="en-US" sz="2100" kern="1200" dirty="0" smtClean="0">
                <a:solidFill>
                  <a:schemeClr val="tx1"/>
                </a:solidFill>
                <a:latin typeface="+mn-lt"/>
                <a:ea typeface="ＭＳ Ｐゴシック" charset="-128"/>
                <a:cs typeface="ＭＳ Ｐゴシック" charset="-128"/>
              </a:rPr>
              <a:t> name only: &lt;</a:t>
            </a:r>
            <a:r>
              <a:rPr lang="en-US" sz="2100" kern="1200" dirty="0" err="1" smtClean="0">
                <a:solidFill>
                  <a:schemeClr val="tx1"/>
                </a:solidFill>
                <a:latin typeface="+mn-lt"/>
                <a:ea typeface="ＭＳ Ｐゴシック" charset="-128"/>
                <a:cs typeface="ＭＳ Ｐゴシック" charset="-128"/>
              </a:rPr>
              <a:t>AddInName</a:t>
            </a:r>
            <a:r>
              <a:rPr lang="en-US" sz="2100" kern="1200" dirty="0" smtClean="0">
                <a:solidFill>
                  <a:schemeClr val="tx1"/>
                </a:solidFill>
                <a:latin typeface="+mn-lt"/>
                <a:ea typeface="ＭＳ Ｐゴシック" charset="-128"/>
                <a:cs typeface="ＭＳ Ｐゴシック" charset="-128"/>
              </a:rPr>
              <a:t>&gt;.</a:t>
            </a:r>
            <a:r>
              <a:rPr lang="en-US" sz="2100" kern="1200" dirty="0" err="1" smtClean="0">
                <a:solidFill>
                  <a:schemeClr val="tx1"/>
                </a:solidFill>
                <a:latin typeface="+mn-lt"/>
                <a:ea typeface="ＭＳ Ｐゴシック" charset="-128"/>
                <a:cs typeface="ＭＳ Ｐゴシック" charset="-128"/>
              </a:rPr>
              <a:t>dll</a:t>
            </a:r>
            <a:endParaRPr lang="en-US" sz="2100" kern="1200" dirty="0" smtClean="0">
              <a:solidFill>
                <a:schemeClr val="tx1"/>
              </a:solidFill>
              <a:latin typeface="+mn-lt"/>
              <a:ea typeface="ＭＳ Ｐゴシック" charset="-128"/>
              <a:cs typeface="ＭＳ Ｐゴシック" charset="-128"/>
            </a:endParaRPr>
          </a:p>
          <a:p>
            <a:r>
              <a:rPr lang="en-US" sz="2100" kern="1200" dirty="0" smtClean="0">
                <a:solidFill>
                  <a:schemeClr val="tx1"/>
                </a:solidFill>
                <a:latin typeface="+mn-lt"/>
                <a:ea typeface="ＭＳ Ｐゴシック" charset="-128"/>
                <a:cs typeface="ＭＳ Ｐゴシック" charset="-128"/>
              </a:rPr>
              <a:t>	c) Inventor &lt;</a:t>
            </a:r>
            <a:r>
              <a:rPr lang="en-US" sz="2100" kern="1200" dirty="0" err="1" smtClean="0">
                <a:solidFill>
                  <a:schemeClr val="tx1"/>
                </a:solidFill>
                <a:latin typeface="+mn-lt"/>
                <a:ea typeface="ＭＳ Ｐゴシック" charset="-128"/>
                <a:cs typeface="ＭＳ Ｐゴシック" charset="-128"/>
              </a:rPr>
              <a:t>InstallPath</a:t>
            </a:r>
            <a:r>
              <a:rPr lang="en-US" sz="2100" kern="1200" dirty="0" smtClean="0">
                <a:solidFill>
                  <a:schemeClr val="tx1"/>
                </a:solidFill>
                <a:latin typeface="+mn-lt"/>
                <a:ea typeface="ＭＳ Ｐゴシック" charset="-128"/>
                <a:cs typeface="ＭＳ Ｐゴシック" charset="-128"/>
              </a:rPr>
              <a:t>&gt;\bin\XX folder, then *.addin file &lt;Assembly&gt; setting </a:t>
            </a:r>
            <a:r>
              <a:rPr lang="en-US" sz="2100" kern="1200" dirty="0" err="1" smtClean="0">
                <a:solidFill>
                  <a:schemeClr val="tx1"/>
                </a:solidFill>
                <a:latin typeface="+mn-lt"/>
                <a:ea typeface="ＭＳ Ｐゴシック" charset="-128"/>
                <a:cs typeface="ＭＳ Ｐゴシック" charset="-128"/>
              </a:rPr>
              <a:t>shoule</a:t>
            </a:r>
            <a:r>
              <a:rPr lang="en-US" sz="2100" kern="1200" dirty="0" smtClean="0">
                <a:solidFill>
                  <a:schemeClr val="tx1"/>
                </a:solidFill>
                <a:latin typeface="+mn-lt"/>
                <a:ea typeface="ＭＳ Ｐゴシック" charset="-128"/>
                <a:cs typeface="ＭＳ Ｐゴシック" charset="-128"/>
              </a:rPr>
              <a:t> be a relative path: XX\&lt;</a:t>
            </a:r>
            <a:r>
              <a:rPr lang="en-US" sz="2100" kern="1200" dirty="0" err="1" smtClean="0">
                <a:solidFill>
                  <a:schemeClr val="tx1"/>
                </a:solidFill>
                <a:latin typeface="+mn-lt"/>
                <a:ea typeface="ＭＳ Ｐゴシック" charset="-128"/>
                <a:cs typeface="ＭＳ Ｐゴシック" charset="-128"/>
              </a:rPr>
              <a:t>AddInName</a:t>
            </a:r>
            <a:r>
              <a:rPr lang="en-US" sz="2100" kern="1200" dirty="0" smtClean="0">
                <a:solidFill>
                  <a:schemeClr val="tx1"/>
                </a:solidFill>
                <a:latin typeface="+mn-lt"/>
                <a:ea typeface="ＭＳ Ｐゴシック" charset="-128"/>
                <a:cs typeface="ＭＳ Ｐゴシック" charset="-128"/>
              </a:rPr>
              <a:t>&gt;.</a:t>
            </a:r>
            <a:r>
              <a:rPr lang="en-US" sz="2100" kern="1200" dirty="0" err="1" smtClean="0">
                <a:solidFill>
                  <a:schemeClr val="tx1"/>
                </a:solidFill>
                <a:latin typeface="+mn-lt"/>
                <a:ea typeface="ＭＳ Ｐゴシック" charset="-128"/>
                <a:cs typeface="ＭＳ Ｐゴシック" charset="-128"/>
              </a:rPr>
              <a:t>dll</a:t>
            </a:r>
            <a:endParaRPr lang="en-US" sz="2100" kern="1200" dirty="0" smtClean="0">
              <a:solidFill>
                <a:schemeClr val="tx1"/>
              </a:solidFill>
              <a:latin typeface="+mn-lt"/>
              <a:ea typeface="ＭＳ Ｐゴシック" charset="-128"/>
              <a:cs typeface="ＭＳ Ｐゴシック" charset="-128"/>
            </a:endParaRPr>
          </a:p>
          <a:p>
            <a:r>
              <a:rPr lang="en-US" sz="2100" kern="1200" dirty="0" smtClean="0">
                <a:solidFill>
                  <a:schemeClr val="tx1"/>
                </a:solidFill>
                <a:latin typeface="+mn-lt"/>
                <a:ea typeface="ＭＳ Ｐゴシック" charset="-128"/>
                <a:cs typeface="ＭＳ Ｐゴシック" charset="-128"/>
              </a:rPr>
              <a:t> </a:t>
            </a:r>
          </a:p>
          <a:p>
            <a:r>
              <a:rPr lang="en-US" sz="2100" kern="1200" dirty="0" err="1" smtClean="0">
                <a:solidFill>
                  <a:schemeClr val="tx1"/>
                </a:solidFill>
                <a:latin typeface="+mn-lt"/>
                <a:ea typeface="ＭＳ Ｐゴシック" charset="-128"/>
                <a:cs typeface="ＭＳ Ｐゴシック" charset="-128"/>
              </a:rPr>
              <a:t>Copy.addin</a:t>
            </a:r>
            <a:r>
              <a:rPr lang="en-US" sz="2100" kern="1200" dirty="0" smtClean="0">
                <a:solidFill>
                  <a:schemeClr val="tx1"/>
                </a:solidFill>
                <a:latin typeface="+mn-lt"/>
                <a:ea typeface="ＭＳ Ｐゴシック" charset="-128"/>
                <a:cs typeface="ＭＳ Ｐゴシック" charset="-128"/>
              </a:rPr>
              <a:t> manifest file to one of following locations:</a:t>
            </a:r>
          </a:p>
          <a:p>
            <a:r>
              <a:rPr lang="en-US" sz="2100" kern="1200" dirty="0" smtClean="0">
                <a:solidFill>
                  <a:schemeClr val="tx1"/>
                </a:solidFill>
                <a:latin typeface="+mn-lt"/>
                <a:ea typeface="ＭＳ Ｐゴシック" charset="-128"/>
                <a:cs typeface="ＭＳ Ｐゴシック" charset="-128"/>
              </a:rPr>
              <a:t> </a:t>
            </a:r>
          </a:p>
          <a:p>
            <a:r>
              <a:rPr lang="en-US" sz="2100" kern="1200" dirty="0" smtClean="0">
                <a:solidFill>
                  <a:schemeClr val="tx1"/>
                </a:solidFill>
                <a:latin typeface="+mn-lt"/>
                <a:ea typeface="ＭＳ Ｐゴシック" charset="-128"/>
                <a:cs typeface="ＭＳ Ｐゴシック" charset="-128"/>
              </a:rPr>
              <a:t>	a) Inventor Version Dependent</a:t>
            </a:r>
          </a:p>
          <a:p>
            <a:r>
              <a:rPr lang="en-US" sz="2100" kern="1200" dirty="0" smtClean="0">
                <a:solidFill>
                  <a:schemeClr val="tx1"/>
                </a:solidFill>
                <a:latin typeface="+mn-lt"/>
                <a:ea typeface="ＭＳ Ｐゴシック" charset="-128"/>
                <a:cs typeface="ＭＳ Ｐゴシック" charset="-128"/>
              </a:rPr>
              <a:t>	Windows XP:</a:t>
            </a:r>
          </a:p>
          <a:p>
            <a:r>
              <a:rPr lang="en-US" sz="2100" kern="1200" dirty="0" smtClean="0">
                <a:solidFill>
                  <a:schemeClr val="tx1"/>
                </a:solidFill>
                <a:latin typeface="+mn-lt"/>
                <a:ea typeface="ＭＳ Ｐゴシック" charset="-128"/>
                <a:cs typeface="ＭＳ Ｐゴシック" charset="-128"/>
              </a:rPr>
              <a:t>		C:\Documents and Settings\All Users\Application Data\Autodesk\Inventor 2012\Addins\</a:t>
            </a:r>
          </a:p>
          <a:p>
            <a:r>
              <a:rPr lang="en-US" sz="2100" kern="1200" dirty="0" smtClean="0">
                <a:solidFill>
                  <a:schemeClr val="tx1"/>
                </a:solidFill>
                <a:latin typeface="+mn-lt"/>
                <a:ea typeface="ＭＳ Ｐゴシック" charset="-128"/>
                <a:cs typeface="ＭＳ Ｐゴシック" charset="-128"/>
              </a:rPr>
              <a:t>	Windows7/Vista:</a:t>
            </a:r>
          </a:p>
          <a:p>
            <a:r>
              <a:rPr lang="en-US" sz="2100" kern="1200" dirty="0" smtClean="0">
                <a:solidFill>
                  <a:schemeClr val="tx1"/>
                </a:solidFill>
                <a:latin typeface="+mn-lt"/>
                <a:ea typeface="ＭＳ Ｐゴシック" charset="-128"/>
                <a:cs typeface="ＭＳ Ｐゴシック" charset="-128"/>
              </a:rPr>
              <a:t>		C:\ProgramData\Autodesk\Inventor 2012\Addins\</a:t>
            </a:r>
          </a:p>
          <a:p>
            <a:r>
              <a:rPr lang="en-US" sz="2100" kern="1200" dirty="0" smtClean="0">
                <a:solidFill>
                  <a:schemeClr val="tx1"/>
                </a:solidFill>
                <a:latin typeface="+mn-lt"/>
                <a:ea typeface="ＭＳ Ｐゴシック" charset="-128"/>
                <a:cs typeface="ＭＳ Ｐゴシック" charset="-128"/>
              </a:rPr>
              <a:t> </a:t>
            </a:r>
          </a:p>
          <a:p>
            <a:r>
              <a:rPr lang="en-US" sz="2100" kern="1200" dirty="0" smtClean="0">
                <a:solidFill>
                  <a:schemeClr val="tx1"/>
                </a:solidFill>
                <a:latin typeface="+mn-lt"/>
                <a:ea typeface="ＭＳ Ｐゴシック" charset="-128"/>
                <a:cs typeface="ＭＳ Ｐゴシック" charset="-128"/>
              </a:rPr>
              <a:t>	b) Inventor Version Independent</a:t>
            </a:r>
          </a:p>
          <a:p>
            <a:r>
              <a:rPr lang="en-US" sz="2100" kern="1200" dirty="0" smtClean="0">
                <a:solidFill>
                  <a:schemeClr val="tx1"/>
                </a:solidFill>
                <a:latin typeface="+mn-lt"/>
                <a:ea typeface="ＭＳ Ｐゴシック" charset="-128"/>
                <a:cs typeface="ＭＳ Ｐゴシック" charset="-128"/>
              </a:rPr>
              <a:t>	Windows XP:</a:t>
            </a:r>
          </a:p>
          <a:p>
            <a:r>
              <a:rPr lang="en-US" sz="2100" kern="1200" dirty="0" smtClean="0">
                <a:solidFill>
                  <a:schemeClr val="tx1"/>
                </a:solidFill>
                <a:latin typeface="+mn-lt"/>
                <a:ea typeface="ＭＳ Ｐゴシック" charset="-128"/>
                <a:cs typeface="ＭＳ Ｐゴシック" charset="-128"/>
              </a:rPr>
              <a:t>		C:\Documents and Settings\All Users\Application Data\Autodesk\Inventor Addins\</a:t>
            </a:r>
          </a:p>
          <a:p>
            <a:r>
              <a:rPr lang="en-US" sz="2100" kern="1200" dirty="0" smtClean="0">
                <a:solidFill>
                  <a:schemeClr val="tx1"/>
                </a:solidFill>
                <a:latin typeface="+mn-lt"/>
                <a:ea typeface="ＭＳ Ｐゴシック" charset="-128"/>
                <a:cs typeface="ＭＳ Ｐゴシック" charset="-128"/>
              </a:rPr>
              <a:t>	Windows7/Vista:</a:t>
            </a:r>
          </a:p>
          <a:p>
            <a:r>
              <a:rPr lang="en-US" sz="2100" kern="1200" dirty="0" smtClean="0">
                <a:solidFill>
                  <a:schemeClr val="tx1"/>
                </a:solidFill>
                <a:latin typeface="+mn-lt"/>
                <a:ea typeface="ＭＳ Ｐゴシック" charset="-128"/>
                <a:cs typeface="ＭＳ Ｐゴシック" charset="-128"/>
              </a:rPr>
              <a:t>		C:\ProgramData\Autodesk\Inventor Addins\</a:t>
            </a:r>
          </a:p>
          <a:p>
            <a:r>
              <a:rPr lang="en-US" sz="2100" kern="1200" dirty="0" smtClean="0">
                <a:solidFill>
                  <a:schemeClr val="tx1"/>
                </a:solidFill>
                <a:latin typeface="+mn-lt"/>
                <a:ea typeface="ＭＳ Ｐゴシック" charset="-128"/>
                <a:cs typeface="ＭＳ Ｐゴシック" charset="-128"/>
              </a:rPr>
              <a:t> </a:t>
            </a:r>
          </a:p>
          <a:p>
            <a:r>
              <a:rPr lang="en-US" sz="2100" kern="1200" dirty="0" smtClean="0">
                <a:solidFill>
                  <a:schemeClr val="tx1"/>
                </a:solidFill>
                <a:latin typeface="+mn-lt"/>
                <a:ea typeface="ＭＳ Ｐゴシック" charset="-128"/>
                <a:cs typeface="ＭＳ Ｐゴシック" charset="-128"/>
              </a:rPr>
              <a:t>	c) Per User Override</a:t>
            </a:r>
          </a:p>
          <a:p>
            <a:r>
              <a:rPr lang="en-US" sz="2100" kern="1200" dirty="0" smtClean="0">
                <a:solidFill>
                  <a:schemeClr val="tx1"/>
                </a:solidFill>
                <a:latin typeface="+mn-lt"/>
                <a:ea typeface="ＭＳ Ｐゴシック" charset="-128"/>
                <a:cs typeface="ＭＳ Ｐゴシック" charset="-128"/>
              </a:rPr>
              <a:t>	Windows XP:</a:t>
            </a:r>
          </a:p>
          <a:p>
            <a:r>
              <a:rPr lang="en-US" sz="2100" kern="1200" dirty="0" smtClean="0">
                <a:solidFill>
                  <a:schemeClr val="tx1"/>
                </a:solidFill>
                <a:latin typeface="+mn-lt"/>
                <a:ea typeface="ＭＳ Ｐゴシック" charset="-128"/>
                <a:cs typeface="ＭＳ Ｐゴシック" charset="-128"/>
              </a:rPr>
              <a:t>		C:\Documents and Settings\&lt;user&gt;\Application Data\Autodesk\Inventor 2012\Addins\</a:t>
            </a:r>
          </a:p>
          <a:p>
            <a:r>
              <a:rPr lang="en-US" sz="2100" kern="1200" dirty="0" smtClean="0">
                <a:solidFill>
                  <a:schemeClr val="tx1"/>
                </a:solidFill>
                <a:latin typeface="+mn-lt"/>
                <a:ea typeface="ＭＳ Ｐゴシック" charset="-128"/>
                <a:cs typeface="ＭＳ Ｐゴシック" charset="-128"/>
              </a:rPr>
              <a:t>	Windows7/Vista:</a:t>
            </a:r>
          </a:p>
          <a:p>
            <a:r>
              <a:rPr lang="en-US" sz="2100" kern="1200" dirty="0" smtClean="0">
                <a:solidFill>
                  <a:schemeClr val="tx1"/>
                </a:solidFill>
                <a:latin typeface="+mn-lt"/>
                <a:ea typeface="ＭＳ Ｐゴシック" charset="-128"/>
                <a:cs typeface="ＭＳ Ｐゴシック" charset="-128"/>
              </a:rPr>
              <a:t>		C:\Users\&lt;user&gt;\</a:t>
            </a:r>
            <a:r>
              <a:rPr lang="en-US" sz="2100" kern="1200" dirty="0" err="1" smtClean="0">
                <a:solidFill>
                  <a:schemeClr val="tx1"/>
                </a:solidFill>
                <a:latin typeface="+mn-lt"/>
                <a:ea typeface="ＭＳ Ｐゴシック" charset="-128"/>
                <a:cs typeface="ＭＳ Ｐゴシック" charset="-128"/>
              </a:rPr>
              <a:t>AppData</a:t>
            </a:r>
            <a:r>
              <a:rPr lang="en-US" sz="2100" kern="1200" dirty="0" smtClean="0">
                <a:solidFill>
                  <a:schemeClr val="tx1"/>
                </a:solidFill>
                <a:latin typeface="+mn-lt"/>
                <a:ea typeface="ＭＳ Ｐゴシック" charset="-128"/>
                <a:cs typeface="ＭＳ Ｐゴシック" charset="-128"/>
              </a:rPr>
              <a:t>\Roaming\Autodesk\Inventor 2012\Addins\</a:t>
            </a:r>
            <a:endParaRPr lang="en-US" sz="2100" kern="1200" dirty="0">
              <a:solidFill>
                <a:schemeClr val="tx1"/>
              </a:solidFill>
              <a:latin typeface="+mn-lt"/>
              <a:ea typeface="ＭＳ Ｐゴシック" charset="-128"/>
              <a:cs typeface="ＭＳ Ｐゴシック" charset="-128"/>
            </a:endParaRPr>
          </a:p>
        </p:txBody>
      </p:sp>
      <p:sp>
        <p:nvSpPr>
          <p:cNvPr id="4" name="Slide Number Placeholder 3"/>
          <p:cNvSpPr>
            <a:spLocks noGrp="1"/>
          </p:cNvSpPr>
          <p:nvPr>
            <p:ph type="sldNum" sz="quarter" idx="10"/>
          </p:nvPr>
        </p:nvSpPr>
        <p:spPr/>
        <p:txBody>
          <a:bodyPr/>
          <a:lstStyle/>
          <a:p>
            <a:pPr>
              <a:defRPr/>
            </a:pPr>
            <a:fld id="{48A5493C-CE6C-7047-AD3F-1FD8762C4D59}" type="slidenum">
              <a:rPr lang="en-US" smtClean="0"/>
              <a:pPr>
                <a:defRPr/>
              </a:pPr>
              <a:t>40</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A5493C-CE6C-7047-AD3F-1FD8762C4D59}" type="slidenum">
              <a:rPr lang="en-US" smtClean="0"/>
              <a:pPr>
                <a:defRPr/>
              </a:pPr>
              <a:t>41</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42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p:txBody>
          <a:bodyPr/>
          <a:lstStyle/>
          <a:p>
            <a:pPr>
              <a:defRPr/>
            </a:pPr>
            <a:fld id="{8986D14A-A075-47CF-8F06-7F79258473B3}" type="slidenum">
              <a:rPr lang="en-US" smtClean="0"/>
              <a:pPr>
                <a:defRPr/>
              </a:pPr>
              <a:t>4</a:t>
            </a:fld>
            <a:endParaRPr 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buFontTx/>
              <a:buChar char="-"/>
            </a:pPr>
            <a:r>
              <a:rPr lang="en-US" dirty="0" smtClean="0"/>
              <a:t>The diagram above illustrates the process used to compile and execute managed code, that is, code that uses the CLR. </a:t>
            </a:r>
          </a:p>
          <a:p>
            <a:pPr eaLnBrk="1" hangingPunct="1">
              <a:buFontTx/>
              <a:buChar char="-"/>
            </a:pPr>
            <a:r>
              <a:rPr lang="en-US" dirty="0" smtClean="0"/>
              <a:t> Source code written in C#, VB.NET, or some other language that targets the CLR is first transformed into MSIL by the appropriate language compiler. </a:t>
            </a:r>
            <a:r>
              <a:rPr lang="en-US" b="1" dirty="0" smtClean="0">
                <a:solidFill>
                  <a:srgbClr val="FF0000"/>
                </a:solidFill>
              </a:rPr>
              <a:t>[show with reflector] </a:t>
            </a:r>
          </a:p>
          <a:p>
            <a:pPr eaLnBrk="1" hangingPunct="1">
              <a:buFontTx/>
              <a:buChar char="-"/>
            </a:pPr>
            <a:r>
              <a:rPr lang="en-US" dirty="0" smtClean="0"/>
              <a:t> Before execution, this MSIL is JIT compiled into native code for whatever processor the code will run on.</a:t>
            </a:r>
          </a:p>
          <a:p>
            <a:pPr eaLnBrk="1" hangingPunct="1">
              <a:buFontTx/>
              <a:buChar char="-"/>
            </a:pPr>
            <a:r>
              <a:rPr lang="en-US" dirty="0" smtClean="0"/>
              <a:t> The default is to JIT compile each method when it is first called, but it’s also possible to “pre-JIT” the MSIL. With this option, all methods are compiled before the application is loaded, so the overhead of JIT compilation on each initial method call is avoided.</a:t>
            </a:r>
          </a:p>
          <a:p>
            <a:pPr eaLnBrk="1" hangingPunct="1">
              <a:buFontTx/>
              <a:buChar char="-"/>
            </a:pPr>
            <a:r>
              <a:rPr lang="en-US" dirty="0" smtClean="0"/>
              <a:t> One point worth noting is that all languages targeting the CLR should exhibit roughly the same performance. While some compilers may produce better MSIL code than others, large variations in execution speed are unlikely.</a:t>
            </a:r>
          </a:p>
          <a:p>
            <a:pPr eaLnBrk="1" hangingPunct="1"/>
            <a:endParaRPr lang="en-GB" sz="700" dirty="0" smtClean="0"/>
          </a:p>
          <a:p>
            <a:pPr eaLnBrk="1" hangingPunct="1"/>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now possible to have all of the files an add-in requires to be in a single directory and when copied into one of the valid add-in locations will enable your add-in.  Subdirectories</a:t>
            </a:r>
            <a:r>
              <a:rPr lang="en-US" baseline="0" dirty="0" smtClean="0"/>
              <a:t> beneath the add-in location directories will be searched for .</a:t>
            </a:r>
            <a:r>
              <a:rPr lang="en-US" baseline="0" dirty="0" err="1" smtClean="0"/>
              <a:t>addin</a:t>
            </a:r>
            <a:r>
              <a:rPr lang="en-US" baseline="0" dirty="0" smtClean="0"/>
              <a:t> files.  So a folder dropped into an add-in location can contain subfolders and can contain multiple .</a:t>
            </a:r>
            <a:r>
              <a:rPr lang="en-US" baseline="0" dirty="0" err="1" smtClean="0"/>
              <a:t>addin</a:t>
            </a:r>
            <a:r>
              <a:rPr lang="en-US" baseline="0" dirty="0" smtClean="0"/>
              <a:t> files that can specify to load different </a:t>
            </a:r>
            <a:r>
              <a:rPr lang="en-US" baseline="0" dirty="0" err="1" smtClean="0"/>
              <a:t>dll’s</a:t>
            </a:r>
            <a:r>
              <a:rPr lang="en-US" baseline="0" dirty="0" smtClean="0"/>
              <a:t> based on OS type and version.</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43</a:t>
            </a:fld>
            <a:endParaRPr lang="en-US" dirty="0"/>
          </a:p>
        </p:txBody>
      </p:sp>
    </p:spTree>
    <p:extLst>
      <p:ext uri="{BB962C8B-B14F-4D97-AF65-F5344CB8AC3E}">
        <p14:creationId xmlns="" xmlns:p14="http://schemas.microsoft.com/office/powerpoint/2010/main" val="9787533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44</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45</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p:spPr>
        <p:txBody>
          <a:bodyPr/>
          <a:lstStyle/>
          <a:p>
            <a:r>
              <a:rPr lang="en-US" dirty="0" smtClean="0"/>
              <a:t>Since .NET assemblies contain meta data (i.e. additional information about the functions, properties, and everything else), therefore using reflection you can get the whole content of the code – </a:t>
            </a:r>
            <a:r>
              <a:rPr lang="en-US" dirty="0" err="1" smtClean="0"/>
              <a:t>e.g</a:t>
            </a:r>
            <a:r>
              <a:rPr lang="en-US" dirty="0" smtClean="0"/>
              <a:t> using Reflector</a:t>
            </a:r>
            <a:r>
              <a:rPr lang="en-US" baseline="0" dirty="0" smtClean="0"/>
              <a:t> </a:t>
            </a:r>
            <a:r>
              <a:rPr lang="en-US" dirty="0" smtClean="0"/>
              <a:t>– and then can easily reuse it.</a:t>
            </a:r>
          </a:p>
          <a:p>
            <a:r>
              <a:rPr lang="en-US" dirty="0" smtClean="0"/>
              <a:t>In “normal” </a:t>
            </a:r>
            <a:r>
              <a:rPr lang="en-US" dirty="0" err="1" smtClean="0"/>
              <a:t>dlls</a:t>
            </a:r>
            <a:r>
              <a:rPr lang="en-US" dirty="0" smtClean="0"/>
              <a:t>, which are compiled to machine code you cannot find information like this, and therefore it is much harder to reverse engineer what it is doing.</a:t>
            </a:r>
            <a:endParaRPr lang="en-US" b="1" dirty="0" smtClean="0"/>
          </a:p>
          <a:p>
            <a:r>
              <a:rPr lang="en-US" dirty="0" smtClean="0"/>
              <a:t>What you can do to make your code safer is to make it less readable, for which you can use </a:t>
            </a:r>
            <a:r>
              <a:rPr lang="en-US" dirty="0" err="1" smtClean="0"/>
              <a:t>Dotfuscator</a:t>
            </a:r>
            <a:r>
              <a:rPr lang="en-US" dirty="0" smtClean="0"/>
              <a:t>. What it does is simply renaming it’s functions, properties, etc. so when someone looks at it, it’s harder to follow the logic, which function or property does what.</a:t>
            </a:r>
          </a:p>
          <a:p>
            <a:r>
              <a:rPr lang="en-US" dirty="0" smtClean="0"/>
              <a:t>If you decide to use this tool, then you have to make sure that the names of all those things (e.g. class name or functions), which are being used from outside, do not change. If e.g. the Activate method name gets changed, then Inventor will not be able to call it, and therefore the </a:t>
            </a:r>
            <a:r>
              <a:rPr lang="en-US" dirty="0" err="1" smtClean="0"/>
              <a:t>AddIn</a:t>
            </a:r>
            <a:r>
              <a:rPr lang="en-US" dirty="0" smtClean="0"/>
              <a:t> will remain unloaded and cannot be used.</a:t>
            </a:r>
          </a:p>
          <a:p>
            <a:r>
              <a:rPr lang="en-US" dirty="0" smtClean="0"/>
              <a:t>So basically, only internally used things should be changed. </a:t>
            </a:r>
          </a:p>
        </p:txBody>
      </p:sp>
      <p:sp>
        <p:nvSpPr>
          <p:cNvPr id="4" name="Slide Number Placeholder 3"/>
          <p:cNvSpPr>
            <a:spLocks noGrp="1"/>
          </p:cNvSpPr>
          <p:nvPr>
            <p:ph type="sldNum" sz="quarter" idx="5"/>
          </p:nvPr>
        </p:nvSpPr>
        <p:spPr/>
        <p:txBody>
          <a:bodyPr/>
          <a:lstStyle/>
          <a:p>
            <a:pPr>
              <a:defRPr/>
            </a:pPr>
            <a:fld id="{9E8651A1-BE3F-4564-9A17-3D5D4B2419BF}" type="slidenum">
              <a:rPr lang="en-US" smtClean="0"/>
              <a:pPr>
                <a:defRPr/>
              </a:pPr>
              <a:t>46</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47</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3EF0DD30-8396-40BD-87E4-6113D6331ADC}" type="slidenum">
              <a:rPr lang="en-US" smtClean="0"/>
              <a:pPr>
                <a:defRPr/>
              </a:pPr>
              <a:t>48</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r>
              <a:rPr lang="en-US" sz="1000" dirty="0" smtClean="0">
                <a:cs typeface="Arial" charset="0"/>
              </a:rPr>
              <a:t>Thank you! </a:t>
            </a:r>
          </a:p>
          <a:p>
            <a:pPr eaLnBrk="1" hangingPunct="1"/>
            <a:endParaRPr lang="en-US" sz="1000" dirty="0" smtClean="0">
              <a:cs typeface="Arial" charset="0"/>
            </a:endParaRPr>
          </a:p>
          <a:p>
            <a:pPr eaLnBrk="1" hangingPunct="1"/>
            <a:r>
              <a:rPr lang="en-US" sz="1000" dirty="0" smtClean="0">
                <a:cs typeface="Arial" charset="0"/>
              </a:rPr>
              <a:t>Questions?</a:t>
            </a:r>
            <a:endParaRPr lang="en-US" dirty="0" smtClean="0">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r>
              <a:rPr lang="en-US" dirty="0" smtClean="0"/>
              <a:t>- It’s a COM component. You can use various programming environments and languages to create it</a:t>
            </a:r>
          </a:p>
          <a:p>
            <a:pPr>
              <a:buFontTx/>
              <a:buChar char="-"/>
            </a:pPr>
            <a:r>
              <a:rPr lang="en-US" dirty="0" smtClean="0"/>
              <a:t> A COM component needs to be registered in the registry in order to be used. In case of an Inventor COM component the registration needs to have some extra properties so that Inventor can see that this is an </a:t>
            </a:r>
            <a:r>
              <a:rPr lang="en-US" dirty="0" err="1" smtClean="0"/>
              <a:t>AddIn</a:t>
            </a:r>
            <a:endParaRPr lang="en-US" dirty="0" smtClean="0"/>
          </a:p>
          <a:p>
            <a:pPr>
              <a:buFontTx/>
              <a:buChar char="-"/>
            </a:pPr>
            <a:r>
              <a:rPr lang="en-US" dirty="0" smtClean="0"/>
              <a:t> When Inventor starts it checks the COM components and their properties. If the appropriate properties is added to the COM component’s registration, Inventor will load the component and will call its Activate function where the </a:t>
            </a:r>
            <a:r>
              <a:rPr lang="en-US" dirty="0" err="1" smtClean="0"/>
              <a:t>AddIn</a:t>
            </a:r>
            <a:r>
              <a:rPr lang="en-US" dirty="0" smtClean="0"/>
              <a:t> can create the framework of its functionality – so it can create the buttons or other User interface elements for the user, and can also apply for various Inventor events.</a:t>
            </a:r>
          </a:p>
          <a:p>
            <a:pPr>
              <a:buFontTx/>
              <a:buChar char="-"/>
            </a:pPr>
            <a:r>
              <a:rPr lang="en-US" dirty="0" smtClean="0"/>
              <a:t> For </a:t>
            </a:r>
          </a:p>
          <a:p>
            <a:pPr>
              <a:buFontTx/>
              <a:buChar char="-"/>
            </a:pPr>
            <a:r>
              <a:rPr lang="en-US" dirty="0" smtClean="0"/>
              <a:t> In the Activate function of the </a:t>
            </a:r>
            <a:r>
              <a:rPr lang="en-US" dirty="0" err="1" smtClean="0"/>
              <a:t>AddIn</a:t>
            </a:r>
            <a:r>
              <a:rPr lang="en-US" dirty="0" smtClean="0"/>
              <a:t> the Inventor Application is passed in, though which all the Inventor functionality is available for the </a:t>
            </a:r>
            <a:r>
              <a:rPr lang="en-US" dirty="0" err="1" smtClean="0"/>
              <a:t>AddIn</a:t>
            </a:r>
            <a:endParaRPr lang="en-US" dirty="0" smtClean="0"/>
          </a:p>
        </p:txBody>
      </p:sp>
      <p:sp>
        <p:nvSpPr>
          <p:cNvPr id="4" name="Slide Number Placeholder 3"/>
          <p:cNvSpPr>
            <a:spLocks noGrp="1"/>
          </p:cNvSpPr>
          <p:nvPr>
            <p:ph type="sldNum" sz="quarter" idx="5"/>
          </p:nvPr>
        </p:nvSpPr>
        <p:spPr/>
        <p:txBody>
          <a:bodyPr/>
          <a:lstStyle/>
          <a:p>
            <a:pPr>
              <a:defRPr/>
            </a:pPr>
            <a:fld id="{DFD77672-F10C-42B7-8B72-90624F5B3E5E}"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pPr>
              <a:buFontTx/>
              <a:buChar char="-"/>
            </a:pPr>
            <a:r>
              <a:rPr lang="en-US" smtClean="0"/>
              <a:t> Some of the advantages of the AddIns were mentioned on the previous slide, like that it is loaded during start-up. </a:t>
            </a:r>
          </a:p>
          <a:p>
            <a:pPr>
              <a:buFontTx/>
              <a:buChar char="-"/>
            </a:pPr>
            <a:r>
              <a:rPr lang="en-US" smtClean="0"/>
              <a:t> you can also use a wide variety of languages, like VB, C++, the .NET languages including C++.NET or F#, or even Delphi.</a:t>
            </a:r>
          </a:p>
          <a:p>
            <a:pPr>
              <a:buFontTx/>
              <a:buChar char="-"/>
            </a:pPr>
            <a:r>
              <a:rPr lang="en-US" smtClean="0"/>
              <a:t> you can create any sort of user interface elements</a:t>
            </a:r>
          </a:p>
          <a:p>
            <a:pPr>
              <a:buFontTx/>
              <a:buChar char="-"/>
            </a:pPr>
            <a:r>
              <a:rPr lang="en-US" smtClean="0"/>
              <a:t> it’s better at handling events</a:t>
            </a:r>
          </a:p>
          <a:p>
            <a:pPr>
              <a:buFontTx/>
              <a:buChar char="-"/>
            </a:pPr>
            <a:r>
              <a:rPr lang="en-US" smtClean="0"/>
              <a:t> you can create an installer for it</a:t>
            </a:r>
          </a:p>
          <a:p>
            <a:pPr>
              <a:buFontTx/>
              <a:buChar char="-"/>
            </a:pPr>
            <a:r>
              <a:rPr lang="en-US" smtClean="0"/>
              <a:t> your source code is more protected, not only from reverse engineering but accidental modifications</a:t>
            </a:r>
          </a:p>
          <a:p>
            <a:pPr>
              <a:buFontTx/>
              <a:buChar char="-"/>
            </a:pPr>
            <a:r>
              <a:rPr lang="en-US" smtClean="0"/>
              <a:t> better support for transactions and transcripting</a:t>
            </a:r>
          </a:p>
          <a:p>
            <a:pPr>
              <a:buFontTx/>
              <a:buChar char="-"/>
            </a:pPr>
            <a:endParaRPr lang="en-US" smtClean="0"/>
          </a:p>
          <a:p>
            <a:endParaRPr lang="en-US" smtClean="0"/>
          </a:p>
        </p:txBody>
      </p:sp>
      <p:sp>
        <p:nvSpPr>
          <p:cNvPr id="4" name="Slide Number Placeholder 3"/>
          <p:cNvSpPr>
            <a:spLocks noGrp="1"/>
          </p:cNvSpPr>
          <p:nvPr>
            <p:ph type="sldNum" sz="quarter" idx="5"/>
          </p:nvPr>
        </p:nvSpPr>
        <p:spPr/>
        <p:txBody>
          <a:bodyPr/>
          <a:lstStyle/>
          <a:p>
            <a:pPr>
              <a:defRPr/>
            </a:pPr>
            <a:fld id="{55E247E3-1447-4D34-9057-E6B74A579177}"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a:buFontTx/>
              <a:buChar char="-"/>
            </a:pPr>
            <a:r>
              <a:rPr lang="en-US" smtClean="0"/>
              <a:t> easier to write, because the environment is always there, you just press ALT+F11, and you can start coding</a:t>
            </a:r>
          </a:p>
          <a:p>
            <a:pPr>
              <a:buFontTx/>
              <a:buChar char="-"/>
            </a:pPr>
            <a:r>
              <a:rPr lang="en-US" smtClean="0"/>
              <a:t> this is also why it means quicker development</a:t>
            </a:r>
          </a:p>
          <a:p>
            <a:pPr>
              <a:buFontTx/>
              <a:buChar char="-"/>
            </a:pPr>
            <a:r>
              <a:rPr lang="en-US" smtClean="0"/>
              <a:t> the object browser is better</a:t>
            </a:r>
          </a:p>
          <a:p>
            <a:pPr>
              <a:buFontTx/>
              <a:buChar char="-"/>
            </a:pPr>
            <a:r>
              <a:rPr lang="en-US" smtClean="0"/>
              <a:t> which is also very useful during debugging </a:t>
            </a:r>
          </a:p>
        </p:txBody>
      </p:sp>
      <p:sp>
        <p:nvSpPr>
          <p:cNvPr id="4" name="Slide Number Placeholder 3"/>
          <p:cNvSpPr>
            <a:spLocks noGrp="1"/>
          </p:cNvSpPr>
          <p:nvPr>
            <p:ph type="sldNum" sz="quarter" idx="5"/>
          </p:nvPr>
        </p:nvSpPr>
        <p:spPr/>
        <p:txBody>
          <a:bodyPr/>
          <a:lstStyle/>
          <a:p>
            <a:pPr>
              <a:defRPr/>
            </a:pPr>
            <a:fld id="{5D9CC90F-344B-400F-B521-8055A1CFE7F7}"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b="0" dirty="0" smtClean="0"/>
              <a:t>When Inventor starts it checks the COM components and their properties. If the appropriate properties is added to the COM component’s registration, Inventor will load the component and will call its Activate function where the </a:t>
            </a:r>
            <a:r>
              <a:rPr lang="en-US" altLang="zh-CN" b="0" dirty="0" err="1" smtClean="0"/>
              <a:t>AddIn</a:t>
            </a:r>
            <a:r>
              <a:rPr lang="en-US" altLang="zh-CN" b="0" dirty="0" smtClean="0"/>
              <a:t> can create the framework of its functionality</a:t>
            </a:r>
            <a:endParaRPr lang="zh-CN" alt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Registration-free COM is a mechanism available on the Microsoft Windows XP (SP2 for .NET-based components) and Later Microsoft</a:t>
            </a:r>
            <a:r>
              <a:rPr lang="en-US" baseline="0" dirty="0" smtClean="0"/>
              <a:t> operating systems</a:t>
            </a:r>
            <a:r>
              <a:rPr lang="en-US" dirty="0" smtClean="0"/>
              <a:t>. As the name suggests, the mechanism enables easy (for example, using XCOPY) deployment of COM components to a machine without the need to register them.</a:t>
            </a:r>
          </a:p>
          <a:p>
            <a:endParaRPr lang="en-US" dirty="0" smtClean="0"/>
          </a:p>
          <a:p>
            <a:r>
              <a:rPr lang="en-US" dirty="0" smtClean="0"/>
              <a:t>On the target platforms, one of the stages of initializing a process and its dependent modules is to load any associated </a:t>
            </a:r>
            <a:r>
              <a:rPr lang="en-US" i="1" dirty="0" smtClean="0"/>
              <a:t>manifest files</a:t>
            </a:r>
            <a:r>
              <a:rPr lang="en-US" dirty="0" smtClean="0"/>
              <a:t> into a memory structure called an </a:t>
            </a:r>
            <a:r>
              <a:rPr lang="en-US" i="1" dirty="0" smtClean="0"/>
              <a:t>activation context</a:t>
            </a:r>
            <a:r>
              <a:rPr lang="en-US" dirty="0" smtClean="0"/>
              <a:t>. In the absence of corresponding registry entries, it is an activation context that provides the binding and activation information the COM run time needs. No special code is required in the COM server or in the client unless you choose to obviate the use of files by building activation contexts yourself using the </a:t>
            </a:r>
            <a:r>
              <a:rPr lang="en-US" i="1" dirty="0" smtClean="0"/>
              <a:t>activation context API</a:t>
            </a:r>
            <a:r>
              <a:rPr lang="en-US" dirty="0" smtClean="0"/>
              <a:t>.</a:t>
            </a:r>
          </a:p>
          <a:p>
            <a:endParaRPr lang="fr-CH" dirty="0" smtClean="0"/>
          </a:p>
          <a:p>
            <a:r>
              <a:rPr lang="en-US" b="1" dirty="0" smtClean="0"/>
              <a:t>Registry-Free COM Registration </a:t>
            </a:r>
          </a:p>
          <a:p>
            <a:r>
              <a:rPr lang="en-US" dirty="0" smtClean="0"/>
              <a:t>With </a:t>
            </a:r>
            <a:r>
              <a:rPr lang="en-US" dirty="0" err="1" smtClean="0"/>
              <a:t>Reg</a:t>
            </a:r>
            <a:r>
              <a:rPr lang="en-US" dirty="0" smtClean="0"/>
              <a:t>-Free COM, COM data is written to an application manifest file that is stored in the application folder. The manifest file is an XML file that contains information about an application and the libraries that are associated with it. Note that the </a:t>
            </a:r>
            <a:r>
              <a:rPr lang="en-US" dirty="0" err="1" smtClean="0"/>
              <a:t>Reg</a:t>
            </a:r>
            <a:r>
              <a:rPr lang="en-US" dirty="0" smtClean="0"/>
              <a:t>-Free COM manifest file, the executable file, and the COM libraries should all be installed to the same folder on the target machine. </a:t>
            </a:r>
          </a:p>
          <a:p>
            <a:endParaRPr lang="en-US" b="1" dirty="0" smtClean="0"/>
          </a:p>
          <a:p>
            <a:r>
              <a:rPr lang="en-US" b="1" dirty="0" smtClean="0"/>
              <a:t>Benefits of </a:t>
            </a:r>
            <a:r>
              <a:rPr lang="en-US" b="1" dirty="0" err="1" smtClean="0"/>
              <a:t>Reg</a:t>
            </a:r>
            <a:r>
              <a:rPr lang="en-US" b="1" dirty="0" smtClean="0"/>
              <a:t>-Free COM </a:t>
            </a:r>
          </a:p>
          <a:p>
            <a:r>
              <a:rPr lang="en-US" dirty="0" err="1" smtClean="0"/>
              <a:t>Reg</a:t>
            </a:r>
            <a:r>
              <a:rPr lang="en-US" dirty="0" smtClean="0"/>
              <a:t>-Free COM has several advantages over traditional COM. For example, with </a:t>
            </a:r>
            <a:r>
              <a:rPr lang="en-US" dirty="0" err="1" smtClean="0"/>
              <a:t>Reg</a:t>
            </a:r>
            <a:r>
              <a:rPr lang="en-US" dirty="0" smtClean="0"/>
              <a:t>-Free COM, the component is defined within the scope of the application itself. Even if other applications that use the same COM component or a different version of it require that it be registered, it will not interfere with this application. </a:t>
            </a:r>
          </a:p>
          <a:p>
            <a:r>
              <a:rPr lang="en-US" dirty="0" smtClean="0"/>
              <a:t>Problems may occur with traditional COM registration if multiple versions of shared libraries exist on a target system. For example, an installation may overwrite a new version of a shared library with an older version, or a new version might not be backwardly compatible with older versions. This may cause applications that require features of a specific version to crash. These types of situations are commonly known as </a:t>
            </a:r>
            <a:r>
              <a:rPr lang="en-US" i="1" dirty="0" smtClean="0"/>
              <a:t>DLL Hell</a:t>
            </a:r>
            <a:r>
              <a:rPr lang="en-US" dirty="0" smtClean="0"/>
              <a:t>. With </a:t>
            </a:r>
            <a:r>
              <a:rPr lang="en-US" dirty="0" err="1" smtClean="0"/>
              <a:t>Reg</a:t>
            </a:r>
            <a:r>
              <a:rPr lang="en-US" dirty="0" smtClean="0"/>
              <a:t>-Free COM, you can avoid these problems because other applications cannot access your application’s COM component. </a:t>
            </a:r>
          </a:p>
          <a:p>
            <a:r>
              <a:rPr lang="en-US" dirty="0" smtClean="0"/>
              <a:t>In addition, </a:t>
            </a:r>
            <a:r>
              <a:rPr lang="en-US" dirty="0" err="1" smtClean="0"/>
              <a:t>Reg</a:t>
            </a:r>
            <a:r>
              <a:rPr lang="en-US" dirty="0" smtClean="0"/>
              <a:t>-Free COM streamlines the upgrade and </a:t>
            </a:r>
            <a:r>
              <a:rPr lang="en-US" dirty="0" err="1" smtClean="0"/>
              <a:t>uninstallation</a:t>
            </a:r>
            <a:r>
              <a:rPr lang="en-US" dirty="0" smtClean="0"/>
              <a:t> processes. For an upgrade, simply replace the application folder. For an </a:t>
            </a:r>
            <a:r>
              <a:rPr lang="en-US" dirty="0" err="1" smtClean="0"/>
              <a:t>uninstallation</a:t>
            </a:r>
            <a:r>
              <a:rPr lang="en-US" dirty="0" smtClean="0"/>
              <a:t>, simply remove that folder. </a:t>
            </a:r>
          </a:p>
          <a:p>
            <a:endParaRPr lang="en-US" b="1" dirty="0" smtClean="0"/>
          </a:p>
          <a:p>
            <a:r>
              <a:rPr lang="en-US" b="1" dirty="0" smtClean="0"/>
              <a:t>Limitations of </a:t>
            </a:r>
            <a:r>
              <a:rPr lang="en-US" b="1" dirty="0" err="1" smtClean="0"/>
              <a:t>Reg</a:t>
            </a:r>
            <a:r>
              <a:rPr lang="en-US" b="1" dirty="0" smtClean="0"/>
              <a:t>-Free COM </a:t>
            </a:r>
          </a:p>
          <a:p>
            <a:r>
              <a:rPr lang="en-US" dirty="0" err="1" smtClean="0"/>
              <a:t>Reg</a:t>
            </a:r>
            <a:r>
              <a:rPr lang="en-US" dirty="0" smtClean="0"/>
              <a:t>-Free COM is not appropriate for some solutions. Several limitations exist: </a:t>
            </a:r>
          </a:p>
          <a:p>
            <a:r>
              <a:rPr lang="en-US" dirty="0" err="1" smtClean="0"/>
              <a:t>Reg</a:t>
            </a:r>
            <a:r>
              <a:rPr lang="en-US" dirty="0" smtClean="0"/>
              <a:t>-Free COM works on only Windows XP or later.</a:t>
            </a:r>
          </a:p>
          <a:p>
            <a:r>
              <a:rPr lang="en-US" dirty="0" smtClean="0"/>
              <a:t>A component is not suitable for </a:t>
            </a:r>
            <a:r>
              <a:rPr lang="en-US" dirty="0" err="1" smtClean="0"/>
              <a:t>Reg</a:t>
            </a:r>
            <a:r>
              <a:rPr lang="en-US" dirty="0" smtClean="0"/>
              <a:t>-Free COM if it is a system component or part of the operating system. In addition, it is not suitable if it is a data access component such as Microsoft Data Access Components (MDAC). These types of components should not be isolated. Some of these components, such as MDAC, can be included in an installation as a redistributable.</a:t>
            </a:r>
          </a:p>
          <a:p>
            <a:r>
              <a:rPr lang="en-US" dirty="0" smtClean="0"/>
              <a:t>A COM component can be isolated only once per application. Consider grouping COM components in a single class library as a workaround to this limitation.</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 descr="PPT_LOGO_1b"/>
          <p:cNvPicPr>
            <a:picLocks noChangeAspect="1" noChangeArrowheads="1"/>
          </p:cNvPicPr>
          <p:nvPr/>
        </p:nvPicPr>
        <p:blipFill>
          <a:blip r:embed="rId2" cstate="print"/>
          <a:srcRect/>
          <a:stretch>
            <a:fillRect/>
          </a:stretch>
        </p:blipFill>
        <p:spPr bwMode="auto">
          <a:xfrm>
            <a:off x="6172200" y="0"/>
            <a:ext cx="2971800" cy="6859588"/>
          </a:xfrm>
          <a:prstGeom prst="rect">
            <a:avLst/>
          </a:prstGeom>
          <a:noFill/>
          <a:ln w="9525">
            <a:noFill/>
            <a:miter lim="800000"/>
            <a:headEnd/>
            <a:tailEnd/>
          </a:ln>
        </p:spPr>
      </p:pic>
      <p:sp>
        <p:nvSpPr>
          <p:cNvPr id="5" name="Rectangle 5"/>
          <p:cNvSpPr>
            <a:spLocks noChangeArrowheads="1"/>
          </p:cNvSpPr>
          <p:nvPr/>
        </p:nvSpPr>
        <p:spPr bwMode="auto">
          <a:xfrm>
            <a:off x="4572000" y="6672263"/>
            <a:ext cx="304800" cy="136525"/>
          </a:xfrm>
          <a:prstGeom prst="rect">
            <a:avLst/>
          </a:prstGeom>
          <a:noFill/>
          <a:ln w="9525">
            <a:noFill/>
            <a:miter lim="800000"/>
            <a:headEnd/>
            <a:tailEnd/>
          </a:ln>
          <a:effectLst/>
        </p:spPr>
        <p:txBody>
          <a:bodyPr lIns="0" tIns="0" rIns="0" bIns="0" anchor="ctr"/>
          <a:lstStyle/>
          <a:p>
            <a:pPr eaLnBrk="0" hangingPunct="0">
              <a:defRPr/>
            </a:pPr>
            <a:fld id="{798FBCD8-8831-4675-8A55-30D0D590633E}" type="slidenum">
              <a:rPr lang="en-US" sz="600" u="none">
                <a:solidFill>
                  <a:srgbClr val="969696"/>
                </a:solidFill>
                <a:cs typeface="+mn-cs"/>
              </a:rPr>
              <a:pPr eaLnBrk="0" hangingPunct="0">
                <a:defRPr/>
              </a:pPr>
              <a:t>‹#›</a:t>
            </a:fld>
            <a:endParaRPr lang="en-US" sz="600" u="none">
              <a:solidFill>
                <a:srgbClr val="969696"/>
              </a:solidFill>
              <a:cs typeface="+mn-cs"/>
            </a:endParaRPr>
          </a:p>
        </p:txBody>
      </p:sp>
      <p:sp>
        <p:nvSpPr>
          <p:cNvPr id="6" name="Text Box 7"/>
          <p:cNvSpPr txBox="1">
            <a:spLocks noChangeArrowheads="1"/>
          </p:cNvSpPr>
          <p:nvPr userDrawn="1"/>
        </p:nvSpPr>
        <p:spPr bwMode="auto">
          <a:xfrm>
            <a:off x="319088" y="6672263"/>
            <a:ext cx="3656012" cy="136525"/>
          </a:xfrm>
          <a:prstGeom prst="rect">
            <a:avLst/>
          </a:prstGeom>
          <a:noFill/>
          <a:ln w="9525">
            <a:noFill/>
            <a:miter lim="800000"/>
            <a:headEnd/>
            <a:tailEnd/>
          </a:ln>
          <a:effectLst/>
        </p:spPr>
        <p:txBody>
          <a:bodyPr lIns="0" tIns="0" rIns="0" bIns="0" anchor="ctr"/>
          <a:lstStyle/>
          <a:p>
            <a:pPr eaLnBrk="0" hangingPunct="0">
              <a:defRPr/>
            </a:pPr>
            <a:r>
              <a:rPr lang="en-US" sz="800" u="none" dirty="0">
                <a:solidFill>
                  <a:srgbClr val="969696"/>
                </a:solidFill>
                <a:cs typeface="+mn-cs"/>
              </a:rPr>
              <a:t>Autodesk Confidential Information </a:t>
            </a:r>
            <a:r>
              <a:rPr lang="en-US" sz="800" u="none" dirty="0" smtClean="0">
                <a:solidFill>
                  <a:srgbClr val="969696"/>
                </a:solidFill>
                <a:cs typeface="+mn-cs"/>
              </a:rPr>
              <a:t>June 2008</a:t>
            </a:r>
            <a:endParaRPr lang="en-US" sz="800" u="none" dirty="0">
              <a:solidFill>
                <a:srgbClr val="969696"/>
              </a:solidFill>
              <a:cs typeface="+mn-cs"/>
            </a:endParaRPr>
          </a:p>
        </p:txBody>
      </p:sp>
      <p:sp>
        <p:nvSpPr>
          <p:cNvPr id="211970" name="Rectangle 2"/>
          <p:cNvSpPr>
            <a:spLocks noGrp="1" noChangeArrowheads="1"/>
          </p:cNvSpPr>
          <p:nvPr>
            <p:ph type="ctrTitle"/>
          </p:nvPr>
        </p:nvSpPr>
        <p:spPr>
          <a:xfrm>
            <a:off x="319088" y="3016250"/>
            <a:ext cx="4862512" cy="1327150"/>
          </a:xfrm>
        </p:spPr>
        <p:txBody>
          <a:bodyPr anchor="t"/>
          <a:lstStyle>
            <a:lvl1pPr>
              <a:defRPr/>
            </a:lvl1pPr>
          </a:lstStyle>
          <a:p>
            <a:r>
              <a:rPr lang="en-US"/>
              <a:t>Click to edit Master title style</a:t>
            </a:r>
          </a:p>
        </p:txBody>
      </p:sp>
      <p:sp>
        <p:nvSpPr>
          <p:cNvPr id="211971" name="Rectangle 3"/>
          <p:cNvSpPr>
            <a:spLocks noGrp="1" noChangeArrowheads="1"/>
          </p:cNvSpPr>
          <p:nvPr>
            <p:ph type="subTitle" sz="quarter" idx="1"/>
          </p:nvPr>
        </p:nvSpPr>
        <p:spPr>
          <a:xfrm>
            <a:off x="319088" y="4495800"/>
            <a:ext cx="4862512" cy="838200"/>
          </a:xfrm>
        </p:spPr>
        <p:txBody>
          <a:bodyPr/>
          <a:lstStyle>
            <a:lvl1pPr>
              <a:lnSpc>
                <a:spcPct val="95000"/>
              </a:lnSpc>
              <a:defRPr>
                <a:solidFill>
                  <a:schemeClr val="accent1"/>
                </a:solidFill>
              </a:defRPr>
            </a:lvl1pPr>
          </a:lstStyle>
          <a:p>
            <a:r>
              <a:rPr lang="en-US"/>
              <a:t>Click to edit Master subtitle style</a:t>
            </a:r>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7463" y="136525"/>
            <a:ext cx="2014537" cy="63992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9088" y="136525"/>
            <a:ext cx="5895975" cy="63992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9088" y="136525"/>
            <a:ext cx="8062912"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19088" y="1416050"/>
            <a:ext cx="3954462" cy="51196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25950" y="1416050"/>
            <a:ext cx="3956050" cy="51196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19088" y="136525"/>
            <a:ext cx="8062912"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19088" y="1416050"/>
            <a:ext cx="8062912" cy="5119688"/>
          </a:xfrm>
        </p:spPr>
        <p:txBody>
          <a:bodyPr/>
          <a:lstStyle/>
          <a:p>
            <a:pPr lvl="0"/>
            <a:endParaRPr lang="en-US" noProof="0"/>
          </a:p>
        </p:txBody>
      </p:sp>
    </p:spTree>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12984" y="1232470"/>
            <a:ext cx="7899780" cy="4859059"/>
          </a:xfrm>
          <a:prstGeom prst="rect">
            <a:avLst/>
          </a:prstGeom>
        </p:spPr>
        <p:txBody>
          <a:bodyPr/>
          <a:lstStyle>
            <a:lvl1pPr>
              <a:buNone/>
              <a:defRPr b="1" baseline="0">
                <a:latin typeface="Arial" pitchFamily="34" charset="0"/>
                <a:cs typeface="Arial" pitchFamily="34" charset="0"/>
              </a:defRPr>
            </a:lvl1pPr>
          </a:lstStyle>
          <a:p>
            <a:pPr lvl="0"/>
            <a:r>
              <a:rPr lang="en-US" dirty="0" smtClean="0"/>
              <a:t>Click to edit Master text styles</a:t>
            </a:r>
          </a:p>
        </p:txBody>
      </p:sp>
      <p:sp>
        <p:nvSpPr>
          <p:cNvPr id="7" name="Text Placeholder 6"/>
          <p:cNvSpPr>
            <a:spLocks noGrp="1"/>
          </p:cNvSpPr>
          <p:nvPr>
            <p:ph type="body" sz="quarter" idx="11"/>
          </p:nvPr>
        </p:nvSpPr>
        <p:spPr>
          <a:xfrm>
            <a:off x="346952" y="550734"/>
            <a:ext cx="8196221" cy="657980"/>
          </a:xfrm>
          <a:prstGeom prst="rect">
            <a:avLst/>
          </a:prstGeom>
        </p:spPr>
        <p:txBody>
          <a:bodyPr/>
          <a:lstStyle>
            <a:lvl1pPr>
              <a:buNone/>
              <a:defRPr sz="3500" b="1" spc="-14" baseline="0">
                <a:latin typeface="Arial" pitchFamily="34" charset="0"/>
                <a:cs typeface="Arial" pitchFamily="34" charset="0"/>
              </a:defRPr>
            </a:lvl1pPr>
          </a:lstStyle>
          <a:p>
            <a:pPr lvl="0"/>
            <a:r>
              <a:rPr lang="en-US" dirty="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19088" y="1416050"/>
            <a:ext cx="3954462"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25950" y="1416050"/>
            <a:ext cx="3956050"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bwMode="auto">
          <a:xfrm>
            <a:off x="319088" y="1416050"/>
            <a:ext cx="8062912" cy="51196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147" name="Rectangle 3"/>
          <p:cNvSpPr>
            <a:spLocks noGrp="1" noChangeArrowheads="1"/>
          </p:cNvSpPr>
          <p:nvPr>
            <p:ph type="title"/>
          </p:nvPr>
        </p:nvSpPr>
        <p:spPr bwMode="auto">
          <a:xfrm>
            <a:off x="319088" y="136525"/>
            <a:ext cx="8062912" cy="1143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pic>
        <p:nvPicPr>
          <p:cNvPr id="6148" name="Picture 4" descr="PPT_LOGO_4b"/>
          <p:cNvPicPr>
            <a:picLocks noChangeAspect="1" noChangeArrowheads="1"/>
          </p:cNvPicPr>
          <p:nvPr/>
        </p:nvPicPr>
        <p:blipFill>
          <a:blip r:embed="rId16" cstate="print"/>
          <a:srcRect/>
          <a:stretch>
            <a:fillRect/>
          </a:stretch>
        </p:blipFill>
        <p:spPr bwMode="auto">
          <a:xfrm>
            <a:off x="8550275" y="0"/>
            <a:ext cx="593725" cy="6859588"/>
          </a:xfrm>
          <a:prstGeom prst="rect">
            <a:avLst/>
          </a:prstGeom>
          <a:noFill/>
          <a:ln w="9525">
            <a:noFill/>
            <a:miter lim="800000"/>
            <a:headEnd/>
            <a:tailEnd/>
          </a:ln>
        </p:spPr>
      </p:pic>
      <p:sp>
        <p:nvSpPr>
          <p:cNvPr id="210949" name="Rectangle 5"/>
          <p:cNvSpPr>
            <a:spLocks noChangeArrowheads="1"/>
          </p:cNvSpPr>
          <p:nvPr/>
        </p:nvSpPr>
        <p:spPr bwMode="auto">
          <a:xfrm>
            <a:off x="4572000" y="6672263"/>
            <a:ext cx="304800" cy="136525"/>
          </a:xfrm>
          <a:prstGeom prst="rect">
            <a:avLst/>
          </a:prstGeom>
          <a:noFill/>
          <a:ln w="9525">
            <a:noFill/>
            <a:miter lim="800000"/>
            <a:headEnd/>
            <a:tailEnd/>
          </a:ln>
          <a:effectLst/>
        </p:spPr>
        <p:txBody>
          <a:bodyPr lIns="0" tIns="0" rIns="0" bIns="0" anchor="ctr"/>
          <a:lstStyle/>
          <a:p>
            <a:pPr eaLnBrk="0" hangingPunct="0">
              <a:defRPr/>
            </a:pPr>
            <a:fld id="{FAC1506D-72DB-4C16-9B2E-996AADB9B523}" type="slidenum">
              <a:rPr lang="en-US" sz="600" u="none">
                <a:solidFill>
                  <a:srgbClr val="969696"/>
                </a:solidFill>
                <a:cs typeface="+mn-cs"/>
              </a:rPr>
              <a:pPr eaLnBrk="0" hangingPunct="0">
                <a:defRPr/>
              </a:pPr>
              <a:t>‹#›</a:t>
            </a:fld>
            <a:endParaRPr lang="en-US" sz="600" u="none">
              <a:solidFill>
                <a:srgbClr val="969696"/>
              </a:solidFill>
              <a:cs typeface="+mn-cs"/>
            </a:endParaRPr>
          </a:p>
        </p:txBody>
      </p:sp>
      <p:sp>
        <p:nvSpPr>
          <p:cNvPr id="7" name="Text Box 7"/>
          <p:cNvSpPr txBox="1">
            <a:spLocks noChangeArrowheads="1"/>
          </p:cNvSpPr>
          <p:nvPr userDrawn="1"/>
        </p:nvSpPr>
        <p:spPr bwMode="auto">
          <a:xfrm>
            <a:off x="319088" y="6672263"/>
            <a:ext cx="3656012" cy="136525"/>
          </a:xfrm>
          <a:prstGeom prst="rect">
            <a:avLst/>
          </a:prstGeom>
          <a:noFill/>
          <a:ln w="9525">
            <a:noFill/>
            <a:miter lim="800000"/>
            <a:headEnd/>
            <a:tailEnd/>
          </a:ln>
          <a:effectLst/>
        </p:spPr>
        <p:txBody>
          <a:bodyPr lIns="0" tIns="0" rIns="0" bIns="0" anchor="ctr"/>
          <a:lstStyle/>
          <a:p>
            <a:pPr eaLnBrk="0" hangingPunct="0">
              <a:defRPr/>
            </a:pPr>
            <a:r>
              <a:rPr lang="en-US" sz="800" b="1" u="none" dirty="0">
                <a:solidFill>
                  <a:srgbClr val="969696"/>
                </a:solidFill>
                <a:cs typeface="+mn-cs"/>
              </a:rPr>
              <a:t>Autodesk </a:t>
            </a:r>
            <a:r>
              <a:rPr lang="en-US" sz="800" b="1" u="none" dirty="0" smtClean="0">
                <a:solidFill>
                  <a:srgbClr val="969696"/>
                </a:solidFill>
                <a:cs typeface="+mn-cs"/>
              </a:rPr>
              <a:t> 2012</a:t>
            </a:r>
            <a:endParaRPr lang="en-US" sz="800" b="1" u="none" dirty="0">
              <a:solidFill>
                <a:srgbClr val="969696"/>
              </a:solidFill>
              <a:cs typeface="+mn-cs"/>
            </a:endParaRPr>
          </a:p>
        </p:txBody>
      </p:sp>
    </p:spTree>
  </p:cSld>
  <p:clrMap bg1="dk2" tx1="lt1" bg2="dk1" tx2="lt2" accent1="accent1" accent2="accent2" accent3="accent3" accent4="accent4" accent5="accent5" accent6="accent6" hlink="hlink" folHlink="folHlink"/>
  <p:sldLayoutIdLst>
    <p:sldLayoutId id="2147483754"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Lst>
  <p:transition spd="med">
    <p:fade/>
  </p:transition>
  <p:txStyles>
    <p:titleStyle>
      <a:lvl1pPr algn="l" rtl="0" eaLnBrk="0" fontAlgn="base" hangingPunct="0">
        <a:lnSpc>
          <a:spcPct val="90000"/>
        </a:lnSpc>
        <a:spcBef>
          <a:spcPct val="0"/>
        </a:spcBef>
        <a:spcAft>
          <a:spcPct val="0"/>
        </a:spcAft>
        <a:defRPr sz="3600">
          <a:solidFill>
            <a:schemeClr val="tx1"/>
          </a:solidFill>
          <a:latin typeface="+mj-lt"/>
          <a:ea typeface="+mj-ea"/>
          <a:cs typeface="+mj-cs"/>
        </a:defRPr>
      </a:lvl1pPr>
      <a:lvl2pPr algn="l" rtl="0" eaLnBrk="0" fontAlgn="base" hangingPunct="0">
        <a:lnSpc>
          <a:spcPct val="90000"/>
        </a:lnSpc>
        <a:spcBef>
          <a:spcPct val="0"/>
        </a:spcBef>
        <a:spcAft>
          <a:spcPct val="0"/>
        </a:spcAft>
        <a:defRPr sz="3600">
          <a:solidFill>
            <a:schemeClr val="tx1"/>
          </a:solidFill>
          <a:latin typeface="Arial" charset="0"/>
        </a:defRPr>
      </a:lvl2pPr>
      <a:lvl3pPr algn="l" rtl="0" eaLnBrk="0" fontAlgn="base" hangingPunct="0">
        <a:lnSpc>
          <a:spcPct val="90000"/>
        </a:lnSpc>
        <a:spcBef>
          <a:spcPct val="0"/>
        </a:spcBef>
        <a:spcAft>
          <a:spcPct val="0"/>
        </a:spcAft>
        <a:defRPr sz="3600">
          <a:solidFill>
            <a:schemeClr val="tx1"/>
          </a:solidFill>
          <a:latin typeface="Arial" charset="0"/>
        </a:defRPr>
      </a:lvl3pPr>
      <a:lvl4pPr algn="l" rtl="0" eaLnBrk="0" fontAlgn="base" hangingPunct="0">
        <a:lnSpc>
          <a:spcPct val="90000"/>
        </a:lnSpc>
        <a:spcBef>
          <a:spcPct val="0"/>
        </a:spcBef>
        <a:spcAft>
          <a:spcPct val="0"/>
        </a:spcAft>
        <a:defRPr sz="3600">
          <a:solidFill>
            <a:schemeClr val="tx1"/>
          </a:solidFill>
          <a:latin typeface="Arial" charset="0"/>
        </a:defRPr>
      </a:lvl4pPr>
      <a:lvl5pPr algn="l" rtl="0" eaLnBrk="0" fontAlgn="base" hangingPunct="0">
        <a:lnSpc>
          <a:spcPct val="90000"/>
        </a:lnSpc>
        <a:spcBef>
          <a:spcPct val="0"/>
        </a:spcBef>
        <a:spcAft>
          <a:spcPct val="0"/>
        </a:spcAft>
        <a:defRPr sz="3600">
          <a:solidFill>
            <a:schemeClr val="tx1"/>
          </a:solidFill>
          <a:latin typeface="Arial" charset="0"/>
        </a:defRPr>
      </a:lvl5pPr>
      <a:lvl6pPr marL="457200" algn="l" rtl="0" fontAlgn="base">
        <a:lnSpc>
          <a:spcPct val="90000"/>
        </a:lnSpc>
        <a:spcBef>
          <a:spcPct val="0"/>
        </a:spcBef>
        <a:spcAft>
          <a:spcPct val="0"/>
        </a:spcAft>
        <a:defRPr sz="3600">
          <a:solidFill>
            <a:schemeClr val="tx1"/>
          </a:solidFill>
          <a:latin typeface="Arial" charset="0"/>
        </a:defRPr>
      </a:lvl6pPr>
      <a:lvl7pPr marL="914400" algn="l" rtl="0" fontAlgn="base">
        <a:lnSpc>
          <a:spcPct val="90000"/>
        </a:lnSpc>
        <a:spcBef>
          <a:spcPct val="0"/>
        </a:spcBef>
        <a:spcAft>
          <a:spcPct val="0"/>
        </a:spcAft>
        <a:defRPr sz="3600">
          <a:solidFill>
            <a:schemeClr val="tx1"/>
          </a:solidFill>
          <a:latin typeface="Arial" charset="0"/>
        </a:defRPr>
      </a:lvl7pPr>
      <a:lvl8pPr marL="1371600" algn="l" rtl="0" fontAlgn="base">
        <a:lnSpc>
          <a:spcPct val="90000"/>
        </a:lnSpc>
        <a:spcBef>
          <a:spcPct val="0"/>
        </a:spcBef>
        <a:spcAft>
          <a:spcPct val="0"/>
        </a:spcAft>
        <a:defRPr sz="3600">
          <a:solidFill>
            <a:schemeClr val="tx1"/>
          </a:solidFill>
          <a:latin typeface="Arial" charset="0"/>
        </a:defRPr>
      </a:lvl8pPr>
      <a:lvl9pPr marL="1828800" algn="l" rtl="0" fontAlgn="base">
        <a:lnSpc>
          <a:spcPct val="90000"/>
        </a:lnSpc>
        <a:spcBef>
          <a:spcPct val="0"/>
        </a:spcBef>
        <a:spcAft>
          <a:spcPct val="0"/>
        </a:spcAft>
        <a:defRPr sz="3600">
          <a:solidFill>
            <a:schemeClr val="tx1"/>
          </a:solidFill>
          <a:latin typeface="Arial" charset="0"/>
        </a:defRPr>
      </a:lvl9pPr>
    </p:titleStyle>
    <p:bodyStyle>
      <a:lvl1pPr marL="342900" indent="-342900" algn="l" rtl="0" eaLnBrk="0" fontAlgn="base" hangingPunct="0">
        <a:spcBef>
          <a:spcPct val="15000"/>
        </a:spcBef>
        <a:spcAft>
          <a:spcPct val="15000"/>
        </a:spcAft>
        <a:buChar char="•"/>
        <a:defRPr sz="2400">
          <a:solidFill>
            <a:schemeClr val="tx1"/>
          </a:solidFill>
          <a:latin typeface="+mn-lt"/>
          <a:ea typeface="+mn-ea"/>
          <a:cs typeface="+mn-cs"/>
        </a:defRPr>
      </a:lvl1pPr>
      <a:lvl2pPr marL="284163" indent="-169863" algn="l" rtl="0" eaLnBrk="0" fontAlgn="base" hangingPunct="0">
        <a:spcBef>
          <a:spcPct val="15000"/>
        </a:spcBef>
        <a:spcAft>
          <a:spcPct val="15000"/>
        </a:spcAft>
        <a:buClr>
          <a:schemeClr val="accent1"/>
        </a:buClr>
        <a:buSzPct val="80000"/>
        <a:buFont typeface="Wingdings" pitchFamily="2" charset="2"/>
        <a:buChar char="§"/>
        <a:defRPr sz="2000">
          <a:solidFill>
            <a:schemeClr val="tx1"/>
          </a:solidFill>
          <a:latin typeface="+mn-lt"/>
        </a:defRPr>
      </a:lvl2pPr>
      <a:lvl3pPr marL="568325" indent="-169863" algn="l" rtl="0" eaLnBrk="0" fontAlgn="base" hangingPunct="0">
        <a:spcBef>
          <a:spcPct val="15000"/>
        </a:spcBef>
        <a:spcAft>
          <a:spcPct val="15000"/>
        </a:spcAft>
        <a:buClr>
          <a:schemeClr val="accent1"/>
        </a:buClr>
        <a:buSzPct val="80000"/>
        <a:buFont typeface="Wingdings" pitchFamily="2" charset="2"/>
        <a:buChar char="§"/>
        <a:defRPr sz="2000">
          <a:solidFill>
            <a:schemeClr val="tx1"/>
          </a:solidFill>
          <a:latin typeface="+mn-lt"/>
        </a:defRPr>
      </a:lvl3pPr>
      <a:lvl4pPr marL="977900" indent="-173038" algn="l" rtl="0" eaLnBrk="0" fontAlgn="base" hangingPunct="0">
        <a:spcBef>
          <a:spcPct val="0"/>
        </a:spcBef>
        <a:spcAft>
          <a:spcPct val="5000"/>
        </a:spcAft>
        <a:buClr>
          <a:schemeClr val="bg1"/>
        </a:buClr>
        <a:buSzPct val="80000"/>
        <a:buFont typeface="Wingdings" pitchFamily="2" charset="2"/>
        <a:buChar char="–"/>
        <a:defRPr sz="2000">
          <a:solidFill>
            <a:schemeClr val="bg1"/>
          </a:solidFill>
          <a:latin typeface="+mn-lt"/>
        </a:defRPr>
      </a:lvl4pPr>
      <a:lvl5pPr marL="1714500" indent="-228600" algn="l" rtl="0" eaLnBrk="0" fontAlgn="base" hangingPunct="0">
        <a:spcBef>
          <a:spcPct val="10000"/>
        </a:spcBef>
        <a:spcAft>
          <a:spcPct val="10000"/>
        </a:spcAft>
        <a:buClr>
          <a:schemeClr val="bg1"/>
        </a:buClr>
        <a:buSzPct val="80000"/>
        <a:buFont typeface="Wingdings" pitchFamily="2" charset="2"/>
        <a:buChar char="»"/>
        <a:defRPr sz="2000">
          <a:solidFill>
            <a:schemeClr val="bg1"/>
          </a:solidFill>
          <a:latin typeface="+mn-lt"/>
        </a:defRPr>
      </a:lvl5pPr>
      <a:lvl6pPr marL="21717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6pPr>
      <a:lvl7pPr marL="26289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7pPr>
      <a:lvl8pPr marL="30861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8pPr>
      <a:lvl9pPr marL="35433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msdn.microsoft.com/en-us/library/ms973913.aspx"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msdn.microsoft.com/en-us/library/ms973915.aspx"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download.autodesk.com/media/adn/Autodesk_Inventor_API_Module8_AddIns_22April10.zip"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MSD_6"/>
          <p:cNvPicPr>
            <a:picLocks noChangeAspect="1" noChangeArrowheads="1"/>
          </p:cNvPicPr>
          <p:nvPr/>
        </p:nvPicPr>
        <p:blipFill>
          <a:blip r:embed="rId3" cstate="print"/>
          <a:srcRect/>
          <a:stretch>
            <a:fillRect/>
          </a:stretch>
        </p:blipFill>
        <p:spPr bwMode="auto">
          <a:xfrm>
            <a:off x="0" y="0"/>
            <a:ext cx="9140825" cy="6854825"/>
          </a:xfrm>
          <a:prstGeom prst="rect">
            <a:avLst/>
          </a:prstGeom>
          <a:noFill/>
          <a:ln w="9525">
            <a:noFill/>
            <a:miter lim="800000"/>
            <a:headEnd/>
            <a:tailEnd/>
          </a:ln>
        </p:spPr>
      </p:pic>
      <p:sp>
        <p:nvSpPr>
          <p:cNvPr id="9219" name="Rectangle 3"/>
          <p:cNvSpPr>
            <a:spLocks noGrp="1" noChangeArrowheads="1"/>
          </p:cNvSpPr>
          <p:nvPr/>
        </p:nvSpPr>
        <p:spPr bwMode="auto">
          <a:xfrm>
            <a:off x="319088" y="2649538"/>
            <a:ext cx="8443912" cy="952500"/>
          </a:xfrm>
          <a:prstGeom prst="rect">
            <a:avLst/>
          </a:prstGeom>
          <a:noFill/>
          <a:ln w="9525">
            <a:noFill/>
            <a:miter lim="800000"/>
            <a:headEnd/>
            <a:tailEnd/>
          </a:ln>
        </p:spPr>
        <p:txBody>
          <a:bodyPr lIns="0" tIns="0" rIns="0" bIns="0"/>
          <a:lstStyle/>
          <a:p>
            <a:pPr eaLnBrk="0" hangingPunct="0">
              <a:spcBef>
                <a:spcPct val="5000"/>
              </a:spcBef>
              <a:spcAft>
                <a:spcPct val="5000"/>
              </a:spcAft>
            </a:pPr>
            <a:endParaRPr lang="en-US" dirty="0">
              <a:solidFill>
                <a:schemeClr val="bg1"/>
              </a:solidFill>
            </a:endParaRPr>
          </a:p>
        </p:txBody>
      </p:sp>
      <p:sp>
        <p:nvSpPr>
          <p:cNvPr id="6" name="Rectangle 3"/>
          <p:cNvSpPr>
            <a:spLocks noGrp="1" noChangeArrowheads="1"/>
          </p:cNvSpPr>
          <p:nvPr/>
        </p:nvSpPr>
        <p:spPr bwMode="auto">
          <a:xfrm>
            <a:off x="287705" y="2351820"/>
            <a:ext cx="7742604" cy="2805112"/>
          </a:xfrm>
          <a:prstGeom prst="rect">
            <a:avLst/>
          </a:prstGeom>
          <a:noFill/>
          <a:ln w="9525">
            <a:noFill/>
            <a:miter lim="800000"/>
            <a:headEnd/>
            <a:tailEnd/>
          </a:ln>
          <a:effectLst/>
        </p:spPr>
        <p:txBody>
          <a:bodyPr lIns="0" tIns="0" rIns="0" bIns="0"/>
          <a:lstStyle/>
          <a:p>
            <a:pPr>
              <a:defRPr/>
            </a:pPr>
            <a:endParaRPr lang="en-US" sz="1400" u="none" dirty="0">
              <a:cs typeface="+mn-cs"/>
            </a:endParaRPr>
          </a:p>
          <a:p>
            <a:pPr>
              <a:defRPr/>
            </a:pPr>
            <a:r>
              <a:rPr lang="en-US" sz="3600" u="none" dirty="0">
                <a:cs typeface="+mn-cs"/>
              </a:rPr>
              <a:t>Writing </a:t>
            </a:r>
            <a:r>
              <a:rPr lang="en-US" sz="3600" u="none" dirty="0" smtClean="0">
                <a:cs typeface="+mn-cs"/>
              </a:rPr>
              <a:t>a .NET </a:t>
            </a:r>
            <a:r>
              <a:rPr lang="en-US" sz="3600" u="none" dirty="0" err="1" smtClean="0">
                <a:cs typeface="+mn-cs"/>
              </a:rPr>
              <a:t>AddIn</a:t>
            </a:r>
            <a:r>
              <a:rPr lang="en-US" sz="3600" u="none" dirty="0" smtClean="0">
                <a:cs typeface="+mn-cs"/>
              </a:rPr>
              <a:t> </a:t>
            </a:r>
            <a:r>
              <a:rPr lang="en-US" sz="3600" u="none" dirty="0">
                <a:cs typeface="+mn-cs"/>
              </a:rPr>
              <a:t>for Inventor</a:t>
            </a:r>
          </a:p>
          <a:p>
            <a:pPr>
              <a:defRPr/>
            </a:pPr>
            <a:endParaRPr lang="en-US" sz="3600" i="1" u="none" dirty="0">
              <a:cs typeface="+mn-cs"/>
            </a:endParaRPr>
          </a:p>
          <a:p>
            <a:pPr>
              <a:defRPr/>
            </a:pPr>
            <a:r>
              <a:rPr lang="fr-FR" sz="2800" i="1" u="none" dirty="0" err="1" smtClean="0">
                <a:cs typeface="+mn-cs"/>
              </a:rPr>
              <a:t>Presenter</a:t>
            </a:r>
            <a:endParaRPr lang="fr-FR" sz="2800" i="1" u="none" dirty="0" smtClean="0">
              <a:cs typeface="+mn-cs"/>
            </a:endParaRPr>
          </a:p>
          <a:p>
            <a:pPr>
              <a:defRPr/>
            </a:pPr>
            <a:r>
              <a:rPr lang="fr-FR" sz="2800" i="1" u="none" dirty="0" err="1" smtClean="0">
                <a:cs typeface="+mn-cs"/>
              </a:rPr>
              <a:t>Developer</a:t>
            </a:r>
            <a:r>
              <a:rPr lang="fr-FR" sz="2800" i="1" u="none" dirty="0" smtClean="0">
                <a:cs typeface="+mn-cs"/>
              </a:rPr>
              <a:t> </a:t>
            </a:r>
            <a:r>
              <a:rPr lang="fr-FR" sz="2800" i="1" u="none" dirty="0" err="1" smtClean="0">
                <a:cs typeface="+mn-cs"/>
              </a:rPr>
              <a:t>Technical</a:t>
            </a:r>
            <a:r>
              <a:rPr lang="fr-FR" sz="2800" i="1" u="none" dirty="0" smtClean="0">
                <a:cs typeface="+mn-cs"/>
              </a:rPr>
              <a:t> Services</a:t>
            </a:r>
            <a:endParaRPr lang="en-US" sz="1050" i="1" u="none" dirty="0">
              <a:cs typeface="+mn-cs"/>
            </a:endParaRPr>
          </a:p>
        </p:txBody>
      </p:sp>
      <p:sp>
        <p:nvSpPr>
          <p:cNvPr id="9221" name="Title 19"/>
          <p:cNvSpPr>
            <a:spLocks noGrp="1"/>
          </p:cNvSpPr>
          <p:nvPr>
            <p:ph type="title"/>
          </p:nvPr>
        </p:nvSpPr>
        <p:spPr>
          <a:xfrm>
            <a:off x="6396038" y="2433638"/>
            <a:ext cx="2747962" cy="881062"/>
          </a:xfrm>
        </p:spPr>
        <p:txBody>
          <a:bodyPr/>
          <a:lstStyle/>
          <a:p>
            <a:pPr algn="ctr" eaLnBrk="1" hangingPunct="1"/>
            <a:r>
              <a:rPr lang="en-US" i="1" dirty="0" smtClean="0"/>
              <a:t/>
            </a:r>
            <a:br>
              <a:rPr lang="en-US" i="1" dirty="0" smtClean="0"/>
            </a:br>
            <a:endParaRPr lang="en-US" sz="1400" i="1" dirty="0" smtClean="0"/>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Registry Free Add-in components</a:t>
            </a:r>
            <a:endParaRPr lang="en-US" dirty="0"/>
          </a:p>
        </p:txBody>
      </p:sp>
      <p:sp>
        <p:nvSpPr>
          <p:cNvPr id="3" name="Content Placeholder 2"/>
          <p:cNvSpPr>
            <a:spLocks noGrp="1"/>
          </p:cNvSpPr>
          <p:nvPr>
            <p:ph idx="1"/>
          </p:nvPr>
        </p:nvSpPr>
        <p:spPr/>
        <p:txBody>
          <a:bodyPr/>
          <a:lstStyle/>
          <a:p>
            <a:pPr marL="459642" lvl="2" indent="0">
              <a:buClr>
                <a:srgbClr val="FFC000"/>
              </a:buClr>
              <a:buNone/>
            </a:pPr>
            <a:endParaRPr lang="en-US" dirty="0" smtClean="0"/>
          </a:p>
          <a:p>
            <a:pPr lvl="1">
              <a:buClr>
                <a:srgbClr val="FFC000"/>
              </a:buClr>
            </a:pPr>
            <a:r>
              <a:rPr lang="en-US" sz="2400" dirty="0" smtClean="0"/>
              <a:t>A </a:t>
            </a:r>
            <a:r>
              <a:rPr lang="en-US" sz="2400" dirty="0" smtClean="0">
                <a:solidFill>
                  <a:srgbClr val="FFC000"/>
                </a:solidFill>
              </a:rPr>
              <a:t>.addin</a:t>
            </a:r>
            <a:r>
              <a:rPr lang="en-US" sz="2400" dirty="0" smtClean="0"/>
              <a:t> </a:t>
            </a:r>
            <a:r>
              <a:rPr lang="en-US" sz="2400" dirty="0"/>
              <a:t>file defines the various settings that used to be defined in </a:t>
            </a:r>
            <a:r>
              <a:rPr lang="en-US" sz="2400" dirty="0" smtClean="0"/>
              <a:t>the registry</a:t>
            </a:r>
            <a:endParaRPr lang="en-US" sz="2400" dirty="0"/>
          </a:p>
          <a:p>
            <a:pPr lvl="1">
              <a:buClr>
                <a:srgbClr val="FFC000"/>
              </a:buClr>
              <a:buNone/>
            </a:pPr>
            <a:endParaRPr lang="en-US" sz="2400" dirty="0"/>
          </a:p>
          <a:p>
            <a:pPr lvl="1">
              <a:buClr>
                <a:srgbClr val="FFC000"/>
              </a:buClr>
            </a:pPr>
            <a:r>
              <a:rPr lang="en-US" sz="2400" dirty="0" smtClean="0"/>
              <a:t>.addin </a:t>
            </a:r>
            <a:r>
              <a:rPr lang="en-US" sz="2400" dirty="0"/>
              <a:t>file </a:t>
            </a:r>
            <a:r>
              <a:rPr lang="en-US" sz="2400" dirty="0" smtClean="0"/>
              <a:t>placed in </a:t>
            </a:r>
            <a:r>
              <a:rPr lang="en-US" sz="2400" dirty="0"/>
              <a:t>a certain directory </a:t>
            </a:r>
            <a:r>
              <a:rPr lang="en-US" sz="2400" dirty="0" smtClean="0"/>
              <a:t>monitored by Inventor at start up and references add-in </a:t>
            </a:r>
            <a:r>
              <a:rPr lang="en-US" sz="2400" dirty="0" err="1" smtClean="0"/>
              <a:t>dll</a:t>
            </a:r>
            <a:r>
              <a:rPr lang="en-US" sz="2400" dirty="0" smtClean="0"/>
              <a:t>. </a:t>
            </a:r>
            <a:r>
              <a:rPr lang="en-US" sz="2400" dirty="0" smtClean="0">
                <a:solidFill>
                  <a:srgbClr val="FFC000"/>
                </a:solidFill>
              </a:rPr>
              <a:t>Add-in </a:t>
            </a:r>
            <a:r>
              <a:rPr lang="en-US" sz="2400" dirty="0" err="1" smtClean="0">
                <a:solidFill>
                  <a:srgbClr val="FFC000"/>
                </a:solidFill>
              </a:rPr>
              <a:t>dll</a:t>
            </a:r>
            <a:r>
              <a:rPr lang="en-US" sz="2400" dirty="0" smtClean="0">
                <a:solidFill>
                  <a:srgbClr val="FFC000"/>
                </a:solidFill>
              </a:rPr>
              <a:t> can be placed anywhere</a:t>
            </a:r>
            <a:r>
              <a:rPr lang="en-US" sz="2400" dirty="0" smtClean="0"/>
              <a:t>.</a:t>
            </a:r>
          </a:p>
          <a:p>
            <a:pPr lvl="1">
              <a:buClr>
                <a:srgbClr val="FFC000"/>
              </a:buClr>
            </a:pPr>
            <a:endParaRPr lang="en-US" sz="2400" dirty="0" smtClean="0"/>
          </a:p>
          <a:p>
            <a:pPr lvl="1">
              <a:buClr>
                <a:srgbClr val="FFC000"/>
              </a:buClr>
            </a:pPr>
            <a:r>
              <a:rPr lang="en-US" sz="2400" dirty="0" smtClean="0"/>
              <a:t>A </a:t>
            </a:r>
            <a:r>
              <a:rPr lang="en-US" sz="2400" dirty="0" smtClean="0">
                <a:solidFill>
                  <a:srgbClr val="FFC000"/>
                </a:solidFill>
              </a:rPr>
              <a:t>manifest file </a:t>
            </a:r>
            <a:r>
              <a:rPr lang="en-US" sz="2400" dirty="0" smtClean="0"/>
              <a:t>needs to be embedded into the add-in </a:t>
            </a:r>
            <a:r>
              <a:rPr lang="en-US" sz="2400" dirty="0" err="1" smtClean="0"/>
              <a:t>dll</a:t>
            </a:r>
            <a:endParaRPr lang="en-US" sz="2400" dirty="0"/>
          </a:p>
        </p:txBody>
      </p:sp>
    </p:spTree>
    <p:extLst>
      <p:ext uri="{BB962C8B-B14F-4D97-AF65-F5344CB8AC3E}">
        <p14:creationId xmlns:p14="http://schemas.microsoft.com/office/powerpoint/2010/main" xmlns="" val="3071057606"/>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259" y="22540"/>
            <a:ext cx="8266176" cy="942668"/>
          </a:xfrm>
        </p:spPr>
        <p:txBody>
          <a:bodyPr/>
          <a:lstStyle/>
          <a:p>
            <a:r>
              <a:rPr lang="en-US" dirty="0" smtClean="0"/>
              <a:t>Example .</a:t>
            </a:r>
            <a:r>
              <a:rPr lang="en-US" dirty="0" err="1" smtClean="0"/>
              <a:t>addin</a:t>
            </a:r>
            <a:r>
              <a:rPr lang="en-US" dirty="0" smtClean="0"/>
              <a:t> file</a:t>
            </a:r>
            <a:endParaRPr lang="en-US" dirty="0"/>
          </a:p>
        </p:txBody>
      </p:sp>
      <p:sp>
        <p:nvSpPr>
          <p:cNvPr id="3" name="Content Placeholder 2"/>
          <p:cNvSpPr>
            <a:spLocks noGrp="1"/>
          </p:cNvSpPr>
          <p:nvPr>
            <p:ph idx="1"/>
          </p:nvPr>
        </p:nvSpPr>
        <p:spPr>
          <a:xfrm>
            <a:off x="417259" y="965208"/>
            <a:ext cx="8266176" cy="5463190"/>
          </a:xfrm>
          <a:solidFill>
            <a:schemeClr val="tx1">
              <a:lumMod val="75000"/>
            </a:schemeClr>
          </a:solidFill>
        </p:spPr>
        <p:txBody>
          <a:bodyPr>
            <a:normAutofit lnSpcReduction="10000"/>
          </a:bodyPr>
          <a:lstStyle/>
          <a:p>
            <a:pPr marL="0" indent="0">
              <a:buNone/>
            </a:pPr>
            <a:endParaRPr lang="en-US" sz="1400" dirty="0" smtClean="0">
              <a:solidFill>
                <a:srgbClr val="0000FF"/>
              </a:solidFill>
              <a:latin typeface="Consolas"/>
            </a:endParaRPr>
          </a:p>
          <a:p>
            <a:pPr marL="0" indent="0">
              <a:buNone/>
            </a:pPr>
            <a:r>
              <a:rPr lang="en-US" sz="1400" dirty="0" smtClean="0">
                <a:solidFill>
                  <a:srgbClr val="0000FF"/>
                </a:solidFill>
                <a:latin typeface="Consolas"/>
              </a:rPr>
              <a:t>  &lt;</a:t>
            </a:r>
            <a:r>
              <a:rPr lang="en-US" sz="1400" dirty="0" err="1">
                <a:solidFill>
                  <a:srgbClr val="A31515"/>
                </a:solidFill>
                <a:latin typeface="Consolas"/>
              </a:rPr>
              <a:t>Addin</a:t>
            </a:r>
            <a:r>
              <a:rPr lang="en-US" sz="1400" dirty="0">
                <a:solidFill>
                  <a:srgbClr val="0000FF"/>
                </a:solidFill>
                <a:latin typeface="Consolas"/>
              </a:rPr>
              <a:t> </a:t>
            </a:r>
            <a:r>
              <a:rPr lang="en-US" sz="1400" dirty="0">
                <a:solidFill>
                  <a:srgbClr val="FF0000"/>
                </a:solidFill>
                <a:latin typeface="Consolas"/>
              </a:rPr>
              <a:t>Type</a:t>
            </a:r>
            <a:r>
              <a:rPr lang="en-US" sz="1400" dirty="0">
                <a:solidFill>
                  <a:srgbClr val="0000FF"/>
                </a:solidFill>
                <a:latin typeface="Consolas"/>
              </a:rPr>
              <a:t>=</a:t>
            </a:r>
            <a:r>
              <a:rPr lang="en-US" sz="1400" dirty="0">
                <a:solidFill>
                  <a:prstClr val="black"/>
                </a:solidFill>
                <a:latin typeface="Consolas"/>
              </a:rPr>
              <a:t>"</a:t>
            </a:r>
            <a:r>
              <a:rPr lang="en-US" sz="1400" dirty="0">
                <a:solidFill>
                  <a:srgbClr val="0000FF"/>
                </a:solidFill>
                <a:latin typeface="Consolas"/>
              </a:rPr>
              <a:t>Standard</a:t>
            </a:r>
            <a:r>
              <a:rPr lang="en-US" sz="1400" dirty="0" smtClean="0">
                <a:solidFill>
                  <a:prstClr val="black"/>
                </a:solidFill>
                <a:latin typeface="Consolas"/>
              </a:rPr>
              <a:t>"</a:t>
            </a:r>
            <a:r>
              <a:rPr lang="en-US" sz="1400" dirty="0" smtClean="0">
                <a:solidFill>
                  <a:srgbClr val="0000FF"/>
                </a:solidFill>
                <a:latin typeface="Consolas"/>
              </a:rPr>
              <a:t>&gt;</a:t>
            </a:r>
          </a:p>
          <a:p>
            <a:pPr marL="0" indent="0">
              <a:buNone/>
            </a:pPr>
            <a:endParaRPr lang="en-US" sz="1600" dirty="0">
              <a:solidFill>
                <a:prstClr val="black"/>
              </a:solidFill>
              <a:latin typeface="Consolas"/>
            </a:endParaRPr>
          </a:p>
          <a:p>
            <a:pPr marL="0" indent="0">
              <a:buNone/>
            </a:pPr>
            <a:r>
              <a:rPr lang="en-US" sz="1400" dirty="0">
                <a:solidFill>
                  <a:srgbClr val="0000FF"/>
                </a:solidFill>
                <a:latin typeface="Consolas"/>
              </a:rPr>
              <a:t>  </a:t>
            </a:r>
            <a:r>
              <a:rPr lang="en-US" sz="1400" dirty="0" smtClean="0">
                <a:solidFill>
                  <a:srgbClr val="0000FF"/>
                </a:solidFill>
                <a:latin typeface="Consolas"/>
              </a:rPr>
              <a:t>  &lt;</a:t>
            </a:r>
            <a:r>
              <a:rPr lang="en-US" sz="1400" dirty="0" err="1">
                <a:solidFill>
                  <a:srgbClr val="A31515"/>
                </a:solidFill>
                <a:latin typeface="Consolas"/>
              </a:rPr>
              <a:t>ClassId</a:t>
            </a:r>
            <a:r>
              <a:rPr lang="en-US" sz="1400" dirty="0">
                <a:solidFill>
                  <a:srgbClr val="0000FF"/>
                </a:solidFill>
                <a:latin typeface="Consolas"/>
              </a:rPr>
              <a:t>&gt;</a:t>
            </a:r>
            <a:r>
              <a:rPr lang="en-US" sz="1400" dirty="0">
                <a:solidFill>
                  <a:prstClr val="black"/>
                </a:solidFill>
                <a:latin typeface="Consolas"/>
              </a:rPr>
              <a:t>{9c93ff52-e2fa-4ec4-8c4a-5747ad0bafef}</a:t>
            </a:r>
            <a:r>
              <a:rPr lang="en-US" sz="1400" dirty="0">
                <a:solidFill>
                  <a:srgbClr val="0000FF"/>
                </a:solidFill>
                <a:latin typeface="Consolas"/>
              </a:rPr>
              <a:t>&lt;/</a:t>
            </a:r>
            <a:r>
              <a:rPr lang="en-US" sz="1400" dirty="0" err="1">
                <a:solidFill>
                  <a:srgbClr val="A31515"/>
                </a:solidFill>
                <a:latin typeface="Consolas"/>
              </a:rPr>
              <a:t>ClassId</a:t>
            </a:r>
            <a:r>
              <a:rPr lang="en-US" sz="1400" dirty="0">
                <a:solidFill>
                  <a:srgbClr val="0000FF"/>
                </a:solidFill>
                <a:latin typeface="Consolas"/>
              </a:rPr>
              <a:t>&gt;</a:t>
            </a:r>
            <a:endParaRPr lang="en-US" sz="1400" dirty="0">
              <a:solidFill>
                <a:prstClr val="black"/>
              </a:solidFill>
              <a:latin typeface="Consolas"/>
            </a:endParaRPr>
          </a:p>
          <a:p>
            <a:pPr marL="0" indent="0">
              <a:buNone/>
            </a:pPr>
            <a:r>
              <a:rPr lang="en-US" sz="1400" dirty="0">
                <a:solidFill>
                  <a:srgbClr val="0000FF"/>
                </a:solidFill>
                <a:latin typeface="Consolas"/>
              </a:rPr>
              <a:t>  </a:t>
            </a:r>
            <a:r>
              <a:rPr lang="en-US" sz="1400" dirty="0" smtClean="0">
                <a:solidFill>
                  <a:srgbClr val="0000FF"/>
                </a:solidFill>
                <a:latin typeface="Consolas"/>
              </a:rPr>
              <a:t>  &lt;</a:t>
            </a:r>
            <a:r>
              <a:rPr lang="en-US" sz="1400" dirty="0" err="1">
                <a:solidFill>
                  <a:srgbClr val="A31515"/>
                </a:solidFill>
                <a:latin typeface="Consolas"/>
              </a:rPr>
              <a:t>ClientId</a:t>
            </a:r>
            <a:r>
              <a:rPr lang="en-US" sz="1400" dirty="0">
                <a:solidFill>
                  <a:srgbClr val="0000FF"/>
                </a:solidFill>
                <a:latin typeface="Consolas"/>
              </a:rPr>
              <a:t>&gt;</a:t>
            </a:r>
            <a:r>
              <a:rPr lang="en-US" sz="1400" dirty="0">
                <a:solidFill>
                  <a:prstClr val="black"/>
                </a:solidFill>
                <a:latin typeface="Consolas"/>
              </a:rPr>
              <a:t>{9c93ff52-e2fa-4ec4-8c4a-5747ad0bafef}</a:t>
            </a:r>
            <a:r>
              <a:rPr lang="en-US" sz="1400" dirty="0">
                <a:solidFill>
                  <a:srgbClr val="0000FF"/>
                </a:solidFill>
                <a:latin typeface="Consolas"/>
              </a:rPr>
              <a:t>&lt;/</a:t>
            </a:r>
            <a:r>
              <a:rPr lang="en-US" sz="1400" dirty="0" err="1">
                <a:solidFill>
                  <a:srgbClr val="A31515"/>
                </a:solidFill>
                <a:latin typeface="Consolas"/>
              </a:rPr>
              <a:t>ClientId</a:t>
            </a:r>
            <a:r>
              <a:rPr lang="en-US" sz="1400" dirty="0">
                <a:solidFill>
                  <a:srgbClr val="0000FF"/>
                </a:solidFill>
                <a:latin typeface="Consolas"/>
              </a:rPr>
              <a:t>&gt;</a:t>
            </a:r>
            <a:endParaRPr lang="en-US" sz="1400" dirty="0">
              <a:solidFill>
                <a:prstClr val="black"/>
              </a:solidFill>
              <a:latin typeface="Consolas"/>
            </a:endParaRPr>
          </a:p>
          <a:p>
            <a:pPr marL="0" indent="0">
              <a:buNone/>
            </a:pPr>
            <a:r>
              <a:rPr lang="en-US" sz="1400" dirty="0">
                <a:solidFill>
                  <a:srgbClr val="0000FF"/>
                </a:solidFill>
                <a:latin typeface="Consolas"/>
              </a:rPr>
              <a:t>  </a:t>
            </a:r>
            <a:endParaRPr lang="en-US" sz="1400" dirty="0" smtClean="0">
              <a:solidFill>
                <a:srgbClr val="0000FF"/>
              </a:solidFill>
              <a:latin typeface="Consolas"/>
            </a:endParaRPr>
          </a:p>
          <a:p>
            <a:pPr marL="0" indent="0">
              <a:buNone/>
            </a:pPr>
            <a:r>
              <a:rPr lang="en-US" sz="1400" dirty="0">
                <a:solidFill>
                  <a:srgbClr val="0000FF"/>
                </a:solidFill>
                <a:latin typeface="Consolas"/>
              </a:rPr>
              <a:t> </a:t>
            </a:r>
            <a:r>
              <a:rPr lang="en-US" sz="1400" dirty="0" smtClean="0">
                <a:solidFill>
                  <a:srgbClr val="0000FF"/>
                </a:solidFill>
                <a:latin typeface="Consolas"/>
              </a:rPr>
              <a:t>   &lt;</a:t>
            </a:r>
            <a:r>
              <a:rPr lang="en-US" sz="1400" dirty="0" err="1">
                <a:solidFill>
                  <a:srgbClr val="A31515"/>
                </a:solidFill>
                <a:latin typeface="Consolas"/>
              </a:rPr>
              <a:t>DisplayName</a:t>
            </a:r>
            <a:r>
              <a:rPr lang="en-US" sz="1400" dirty="0">
                <a:solidFill>
                  <a:srgbClr val="0000FF"/>
                </a:solidFill>
                <a:latin typeface="Consolas"/>
              </a:rPr>
              <a:t>&gt;</a:t>
            </a:r>
            <a:r>
              <a:rPr lang="en-US" sz="1400" dirty="0">
                <a:solidFill>
                  <a:prstClr val="black"/>
                </a:solidFill>
                <a:latin typeface="Consolas"/>
              </a:rPr>
              <a:t>Attribute Helper</a:t>
            </a:r>
            <a:r>
              <a:rPr lang="en-US" sz="1400" dirty="0">
                <a:solidFill>
                  <a:srgbClr val="0000FF"/>
                </a:solidFill>
                <a:latin typeface="Consolas"/>
              </a:rPr>
              <a:t>&lt;/</a:t>
            </a:r>
            <a:r>
              <a:rPr lang="en-US" sz="1400" dirty="0" err="1">
                <a:solidFill>
                  <a:srgbClr val="A31515"/>
                </a:solidFill>
                <a:latin typeface="Consolas"/>
              </a:rPr>
              <a:t>DisplayName</a:t>
            </a:r>
            <a:r>
              <a:rPr lang="en-US" sz="1400" dirty="0">
                <a:solidFill>
                  <a:srgbClr val="0000FF"/>
                </a:solidFill>
                <a:latin typeface="Consolas"/>
              </a:rPr>
              <a:t>&gt;</a:t>
            </a:r>
            <a:endParaRPr lang="en-US" sz="1400" dirty="0">
              <a:solidFill>
                <a:prstClr val="black"/>
              </a:solidFill>
              <a:latin typeface="Consolas"/>
            </a:endParaRPr>
          </a:p>
          <a:p>
            <a:pPr marL="0" indent="0">
              <a:buNone/>
            </a:pPr>
            <a:r>
              <a:rPr lang="en-US" sz="1400" dirty="0">
                <a:solidFill>
                  <a:srgbClr val="0000FF"/>
                </a:solidFill>
                <a:latin typeface="Consolas"/>
              </a:rPr>
              <a:t>  </a:t>
            </a:r>
            <a:r>
              <a:rPr lang="en-US" sz="1400" dirty="0" smtClean="0">
                <a:solidFill>
                  <a:srgbClr val="0000FF"/>
                </a:solidFill>
                <a:latin typeface="Consolas"/>
              </a:rPr>
              <a:t>  &lt;</a:t>
            </a:r>
            <a:r>
              <a:rPr lang="en-US" sz="1400" dirty="0">
                <a:solidFill>
                  <a:srgbClr val="A31515"/>
                </a:solidFill>
                <a:latin typeface="Consolas"/>
              </a:rPr>
              <a:t>Description</a:t>
            </a:r>
            <a:r>
              <a:rPr lang="en-US" sz="1400" dirty="0">
                <a:solidFill>
                  <a:srgbClr val="0000FF"/>
                </a:solidFill>
                <a:latin typeface="Consolas"/>
              </a:rPr>
              <a:t>&gt;</a:t>
            </a:r>
            <a:r>
              <a:rPr lang="en-US" sz="1400" dirty="0">
                <a:solidFill>
                  <a:prstClr val="black"/>
                </a:solidFill>
                <a:latin typeface="Consolas"/>
              </a:rPr>
              <a:t>Utility to manage API attributes.</a:t>
            </a:r>
            <a:r>
              <a:rPr lang="en-US" sz="1400" dirty="0">
                <a:solidFill>
                  <a:srgbClr val="0000FF"/>
                </a:solidFill>
                <a:latin typeface="Consolas"/>
              </a:rPr>
              <a:t>&lt;/</a:t>
            </a:r>
            <a:r>
              <a:rPr lang="en-US" sz="1400" dirty="0">
                <a:solidFill>
                  <a:srgbClr val="A31515"/>
                </a:solidFill>
                <a:latin typeface="Consolas"/>
              </a:rPr>
              <a:t>Description</a:t>
            </a:r>
            <a:r>
              <a:rPr lang="en-US" sz="1400" dirty="0">
                <a:solidFill>
                  <a:srgbClr val="0000FF"/>
                </a:solidFill>
                <a:latin typeface="Consolas"/>
              </a:rPr>
              <a:t>&gt;</a:t>
            </a:r>
            <a:endParaRPr lang="en-US" sz="1400" dirty="0">
              <a:solidFill>
                <a:prstClr val="black"/>
              </a:solidFill>
              <a:latin typeface="Consolas"/>
            </a:endParaRPr>
          </a:p>
          <a:p>
            <a:pPr marL="0" indent="0">
              <a:buNone/>
            </a:pPr>
            <a:r>
              <a:rPr lang="en-US" sz="1400" dirty="0">
                <a:solidFill>
                  <a:srgbClr val="0000FF"/>
                </a:solidFill>
                <a:latin typeface="Consolas"/>
              </a:rPr>
              <a:t>  </a:t>
            </a:r>
            <a:r>
              <a:rPr lang="en-US" sz="1400" dirty="0" smtClean="0">
                <a:solidFill>
                  <a:srgbClr val="0000FF"/>
                </a:solidFill>
                <a:latin typeface="Consolas"/>
              </a:rPr>
              <a:t>  &lt;</a:t>
            </a:r>
            <a:r>
              <a:rPr lang="en-US" sz="1400" dirty="0">
                <a:solidFill>
                  <a:srgbClr val="A31515"/>
                </a:solidFill>
                <a:latin typeface="Consolas"/>
              </a:rPr>
              <a:t>Assembly</a:t>
            </a:r>
            <a:r>
              <a:rPr lang="en-US" sz="1400" dirty="0">
                <a:solidFill>
                  <a:srgbClr val="0000FF"/>
                </a:solidFill>
                <a:latin typeface="Consolas"/>
              </a:rPr>
              <a:t>&gt;</a:t>
            </a:r>
            <a:r>
              <a:rPr lang="en-US" sz="1400" dirty="0">
                <a:solidFill>
                  <a:prstClr val="black"/>
                </a:solidFill>
                <a:latin typeface="Consolas"/>
              </a:rPr>
              <a:t>AttributeHelper.dll</a:t>
            </a:r>
            <a:r>
              <a:rPr lang="en-US" sz="1400" dirty="0">
                <a:solidFill>
                  <a:srgbClr val="0000FF"/>
                </a:solidFill>
                <a:latin typeface="Consolas"/>
              </a:rPr>
              <a:t>&lt;/</a:t>
            </a:r>
            <a:r>
              <a:rPr lang="en-US" sz="1400" dirty="0">
                <a:solidFill>
                  <a:srgbClr val="A31515"/>
                </a:solidFill>
                <a:latin typeface="Consolas"/>
              </a:rPr>
              <a:t>Assembly</a:t>
            </a:r>
            <a:r>
              <a:rPr lang="en-US" sz="1400" dirty="0" smtClean="0">
                <a:solidFill>
                  <a:srgbClr val="0000FF"/>
                </a:solidFill>
                <a:latin typeface="Consolas"/>
              </a:rPr>
              <a:t>&gt;</a:t>
            </a:r>
          </a:p>
          <a:p>
            <a:pPr marL="0" indent="0">
              <a:buNone/>
            </a:pPr>
            <a:endParaRPr lang="en-US" sz="1400" dirty="0">
              <a:solidFill>
                <a:prstClr val="black"/>
              </a:solidFill>
              <a:latin typeface="Consolas"/>
            </a:endParaRPr>
          </a:p>
          <a:p>
            <a:pPr marL="0" indent="0">
              <a:buNone/>
            </a:pPr>
            <a:r>
              <a:rPr lang="en-US" sz="1400" dirty="0">
                <a:solidFill>
                  <a:srgbClr val="0000FF"/>
                </a:solidFill>
                <a:latin typeface="Consolas"/>
              </a:rPr>
              <a:t>  </a:t>
            </a:r>
            <a:r>
              <a:rPr lang="en-US" sz="1400" dirty="0" smtClean="0">
                <a:solidFill>
                  <a:srgbClr val="0000FF"/>
                </a:solidFill>
                <a:latin typeface="Consolas"/>
              </a:rPr>
              <a:t>  &lt;</a:t>
            </a:r>
            <a:r>
              <a:rPr lang="en-US" sz="1400" dirty="0" err="1">
                <a:solidFill>
                  <a:srgbClr val="A31515"/>
                </a:solidFill>
                <a:latin typeface="Consolas"/>
              </a:rPr>
              <a:t>LoadOnStartUp</a:t>
            </a:r>
            <a:r>
              <a:rPr lang="en-US" sz="1400" dirty="0">
                <a:solidFill>
                  <a:srgbClr val="0000FF"/>
                </a:solidFill>
                <a:latin typeface="Consolas"/>
              </a:rPr>
              <a:t>&gt;</a:t>
            </a:r>
            <a:r>
              <a:rPr lang="en-US" sz="1400" dirty="0">
                <a:solidFill>
                  <a:prstClr val="black"/>
                </a:solidFill>
                <a:latin typeface="Consolas"/>
              </a:rPr>
              <a:t>1</a:t>
            </a:r>
            <a:r>
              <a:rPr lang="en-US" sz="1400" dirty="0">
                <a:solidFill>
                  <a:srgbClr val="0000FF"/>
                </a:solidFill>
                <a:latin typeface="Consolas"/>
              </a:rPr>
              <a:t>&lt;/</a:t>
            </a:r>
            <a:r>
              <a:rPr lang="en-US" sz="1400" dirty="0" err="1">
                <a:solidFill>
                  <a:srgbClr val="A31515"/>
                </a:solidFill>
                <a:latin typeface="Consolas"/>
              </a:rPr>
              <a:t>LoadOnStartUp</a:t>
            </a:r>
            <a:r>
              <a:rPr lang="en-US" sz="1400" dirty="0">
                <a:solidFill>
                  <a:srgbClr val="0000FF"/>
                </a:solidFill>
                <a:latin typeface="Consolas"/>
              </a:rPr>
              <a:t>&gt;</a:t>
            </a:r>
            <a:endParaRPr lang="en-US" sz="1400" dirty="0">
              <a:solidFill>
                <a:prstClr val="black"/>
              </a:solidFill>
              <a:latin typeface="Consolas"/>
            </a:endParaRPr>
          </a:p>
          <a:p>
            <a:pPr marL="0" indent="0">
              <a:buNone/>
            </a:pPr>
            <a:r>
              <a:rPr lang="en-US" sz="1400" dirty="0">
                <a:solidFill>
                  <a:srgbClr val="0000FF"/>
                </a:solidFill>
                <a:latin typeface="Consolas"/>
              </a:rPr>
              <a:t>  </a:t>
            </a:r>
            <a:r>
              <a:rPr lang="en-US" sz="1400" dirty="0" smtClean="0">
                <a:solidFill>
                  <a:srgbClr val="0000FF"/>
                </a:solidFill>
                <a:latin typeface="Consolas"/>
              </a:rPr>
              <a:t>  &lt;</a:t>
            </a:r>
            <a:r>
              <a:rPr lang="en-US" sz="1400" dirty="0" err="1">
                <a:solidFill>
                  <a:srgbClr val="A31515"/>
                </a:solidFill>
                <a:latin typeface="Consolas"/>
              </a:rPr>
              <a:t>UserUnloadable</a:t>
            </a:r>
            <a:r>
              <a:rPr lang="en-US" sz="1400" dirty="0">
                <a:solidFill>
                  <a:srgbClr val="0000FF"/>
                </a:solidFill>
                <a:latin typeface="Consolas"/>
              </a:rPr>
              <a:t>&gt;</a:t>
            </a:r>
            <a:r>
              <a:rPr lang="en-US" sz="1400" dirty="0">
                <a:solidFill>
                  <a:prstClr val="black"/>
                </a:solidFill>
                <a:latin typeface="Consolas"/>
              </a:rPr>
              <a:t>1</a:t>
            </a:r>
            <a:r>
              <a:rPr lang="en-US" sz="1400" dirty="0">
                <a:solidFill>
                  <a:srgbClr val="0000FF"/>
                </a:solidFill>
                <a:latin typeface="Consolas"/>
              </a:rPr>
              <a:t>&lt;/</a:t>
            </a:r>
            <a:r>
              <a:rPr lang="en-US" sz="1400" dirty="0" err="1">
                <a:solidFill>
                  <a:srgbClr val="A31515"/>
                </a:solidFill>
                <a:latin typeface="Consolas"/>
              </a:rPr>
              <a:t>UserUnloadable</a:t>
            </a:r>
            <a:r>
              <a:rPr lang="en-US" sz="1400" dirty="0">
                <a:solidFill>
                  <a:srgbClr val="0000FF"/>
                </a:solidFill>
                <a:latin typeface="Consolas"/>
              </a:rPr>
              <a:t>&gt;</a:t>
            </a:r>
            <a:endParaRPr lang="en-US" sz="1400" dirty="0">
              <a:solidFill>
                <a:prstClr val="black"/>
              </a:solidFill>
              <a:latin typeface="Consolas"/>
            </a:endParaRPr>
          </a:p>
          <a:p>
            <a:pPr marL="0" indent="0">
              <a:buNone/>
            </a:pPr>
            <a:r>
              <a:rPr lang="en-US" sz="1400" dirty="0">
                <a:solidFill>
                  <a:srgbClr val="0000FF"/>
                </a:solidFill>
                <a:latin typeface="Consolas"/>
              </a:rPr>
              <a:t>  </a:t>
            </a:r>
            <a:r>
              <a:rPr lang="en-US" sz="1400" dirty="0" smtClean="0">
                <a:solidFill>
                  <a:srgbClr val="0000FF"/>
                </a:solidFill>
                <a:latin typeface="Consolas"/>
              </a:rPr>
              <a:t>  &lt;</a:t>
            </a:r>
            <a:r>
              <a:rPr lang="en-US" sz="1400" dirty="0" err="1">
                <a:solidFill>
                  <a:srgbClr val="A31515"/>
                </a:solidFill>
                <a:latin typeface="Consolas"/>
              </a:rPr>
              <a:t>OSType</a:t>
            </a:r>
            <a:r>
              <a:rPr lang="en-US" sz="1400" dirty="0">
                <a:solidFill>
                  <a:srgbClr val="0000FF"/>
                </a:solidFill>
                <a:latin typeface="Consolas"/>
              </a:rPr>
              <a:t>&gt;</a:t>
            </a:r>
            <a:r>
              <a:rPr lang="en-US" sz="1400" dirty="0">
                <a:solidFill>
                  <a:prstClr val="black"/>
                </a:solidFill>
                <a:latin typeface="Consolas"/>
              </a:rPr>
              <a:t>Win64</a:t>
            </a:r>
            <a:r>
              <a:rPr lang="en-US" sz="1400" dirty="0">
                <a:solidFill>
                  <a:srgbClr val="0000FF"/>
                </a:solidFill>
                <a:latin typeface="Consolas"/>
              </a:rPr>
              <a:t>&lt;/</a:t>
            </a:r>
            <a:r>
              <a:rPr lang="en-US" sz="1400" dirty="0" err="1">
                <a:solidFill>
                  <a:srgbClr val="A31515"/>
                </a:solidFill>
                <a:latin typeface="Consolas"/>
              </a:rPr>
              <a:t>OSType</a:t>
            </a:r>
            <a:r>
              <a:rPr lang="en-US" sz="1400" dirty="0">
                <a:solidFill>
                  <a:srgbClr val="0000FF"/>
                </a:solidFill>
                <a:latin typeface="Consolas"/>
              </a:rPr>
              <a:t>&gt;</a:t>
            </a:r>
            <a:endParaRPr lang="en-US" sz="1400" dirty="0">
              <a:solidFill>
                <a:prstClr val="black"/>
              </a:solidFill>
              <a:latin typeface="Consolas"/>
            </a:endParaRPr>
          </a:p>
          <a:p>
            <a:pPr marL="0" indent="0">
              <a:buNone/>
            </a:pPr>
            <a:r>
              <a:rPr lang="en-US" sz="1400" dirty="0">
                <a:solidFill>
                  <a:srgbClr val="0000FF"/>
                </a:solidFill>
                <a:latin typeface="Consolas"/>
              </a:rPr>
              <a:t>  </a:t>
            </a:r>
            <a:r>
              <a:rPr lang="en-US" sz="1400" dirty="0" smtClean="0">
                <a:solidFill>
                  <a:srgbClr val="0000FF"/>
                </a:solidFill>
                <a:latin typeface="Consolas"/>
              </a:rPr>
              <a:t>  &lt;</a:t>
            </a:r>
            <a:r>
              <a:rPr lang="en-US" sz="1400" dirty="0">
                <a:solidFill>
                  <a:srgbClr val="A31515"/>
                </a:solidFill>
                <a:latin typeface="Consolas"/>
              </a:rPr>
              <a:t>Hidden</a:t>
            </a:r>
            <a:r>
              <a:rPr lang="en-US" sz="1400" dirty="0">
                <a:solidFill>
                  <a:srgbClr val="0000FF"/>
                </a:solidFill>
                <a:latin typeface="Consolas"/>
              </a:rPr>
              <a:t>&gt;</a:t>
            </a:r>
            <a:r>
              <a:rPr lang="en-US" sz="1400" dirty="0">
                <a:solidFill>
                  <a:prstClr val="black"/>
                </a:solidFill>
                <a:latin typeface="Consolas"/>
              </a:rPr>
              <a:t>0</a:t>
            </a:r>
            <a:r>
              <a:rPr lang="en-US" sz="1400" dirty="0">
                <a:solidFill>
                  <a:srgbClr val="0000FF"/>
                </a:solidFill>
                <a:latin typeface="Consolas"/>
              </a:rPr>
              <a:t>&lt;/</a:t>
            </a:r>
            <a:r>
              <a:rPr lang="en-US" sz="1400" dirty="0">
                <a:solidFill>
                  <a:srgbClr val="A31515"/>
                </a:solidFill>
                <a:latin typeface="Consolas"/>
              </a:rPr>
              <a:t>Hidden</a:t>
            </a:r>
            <a:r>
              <a:rPr lang="en-US" sz="1400" dirty="0">
                <a:solidFill>
                  <a:srgbClr val="0000FF"/>
                </a:solidFill>
                <a:latin typeface="Consolas"/>
              </a:rPr>
              <a:t>&gt;</a:t>
            </a:r>
            <a:endParaRPr lang="en-US" sz="1400" dirty="0">
              <a:solidFill>
                <a:prstClr val="black"/>
              </a:solidFill>
              <a:latin typeface="Consolas"/>
            </a:endParaRPr>
          </a:p>
          <a:p>
            <a:pPr marL="0" indent="0">
              <a:buNone/>
            </a:pPr>
            <a:r>
              <a:rPr lang="en-US" sz="1400" dirty="0">
                <a:solidFill>
                  <a:srgbClr val="0000FF"/>
                </a:solidFill>
                <a:latin typeface="Consolas"/>
              </a:rPr>
              <a:t>  </a:t>
            </a:r>
            <a:r>
              <a:rPr lang="en-US" sz="1400" dirty="0" smtClean="0">
                <a:solidFill>
                  <a:srgbClr val="0000FF"/>
                </a:solidFill>
                <a:latin typeface="Consolas"/>
              </a:rPr>
              <a:t>  &lt;</a:t>
            </a:r>
            <a:r>
              <a:rPr lang="en-US" sz="1400" dirty="0" err="1">
                <a:solidFill>
                  <a:srgbClr val="A31515"/>
                </a:solidFill>
                <a:latin typeface="Consolas"/>
              </a:rPr>
              <a:t>SupportedSoftwareVersionGreaterThan</a:t>
            </a:r>
            <a:r>
              <a:rPr lang="en-US" sz="1400" dirty="0">
                <a:solidFill>
                  <a:srgbClr val="0000FF"/>
                </a:solidFill>
                <a:latin typeface="Consolas"/>
              </a:rPr>
              <a:t>&gt;</a:t>
            </a:r>
            <a:endParaRPr lang="en-US" sz="1400" dirty="0">
              <a:solidFill>
                <a:prstClr val="black"/>
              </a:solidFill>
              <a:latin typeface="Consolas"/>
            </a:endParaRPr>
          </a:p>
          <a:p>
            <a:pPr marL="0" indent="0">
              <a:buNone/>
            </a:pPr>
            <a:r>
              <a:rPr lang="en-US" sz="1400" dirty="0">
                <a:solidFill>
                  <a:prstClr val="black"/>
                </a:solidFill>
                <a:latin typeface="Consolas"/>
              </a:rPr>
              <a:t>    </a:t>
            </a:r>
            <a:r>
              <a:rPr lang="en-US" sz="1400" dirty="0" smtClean="0">
                <a:solidFill>
                  <a:prstClr val="black"/>
                </a:solidFill>
                <a:latin typeface="Consolas"/>
              </a:rPr>
              <a:t>  15</a:t>
            </a:r>
            <a:r>
              <a:rPr lang="en-US" sz="1400" dirty="0">
                <a:solidFill>
                  <a:prstClr val="black"/>
                </a:solidFill>
                <a:latin typeface="Consolas"/>
              </a:rPr>
              <a:t>..</a:t>
            </a:r>
          </a:p>
          <a:p>
            <a:pPr marL="0" indent="0">
              <a:buNone/>
            </a:pPr>
            <a:r>
              <a:rPr lang="en-US" sz="1400" dirty="0">
                <a:solidFill>
                  <a:srgbClr val="0000FF"/>
                </a:solidFill>
                <a:latin typeface="Consolas"/>
              </a:rPr>
              <a:t>  </a:t>
            </a:r>
            <a:r>
              <a:rPr lang="en-US" sz="1400" dirty="0" smtClean="0">
                <a:solidFill>
                  <a:srgbClr val="0000FF"/>
                </a:solidFill>
                <a:latin typeface="Consolas"/>
              </a:rPr>
              <a:t>  &lt;/</a:t>
            </a:r>
            <a:r>
              <a:rPr lang="en-US" sz="1400" dirty="0" err="1">
                <a:solidFill>
                  <a:srgbClr val="A31515"/>
                </a:solidFill>
                <a:latin typeface="Consolas"/>
              </a:rPr>
              <a:t>SupportedSoftwareVersionGreaterThan</a:t>
            </a:r>
            <a:r>
              <a:rPr lang="en-US" sz="1400" dirty="0">
                <a:solidFill>
                  <a:srgbClr val="0000FF"/>
                </a:solidFill>
                <a:latin typeface="Consolas"/>
              </a:rPr>
              <a:t>&gt;</a:t>
            </a:r>
            <a:endParaRPr lang="en-US" sz="1400" dirty="0">
              <a:solidFill>
                <a:prstClr val="black"/>
              </a:solidFill>
              <a:latin typeface="Consolas"/>
            </a:endParaRPr>
          </a:p>
          <a:p>
            <a:pPr marL="0" indent="0">
              <a:buNone/>
            </a:pPr>
            <a:r>
              <a:rPr lang="en-US" sz="1400" dirty="0">
                <a:solidFill>
                  <a:srgbClr val="0000FF"/>
                </a:solidFill>
                <a:latin typeface="Consolas"/>
              </a:rPr>
              <a:t>  </a:t>
            </a:r>
            <a:r>
              <a:rPr lang="en-US" sz="1400" dirty="0" smtClean="0">
                <a:solidFill>
                  <a:srgbClr val="0000FF"/>
                </a:solidFill>
                <a:latin typeface="Consolas"/>
              </a:rPr>
              <a:t>  &lt;</a:t>
            </a:r>
            <a:r>
              <a:rPr lang="en-US" sz="1400" dirty="0" err="1">
                <a:solidFill>
                  <a:srgbClr val="A31515"/>
                </a:solidFill>
                <a:latin typeface="Consolas"/>
              </a:rPr>
              <a:t>DataVersion</a:t>
            </a:r>
            <a:r>
              <a:rPr lang="en-US" sz="1400" dirty="0">
                <a:solidFill>
                  <a:srgbClr val="0000FF"/>
                </a:solidFill>
                <a:latin typeface="Consolas"/>
              </a:rPr>
              <a:t>&gt;</a:t>
            </a:r>
            <a:r>
              <a:rPr lang="en-US" sz="1400" dirty="0">
                <a:solidFill>
                  <a:prstClr val="black"/>
                </a:solidFill>
                <a:latin typeface="Consolas"/>
              </a:rPr>
              <a:t>1</a:t>
            </a:r>
            <a:r>
              <a:rPr lang="en-US" sz="1400" dirty="0">
                <a:solidFill>
                  <a:srgbClr val="0000FF"/>
                </a:solidFill>
                <a:latin typeface="Consolas"/>
              </a:rPr>
              <a:t>&lt;/</a:t>
            </a:r>
            <a:r>
              <a:rPr lang="en-US" sz="1400" dirty="0" err="1">
                <a:solidFill>
                  <a:srgbClr val="A31515"/>
                </a:solidFill>
                <a:latin typeface="Consolas"/>
              </a:rPr>
              <a:t>DataVersion</a:t>
            </a:r>
            <a:r>
              <a:rPr lang="en-US" sz="1400" dirty="0">
                <a:solidFill>
                  <a:srgbClr val="0000FF"/>
                </a:solidFill>
                <a:latin typeface="Consolas"/>
              </a:rPr>
              <a:t>&gt;</a:t>
            </a:r>
            <a:endParaRPr lang="en-US" sz="1400" dirty="0">
              <a:solidFill>
                <a:prstClr val="black"/>
              </a:solidFill>
              <a:latin typeface="Consolas"/>
            </a:endParaRPr>
          </a:p>
          <a:p>
            <a:pPr marL="0" indent="0">
              <a:buNone/>
            </a:pPr>
            <a:r>
              <a:rPr lang="en-US" sz="1400" dirty="0">
                <a:solidFill>
                  <a:srgbClr val="0000FF"/>
                </a:solidFill>
                <a:latin typeface="Consolas"/>
              </a:rPr>
              <a:t>  </a:t>
            </a:r>
            <a:r>
              <a:rPr lang="en-US" sz="1400" dirty="0" smtClean="0">
                <a:solidFill>
                  <a:srgbClr val="0000FF"/>
                </a:solidFill>
                <a:latin typeface="Consolas"/>
              </a:rPr>
              <a:t>  &lt;</a:t>
            </a:r>
            <a:r>
              <a:rPr lang="en-US" sz="1400" dirty="0" err="1">
                <a:solidFill>
                  <a:srgbClr val="A31515"/>
                </a:solidFill>
                <a:latin typeface="Consolas"/>
              </a:rPr>
              <a:t>UserInterfaceVersion</a:t>
            </a:r>
            <a:r>
              <a:rPr lang="en-US" sz="1400" dirty="0">
                <a:solidFill>
                  <a:srgbClr val="0000FF"/>
                </a:solidFill>
                <a:latin typeface="Consolas"/>
              </a:rPr>
              <a:t>&gt;</a:t>
            </a:r>
            <a:r>
              <a:rPr lang="en-US" sz="1400" dirty="0">
                <a:solidFill>
                  <a:prstClr val="black"/>
                </a:solidFill>
                <a:latin typeface="Consolas"/>
              </a:rPr>
              <a:t>1</a:t>
            </a:r>
            <a:r>
              <a:rPr lang="en-US" sz="1400" dirty="0">
                <a:solidFill>
                  <a:srgbClr val="0000FF"/>
                </a:solidFill>
                <a:latin typeface="Consolas"/>
              </a:rPr>
              <a:t>&lt;/</a:t>
            </a:r>
            <a:r>
              <a:rPr lang="en-US" sz="1400" dirty="0" err="1">
                <a:solidFill>
                  <a:srgbClr val="A31515"/>
                </a:solidFill>
                <a:latin typeface="Consolas"/>
              </a:rPr>
              <a:t>UserInterfaceVersion</a:t>
            </a:r>
            <a:r>
              <a:rPr lang="en-US" sz="1400" dirty="0" smtClean="0">
                <a:solidFill>
                  <a:srgbClr val="0000FF"/>
                </a:solidFill>
                <a:latin typeface="Consolas"/>
              </a:rPr>
              <a:t>&gt;</a:t>
            </a:r>
          </a:p>
          <a:p>
            <a:pPr marL="0" indent="0">
              <a:buNone/>
            </a:pPr>
            <a:endParaRPr lang="en-US" sz="1400" dirty="0">
              <a:solidFill>
                <a:prstClr val="black"/>
              </a:solidFill>
              <a:latin typeface="Consolas"/>
            </a:endParaRPr>
          </a:p>
          <a:p>
            <a:pPr marL="0" indent="0">
              <a:buNone/>
            </a:pPr>
            <a:r>
              <a:rPr lang="en-US" sz="1400" dirty="0" smtClean="0">
                <a:solidFill>
                  <a:srgbClr val="0000FF"/>
                </a:solidFill>
                <a:latin typeface="Consolas"/>
              </a:rPr>
              <a:t>  &lt;/</a:t>
            </a:r>
            <a:r>
              <a:rPr lang="en-US" sz="1400" dirty="0" err="1">
                <a:solidFill>
                  <a:srgbClr val="A31515"/>
                </a:solidFill>
                <a:latin typeface="Consolas"/>
              </a:rPr>
              <a:t>Addin</a:t>
            </a:r>
            <a:r>
              <a:rPr lang="en-US" sz="1400" dirty="0">
                <a:solidFill>
                  <a:srgbClr val="0000FF"/>
                </a:solidFill>
                <a:latin typeface="Consolas"/>
              </a:rPr>
              <a:t>&gt;</a:t>
            </a:r>
          </a:p>
        </p:txBody>
      </p:sp>
    </p:spTree>
    <p:extLst>
      <p:ext uri="{BB962C8B-B14F-4D97-AF65-F5344CB8AC3E}">
        <p14:creationId xmlns:p14="http://schemas.microsoft.com/office/powerpoint/2010/main" xmlns="" val="1518769312"/>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813" y="31750"/>
            <a:ext cx="8062912" cy="1143000"/>
          </a:xfrm>
        </p:spPr>
        <p:txBody>
          <a:bodyPr/>
          <a:lstStyle/>
          <a:p>
            <a:r>
              <a:rPr lang="en-US" dirty="0" smtClean="0"/>
              <a:t>.addin Localization (Support in 2013)</a:t>
            </a:r>
            <a:endParaRPr lang="en-US" dirty="0"/>
          </a:p>
        </p:txBody>
      </p:sp>
      <p:sp>
        <p:nvSpPr>
          <p:cNvPr id="3" name="Content Placeholder 2"/>
          <p:cNvSpPr>
            <a:spLocks noGrp="1"/>
          </p:cNvSpPr>
          <p:nvPr>
            <p:ph idx="1"/>
          </p:nvPr>
        </p:nvSpPr>
        <p:spPr>
          <a:xfrm>
            <a:off x="417259" y="1254408"/>
            <a:ext cx="8266176" cy="5213067"/>
          </a:xfrm>
          <a:solidFill>
            <a:schemeClr val="tx1">
              <a:lumMod val="75000"/>
            </a:schemeClr>
          </a:solidFill>
        </p:spPr>
        <p:txBody>
          <a:bodyPr/>
          <a:lstStyle/>
          <a:p>
            <a:pPr marL="0" indent="0">
              <a:buNone/>
            </a:pPr>
            <a:r>
              <a:rPr lang="en-US" sz="1000" dirty="0" smtClean="0">
                <a:solidFill>
                  <a:srgbClr val="0000FF"/>
                </a:solidFill>
                <a:latin typeface="Consolas"/>
              </a:rPr>
              <a:t>  </a:t>
            </a:r>
          </a:p>
          <a:p>
            <a:pPr marL="0" indent="0">
              <a:buNone/>
            </a:pPr>
            <a:r>
              <a:rPr lang="en-US" sz="1400" dirty="0">
                <a:solidFill>
                  <a:srgbClr val="0000FF"/>
                </a:solidFill>
                <a:latin typeface="Consolas"/>
              </a:rPr>
              <a:t> </a:t>
            </a:r>
            <a:r>
              <a:rPr lang="en-US" sz="1400" dirty="0" smtClean="0">
                <a:solidFill>
                  <a:srgbClr val="0000FF"/>
                </a:solidFill>
                <a:latin typeface="Consolas"/>
              </a:rPr>
              <a:t> &lt;</a:t>
            </a:r>
            <a:r>
              <a:rPr lang="en-US" sz="1400" dirty="0" err="1">
                <a:solidFill>
                  <a:srgbClr val="A31515"/>
                </a:solidFill>
                <a:latin typeface="Consolas"/>
              </a:rPr>
              <a:t>Addin</a:t>
            </a:r>
            <a:r>
              <a:rPr lang="en-US" sz="1400" dirty="0">
                <a:solidFill>
                  <a:srgbClr val="0000FF"/>
                </a:solidFill>
                <a:latin typeface="Consolas"/>
              </a:rPr>
              <a:t> </a:t>
            </a:r>
            <a:r>
              <a:rPr lang="en-US" sz="1400" dirty="0">
                <a:solidFill>
                  <a:srgbClr val="FF0000"/>
                </a:solidFill>
                <a:latin typeface="Consolas"/>
              </a:rPr>
              <a:t>Type</a:t>
            </a:r>
            <a:r>
              <a:rPr lang="en-US" sz="1400" dirty="0">
                <a:solidFill>
                  <a:srgbClr val="0000FF"/>
                </a:solidFill>
                <a:latin typeface="Consolas"/>
              </a:rPr>
              <a:t>=</a:t>
            </a:r>
            <a:r>
              <a:rPr lang="en-US" sz="1400" dirty="0">
                <a:solidFill>
                  <a:prstClr val="black"/>
                </a:solidFill>
                <a:latin typeface="Consolas"/>
              </a:rPr>
              <a:t>"</a:t>
            </a:r>
            <a:r>
              <a:rPr lang="en-US" sz="1400" dirty="0">
                <a:solidFill>
                  <a:srgbClr val="0000FF"/>
                </a:solidFill>
                <a:latin typeface="Consolas"/>
              </a:rPr>
              <a:t>Standard</a:t>
            </a:r>
            <a:r>
              <a:rPr lang="en-US" sz="1400" dirty="0">
                <a:solidFill>
                  <a:prstClr val="black"/>
                </a:solidFill>
                <a:latin typeface="Consolas"/>
              </a:rPr>
              <a:t>"</a:t>
            </a:r>
            <a:r>
              <a:rPr lang="en-US" sz="1400" dirty="0">
                <a:solidFill>
                  <a:srgbClr val="0000FF"/>
                </a:solidFill>
                <a:latin typeface="Consolas"/>
              </a:rPr>
              <a:t>&gt;</a:t>
            </a:r>
            <a:endParaRPr lang="en-US" sz="1400" dirty="0">
              <a:solidFill>
                <a:prstClr val="black"/>
              </a:solidFill>
              <a:latin typeface="Consolas"/>
            </a:endParaRPr>
          </a:p>
          <a:p>
            <a:pPr marL="0" indent="0">
              <a:buNone/>
            </a:pPr>
            <a:r>
              <a:rPr lang="en-US" sz="1400" dirty="0">
                <a:solidFill>
                  <a:srgbClr val="0000FF"/>
                </a:solidFill>
                <a:latin typeface="Consolas"/>
              </a:rPr>
              <a:t>  </a:t>
            </a:r>
            <a:endParaRPr lang="en-US" sz="1400" dirty="0">
              <a:solidFill>
                <a:prstClr val="black"/>
              </a:solidFill>
              <a:latin typeface="Consolas"/>
            </a:endParaRPr>
          </a:p>
          <a:p>
            <a:pPr marL="0" indent="0">
              <a:buNone/>
            </a:pPr>
            <a:r>
              <a:rPr lang="en-US" sz="1400" dirty="0">
                <a:solidFill>
                  <a:srgbClr val="0000FF"/>
                </a:solidFill>
                <a:latin typeface="Consolas"/>
              </a:rPr>
              <a:t>  </a:t>
            </a:r>
            <a:r>
              <a:rPr lang="en-US" sz="1400" dirty="0" smtClean="0">
                <a:solidFill>
                  <a:srgbClr val="0000FF"/>
                </a:solidFill>
                <a:latin typeface="Consolas"/>
              </a:rPr>
              <a:t>  &lt;</a:t>
            </a:r>
            <a:r>
              <a:rPr lang="en-US" sz="1400" dirty="0" err="1">
                <a:solidFill>
                  <a:srgbClr val="A31515"/>
                </a:solidFill>
                <a:latin typeface="Consolas"/>
              </a:rPr>
              <a:t>ClassId</a:t>
            </a:r>
            <a:r>
              <a:rPr lang="en-US" sz="1400" dirty="0">
                <a:solidFill>
                  <a:srgbClr val="0000FF"/>
                </a:solidFill>
                <a:latin typeface="Consolas"/>
              </a:rPr>
              <a:t>&gt;</a:t>
            </a:r>
            <a:r>
              <a:rPr lang="en-US" sz="1400" dirty="0">
                <a:solidFill>
                  <a:prstClr val="black"/>
                </a:solidFill>
                <a:latin typeface="Consolas"/>
              </a:rPr>
              <a:t>{9c93ff52-e2fa-4ec4-8c4a-5747ad0bafef}</a:t>
            </a:r>
            <a:r>
              <a:rPr lang="en-US" sz="1400" dirty="0">
                <a:solidFill>
                  <a:srgbClr val="0000FF"/>
                </a:solidFill>
                <a:latin typeface="Consolas"/>
              </a:rPr>
              <a:t>&lt;/</a:t>
            </a:r>
            <a:r>
              <a:rPr lang="en-US" sz="1400" dirty="0" err="1">
                <a:solidFill>
                  <a:srgbClr val="A31515"/>
                </a:solidFill>
                <a:latin typeface="Consolas"/>
              </a:rPr>
              <a:t>ClassId</a:t>
            </a:r>
            <a:r>
              <a:rPr lang="en-US" sz="1400" dirty="0">
                <a:solidFill>
                  <a:srgbClr val="0000FF"/>
                </a:solidFill>
                <a:latin typeface="Consolas"/>
              </a:rPr>
              <a:t>&gt;</a:t>
            </a:r>
            <a:endParaRPr lang="en-US" sz="1400" dirty="0">
              <a:solidFill>
                <a:prstClr val="black"/>
              </a:solidFill>
              <a:latin typeface="Consolas"/>
            </a:endParaRPr>
          </a:p>
          <a:p>
            <a:pPr marL="0" indent="0">
              <a:buNone/>
            </a:pPr>
            <a:r>
              <a:rPr lang="en-US" sz="1400" dirty="0">
                <a:solidFill>
                  <a:srgbClr val="0000FF"/>
                </a:solidFill>
                <a:latin typeface="Consolas"/>
              </a:rPr>
              <a:t>  </a:t>
            </a:r>
            <a:r>
              <a:rPr lang="en-US" sz="1400" dirty="0" smtClean="0">
                <a:solidFill>
                  <a:srgbClr val="0000FF"/>
                </a:solidFill>
                <a:latin typeface="Consolas"/>
              </a:rPr>
              <a:t>  &lt;</a:t>
            </a:r>
            <a:r>
              <a:rPr lang="en-US" sz="1400" dirty="0" err="1">
                <a:solidFill>
                  <a:srgbClr val="A31515"/>
                </a:solidFill>
                <a:latin typeface="Consolas"/>
              </a:rPr>
              <a:t>ClientId</a:t>
            </a:r>
            <a:r>
              <a:rPr lang="en-US" sz="1400" dirty="0">
                <a:solidFill>
                  <a:srgbClr val="0000FF"/>
                </a:solidFill>
                <a:latin typeface="Consolas"/>
              </a:rPr>
              <a:t>&gt;</a:t>
            </a:r>
            <a:r>
              <a:rPr lang="en-US" sz="1400" dirty="0">
                <a:solidFill>
                  <a:prstClr val="black"/>
                </a:solidFill>
                <a:latin typeface="Consolas"/>
              </a:rPr>
              <a:t>{9c93ff52-e2fa-4ec4-8c4a-5747ad0bafef}</a:t>
            </a:r>
            <a:r>
              <a:rPr lang="en-US" sz="1400" dirty="0">
                <a:solidFill>
                  <a:srgbClr val="0000FF"/>
                </a:solidFill>
                <a:latin typeface="Consolas"/>
              </a:rPr>
              <a:t>&lt;/</a:t>
            </a:r>
            <a:r>
              <a:rPr lang="en-US" sz="1400" dirty="0" err="1">
                <a:solidFill>
                  <a:srgbClr val="A31515"/>
                </a:solidFill>
                <a:latin typeface="Consolas"/>
              </a:rPr>
              <a:t>ClientId</a:t>
            </a:r>
            <a:r>
              <a:rPr lang="en-US" sz="1400" dirty="0">
                <a:solidFill>
                  <a:srgbClr val="0000FF"/>
                </a:solidFill>
                <a:latin typeface="Consolas"/>
              </a:rPr>
              <a:t>&gt;</a:t>
            </a:r>
            <a:endParaRPr lang="en-US" sz="1400" dirty="0">
              <a:solidFill>
                <a:prstClr val="black"/>
              </a:solidFill>
              <a:latin typeface="Consolas"/>
            </a:endParaRPr>
          </a:p>
          <a:p>
            <a:pPr marL="0" indent="0">
              <a:buNone/>
            </a:pPr>
            <a:r>
              <a:rPr lang="en-US" sz="1400" dirty="0">
                <a:solidFill>
                  <a:srgbClr val="0000FF"/>
                </a:solidFill>
                <a:latin typeface="Consolas"/>
              </a:rPr>
              <a:t>  </a:t>
            </a:r>
            <a:endParaRPr lang="en-US" sz="1400" dirty="0">
              <a:solidFill>
                <a:prstClr val="black"/>
              </a:solidFill>
              <a:latin typeface="Consolas"/>
            </a:endParaRPr>
          </a:p>
          <a:p>
            <a:pPr marL="0" indent="0">
              <a:buNone/>
            </a:pPr>
            <a:r>
              <a:rPr lang="en-US" sz="1400" dirty="0">
                <a:solidFill>
                  <a:srgbClr val="0000FF"/>
                </a:solidFill>
                <a:latin typeface="Consolas"/>
              </a:rPr>
              <a:t>  </a:t>
            </a:r>
            <a:r>
              <a:rPr lang="en-US" sz="1400" dirty="0" smtClean="0">
                <a:solidFill>
                  <a:srgbClr val="0000FF"/>
                </a:solidFill>
                <a:latin typeface="Consolas"/>
              </a:rPr>
              <a:t>  &lt;</a:t>
            </a:r>
            <a:r>
              <a:rPr lang="en-US" sz="1400" dirty="0" err="1" smtClean="0">
                <a:solidFill>
                  <a:srgbClr val="A31515"/>
                </a:solidFill>
                <a:latin typeface="Consolas"/>
              </a:rPr>
              <a:t>DisplayName</a:t>
            </a:r>
            <a:r>
              <a:rPr lang="en-US" sz="1400" dirty="0" smtClean="0">
                <a:solidFill>
                  <a:srgbClr val="0000FF"/>
                </a:solidFill>
                <a:latin typeface="Consolas"/>
              </a:rPr>
              <a:t> </a:t>
            </a:r>
            <a:r>
              <a:rPr lang="en-US" sz="1400" dirty="0">
                <a:solidFill>
                  <a:srgbClr val="FF0000"/>
                </a:solidFill>
                <a:latin typeface="Consolas"/>
              </a:rPr>
              <a:t>Language</a:t>
            </a:r>
            <a:r>
              <a:rPr lang="en-US" sz="1400" dirty="0">
                <a:solidFill>
                  <a:srgbClr val="0000FF"/>
                </a:solidFill>
                <a:latin typeface="Consolas"/>
              </a:rPr>
              <a:t>=</a:t>
            </a:r>
            <a:r>
              <a:rPr lang="en-US" sz="1400" dirty="0">
                <a:solidFill>
                  <a:prstClr val="black"/>
                </a:solidFill>
                <a:latin typeface="Consolas"/>
              </a:rPr>
              <a:t>"</a:t>
            </a:r>
            <a:r>
              <a:rPr lang="en-US" sz="1400" dirty="0">
                <a:solidFill>
                  <a:srgbClr val="0000FF"/>
                </a:solidFill>
                <a:latin typeface="Consolas"/>
              </a:rPr>
              <a:t>1033</a:t>
            </a:r>
            <a:r>
              <a:rPr lang="en-US" sz="1400" dirty="0">
                <a:solidFill>
                  <a:prstClr val="black"/>
                </a:solidFill>
                <a:latin typeface="Consolas"/>
              </a:rPr>
              <a:t>"</a:t>
            </a:r>
            <a:r>
              <a:rPr lang="en-US" sz="1400" dirty="0">
                <a:solidFill>
                  <a:srgbClr val="0000FF"/>
                </a:solidFill>
                <a:latin typeface="Consolas"/>
              </a:rPr>
              <a:t>&gt;</a:t>
            </a:r>
            <a:r>
              <a:rPr lang="en-US" sz="1400" dirty="0">
                <a:solidFill>
                  <a:prstClr val="black"/>
                </a:solidFill>
                <a:latin typeface="Consolas"/>
              </a:rPr>
              <a:t>Attribute Helper</a:t>
            </a:r>
            <a:r>
              <a:rPr lang="en-US" sz="1400" dirty="0">
                <a:solidFill>
                  <a:srgbClr val="0000FF"/>
                </a:solidFill>
                <a:latin typeface="Consolas"/>
              </a:rPr>
              <a:t>&lt;/</a:t>
            </a:r>
            <a:r>
              <a:rPr lang="en-US" sz="1400" dirty="0" err="1">
                <a:solidFill>
                  <a:srgbClr val="A31515"/>
                </a:solidFill>
                <a:latin typeface="Consolas"/>
              </a:rPr>
              <a:t>DisplayName</a:t>
            </a:r>
            <a:r>
              <a:rPr lang="en-US" sz="1400" dirty="0">
                <a:solidFill>
                  <a:srgbClr val="0000FF"/>
                </a:solidFill>
                <a:latin typeface="Consolas"/>
              </a:rPr>
              <a:t>&gt;</a:t>
            </a:r>
            <a:endParaRPr lang="en-US" sz="1400" dirty="0">
              <a:solidFill>
                <a:prstClr val="black"/>
              </a:solidFill>
              <a:latin typeface="Consolas"/>
            </a:endParaRPr>
          </a:p>
          <a:p>
            <a:pPr marL="0" indent="0">
              <a:buNone/>
            </a:pPr>
            <a:r>
              <a:rPr lang="en-US" sz="1400" dirty="0">
                <a:solidFill>
                  <a:srgbClr val="0000FF"/>
                </a:solidFill>
                <a:latin typeface="Consolas"/>
              </a:rPr>
              <a:t>  </a:t>
            </a:r>
            <a:r>
              <a:rPr lang="en-US" sz="1400" dirty="0" smtClean="0">
                <a:solidFill>
                  <a:srgbClr val="0000FF"/>
                </a:solidFill>
                <a:latin typeface="Consolas"/>
              </a:rPr>
              <a:t>  &lt;</a:t>
            </a:r>
            <a:r>
              <a:rPr lang="en-US" sz="1400" dirty="0">
                <a:solidFill>
                  <a:srgbClr val="A31515"/>
                </a:solidFill>
                <a:latin typeface="Consolas"/>
              </a:rPr>
              <a:t>Description</a:t>
            </a:r>
            <a:r>
              <a:rPr lang="en-US" sz="1400" dirty="0">
                <a:solidFill>
                  <a:srgbClr val="0000FF"/>
                </a:solidFill>
                <a:latin typeface="Consolas"/>
              </a:rPr>
              <a:t> </a:t>
            </a:r>
            <a:r>
              <a:rPr lang="en-US" sz="1400" dirty="0">
                <a:solidFill>
                  <a:srgbClr val="FF0000"/>
                </a:solidFill>
                <a:latin typeface="Consolas"/>
              </a:rPr>
              <a:t>Language</a:t>
            </a:r>
            <a:r>
              <a:rPr lang="en-US" sz="1400" dirty="0">
                <a:solidFill>
                  <a:srgbClr val="0000FF"/>
                </a:solidFill>
                <a:latin typeface="Consolas"/>
              </a:rPr>
              <a:t>=</a:t>
            </a:r>
            <a:r>
              <a:rPr lang="en-US" sz="1400" dirty="0">
                <a:solidFill>
                  <a:prstClr val="black"/>
                </a:solidFill>
                <a:latin typeface="Consolas"/>
              </a:rPr>
              <a:t>"</a:t>
            </a:r>
            <a:r>
              <a:rPr lang="en-US" sz="1400" dirty="0">
                <a:solidFill>
                  <a:srgbClr val="0000FF"/>
                </a:solidFill>
                <a:latin typeface="Consolas"/>
              </a:rPr>
              <a:t>1033</a:t>
            </a:r>
            <a:r>
              <a:rPr lang="en-US" sz="1400" dirty="0" smtClean="0">
                <a:solidFill>
                  <a:prstClr val="black"/>
                </a:solidFill>
                <a:latin typeface="Consolas"/>
              </a:rPr>
              <a:t>"</a:t>
            </a:r>
            <a:r>
              <a:rPr lang="en-US" sz="1400" dirty="0" smtClean="0">
                <a:solidFill>
                  <a:srgbClr val="0000FF"/>
                </a:solidFill>
                <a:latin typeface="Consolas"/>
              </a:rPr>
              <a:t>&gt;</a:t>
            </a:r>
          </a:p>
          <a:p>
            <a:pPr marL="0" indent="0">
              <a:buNone/>
            </a:pPr>
            <a:r>
              <a:rPr lang="en-US" sz="1400" dirty="0">
                <a:solidFill>
                  <a:srgbClr val="0000FF"/>
                </a:solidFill>
                <a:latin typeface="Consolas"/>
              </a:rPr>
              <a:t> </a:t>
            </a:r>
            <a:r>
              <a:rPr lang="en-US" sz="1400" dirty="0" smtClean="0">
                <a:solidFill>
                  <a:srgbClr val="0000FF"/>
                </a:solidFill>
                <a:latin typeface="Consolas"/>
              </a:rPr>
              <a:t>   </a:t>
            </a:r>
            <a:r>
              <a:rPr lang="en-US" sz="1400" dirty="0" smtClean="0">
                <a:solidFill>
                  <a:prstClr val="black"/>
                </a:solidFill>
                <a:latin typeface="Consolas"/>
              </a:rPr>
              <a:t>Utility </a:t>
            </a:r>
            <a:r>
              <a:rPr lang="en-US" sz="1400" dirty="0">
                <a:solidFill>
                  <a:prstClr val="black"/>
                </a:solidFill>
                <a:latin typeface="Consolas"/>
              </a:rPr>
              <a:t>to manage API attributes</a:t>
            </a:r>
            <a:r>
              <a:rPr lang="en-US" sz="1400" dirty="0" smtClean="0">
                <a:solidFill>
                  <a:prstClr val="black"/>
                </a:solidFill>
                <a:latin typeface="Consolas"/>
              </a:rPr>
              <a:t>.</a:t>
            </a:r>
          </a:p>
          <a:p>
            <a:pPr marL="0" indent="0">
              <a:buNone/>
            </a:pPr>
            <a:r>
              <a:rPr lang="en-US" sz="1400" dirty="0">
                <a:solidFill>
                  <a:prstClr val="black"/>
                </a:solidFill>
                <a:latin typeface="Consolas"/>
              </a:rPr>
              <a:t> </a:t>
            </a:r>
            <a:r>
              <a:rPr lang="en-US" sz="1400" dirty="0" smtClean="0">
                <a:solidFill>
                  <a:prstClr val="black"/>
                </a:solidFill>
                <a:latin typeface="Consolas"/>
              </a:rPr>
              <a:t>   </a:t>
            </a:r>
            <a:r>
              <a:rPr lang="en-US" sz="1400" dirty="0" smtClean="0">
                <a:solidFill>
                  <a:srgbClr val="0000FF"/>
                </a:solidFill>
                <a:latin typeface="Consolas"/>
              </a:rPr>
              <a:t>&lt;/</a:t>
            </a:r>
            <a:r>
              <a:rPr lang="en-US" sz="1400" dirty="0">
                <a:solidFill>
                  <a:srgbClr val="A31515"/>
                </a:solidFill>
                <a:latin typeface="Consolas"/>
              </a:rPr>
              <a:t>Description</a:t>
            </a:r>
            <a:r>
              <a:rPr lang="en-US" sz="1400" dirty="0">
                <a:solidFill>
                  <a:srgbClr val="0000FF"/>
                </a:solidFill>
                <a:latin typeface="Consolas"/>
              </a:rPr>
              <a:t>&gt;</a:t>
            </a:r>
            <a:endParaRPr lang="en-US" sz="1400" dirty="0">
              <a:solidFill>
                <a:prstClr val="black"/>
              </a:solidFill>
              <a:latin typeface="Consolas"/>
            </a:endParaRPr>
          </a:p>
          <a:p>
            <a:pPr marL="0" indent="0">
              <a:buNone/>
            </a:pPr>
            <a:r>
              <a:rPr lang="en-US" sz="1400" dirty="0">
                <a:solidFill>
                  <a:srgbClr val="0000FF"/>
                </a:solidFill>
                <a:latin typeface="Consolas"/>
              </a:rPr>
              <a:t>  </a:t>
            </a:r>
            <a:endParaRPr lang="en-US" sz="1400" dirty="0">
              <a:solidFill>
                <a:prstClr val="black"/>
              </a:solidFill>
              <a:latin typeface="Consolas"/>
            </a:endParaRPr>
          </a:p>
          <a:p>
            <a:pPr marL="0" indent="0">
              <a:buNone/>
            </a:pPr>
            <a:r>
              <a:rPr lang="en-US" sz="1400" dirty="0">
                <a:solidFill>
                  <a:srgbClr val="0000FF"/>
                </a:solidFill>
                <a:latin typeface="Consolas"/>
              </a:rPr>
              <a:t>  </a:t>
            </a:r>
            <a:r>
              <a:rPr lang="en-US" sz="1400" dirty="0" smtClean="0">
                <a:solidFill>
                  <a:srgbClr val="0000FF"/>
                </a:solidFill>
                <a:latin typeface="Consolas"/>
              </a:rPr>
              <a:t>  &lt;</a:t>
            </a:r>
            <a:r>
              <a:rPr lang="en-US" sz="1400" dirty="0" err="1">
                <a:solidFill>
                  <a:srgbClr val="A31515"/>
                </a:solidFill>
                <a:latin typeface="Consolas"/>
              </a:rPr>
              <a:t>DisplayName</a:t>
            </a:r>
            <a:r>
              <a:rPr lang="en-US" sz="1400" dirty="0">
                <a:solidFill>
                  <a:srgbClr val="0000FF"/>
                </a:solidFill>
                <a:latin typeface="Consolas"/>
              </a:rPr>
              <a:t> </a:t>
            </a:r>
            <a:r>
              <a:rPr lang="en-US" sz="1400" dirty="0">
                <a:solidFill>
                  <a:srgbClr val="FF0000"/>
                </a:solidFill>
                <a:latin typeface="Consolas"/>
              </a:rPr>
              <a:t>Language</a:t>
            </a:r>
            <a:r>
              <a:rPr lang="en-US" sz="1400" dirty="0">
                <a:solidFill>
                  <a:srgbClr val="0000FF"/>
                </a:solidFill>
                <a:latin typeface="Consolas"/>
              </a:rPr>
              <a:t>=</a:t>
            </a:r>
            <a:r>
              <a:rPr lang="en-US" sz="1400" dirty="0">
                <a:solidFill>
                  <a:prstClr val="black"/>
                </a:solidFill>
                <a:latin typeface="Consolas"/>
              </a:rPr>
              <a:t>"</a:t>
            </a:r>
            <a:r>
              <a:rPr lang="en-US" sz="1400" dirty="0">
                <a:solidFill>
                  <a:srgbClr val="0000FF"/>
                </a:solidFill>
                <a:latin typeface="Consolas"/>
              </a:rPr>
              <a:t>1036</a:t>
            </a:r>
            <a:r>
              <a:rPr lang="en-US" sz="1400" dirty="0">
                <a:solidFill>
                  <a:prstClr val="black"/>
                </a:solidFill>
                <a:latin typeface="Consolas"/>
              </a:rPr>
              <a:t>"</a:t>
            </a:r>
            <a:r>
              <a:rPr lang="en-US" sz="1400" dirty="0">
                <a:solidFill>
                  <a:srgbClr val="0000FF"/>
                </a:solidFill>
                <a:latin typeface="Consolas"/>
              </a:rPr>
              <a:t>&gt;</a:t>
            </a:r>
            <a:r>
              <a:rPr lang="en-US" sz="1400" dirty="0">
                <a:solidFill>
                  <a:prstClr val="black"/>
                </a:solidFill>
                <a:latin typeface="Consolas"/>
              </a:rPr>
              <a:t>Attribute Helper</a:t>
            </a:r>
            <a:r>
              <a:rPr lang="en-US" sz="1400" dirty="0">
                <a:solidFill>
                  <a:srgbClr val="0000FF"/>
                </a:solidFill>
                <a:latin typeface="Consolas"/>
              </a:rPr>
              <a:t>&lt;/</a:t>
            </a:r>
            <a:r>
              <a:rPr lang="en-US" sz="1400" dirty="0" err="1">
                <a:solidFill>
                  <a:srgbClr val="A31515"/>
                </a:solidFill>
                <a:latin typeface="Consolas"/>
              </a:rPr>
              <a:t>DisplayName</a:t>
            </a:r>
            <a:r>
              <a:rPr lang="en-US" sz="1400" dirty="0">
                <a:solidFill>
                  <a:srgbClr val="0000FF"/>
                </a:solidFill>
                <a:latin typeface="Consolas"/>
              </a:rPr>
              <a:t>&gt;</a:t>
            </a:r>
            <a:endParaRPr lang="en-US" sz="1400" dirty="0">
              <a:solidFill>
                <a:prstClr val="black"/>
              </a:solidFill>
              <a:latin typeface="Consolas"/>
            </a:endParaRPr>
          </a:p>
          <a:p>
            <a:pPr marL="0" indent="0">
              <a:buNone/>
            </a:pPr>
            <a:r>
              <a:rPr lang="fr-FR" sz="1400" dirty="0">
                <a:solidFill>
                  <a:srgbClr val="0000FF"/>
                </a:solidFill>
                <a:latin typeface="Consolas"/>
              </a:rPr>
              <a:t>  </a:t>
            </a:r>
            <a:r>
              <a:rPr lang="fr-FR" sz="1400" dirty="0" smtClean="0">
                <a:solidFill>
                  <a:srgbClr val="0000FF"/>
                </a:solidFill>
                <a:latin typeface="Consolas"/>
              </a:rPr>
              <a:t>  &lt;</a:t>
            </a:r>
            <a:r>
              <a:rPr lang="fr-FR" sz="1400" dirty="0">
                <a:solidFill>
                  <a:srgbClr val="A31515"/>
                </a:solidFill>
                <a:latin typeface="Consolas"/>
              </a:rPr>
              <a:t>Description</a:t>
            </a:r>
            <a:r>
              <a:rPr lang="fr-FR" sz="1400" dirty="0">
                <a:solidFill>
                  <a:srgbClr val="0000FF"/>
                </a:solidFill>
                <a:latin typeface="Consolas"/>
              </a:rPr>
              <a:t> </a:t>
            </a:r>
            <a:r>
              <a:rPr lang="fr-FR" sz="1400" dirty="0" err="1">
                <a:solidFill>
                  <a:srgbClr val="FF0000"/>
                </a:solidFill>
                <a:latin typeface="Consolas"/>
              </a:rPr>
              <a:t>Language</a:t>
            </a:r>
            <a:r>
              <a:rPr lang="fr-FR" sz="1400" dirty="0">
                <a:solidFill>
                  <a:srgbClr val="0000FF"/>
                </a:solidFill>
                <a:latin typeface="Consolas"/>
              </a:rPr>
              <a:t>=</a:t>
            </a:r>
            <a:r>
              <a:rPr lang="fr-FR" sz="1400" dirty="0">
                <a:solidFill>
                  <a:prstClr val="black"/>
                </a:solidFill>
                <a:latin typeface="Consolas"/>
              </a:rPr>
              <a:t>"</a:t>
            </a:r>
            <a:r>
              <a:rPr lang="fr-FR" sz="1400" dirty="0">
                <a:solidFill>
                  <a:srgbClr val="0000FF"/>
                </a:solidFill>
                <a:latin typeface="Consolas"/>
              </a:rPr>
              <a:t>1036</a:t>
            </a:r>
            <a:r>
              <a:rPr lang="fr-FR" sz="1400" dirty="0" smtClean="0">
                <a:solidFill>
                  <a:prstClr val="black"/>
                </a:solidFill>
                <a:latin typeface="Consolas"/>
              </a:rPr>
              <a:t>"</a:t>
            </a:r>
            <a:r>
              <a:rPr lang="fr-FR" sz="1400" dirty="0" smtClean="0">
                <a:solidFill>
                  <a:srgbClr val="0000FF"/>
                </a:solidFill>
                <a:latin typeface="Consolas"/>
              </a:rPr>
              <a:t>&gt;</a:t>
            </a:r>
          </a:p>
          <a:p>
            <a:pPr marL="0" indent="0">
              <a:buNone/>
            </a:pPr>
            <a:r>
              <a:rPr lang="fr-FR" sz="1400" dirty="0">
                <a:solidFill>
                  <a:srgbClr val="0000FF"/>
                </a:solidFill>
                <a:latin typeface="Consolas"/>
              </a:rPr>
              <a:t> </a:t>
            </a:r>
            <a:r>
              <a:rPr lang="fr-FR" sz="1400" dirty="0" smtClean="0">
                <a:solidFill>
                  <a:srgbClr val="0000FF"/>
                </a:solidFill>
                <a:latin typeface="Consolas"/>
              </a:rPr>
              <a:t>   </a:t>
            </a:r>
            <a:r>
              <a:rPr lang="fr-FR" sz="1400" dirty="0" smtClean="0">
                <a:solidFill>
                  <a:prstClr val="black"/>
                </a:solidFill>
                <a:latin typeface="Consolas"/>
              </a:rPr>
              <a:t>Utilitaire </a:t>
            </a:r>
            <a:r>
              <a:rPr lang="fr-FR" sz="1400" dirty="0">
                <a:solidFill>
                  <a:prstClr val="black"/>
                </a:solidFill>
                <a:latin typeface="Consolas"/>
              </a:rPr>
              <a:t>pour gérer les attributs d'API</a:t>
            </a:r>
            <a:r>
              <a:rPr lang="fr-FR" sz="1400" dirty="0" smtClean="0">
                <a:solidFill>
                  <a:prstClr val="black"/>
                </a:solidFill>
                <a:latin typeface="Consolas"/>
              </a:rPr>
              <a:t>.</a:t>
            </a:r>
          </a:p>
          <a:p>
            <a:pPr marL="0" indent="0">
              <a:buNone/>
            </a:pPr>
            <a:r>
              <a:rPr lang="fr-FR" sz="1400" dirty="0">
                <a:solidFill>
                  <a:prstClr val="black"/>
                </a:solidFill>
                <a:latin typeface="Consolas"/>
              </a:rPr>
              <a:t> </a:t>
            </a:r>
            <a:r>
              <a:rPr lang="fr-FR" sz="1400" dirty="0" smtClean="0">
                <a:solidFill>
                  <a:prstClr val="black"/>
                </a:solidFill>
                <a:latin typeface="Consolas"/>
              </a:rPr>
              <a:t>   </a:t>
            </a:r>
            <a:r>
              <a:rPr lang="fr-FR" sz="1400" dirty="0" smtClean="0">
                <a:solidFill>
                  <a:srgbClr val="0000FF"/>
                </a:solidFill>
                <a:latin typeface="Consolas"/>
              </a:rPr>
              <a:t>&lt;/</a:t>
            </a:r>
            <a:r>
              <a:rPr lang="fr-FR" sz="1400" dirty="0">
                <a:solidFill>
                  <a:srgbClr val="A31515"/>
                </a:solidFill>
                <a:latin typeface="Consolas"/>
              </a:rPr>
              <a:t>Description</a:t>
            </a:r>
            <a:r>
              <a:rPr lang="fr-FR" sz="1400" dirty="0" smtClean="0">
                <a:solidFill>
                  <a:srgbClr val="0000FF"/>
                </a:solidFill>
                <a:latin typeface="Consolas"/>
              </a:rPr>
              <a:t>&gt;</a:t>
            </a:r>
            <a:endParaRPr lang="en-US" sz="1400" dirty="0">
              <a:solidFill>
                <a:prstClr val="black"/>
              </a:solidFill>
              <a:latin typeface="Consolas"/>
            </a:endParaRPr>
          </a:p>
          <a:p>
            <a:pPr marL="0" indent="0">
              <a:buNone/>
            </a:pPr>
            <a:r>
              <a:rPr lang="en-US" sz="1000" dirty="0">
                <a:solidFill>
                  <a:prstClr val="black"/>
                </a:solidFill>
                <a:latin typeface="Consolas"/>
              </a:rPr>
              <a:t>  </a:t>
            </a:r>
            <a:r>
              <a:rPr lang="en-US" sz="1400" dirty="0" smtClean="0">
                <a:solidFill>
                  <a:prstClr val="black"/>
                </a:solidFill>
                <a:latin typeface="Consolas"/>
              </a:rPr>
              <a:t>  </a:t>
            </a:r>
          </a:p>
          <a:p>
            <a:pPr marL="0" indent="0">
              <a:buNone/>
            </a:pPr>
            <a:r>
              <a:rPr lang="en-US" sz="1400" dirty="0" smtClean="0">
                <a:solidFill>
                  <a:prstClr val="black"/>
                </a:solidFill>
                <a:latin typeface="Consolas"/>
              </a:rPr>
              <a:t>    ...</a:t>
            </a:r>
            <a:endParaRPr lang="en-US" sz="1400" dirty="0">
              <a:solidFill>
                <a:prstClr val="black"/>
              </a:solidFill>
              <a:latin typeface="Consolas"/>
            </a:endParaRPr>
          </a:p>
          <a:p>
            <a:pPr marL="0" indent="0">
              <a:buNone/>
            </a:pPr>
            <a:r>
              <a:rPr lang="en-US" sz="1000" dirty="0">
                <a:solidFill>
                  <a:srgbClr val="0000FF"/>
                </a:solidFill>
                <a:latin typeface="Consolas"/>
              </a:rPr>
              <a:t>  </a:t>
            </a:r>
            <a:endParaRPr lang="en-US" sz="1000" dirty="0">
              <a:solidFill>
                <a:prstClr val="black"/>
              </a:solidFill>
              <a:latin typeface="Consolas"/>
            </a:endParaRPr>
          </a:p>
          <a:p>
            <a:pPr marL="0" indent="0">
              <a:buNone/>
            </a:pPr>
            <a:r>
              <a:rPr lang="en-US" sz="1400" dirty="0">
                <a:solidFill>
                  <a:srgbClr val="0000FF"/>
                </a:solidFill>
                <a:latin typeface="Consolas"/>
              </a:rPr>
              <a:t>&lt;/</a:t>
            </a:r>
            <a:r>
              <a:rPr lang="en-US" sz="1400" dirty="0" err="1">
                <a:solidFill>
                  <a:srgbClr val="A31515"/>
                </a:solidFill>
                <a:latin typeface="Consolas"/>
              </a:rPr>
              <a:t>Addin</a:t>
            </a:r>
            <a:r>
              <a:rPr lang="en-US" sz="1400" dirty="0" smtClean="0">
                <a:solidFill>
                  <a:srgbClr val="0000FF"/>
                </a:solidFill>
                <a:latin typeface="Consolas"/>
              </a:rPr>
              <a:t>&gt;</a:t>
            </a:r>
            <a:endParaRPr lang="en-US" sz="1400" dirty="0">
              <a:solidFill>
                <a:srgbClr val="0000FF"/>
              </a:solidFill>
              <a:latin typeface="Consolas"/>
            </a:endParaRPr>
          </a:p>
        </p:txBody>
      </p:sp>
    </p:spTree>
    <p:extLst>
      <p:ext uri="{BB962C8B-B14F-4D97-AF65-F5344CB8AC3E}">
        <p14:creationId xmlns:p14="http://schemas.microsoft.com/office/powerpoint/2010/main" xmlns="" val="98979689"/>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Sample of Manifest File</a:t>
            </a:r>
            <a:r>
              <a:rPr lang="zh-CN" altLang="en-US" dirty="0" smtClean="0"/>
              <a:t> </a:t>
            </a:r>
            <a:r>
              <a:rPr lang="en-US" altLang="zh-CN" dirty="0" smtClean="0"/>
              <a:t>(.NET)</a:t>
            </a:r>
            <a:endParaRPr lang="zh-CN" altLang="en-US" dirty="0"/>
          </a:p>
        </p:txBody>
      </p:sp>
      <p:sp>
        <p:nvSpPr>
          <p:cNvPr id="1025" name="Rectangle 1"/>
          <p:cNvSpPr>
            <a:spLocks noChangeArrowheads="1"/>
          </p:cNvSpPr>
          <p:nvPr/>
        </p:nvSpPr>
        <p:spPr bwMode="auto">
          <a:xfrm>
            <a:off x="144780" y="1335742"/>
            <a:ext cx="8595360" cy="4401205"/>
          </a:xfrm>
          <a:prstGeom prst="rect">
            <a:avLst/>
          </a:prstGeom>
          <a:solidFill>
            <a:schemeClr val="tx1">
              <a:lumMod val="7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&lt;?</a:t>
            </a:r>
            <a:r>
              <a:rPr kumimoji="0" lang="en-US" altLang="zh-CN" sz="2000" b="0" i="0" u="none" strike="noStrike" cap="none" normalizeH="0" baseline="0" dirty="0" smtClean="0">
                <a:ln>
                  <a:noFill/>
                </a:ln>
                <a:solidFill>
                  <a:srgbClr val="A31515"/>
                </a:solidFill>
                <a:effectLst/>
                <a:latin typeface="Calibri" pitchFamily="34" charset="0"/>
                <a:ea typeface="宋体" pitchFamily="2" charset="-122"/>
                <a:cs typeface="新宋体" pitchFamily="49" charset="-122"/>
              </a:rPr>
              <a:t>xml</a:t>
            </a: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 </a:t>
            </a:r>
            <a:r>
              <a:rPr kumimoji="0" lang="en-US" altLang="zh-CN" sz="2000" b="0" i="0" u="none" strike="noStrike" cap="none" normalizeH="0" baseline="0" dirty="0" smtClean="0">
                <a:ln>
                  <a:noFill/>
                </a:ln>
                <a:solidFill>
                  <a:srgbClr val="FF0000"/>
                </a:solidFill>
                <a:effectLst/>
                <a:latin typeface="Calibri" pitchFamily="34" charset="0"/>
                <a:ea typeface="宋体" pitchFamily="2" charset="-122"/>
                <a:cs typeface="新宋体" pitchFamily="49" charset="-122"/>
              </a:rPr>
              <a:t>version</a:t>
            </a: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1.0</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 </a:t>
            </a:r>
            <a:r>
              <a:rPr kumimoji="0" lang="en-US" altLang="zh-CN" sz="2000" b="0" i="0" u="none" strike="noStrike" cap="none" normalizeH="0" baseline="0" dirty="0" smtClean="0">
                <a:ln>
                  <a:noFill/>
                </a:ln>
                <a:solidFill>
                  <a:srgbClr val="FF0000"/>
                </a:solidFill>
                <a:effectLst/>
                <a:latin typeface="Calibri" pitchFamily="34" charset="0"/>
                <a:ea typeface="宋体" pitchFamily="2" charset="-122"/>
                <a:cs typeface="新宋体" pitchFamily="49" charset="-122"/>
              </a:rPr>
              <a:t>encoding</a:t>
            </a: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UTF-8</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 </a:t>
            </a:r>
            <a:r>
              <a:rPr kumimoji="0" lang="en-US" altLang="zh-CN" sz="2000" b="0" i="0" u="none" strike="noStrike" cap="none" normalizeH="0" baseline="0" dirty="0" smtClean="0">
                <a:ln>
                  <a:noFill/>
                </a:ln>
                <a:solidFill>
                  <a:srgbClr val="FF0000"/>
                </a:solidFill>
                <a:effectLst/>
                <a:latin typeface="Calibri" pitchFamily="34" charset="0"/>
                <a:ea typeface="宋体" pitchFamily="2" charset="-122"/>
                <a:cs typeface="新宋体" pitchFamily="49" charset="-122"/>
              </a:rPr>
              <a:t>standalone</a:t>
            </a: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yes</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?&gt;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&lt;</a:t>
            </a:r>
            <a:r>
              <a:rPr kumimoji="0" lang="en-US" altLang="zh-CN" sz="2000" b="0" i="0" u="none" strike="noStrike" cap="none" normalizeH="0" baseline="0" dirty="0" smtClean="0">
                <a:ln>
                  <a:noFill/>
                </a:ln>
                <a:solidFill>
                  <a:srgbClr val="A31515"/>
                </a:solidFill>
                <a:effectLst/>
                <a:latin typeface="Calibri" pitchFamily="34" charset="0"/>
                <a:ea typeface="宋体" pitchFamily="2" charset="-122"/>
                <a:cs typeface="新宋体" pitchFamily="49" charset="-122"/>
              </a:rPr>
              <a:t>assembly</a:t>
            </a: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 </a:t>
            </a:r>
            <a:r>
              <a:rPr kumimoji="0" lang="en-US" altLang="zh-CN" sz="2000" b="0" i="0" u="none" strike="noStrike" cap="none" normalizeH="0" baseline="0" dirty="0" err="1" smtClean="0">
                <a:ln>
                  <a:noFill/>
                </a:ln>
                <a:solidFill>
                  <a:srgbClr val="FF0000"/>
                </a:solidFill>
                <a:effectLst/>
                <a:latin typeface="Calibri" pitchFamily="34" charset="0"/>
                <a:ea typeface="宋体" pitchFamily="2" charset="-122"/>
                <a:cs typeface="新宋体" pitchFamily="49" charset="-122"/>
              </a:rPr>
              <a:t>xmlns</a:t>
            </a: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urn:schemas-microsoft-com:asm.v1</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 </a:t>
            </a:r>
            <a:r>
              <a:rPr kumimoji="0" lang="en-US" altLang="zh-CN" sz="2000" b="0" i="0" u="none" strike="noStrike" cap="none" normalizeH="0" baseline="0" dirty="0" err="1" smtClean="0">
                <a:ln>
                  <a:noFill/>
                </a:ln>
                <a:solidFill>
                  <a:srgbClr val="FF0000"/>
                </a:solidFill>
                <a:effectLst/>
                <a:latin typeface="Calibri" pitchFamily="34" charset="0"/>
                <a:ea typeface="宋体" pitchFamily="2" charset="-122"/>
                <a:cs typeface="新宋体" pitchFamily="49" charset="-122"/>
              </a:rPr>
              <a:t>manifestVersion</a:t>
            </a: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1.0</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&gt;</a:t>
            </a:r>
            <a:endParaRPr kumimoji="0" lang="en-US" altLang="zh-CN" sz="1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lvl="0" eaLnBrk="0" hangingPunct="0"/>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  &lt;</a:t>
            </a:r>
            <a:r>
              <a:rPr kumimoji="0" lang="en-US" altLang="zh-CN" sz="2000" b="0" i="0" u="none" strike="noStrike" cap="none" normalizeH="0" baseline="0" dirty="0" err="1" smtClean="0">
                <a:ln>
                  <a:noFill/>
                </a:ln>
                <a:solidFill>
                  <a:srgbClr val="A31515"/>
                </a:solidFill>
                <a:effectLst/>
                <a:latin typeface="Calibri" pitchFamily="34" charset="0"/>
                <a:ea typeface="宋体" pitchFamily="2" charset="-122"/>
                <a:cs typeface="新宋体" pitchFamily="49" charset="-122"/>
              </a:rPr>
              <a:t>assemblyIdentity</a:t>
            </a: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 </a:t>
            </a:r>
            <a:r>
              <a:rPr kumimoji="0" lang="en-US" altLang="zh-CN" sz="2000" b="0" i="0" u="none" strike="noStrike" cap="none" normalizeH="0" baseline="0" dirty="0" smtClean="0">
                <a:ln>
                  <a:noFill/>
                </a:ln>
                <a:solidFill>
                  <a:srgbClr val="FF0000"/>
                </a:solidFill>
                <a:effectLst/>
                <a:latin typeface="Calibri" pitchFamily="34" charset="0"/>
                <a:ea typeface="宋体" pitchFamily="2" charset="-122"/>
                <a:cs typeface="新宋体" pitchFamily="49" charset="-122"/>
              </a:rPr>
              <a:t>name</a:t>
            </a: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lang="en-US" altLang="zh-CN" sz="2000" u="none" dirty="0" err="1" smtClean="0">
                <a:solidFill>
                  <a:srgbClr val="0000FF"/>
                </a:solidFill>
                <a:latin typeface="Calibri" pitchFamily="34" charset="0"/>
                <a:ea typeface="宋体" pitchFamily="2" charset="-122"/>
                <a:cs typeface="新宋体" pitchFamily="49" charset="-122"/>
              </a:rPr>
              <a:t>VBNetFreeRegSample</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u="none" dirty="0" smtClean="0">
                <a:latin typeface="Calibri" pitchFamily="34" charset="0"/>
                <a:ea typeface="宋体" pitchFamily="2" charset="-122"/>
                <a:cs typeface="新宋体" pitchFamily="49" charset="-122"/>
              </a:rPr>
              <a:t>		  </a:t>
            </a: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 </a:t>
            </a:r>
            <a:r>
              <a:rPr kumimoji="0" lang="en-US" altLang="zh-CN" sz="2000" b="0" i="0" u="none" strike="noStrike" cap="none" normalizeH="0" baseline="0" dirty="0" smtClean="0">
                <a:ln>
                  <a:noFill/>
                </a:ln>
                <a:solidFill>
                  <a:srgbClr val="FF0000"/>
                </a:solidFill>
                <a:effectLst/>
                <a:latin typeface="Calibri" pitchFamily="34" charset="0"/>
                <a:ea typeface="宋体" pitchFamily="2" charset="-122"/>
                <a:cs typeface="新宋体" pitchFamily="49" charset="-122"/>
              </a:rPr>
              <a:t>version</a:t>
            </a: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1.0.0.0</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&lt;/</a:t>
            </a:r>
            <a:r>
              <a:rPr kumimoji="0" lang="en-US" altLang="zh-CN" sz="2000" b="0" i="0" u="none" strike="noStrike" cap="none" normalizeH="0" baseline="0" dirty="0" err="1" smtClean="0">
                <a:ln>
                  <a:noFill/>
                </a:ln>
                <a:solidFill>
                  <a:srgbClr val="A31515"/>
                </a:solidFill>
                <a:effectLst/>
                <a:latin typeface="Calibri" pitchFamily="34" charset="0"/>
                <a:ea typeface="宋体" pitchFamily="2" charset="-122"/>
                <a:cs typeface="新宋体" pitchFamily="49" charset="-122"/>
              </a:rPr>
              <a:t>assemblyIdentity</a:t>
            </a: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  &lt;</a:t>
            </a:r>
            <a:r>
              <a:rPr kumimoji="0" lang="en-US" altLang="zh-CN" sz="2000" b="0" i="0" u="none" strike="noStrike" cap="none" normalizeH="0" baseline="0" dirty="0" err="1" smtClean="0">
                <a:ln>
                  <a:noFill/>
                </a:ln>
                <a:solidFill>
                  <a:srgbClr val="A31515"/>
                </a:solidFill>
                <a:effectLst/>
                <a:latin typeface="Calibri" pitchFamily="34" charset="0"/>
                <a:ea typeface="宋体" pitchFamily="2" charset="-122"/>
                <a:cs typeface="新宋体" pitchFamily="49" charset="-122"/>
              </a:rPr>
              <a:t>clrClass</a:t>
            </a: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 </a:t>
            </a:r>
            <a:r>
              <a:rPr kumimoji="0" lang="en-US" altLang="zh-CN" sz="2000" b="0" i="0" u="none" strike="noStrike" cap="none" normalizeH="0" baseline="0" dirty="0" err="1" smtClean="0">
                <a:ln>
                  <a:noFill/>
                </a:ln>
                <a:solidFill>
                  <a:srgbClr val="FF0000"/>
                </a:solidFill>
                <a:effectLst/>
                <a:latin typeface="Calibri" pitchFamily="34" charset="0"/>
                <a:ea typeface="宋体" pitchFamily="2" charset="-122"/>
                <a:cs typeface="新宋体" pitchFamily="49" charset="-122"/>
              </a:rPr>
              <a:t>clsid</a:t>
            </a: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{d8554e7b-9d1a-48e7-850b-137951bdcfd0}</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 </a:t>
            </a:r>
            <a:endParaRPr kumimoji="0" lang="en-US" altLang="zh-CN" sz="1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            </a:t>
            </a:r>
            <a:r>
              <a:rPr kumimoji="0" lang="en-US" altLang="zh-CN" sz="2000" b="0" i="0" u="none" strike="noStrike" cap="none" normalizeH="0" baseline="0" dirty="0" err="1" smtClean="0">
                <a:ln>
                  <a:noFill/>
                </a:ln>
                <a:solidFill>
                  <a:srgbClr val="FF0000"/>
                </a:solidFill>
                <a:effectLst/>
                <a:latin typeface="Calibri" pitchFamily="34" charset="0"/>
                <a:ea typeface="宋体" pitchFamily="2" charset="-122"/>
                <a:cs typeface="新宋体" pitchFamily="49" charset="-122"/>
              </a:rPr>
              <a:t>progid</a:t>
            </a: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2000" b="0" i="0" u="none" strike="noStrike" cap="none" normalizeH="0" baseline="0" dirty="0" err="1" smtClean="0">
                <a:ln>
                  <a:noFill/>
                </a:ln>
                <a:solidFill>
                  <a:srgbClr val="0000FF"/>
                </a:solidFill>
                <a:effectLst/>
                <a:latin typeface="Calibri" pitchFamily="34" charset="0"/>
                <a:ea typeface="宋体" pitchFamily="2" charset="-122"/>
                <a:cs typeface="新宋体" pitchFamily="49" charset="-122"/>
              </a:rPr>
              <a:t>VBNetFreeRegSample.StandardAddInServer</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 </a:t>
            </a:r>
            <a:endParaRPr kumimoji="0" lang="en-US" altLang="zh-CN" sz="1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            </a:t>
            </a:r>
            <a:r>
              <a:rPr kumimoji="0" lang="en-US" altLang="zh-CN" sz="2000" b="0" i="0" u="none" strike="noStrike" cap="none" normalizeH="0" baseline="0" dirty="0" err="1" smtClean="0">
                <a:ln>
                  <a:noFill/>
                </a:ln>
                <a:solidFill>
                  <a:srgbClr val="FF0000"/>
                </a:solidFill>
                <a:effectLst/>
                <a:latin typeface="Calibri" pitchFamily="34" charset="0"/>
                <a:ea typeface="宋体" pitchFamily="2" charset="-122"/>
                <a:cs typeface="新宋体" pitchFamily="49" charset="-122"/>
              </a:rPr>
              <a:t>threadingModel</a:t>
            </a: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Both</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 </a:t>
            </a:r>
            <a:endParaRPr kumimoji="0" lang="en-US" altLang="zh-CN" sz="1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lvl="0" eaLnBrk="0" hangingPunct="0"/>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            </a:t>
            </a:r>
            <a:r>
              <a:rPr kumimoji="0" lang="en-US" altLang="zh-CN" sz="2000" b="0" i="0" u="none" strike="noStrike" cap="none" normalizeH="0" baseline="0" dirty="0" smtClean="0">
                <a:ln>
                  <a:noFill/>
                </a:ln>
                <a:solidFill>
                  <a:srgbClr val="FF0000"/>
                </a:solidFill>
                <a:effectLst/>
                <a:latin typeface="Calibri" pitchFamily="34" charset="0"/>
                <a:ea typeface="宋体" pitchFamily="2" charset="-122"/>
                <a:cs typeface="新宋体" pitchFamily="49" charset="-122"/>
              </a:rPr>
              <a:t>name</a:t>
            </a: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lang="en-US" altLang="zh-CN" sz="2000" u="none" dirty="0" err="1" smtClean="0">
                <a:solidFill>
                  <a:srgbClr val="0000FF"/>
                </a:solidFill>
                <a:latin typeface="Calibri" pitchFamily="34" charset="0"/>
                <a:ea typeface="宋体" pitchFamily="2" charset="-122"/>
                <a:cs typeface="新宋体" pitchFamily="49" charset="-122"/>
              </a:rPr>
              <a:t>VBNetFreeRegSample.StandardAddInServer</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 </a:t>
            </a:r>
            <a:endParaRPr kumimoji="0" lang="en-US" altLang="zh-CN" sz="1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            </a:t>
            </a:r>
            <a:r>
              <a:rPr kumimoji="0" lang="en-US" altLang="zh-CN" sz="2000" b="0" i="0" u="none" strike="noStrike" cap="none" normalizeH="0" baseline="0" dirty="0" err="1" smtClean="0">
                <a:ln>
                  <a:noFill/>
                </a:ln>
                <a:solidFill>
                  <a:srgbClr val="FF0000"/>
                </a:solidFill>
                <a:effectLst/>
                <a:latin typeface="Calibri" pitchFamily="34" charset="0"/>
                <a:ea typeface="宋体" pitchFamily="2" charset="-122"/>
                <a:cs typeface="新宋体" pitchFamily="49" charset="-122"/>
              </a:rPr>
              <a:t>runtimeVersion</a:t>
            </a: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&gt;&lt;/</a:t>
            </a:r>
            <a:r>
              <a:rPr kumimoji="0" lang="en-US" altLang="zh-CN" sz="2000" b="0" i="0" u="none" strike="noStrike" cap="none" normalizeH="0" baseline="0" dirty="0" err="1" smtClean="0">
                <a:ln>
                  <a:noFill/>
                </a:ln>
                <a:solidFill>
                  <a:srgbClr val="A31515"/>
                </a:solidFill>
                <a:effectLst/>
                <a:latin typeface="Calibri" pitchFamily="34" charset="0"/>
                <a:ea typeface="宋体" pitchFamily="2" charset="-122"/>
                <a:cs typeface="新宋体" pitchFamily="49" charset="-122"/>
              </a:rPr>
              <a:t>clrClass</a:t>
            </a: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lvl="0" eaLnBrk="0" hangingPunct="0"/>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  &lt;</a:t>
            </a:r>
            <a:r>
              <a:rPr kumimoji="0" lang="en-US" altLang="zh-CN" sz="2000" b="0" i="0" u="none" strike="noStrike" cap="none" normalizeH="0" baseline="0" dirty="0" smtClean="0">
                <a:ln>
                  <a:noFill/>
                </a:ln>
                <a:solidFill>
                  <a:srgbClr val="A31515"/>
                </a:solidFill>
                <a:effectLst/>
                <a:latin typeface="Calibri" pitchFamily="34" charset="0"/>
                <a:ea typeface="宋体" pitchFamily="2" charset="-122"/>
                <a:cs typeface="新宋体" pitchFamily="49" charset="-122"/>
              </a:rPr>
              <a:t>file</a:t>
            </a: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 </a:t>
            </a:r>
            <a:r>
              <a:rPr kumimoji="0" lang="en-US" altLang="zh-CN" sz="2000" b="0" i="0" u="none" strike="noStrike" cap="none" normalizeH="0" baseline="0" dirty="0" smtClean="0">
                <a:ln>
                  <a:noFill/>
                </a:ln>
                <a:solidFill>
                  <a:srgbClr val="FF0000"/>
                </a:solidFill>
                <a:effectLst/>
                <a:latin typeface="Calibri" pitchFamily="34" charset="0"/>
                <a:ea typeface="宋体" pitchFamily="2" charset="-122"/>
                <a:cs typeface="新宋体" pitchFamily="49" charset="-122"/>
              </a:rPr>
              <a:t>name</a:t>
            </a: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lang="en-US" altLang="zh-CN" sz="2000" u="none" dirty="0" smtClean="0">
                <a:solidFill>
                  <a:srgbClr val="0000FF"/>
                </a:solidFill>
                <a:latin typeface="Calibri" pitchFamily="34" charset="0"/>
                <a:ea typeface="宋体" pitchFamily="2" charset="-122"/>
                <a:cs typeface="新宋体" pitchFamily="49" charset="-122"/>
              </a:rPr>
              <a:t>VBNetFreeRegSample.dll</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 </a:t>
            </a:r>
            <a:r>
              <a:rPr kumimoji="0" lang="en-US" altLang="zh-CN" sz="2000" b="0" i="0" u="none" strike="noStrike" cap="none" normalizeH="0" baseline="0" dirty="0" err="1" smtClean="0">
                <a:ln>
                  <a:noFill/>
                </a:ln>
                <a:solidFill>
                  <a:srgbClr val="FF0000"/>
                </a:solidFill>
                <a:effectLst/>
                <a:latin typeface="Calibri" pitchFamily="34" charset="0"/>
                <a:ea typeface="宋体" pitchFamily="2" charset="-122"/>
                <a:cs typeface="新宋体" pitchFamily="49" charset="-122"/>
              </a:rPr>
              <a:t>hashalg</a:t>
            </a: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SHA1</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&gt;&lt;/</a:t>
            </a:r>
            <a:r>
              <a:rPr kumimoji="0" lang="en-US" altLang="zh-CN" sz="2000" b="0" i="0" u="none" strike="noStrike" cap="none" normalizeH="0" baseline="0" dirty="0" smtClean="0">
                <a:ln>
                  <a:noFill/>
                </a:ln>
                <a:solidFill>
                  <a:srgbClr val="A31515"/>
                </a:solidFill>
                <a:effectLst/>
                <a:latin typeface="Calibri" pitchFamily="34" charset="0"/>
                <a:ea typeface="宋体" pitchFamily="2" charset="-122"/>
                <a:cs typeface="新宋体" pitchFamily="49" charset="-122"/>
              </a:rPr>
              <a:t>file</a:t>
            </a: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&lt;/</a:t>
            </a:r>
            <a:r>
              <a:rPr kumimoji="0" lang="en-US" altLang="zh-CN" sz="2000" b="0" i="0" u="none" strike="noStrike" cap="none" normalizeH="0" baseline="0" dirty="0" smtClean="0">
                <a:ln>
                  <a:noFill/>
                </a:ln>
                <a:solidFill>
                  <a:srgbClr val="A31515"/>
                </a:solidFill>
                <a:effectLst/>
                <a:latin typeface="Calibri" pitchFamily="34" charset="0"/>
                <a:ea typeface="宋体" pitchFamily="2" charset="-122"/>
                <a:cs typeface="新宋体" pitchFamily="49" charset="-122"/>
              </a:rPr>
              <a:t>assembly</a:t>
            </a:r>
            <a:r>
              <a:rPr kumimoji="0" lang="en-US" altLang="zh-CN" sz="20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&gt;</a:t>
            </a:r>
            <a:endParaRPr kumimoji="0" lang="en-US" altLang="zh-CN" sz="3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Sample of Manifest File</a:t>
            </a:r>
            <a:r>
              <a:rPr lang="zh-CN" altLang="en-US" dirty="0" smtClean="0"/>
              <a:t> </a:t>
            </a:r>
            <a:r>
              <a:rPr lang="en-US" altLang="zh-CN" dirty="0" smtClean="0"/>
              <a:t>(C++)</a:t>
            </a:r>
            <a:endParaRPr lang="zh-CN" altLang="en-US" dirty="0"/>
          </a:p>
        </p:txBody>
      </p:sp>
      <p:sp>
        <p:nvSpPr>
          <p:cNvPr id="1025" name="Rectangle 1"/>
          <p:cNvSpPr>
            <a:spLocks noChangeArrowheads="1"/>
          </p:cNvSpPr>
          <p:nvPr/>
        </p:nvSpPr>
        <p:spPr bwMode="auto">
          <a:xfrm>
            <a:off x="182880" y="1867247"/>
            <a:ext cx="8641080" cy="3539430"/>
          </a:xfrm>
          <a:prstGeom prst="rect">
            <a:avLst/>
          </a:prstGeom>
          <a:solidFill>
            <a:schemeClr val="tx1">
              <a:lumMod val="7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&lt;?</a:t>
            </a:r>
            <a:r>
              <a:rPr kumimoji="0" lang="en-US" altLang="zh-CN" b="0" i="0" u="none" strike="noStrike" cap="none" normalizeH="0" baseline="0" dirty="0" smtClean="0">
                <a:ln>
                  <a:noFill/>
                </a:ln>
                <a:solidFill>
                  <a:srgbClr val="A31515"/>
                </a:solidFill>
                <a:effectLst/>
                <a:latin typeface="新宋体" pitchFamily="49" charset="-122"/>
                <a:ea typeface="新宋体" pitchFamily="49" charset="-122"/>
                <a:cs typeface="Times New Roman" pitchFamily="18" charset="0"/>
              </a:rPr>
              <a:t>xml</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 </a:t>
            </a:r>
            <a:r>
              <a:rPr kumimoji="0" lang="en-US" altLang="zh-CN" b="0" i="0" u="none" strike="noStrike" cap="none" normalizeH="0" baseline="0" dirty="0" smtClean="0">
                <a:ln>
                  <a:noFill/>
                </a:ln>
                <a:solidFill>
                  <a:srgbClr val="FF0000"/>
                </a:solidFill>
                <a:effectLst/>
                <a:latin typeface="新宋体" pitchFamily="49" charset="-122"/>
                <a:ea typeface="新宋体" pitchFamily="49" charset="-122"/>
                <a:cs typeface="Times New Roman" pitchFamily="18" charset="0"/>
              </a:rPr>
              <a:t>version</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1.0</a:t>
            </a:r>
            <a:r>
              <a:rPr kumimoji="0" lang="en-US" altLang="zh-CN"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 </a:t>
            </a:r>
            <a:r>
              <a:rPr kumimoji="0" lang="en-US" altLang="zh-CN" b="0" i="0" u="none" strike="noStrike" cap="none" normalizeH="0" baseline="0" dirty="0" smtClean="0">
                <a:ln>
                  <a:noFill/>
                </a:ln>
                <a:solidFill>
                  <a:srgbClr val="FF0000"/>
                </a:solidFill>
                <a:effectLst/>
                <a:latin typeface="新宋体" pitchFamily="49" charset="-122"/>
                <a:ea typeface="新宋体" pitchFamily="49" charset="-122"/>
                <a:cs typeface="Times New Roman" pitchFamily="18" charset="0"/>
              </a:rPr>
              <a:t>encoding</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utf-8</a:t>
            </a:r>
            <a:r>
              <a:rPr kumimoji="0" lang="en-US" altLang="zh-CN"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 </a:t>
            </a:r>
            <a:r>
              <a:rPr kumimoji="0" lang="en-US" altLang="zh-CN" b="0" i="0" u="none" strike="noStrike" cap="none" normalizeH="0" baseline="0" dirty="0" smtClean="0">
                <a:ln>
                  <a:noFill/>
                </a:ln>
                <a:solidFill>
                  <a:srgbClr val="FF0000"/>
                </a:solidFill>
                <a:effectLst/>
                <a:latin typeface="新宋体" pitchFamily="49" charset="-122"/>
                <a:ea typeface="新宋体" pitchFamily="49" charset="-122"/>
                <a:cs typeface="Times New Roman" pitchFamily="18" charset="0"/>
              </a:rPr>
              <a:t>standalone</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yes</a:t>
            </a:r>
            <a:r>
              <a:rPr kumimoji="0" lang="en-US" altLang="zh-CN"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?&gt;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&lt;</a:t>
            </a:r>
            <a:r>
              <a:rPr kumimoji="0" lang="en-US" altLang="zh-CN" b="0" i="0" u="none" strike="noStrike" cap="none" normalizeH="0" baseline="0" dirty="0" smtClean="0">
                <a:ln>
                  <a:noFill/>
                </a:ln>
                <a:solidFill>
                  <a:srgbClr val="A31515"/>
                </a:solidFill>
                <a:effectLst/>
                <a:latin typeface="新宋体" pitchFamily="49" charset="-122"/>
                <a:ea typeface="新宋体" pitchFamily="49" charset="-122"/>
                <a:cs typeface="Times New Roman" pitchFamily="18" charset="0"/>
              </a:rPr>
              <a:t>assembly</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 </a:t>
            </a:r>
            <a:r>
              <a:rPr kumimoji="0" lang="en-US" altLang="zh-CN" b="0" i="0" u="none" strike="noStrike" cap="none" normalizeH="0" baseline="0" dirty="0" err="1" smtClean="0">
                <a:ln>
                  <a:noFill/>
                </a:ln>
                <a:solidFill>
                  <a:srgbClr val="FF0000"/>
                </a:solidFill>
                <a:effectLst/>
                <a:latin typeface="新宋体" pitchFamily="49" charset="-122"/>
                <a:ea typeface="新宋体" pitchFamily="49" charset="-122"/>
                <a:cs typeface="Times New Roman" pitchFamily="18" charset="0"/>
              </a:rPr>
              <a:t>xmlns</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urn:schemas-microsoft-com:asm.v1</a:t>
            </a:r>
            <a:r>
              <a:rPr kumimoji="0" lang="en-US" altLang="zh-CN"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 </a:t>
            </a:r>
            <a:r>
              <a:rPr kumimoji="0" lang="en-US" altLang="zh-CN" b="0" i="0" u="none" strike="noStrike" cap="none" normalizeH="0" baseline="0" dirty="0" err="1" smtClean="0">
                <a:ln>
                  <a:noFill/>
                </a:ln>
                <a:solidFill>
                  <a:srgbClr val="FF0000"/>
                </a:solidFill>
                <a:effectLst/>
                <a:latin typeface="新宋体" pitchFamily="49" charset="-122"/>
                <a:ea typeface="新宋体" pitchFamily="49" charset="-122"/>
                <a:cs typeface="Times New Roman" pitchFamily="18" charset="0"/>
              </a:rPr>
              <a:t>manifestVersion</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1.0</a:t>
            </a:r>
            <a:r>
              <a:rPr kumimoji="0" lang="en-US" altLang="zh-CN"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&gt;</a:t>
            </a:r>
            <a:endParaRPr kumimoji="0" lang="en-US" altLang="zh-CN" sz="1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lvl="0" eaLnBrk="0" hangingPunct="0"/>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    &lt;</a:t>
            </a:r>
            <a:r>
              <a:rPr kumimoji="0" lang="en-US" altLang="zh-CN" b="0" i="0" u="none" strike="noStrike" cap="none" normalizeH="0" baseline="0" dirty="0" err="1" smtClean="0">
                <a:ln>
                  <a:noFill/>
                </a:ln>
                <a:solidFill>
                  <a:srgbClr val="A31515"/>
                </a:solidFill>
                <a:effectLst/>
                <a:latin typeface="新宋体" pitchFamily="49" charset="-122"/>
                <a:ea typeface="新宋体" pitchFamily="49" charset="-122"/>
                <a:cs typeface="Times New Roman" pitchFamily="18" charset="0"/>
              </a:rPr>
              <a:t>assemblyIdentity</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   </a:t>
            </a:r>
            <a:r>
              <a:rPr kumimoji="0" lang="en-US" altLang="zh-CN" b="0" i="0" u="none" strike="noStrike" cap="none" normalizeH="0" baseline="0" dirty="0" smtClean="0">
                <a:ln>
                  <a:noFill/>
                </a:ln>
                <a:solidFill>
                  <a:srgbClr val="FF0000"/>
                </a:solidFill>
                <a:effectLst/>
                <a:latin typeface="新宋体" pitchFamily="49" charset="-122"/>
                <a:ea typeface="新宋体" pitchFamily="49" charset="-122"/>
                <a:cs typeface="Times New Roman" pitchFamily="18" charset="0"/>
              </a:rPr>
              <a:t>type</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win32</a:t>
            </a:r>
            <a:r>
              <a:rPr kumimoji="0" lang="en-US" altLang="zh-CN"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 </a:t>
            </a:r>
            <a:r>
              <a:rPr kumimoji="0" lang="en-US" altLang="zh-CN" b="0" i="0" u="none" strike="noStrike" cap="none" normalizeH="0" baseline="0" dirty="0" smtClean="0">
                <a:ln>
                  <a:noFill/>
                </a:ln>
                <a:solidFill>
                  <a:srgbClr val="FF0000"/>
                </a:solidFill>
                <a:effectLst/>
                <a:latin typeface="新宋体" pitchFamily="49" charset="-122"/>
                <a:ea typeface="新宋体" pitchFamily="49" charset="-122"/>
                <a:cs typeface="Times New Roman" pitchFamily="18" charset="0"/>
              </a:rPr>
              <a:t>name</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lang="en-US" altLang="zh-CN" u="none" dirty="0" err="1" smtClean="0">
                <a:solidFill>
                  <a:srgbClr val="0000FF"/>
                </a:solidFill>
                <a:latin typeface="新宋体" pitchFamily="49" charset="-122"/>
                <a:ea typeface="新宋体" pitchFamily="49" charset="-122"/>
                <a:cs typeface="Times New Roman" pitchFamily="18" charset="0"/>
              </a:rPr>
              <a:t>CPPFreeRegSample</a:t>
            </a:r>
            <a:r>
              <a:rPr kumimoji="0" lang="en-US" altLang="zh-CN"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 </a:t>
            </a:r>
            <a:r>
              <a:rPr kumimoji="0" lang="en-US" altLang="zh-CN" b="0" i="0" u="none" strike="noStrike" cap="none" normalizeH="0" baseline="0" dirty="0" smtClean="0">
                <a:ln>
                  <a:noFill/>
                </a:ln>
                <a:solidFill>
                  <a:srgbClr val="FF0000"/>
                </a:solidFill>
                <a:effectLst/>
                <a:latin typeface="新宋体" pitchFamily="49" charset="-122"/>
                <a:ea typeface="新宋体" pitchFamily="49" charset="-122"/>
                <a:cs typeface="Times New Roman" pitchFamily="18" charset="0"/>
              </a:rPr>
              <a:t>version</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1.0.0.0</a:t>
            </a:r>
            <a:r>
              <a:rPr kumimoji="0" lang="en-US" altLang="zh-CN"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 /&gt;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  &lt;</a:t>
            </a:r>
            <a:r>
              <a:rPr kumimoji="0" lang="en-US" altLang="zh-CN" b="0" i="0" u="none" strike="noStrike" cap="none" normalizeH="0" baseline="0" dirty="0" smtClean="0">
                <a:ln>
                  <a:noFill/>
                </a:ln>
                <a:solidFill>
                  <a:srgbClr val="A31515"/>
                </a:solidFill>
                <a:effectLst/>
                <a:latin typeface="新宋体" pitchFamily="49" charset="-122"/>
                <a:ea typeface="新宋体" pitchFamily="49" charset="-122"/>
                <a:cs typeface="Times New Roman" pitchFamily="18" charset="0"/>
              </a:rPr>
              <a:t>file</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 </a:t>
            </a:r>
            <a:r>
              <a:rPr kumimoji="0" lang="en-US" altLang="zh-CN" b="0" i="0" u="none" strike="noStrike" cap="none" normalizeH="0" baseline="0" dirty="0" smtClean="0">
                <a:ln>
                  <a:noFill/>
                </a:ln>
                <a:solidFill>
                  <a:srgbClr val="FF0000"/>
                </a:solidFill>
                <a:effectLst/>
                <a:latin typeface="新宋体" pitchFamily="49" charset="-122"/>
                <a:ea typeface="新宋体" pitchFamily="49" charset="-122"/>
                <a:cs typeface="Times New Roman" pitchFamily="18" charset="0"/>
              </a:rPr>
              <a:t>name</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CPPFreeRegSample.dll</a:t>
            </a:r>
            <a:r>
              <a:rPr kumimoji="0" lang="en-US" altLang="zh-CN"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&gt;</a:t>
            </a:r>
            <a:endParaRPr kumimoji="0" lang="en-US" altLang="zh-CN" sz="1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    &lt;</a:t>
            </a:r>
            <a:r>
              <a:rPr kumimoji="0" lang="en-US" altLang="zh-CN" b="0" i="0" u="none" strike="noStrike" cap="none" normalizeH="0" baseline="0" dirty="0" err="1" smtClean="0">
                <a:ln>
                  <a:noFill/>
                </a:ln>
                <a:solidFill>
                  <a:srgbClr val="A31515"/>
                </a:solidFill>
                <a:effectLst/>
                <a:latin typeface="新宋体" pitchFamily="49" charset="-122"/>
                <a:ea typeface="新宋体" pitchFamily="49" charset="-122"/>
                <a:cs typeface="Times New Roman" pitchFamily="18" charset="0"/>
              </a:rPr>
              <a:t>comClass</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 </a:t>
            </a:r>
            <a:r>
              <a:rPr kumimoji="0" lang="en-US" altLang="zh-CN" b="0" i="0" u="none" strike="noStrike" cap="none" normalizeH="0" baseline="0" dirty="0" err="1" smtClean="0">
                <a:ln>
                  <a:noFill/>
                </a:ln>
                <a:solidFill>
                  <a:srgbClr val="FF0000"/>
                </a:solidFill>
                <a:effectLst/>
                <a:latin typeface="新宋体" pitchFamily="49" charset="-122"/>
                <a:ea typeface="新宋体" pitchFamily="49" charset="-122"/>
                <a:cs typeface="Times New Roman" pitchFamily="18" charset="0"/>
              </a:rPr>
              <a:t>clsid</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{5742E624-7617-4414-9F9F-87A43339F9EB}</a:t>
            </a:r>
            <a:r>
              <a:rPr kumimoji="0" lang="en-US" altLang="zh-CN"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 /&gt;</a:t>
            </a:r>
            <a:endParaRPr kumimoji="0" lang="en-US" altLang="zh-CN" sz="1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    &lt;</a:t>
            </a:r>
            <a:r>
              <a:rPr kumimoji="0" lang="en-US" altLang="zh-CN" b="0" i="0" u="none" strike="noStrike" cap="none" normalizeH="0" baseline="0" dirty="0" err="1" smtClean="0">
                <a:ln>
                  <a:noFill/>
                </a:ln>
                <a:solidFill>
                  <a:srgbClr val="A31515"/>
                </a:solidFill>
                <a:effectLst/>
                <a:latin typeface="新宋体" pitchFamily="49" charset="-122"/>
                <a:ea typeface="新宋体" pitchFamily="49" charset="-122"/>
                <a:cs typeface="Times New Roman" pitchFamily="18" charset="0"/>
              </a:rPr>
              <a:t>typelib</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 </a:t>
            </a:r>
            <a:r>
              <a:rPr kumimoji="0" lang="en-US" altLang="zh-CN" b="0" i="0" u="none" strike="noStrike" cap="none" normalizeH="0" baseline="0" dirty="0" err="1" smtClean="0">
                <a:ln>
                  <a:noFill/>
                </a:ln>
                <a:solidFill>
                  <a:srgbClr val="FF0000"/>
                </a:solidFill>
                <a:effectLst/>
                <a:latin typeface="新宋体" pitchFamily="49" charset="-122"/>
                <a:ea typeface="新宋体" pitchFamily="49" charset="-122"/>
                <a:cs typeface="Times New Roman" pitchFamily="18" charset="0"/>
              </a:rPr>
              <a:t>tlbid</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{4B1EAE87-CA6D-4D4A-88D9-53F02E786E66}</a:t>
            </a:r>
            <a:r>
              <a:rPr kumimoji="0" lang="en-US" altLang="zh-CN"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 </a:t>
            </a:r>
            <a:r>
              <a:rPr kumimoji="0" lang="en-US" altLang="zh-CN" b="0" i="0" u="none" strike="noStrike" cap="none" normalizeH="0" baseline="0" dirty="0" smtClean="0">
                <a:ln>
                  <a:noFill/>
                </a:ln>
                <a:solidFill>
                  <a:srgbClr val="FF0000"/>
                </a:solidFill>
                <a:effectLst/>
                <a:latin typeface="新宋体" pitchFamily="49" charset="-122"/>
                <a:ea typeface="新宋体" pitchFamily="49" charset="-122"/>
                <a:cs typeface="Times New Roman" pitchFamily="18" charset="0"/>
              </a:rPr>
              <a:t>version</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1.0</a:t>
            </a:r>
            <a:r>
              <a:rPr kumimoji="0" lang="en-US" altLang="zh-CN"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 </a:t>
            </a:r>
            <a:r>
              <a:rPr kumimoji="0" lang="en-US" altLang="zh-CN" b="0" i="0" u="none" strike="noStrike" cap="none" normalizeH="0" baseline="0" dirty="0" err="1" smtClean="0">
                <a:ln>
                  <a:noFill/>
                </a:ln>
                <a:solidFill>
                  <a:srgbClr val="FF0000"/>
                </a:solidFill>
                <a:effectLst/>
                <a:latin typeface="新宋体" pitchFamily="49" charset="-122"/>
                <a:ea typeface="新宋体" pitchFamily="49" charset="-122"/>
                <a:cs typeface="Times New Roman" pitchFamily="18" charset="0"/>
              </a:rPr>
              <a:t>helpdir</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  &lt;/</a:t>
            </a:r>
            <a:r>
              <a:rPr kumimoji="0" lang="en-US" altLang="zh-CN" b="0" i="0" u="none" strike="noStrike" cap="none" normalizeH="0" baseline="0" dirty="0" smtClean="0">
                <a:ln>
                  <a:noFill/>
                </a:ln>
                <a:solidFill>
                  <a:srgbClr val="A31515"/>
                </a:solidFill>
                <a:effectLst/>
                <a:latin typeface="新宋体" pitchFamily="49" charset="-122"/>
                <a:ea typeface="新宋体" pitchFamily="49" charset="-122"/>
                <a:cs typeface="Times New Roman" pitchFamily="18" charset="0"/>
              </a:rPr>
              <a:t>file</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&gt;</a:t>
            </a:r>
            <a:endParaRPr kumimoji="0" lang="en-US" altLang="zh-CN" sz="1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&lt;/</a:t>
            </a:r>
            <a:r>
              <a:rPr kumimoji="0" lang="en-US" altLang="zh-CN" b="0" i="0" u="none" strike="noStrike" cap="none" normalizeH="0" baseline="0" dirty="0" smtClean="0">
                <a:ln>
                  <a:noFill/>
                </a:ln>
                <a:solidFill>
                  <a:srgbClr val="A31515"/>
                </a:solidFill>
                <a:effectLst/>
                <a:latin typeface="新宋体" pitchFamily="49" charset="-122"/>
                <a:ea typeface="新宋体" pitchFamily="49" charset="-122"/>
                <a:cs typeface="Times New Roman" pitchFamily="18" charset="0"/>
              </a:rPr>
              <a:t>assembly</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&gt;</a:t>
            </a:r>
            <a:endParaRPr kumimoji="0" lang="en-US" altLang="zh-CN" sz="3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259" y="54676"/>
            <a:ext cx="8266176" cy="996229"/>
          </a:xfrm>
        </p:spPr>
        <p:txBody>
          <a:bodyPr/>
          <a:lstStyle/>
          <a:p>
            <a:r>
              <a:rPr lang="en-US" dirty="0" smtClean="0"/>
              <a:t>.</a:t>
            </a:r>
            <a:r>
              <a:rPr lang="en-US" dirty="0" err="1" smtClean="0"/>
              <a:t>addin</a:t>
            </a:r>
            <a:r>
              <a:rPr lang="en-US" dirty="0" smtClean="0"/>
              <a:t> File Locations</a:t>
            </a:r>
            <a:endParaRPr lang="en-US" dirty="0"/>
          </a:p>
        </p:txBody>
      </p:sp>
      <p:sp>
        <p:nvSpPr>
          <p:cNvPr id="3" name="Content Placeholder 2"/>
          <p:cNvSpPr>
            <a:spLocks noGrp="1"/>
          </p:cNvSpPr>
          <p:nvPr>
            <p:ph idx="1"/>
          </p:nvPr>
        </p:nvSpPr>
        <p:spPr>
          <a:xfrm>
            <a:off x="417259" y="1286572"/>
            <a:ext cx="8266176" cy="5034705"/>
          </a:xfrm>
        </p:spPr>
        <p:txBody>
          <a:bodyPr/>
          <a:lstStyle/>
          <a:p>
            <a:pPr>
              <a:spcBef>
                <a:spcPts val="0"/>
              </a:spcBef>
              <a:spcAft>
                <a:spcPts val="0"/>
              </a:spcAft>
            </a:pPr>
            <a:r>
              <a:rPr lang="en-US" sz="1800" b="1" dirty="0">
                <a:solidFill>
                  <a:srgbClr val="FFC000"/>
                </a:solidFill>
              </a:rPr>
              <a:t>Version Independent</a:t>
            </a:r>
          </a:p>
          <a:p>
            <a:pPr marL="640044">
              <a:spcBef>
                <a:spcPts val="0"/>
              </a:spcBef>
              <a:spcAft>
                <a:spcPts val="0"/>
              </a:spcAft>
            </a:pPr>
            <a:r>
              <a:rPr lang="en-US" sz="1800" i="1" dirty="0"/>
              <a:t>Windows7/Vista</a:t>
            </a:r>
            <a:r>
              <a:rPr lang="en-US" sz="1800" dirty="0"/>
              <a:t>:</a:t>
            </a:r>
          </a:p>
          <a:p>
            <a:pPr marL="1079604" lvl="2">
              <a:spcBef>
                <a:spcPts val="0"/>
              </a:spcBef>
              <a:spcAft>
                <a:spcPts val="0"/>
              </a:spcAft>
            </a:pPr>
            <a:r>
              <a:rPr lang="en-US" sz="1800" dirty="0">
                <a:latin typeface="Arial Narrow" pitchFamily="34" charset="0"/>
              </a:rPr>
              <a:t>%</a:t>
            </a:r>
            <a:r>
              <a:rPr lang="en-US" sz="1800" dirty="0" smtClean="0">
                <a:latin typeface="Arial Narrow" pitchFamily="34" charset="0"/>
              </a:rPr>
              <a:t>ALLUSERSPROFILE%\Autodesk\Inventor </a:t>
            </a:r>
            <a:r>
              <a:rPr lang="en-US" sz="1800" dirty="0">
                <a:latin typeface="Arial Narrow" pitchFamily="34" charset="0"/>
              </a:rPr>
              <a:t>Addins\</a:t>
            </a:r>
          </a:p>
          <a:p>
            <a:pPr marL="640044">
              <a:spcBef>
                <a:spcPts val="0"/>
              </a:spcBef>
              <a:spcAft>
                <a:spcPts val="0"/>
              </a:spcAft>
            </a:pPr>
            <a:r>
              <a:rPr lang="en-US" sz="1800" i="1" dirty="0" smtClean="0"/>
              <a:t>Windows </a:t>
            </a:r>
            <a:r>
              <a:rPr lang="en-US" sz="1800" i="1" dirty="0"/>
              <a:t>XP</a:t>
            </a:r>
            <a:r>
              <a:rPr lang="en-US" sz="1800" dirty="0"/>
              <a:t>:</a:t>
            </a:r>
          </a:p>
          <a:p>
            <a:pPr marL="1079604" lvl="2">
              <a:spcBef>
                <a:spcPts val="0"/>
              </a:spcBef>
              <a:spcAft>
                <a:spcPts val="0"/>
              </a:spcAft>
            </a:pPr>
            <a:r>
              <a:rPr lang="en-US" sz="1800" dirty="0">
                <a:latin typeface="Arial Narrow" pitchFamily="34" charset="0"/>
              </a:rPr>
              <a:t>%</a:t>
            </a:r>
            <a:r>
              <a:rPr lang="en-US" sz="1800" dirty="0" smtClean="0">
                <a:latin typeface="Arial Narrow" pitchFamily="34" charset="0"/>
              </a:rPr>
              <a:t>ALLUSERSPROFILE</a:t>
            </a:r>
            <a:r>
              <a:rPr lang="en-US" sz="1800" dirty="0">
                <a:latin typeface="Arial Narrow" pitchFamily="34" charset="0"/>
              </a:rPr>
              <a:t>%</a:t>
            </a:r>
            <a:r>
              <a:rPr lang="en-US" sz="1800" dirty="0" smtClean="0">
                <a:latin typeface="Arial Narrow" pitchFamily="34" charset="0"/>
              </a:rPr>
              <a:t>\Application </a:t>
            </a:r>
            <a:r>
              <a:rPr lang="en-US" sz="1800" dirty="0">
                <a:latin typeface="Arial Narrow" pitchFamily="34" charset="0"/>
              </a:rPr>
              <a:t>Data\Autodesk\Inventor Addins</a:t>
            </a:r>
            <a:r>
              <a:rPr lang="en-US" sz="1800" dirty="0" smtClean="0">
                <a:latin typeface="Arial Narrow" pitchFamily="34" charset="0"/>
              </a:rPr>
              <a:t>\</a:t>
            </a:r>
          </a:p>
          <a:p>
            <a:pPr marL="1079604" lvl="2">
              <a:spcBef>
                <a:spcPts val="0"/>
              </a:spcBef>
              <a:spcAft>
                <a:spcPts val="0"/>
              </a:spcAft>
            </a:pPr>
            <a:endParaRPr lang="en-US" sz="1000" dirty="0"/>
          </a:p>
          <a:p>
            <a:pPr>
              <a:spcBef>
                <a:spcPts val="0"/>
              </a:spcBef>
              <a:spcAft>
                <a:spcPts val="0"/>
              </a:spcAft>
            </a:pPr>
            <a:r>
              <a:rPr lang="en-US" sz="1800" b="1" dirty="0">
                <a:solidFill>
                  <a:srgbClr val="FFC000"/>
                </a:solidFill>
              </a:rPr>
              <a:t>Version Dependent</a:t>
            </a:r>
          </a:p>
          <a:p>
            <a:pPr marL="640044">
              <a:spcBef>
                <a:spcPts val="0"/>
              </a:spcBef>
              <a:spcAft>
                <a:spcPts val="0"/>
              </a:spcAft>
            </a:pPr>
            <a:r>
              <a:rPr lang="en-US" sz="1800" i="1" dirty="0"/>
              <a:t>Windows7/Vista:</a:t>
            </a:r>
          </a:p>
          <a:p>
            <a:pPr marL="1079604" lvl="2">
              <a:spcBef>
                <a:spcPts val="0"/>
              </a:spcBef>
              <a:spcAft>
                <a:spcPts val="0"/>
              </a:spcAft>
            </a:pPr>
            <a:r>
              <a:rPr lang="en-US" sz="1800" dirty="0">
                <a:latin typeface="Arial Narrow" pitchFamily="34" charset="0"/>
              </a:rPr>
              <a:t>%</a:t>
            </a:r>
            <a:r>
              <a:rPr lang="en-US" sz="1800" dirty="0" smtClean="0">
                <a:latin typeface="Arial Narrow" pitchFamily="34" charset="0"/>
              </a:rPr>
              <a:t>ALLUSERSPROFILE</a:t>
            </a:r>
            <a:r>
              <a:rPr lang="en-US" sz="1800" dirty="0">
                <a:latin typeface="Arial Narrow" pitchFamily="34" charset="0"/>
              </a:rPr>
              <a:t>%</a:t>
            </a:r>
            <a:r>
              <a:rPr lang="en-US" sz="1800" dirty="0" smtClean="0">
                <a:latin typeface="Arial Narrow" pitchFamily="34" charset="0"/>
              </a:rPr>
              <a:t>\Autodesk\Inventor 2012\Addins</a:t>
            </a:r>
            <a:r>
              <a:rPr lang="en-US" sz="1800" dirty="0">
                <a:latin typeface="Arial Narrow" pitchFamily="34" charset="0"/>
              </a:rPr>
              <a:t>\</a:t>
            </a:r>
          </a:p>
          <a:p>
            <a:pPr marL="640044">
              <a:spcBef>
                <a:spcPts val="0"/>
              </a:spcBef>
              <a:spcAft>
                <a:spcPts val="0"/>
              </a:spcAft>
            </a:pPr>
            <a:r>
              <a:rPr lang="en-US" sz="1800" i="1" dirty="0" smtClean="0"/>
              <a:t>Windows </a:t>
            </a:r>
            <a:r>
              <a:rPr lang="en-US" sz="1800" i="1" dirty="0"/>
              <a:t>XP:</a:t>
            </a:r>
          </a:p>
          <a:p>
            <a:pPr marL="1079604" lvl="2">
              <a:spcBef>
                <a:spcPts val="0"/>
              </a:spcBef>
              <a:spcAft>
                <a:spcPts val="0"/>
              </a:spcAft>
            </a:pPr>
            <a:r>
              <a:rPr lang="en-US" sz="1800" dirty="0">
                <a:latin typeface="Arial Narrow" pitchFamily="34" charset="0"/>
              </a:rPr>
              <a:t>%</a:t>
            </a:r>
            <a:r>
              <a:rPr lang="en-US" sz="1800" dirty="0" smtClean="0">
                <a:latin typeface="Arial Narrow" pitchFamily="34" charset="0"/>
              </a:rPr>
              <a:t>ALLUSERSPROFILE</a:t>
            </a:r>
            <a:r>
              <a:rPr lang="en-US" sz="1800" dirty="0">
                <a:latin typeface="Arial Narrow" pitchFamily="34" charset="0"/>
              </a:rPr>
              <a:t>%</a:t>
            </a:r>
            <a:r>
              <a:rPr lang="en-US" sz="1800" dirty="0" smtClean="0">
                <a:latin typeface="Arial Narrow" pitchFamily="34" charset="0"/>
              </a:rPr>
              <a:t>\Application </a:t>
            </a:r>
            <a:r>
              <a:rPr lang="en-US" sz="1800" dirty="0">
                <a:latin typeface="Arial Narrow" pitchFamily="34" charset="0"/>
              </a:rPr>
              <a:t>Data\Autodesk\Inventor </a:t>
            </a:r>
            <a:r>
              <a:rPr lang="en-US" sz="1800" dirty="0" smtClean="0">
                <a:latin typeface="Arial Narrow" pitchFamily="34" charset="0"/>
              </a:rPr>
              <a:t>2012\Addins\</a:t>
            </a:r>
          </a:p>
          <a:p>
            <a:pPr marL="1079604" lvl="2">
              <a:spcBef>
                <a:spcPts val="0"/>
              </a:spcBef>
              <a:spcAft>
                <a:spcPts val="0"/>
              </a:spcAft>
            </a:pPr>
            <a:endParaRPr lang="en-US" sz="1000" dirty="0"/>
          </a:p>
          <a:p>
            <a:pPr>
              <a:spcBef>
                <a:spcPts val="0"/>
              </a:spcBef>
              <a:spcAft>
                <a:spcPts val="0"/>
              </a:spcAft>
            </a:pPr>
            <a:r>
              <a:rPr lang="en-US" sz="1800" b="1" dirty="0">
                <a:solidFill>
                  <a:srgbClr val="FFC000"/>
                </a:solidFill>
              </a:rPr>
              <a:t>Per User Override</a:t>
            </a:r>
          </a:p>
          <a:p>
            <a:pPr marL="640044">
              <a:spcBef>
                <a:spcPts val="0"/>
              </a:spcBef>
              <a:spcAft>
                <a:spcPts val="0"/>
              </a:spcAft>
            </a:pPr>
            <a:r>
              <a:rPr lang="en-US" sz="1800" i="1" dirty="0" smtClean="0"/>
              <a:t>Windows7/Vista &amp; XP:</a:t>
            </a:r>
            <a:endParaRPr lang="en-US" sz="1800" i="1" dirty="0"/>
          </a:p>
          <a:p>
            <a:pPr marL="1079604" lvl="2">
              <a:spcBef>
                <a:spcPts val="0"/>
              </a:spcBef>
              <a:spcAft>
                <a:spcPts val="0"/>
              </a:spcAft>
            </a:pPr>
            <a:r>
              <a:rPr lang="en-US" sz="1800" dirty="0">
                <a:latin typeface="Arial Narrow" pitchFamily="34" charset="0"/>
              </a:rPr>
              <a:t>%</a:t>
            </a:r>
            <a:r>
              <a:rPr lang="en-US" sz="1800" dirty="0" smtClean="0">
                <a:latin typeface="Arial Narrow" pitchFamily="34" charset="0"/>
              </a:rPr>
              <a:t>APPDATA</a:t>
            </a:r>
            <a:r>
              <a:rPr lang="en-US" sz="1800" dirty="0">
                <a:latin typeface="Arial Narrow" pitchFamily="34" charset="0"/>
              </a:rPr>
              <a:t>%</a:t>
            </a:r>
            <a:r>
              <a:rPr lang="en-US" sz="1800" dirty="0" smtClean="0">
                <a:latin typeface="Arial Narrow" pitchFamily="34" charset="0"/>
              </a:rPr>
              <a:t>\Autodesk\Inventor 2012\Addins\</a:t>
            </a:r>
          </a:p>
          <a:p>
            <a:pPr marL="1079604" lvl="2">
              <a:spcBef>
                <a:spcPts val="0"/>
              </a:spcBef>
              <a:spcAft>
                <a:spcPts val="0"/>
              </a:spcAft>
            </a:pPr>
            <a:endParaRPr lang="en-US" sz="1000" dirty="0" smtClean="0"/>
          </a:p>
          <a:p>
            <a:pPr>
              <a:spcBef>
                <a:spcPts val="0"/>
              </a:spcBef>
              <a:spcAft>
                <a:spcPts val="0"/>
              </a:spcAft>
            </a:pPr>
            <a:r>
              <a:rPr lang="en-US" sz="1800" b="1" dirty="0" smtClean="0">
                <a:solidFill>
                  <a:srgbClr val="FFC000"/>
                </a:solidFill>
              </a:rPr>
              <a:t>App Store</a:t>
            </a:r>
            <a:endParaRPr lang="en-US" sz="1800" b="1" dirty="0">
              <a:solidFill>
                <a:srgbClr val="FFC000"/>
              </a:solidFill>
            </a:endParaRPr>
          </a:p>
          <a:p>
            <a:pPr marL="640044">
              <a:spcBef>
                <a:spcPts val="0"/>
              </a:spcBef>
              <a:spcAft>
                <a:spcPts val="0"/>
              </a:spcAft>
            </a:pPr>
            <a:r>
              <a:rPr lang="en-US" sz="1800" i="1" dirty="0"/>
              <a:t>Windows7/Vista &amp; XP:</a:t>
            </a:r>
          </a:p>
          <a:p>
            <a:pPr marL="1079604" lvl="2">
              <a:spcBef>
                <a:spcPts val="0"/>
              </a:spcBef>
              <a:spcAft>
                <a:spcPts val="0"/>
              </a:spcAft>
            </a:pPr>
            <a:r>
              <a:rPr lang="en-US" sz="1800" dirty="0">
                <a:latin typeface="Arial Narrow" pitchFamily="34" charset="0"/>
              </a:rPr>
              <a:t>%</a:t>
            </a:r>
            <a:r>
              <a:rPr lang="en-US" sz="1800" dirty="0" smtClean="0">
                <a:latin typeface="Arial Narrow" pitchFamily="34" charset="0"/>
              </a:rPr>
              <a:t>APPDATA</a:t>
            </a:r>
            <a:r>
              <a:rPr lang="en-US" sz="1800" dirty="0">
                <a:latin typeface="Arial Narrow" pitchFamily="34" charset="0"/>
              </a:rPr>
              <a:t>%</a:t>
            </a:r>
            <a:r>
              <a:rPr lang="en-US" sz="1800" dirty="0" smtClean="0">
                <a:latin typeface="Arial Narrow" pitchFamily="34" charset="0"/>
              </a:rPr>
              <a:t>\Autodesk\</a:t>
            </a:r>
            <a:r>
              <a:rPr lang="en-US" sz="1800" dirty="0" err="1" smtClean="0">
                <a:latin typeface="Arial Narrow" pitchFamily="34" charset="0"/>
              </a:rPr>
              <a:t>ApplicationPlugins</a:t>
            </a:r>
            <a:endParaRPr lang="en-US" sz="1800" dirty="0">
              <a:latin typeface="Arial Narrow" pitchFamily="34" charset="0"/>
            </a:endParaRPr>
          </a:p>
          <a:p>
            <a:pPr>
              <a:spcBef>
                <a:spcPts val="0"/>
              </a:spcBef>
              <a:spcAft>
                <a:spcPts val="0"/>
              </a:spcAft>
            </a:pPr>
            <a:endParaRPr lang="en-US" sz="1800" dirty="0"/>
          </a:p>
        </p:txBody>
      </p:sp>
    </p:spTree>
    <p:extLst>
      <p:ext uri="{BB962C8B-B14F-4D97-AF65-F5344CB8AC3E}">
        <p14:creationId xmlns:p14="http://schemas.microsoft.com/office/powerpoint/2010/main" xmlns="" val="3986367285"/>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8" y="22225"/>
            <a:ext cx="8062912" cy="1143000"/>
          </a:xfrm>
        </p:spPr>
        <p:txBody>
          <a:bodyPr/>
          <a:lstStyle/>
          <a:p>
            <a:r>
              <a:rPr lang="fr-CH" altLang="zh-CN" dirty="0" smtClean="0"/>
              <a:t>Template post </a:t>
            </a:r>
            <a:r>
              <a:rPr lang="fr-CH" altLang="zh-CN" dirty="0" err="1" smtClean="0"/>
              <a:t>build</a:t>
            </a:r>
            <a:r>
              <a:rPr lang="fr-CH" altLang="zh-CN" dirty="0" smtClean="0"/>
              <a:t> and clean </a:t>
            </a:r>
            <a:r>
              <a:rPr lang="fr-CH" altLang="zh-CN" dirty="0" err="1" smtClean="0"/>
              <a:t>steps</a:t>
            </a:r>
            <a:r>
              <a:rPr lang="zh-CN" altLang="en-US" dirty="0" smtClean="0"/>
              <a:t> </a:t>
            </a:r>
            <a:r>
              <a:rPr lang="en-US" altLang="zh-CN" dirty="0" smtClean="0"/>
              <a:t>(</a:t>
            </a:r>
            <a:r>
              <a:rPr lang="zh-CN" altLang="en-US" dirty="0" smtClean="0"/>
              <a:t> </a:t>
            </a:r>
            <a:r>
              <a:rPr lang="en-US" altLang="zh-CN" dirty="0" smtClean="0"/>
              <a:t>.NET)</a:t>
            </a:r>
            <a:endParaRPr lang="en-US" dirty="0"/>
          </a:p>
        </p:txBody>
      </p:sp>
      <p:sp>
        <p:nvSpPr>
          <p:cNvPr id="3" name="Content Placeholder 2"/>
          <p:cNvSpPr>
            <a:spLocks noGrp="1"/>
          </p:cNvSpPr>
          <p:nvPr>
            <p:ph idx="1"/>
          </p:nvPr>
        </p:nvSpPr>
        <p:spPr>
          <a:xfrm>
            <a:off x="417260" y="1508920"/>
            <a:ext cx="5953060" cy="2415381"/>
          </a:xfrm>
          <a:solidFill>
            <a:schemeClr val="tx1">
              <a:lumMod val="65000"/>
            </a:schemeClr>
          </a:solidFill>
        </p:spPr>
        <p:txBody>
          <a:bodyPr/>
          <a:lstStyle/>
          <a:p>
            <a:pPr>
              <a:buNone/>
            </a:pPr>
            <a:endParaRPr lang="en-US" sz="1400" dirty="0" smtClean="0">
              <a:solidFill>
                <a:schemeClr val="bg1"/>
              </a:solidFill>
            </a:endParaRPr>
          </a:p>
          <a:p>
            <a:pPr>
              <a:buNone/>
            </a:pPr>
            <a:r>
              <a:rPr lang="en-US" sz="1400" dirty="0" smtClean="0">
                <a:solidFill>
                  <a:schemeClr val="bg1"/>
                </a:solidFill>
              </a:rPr>
              <a:t>    call "%VS90COMNTOOLS%vsvars32"			mt.exe -manifest     </a:t>
            </a:r>
          </a:p>
          <a:p>
            <a:pPr>
              <a:buNone/>
            </a:pPr>
            <a:r>
              <a:rPr lang="en-US" sz="1400" dirty="0" smtClean="0">
                <a:solidFill>
                  <a:schemeClr val="bg1"/>
                </a:solidFill>
              </a:rPr>
              <a:t>        "$(</a:t>
            </a:r>
            <a:r>
              <a:rPr lang="en-US" sz="1400" dirty="0" err="1" smtClean="0">
                <a:solidFill>
                  <a:schemeClr val="bg1"/>
                </a:solidFill>
              </a:rPr>
              <a:t>ProjectDir</a:t>
            </a:r>
            <a:r>
              <a:rPr lang="en-US" sz="1400" dirty="0" smtClean="0">
                <a:solidFill>
                  <a:schemeClr val="bg1"/>
                </a:solidFill>
              </a:rPr>
              <a:t>)</a:t>
            </a:r>
            <a:r>
              <a:rPr lang="en-US" sz="1400" dirty="0" err="1" smtClean="0">
                <a:solidFill>
                  <a:srgbClr val="FFC000"/>
                </a:solidFill>
              </a:rPr>
              <a:t>projectname</a:t>
            </a:r>
            <a:r>
              <a:rPr lang="en-US" sz="1400" dirty="0" err="1" smtClean="0">
                <a:solidFill>
                  <a:schemeClr val="bg1"/>
                </a:solidFill>
              </a:rPr>
              <a:t>.X.manifest</a:t>
            </a:r>
            <a:r>
              <a:rPr lang="en-US" sz="1400" dirty="0" smtClean="0">
                <a:solidFill>
                  <a:schemeClr val="bg1"/>
                </a:solidFill>
              </a:rPr>
              <a:t>" -</a:t>
            </a:r>
            <a:r>
              <a:rPr lang="en-US" sz="1400" dirty="0" err="1" smtClean="0">
                <a:solidFill>
                  <a:schemeClr val="bg1"/>
                </a:solidFill>
              </a:rPr>
              <a:t>outputresource</a:t>
            </a:r>
            <a:r>
              <a:rPr lang="en-US" sz="1400" dirty="0" smtClean="0">
                <a:solidFill>
                  <a:schemeClr val="bg1"/>
                </a:solidFill>
              </a:rPr>
              <a:t>:"$(</a:t>
            </a:r>
            <a:r>
              <a:rPr lang="en-US" sz="1400" dirty="0" err="1" smtClean="0">
                <a:solidFill>
                  <a:schemeClr val="bg1"/>
                </a:solidFill>
              </a:rPr>
              <a:t>TargetPath</a:t>
            </a:r>
            <a:r>
              <a:rPr lang="en-US" sz="1400" dirty="0" smtClean="0">
                <a:solidFill>
                  <a:schemeClr val="bg1"/>
                </a:solidFill>
              </a:rPr>
              <a:t>)";#2</a:t>
            </a:r>
          </a:p>
          <a:p>
            <a:pPr>
              <a:buNone/>
            </a:pPr>
            <a:endParaRPr lang="en-US" sz="1400" dirty="0" smtClean="0">
              <a:solidFill>
                <a:schemeClr val="bg1"/>
              </a:solidFill>
            </a:endParaRPr>
          </a:p>
          <a:p>
            <a:pPr>
              <a:buNone/>
            </a:pPr>
            <a:r>
              <a:rPr lang="en-US" sz="1400" dirty="0" smtClean="0">
                <a:solidFill>
                  <a:schemeClr val="bg1"/>
                </a:solidFill>
              </a:rPr>
              <a:t>    </a:t>
            </a:r>
            <a:r>
              <a:rPr lang="en-US" sz="1400" dirty="0" err="1" smtClean="0">
                <a:solidFill>
                  <a:schemeClr val="bg1"/>
                </a:solidFill>
              </a:rPr>
              <a:t>xcopy</a:t>
            </a:r>
            <a:r>
              <a:rPr lang="en-US" sz="1400" dirty="0" smtClean="0">
                <a:solidFill>
                  <a:schemeClr val="bg1"/>
                </a:solidFill>
              </a:rPr>
              <a:t> /y "$(</a:t>
            </a:r>
            <a:r>
              <a:rPr lang="en-US" sz="1400" dirty="0" err="1" smtClean="0">
                <a:solidFill>
                  <a:schemeClr val="bg1"/>
                </a:solidFill>
              </a:rPr>
              <a:t>ProjectDir</a:t>
            </a:r>
            <a:r>
              <a:rPr lang="en-US" sz="1400" dirty="0" smtClean="0">
                <a:solidFill>
                  <a:schemeClr val="bg1"/>
                </a:solidFill>
              </a:rPr>
              <a:t>)</a:t>
            </a:r>
            <a:r>
              <a:rPr lang="en-US" sz="1400" dirty="0" err="1" smtClean="0">
                <a:solidFill>
                  <a:srgbClr val="FFC000"/>
                </a:solidFill>
              </a:rPr>
              <a:t>Autodesk</a:t>
            </a:r>
            <a:r>
              <a:rPr lang="en-US" sz="1400" dirty="0" err="1" smtClean="0">
                <a:solidFill>
                  <a:schemeClr val="bg1"/>
                </a:solidFill>
              </a:rPr>
              <a:t>.</a:t>
            </a:r>
            <a:r>
              <a:rPr lang="en-US" sz="1400" dirty="0" err="1" smtClean="0">
                <a:solidFill>
                  <a:srgbClr val="FFC000"/>
                </a:solidFill>
              </a:rPr>
              <a:t>projectname</a:t>
            </a:r>
            <a:r>
              <a:rPr lang="en-US" sz="1400" dirty="0" err="1" smtClean="0">
                <a:solidFill>
                  <a:schemeClr val="bg1"/>
                </a:solidFill>
              </a:rPr>
              <a:t>.Inventor.addin</a:t>
            </a:r>
            <a:r>
              <a:rPr lang="en-US" sz="1400" dirty="0" smtClean="0">
                <a:solidFill>
                  <a:schemeClr val="bg1"/>
                </a:solidFill>
              </a:rPr>
              <a:t>"  </a:t>
            </a:r>
          </a:p>
          <a:p>
            <a:pPr>
              <a:buNone/>
            </a:pPr>
            <a:r>
              <a:rPr lang="en-US" sz="1400" dirty="0" smtClean="0">
                <a:solidFill>
                  <a:schemeClr val="bg1"/>
                </a:solidFill>
              </a:rPr>
              <a:t>        "$(</a:t>
            </a:r>
            <a:r>
              <a:rPr lang="en-US" sz="1400" dirty="0" err="1" smtClean="0">
                <a:solidFill>
                  <a:schemeClr val="bg1"/>
                </a:solidFill>
              </a:rPr>
              <a:t>AppData</a:t>
            </a:r>
            <a:r>
              <a:rPr lang="en-US" sz="1400" dirty="0" smtClean="0">
                <a:solidFill>
                  <a:schemeClr val="bg1"/>
                </a:solidFill>
              </a:rPr>
              <a:t>)\Autodesk\Inventor 2012\Addins\"</a:t>
            </a:r>
          </a:p>
          <a:p>
            <a:pPr>
              <a:buNone/>
            </a:pPr>
            <a:endParaRPr lang="en-US" sz="1800" dirty="0">
              <a:solidFill>
                <a:schemeClr val="bg1"/>
              </a:solidFill>
            </a:endParaRPr>
          </a:p>
        </p:txBody>
      </p:sp>
      <p:sp>
        <p:nvSpPr>
          <p:cNvPr id="4" name="Content Placeholder 2"/>
          <p:cNvSpPr txBox="1">
            <a:spLocks/>
          </p:cNvSpPr>
          <p:nvPr/>
        </p:nvSpPr>
        <p:spPr bwMode="auto">
          <a:xfrm>
            <a:off x="400593" y="4572000"/>
            <a:ext cx="5969727" cy="1264920"/>
          </a:xfrm>
          <a:prstGeom prst="rect">
            <a:avLst/>
          </a:prstGeom>
          <a:solidFill>
            <a:schemeClr val="tx1">
              <a:lumMod val="65000"/>
            </a:schemeClr>
          </a:solidFill>
          <a:ln w="12700">
            <a:noFill/>
            <a:miter lim="800000"/>
            <a:headEnd/>
            <a:tailEnd/>
          </a:ln>
        </p:spPr>
        <p:txBody>
          <a:bodyPr vert="horz" wrap="square" lIns="0" tIns="0" rIns="0" bIns="0" numCol="1" anchor="t" anchorCtr="0" compatLnSpc="1">
            <a:prstTxWarp prst="textNoShape">
              <a:avLst/>
            </a:prstTxWarp>
          </a:bodyPr>
          <a:lstStyle/>
          <a:p>
            <a:r>
              <a:rPr lang="en-US" sz="1400" dirty="0" smtClean="0">
                <a:solidFill>
                  <a:schemeClr val="bg1"/>
                </a:solidFill>
              </a:rPr>
              <a:t> </a:t>
            </a:r>
          </a:p>
          <a:p>
            <a:r>
              <a:rPr lang="en-US" sz="1400" u="none" dirty="0" smtClean="0">
                <a:solidFill>
                  <a:schemeClr val="bg1"/>
                </a:solidFill>
              </a:rPr>
              <a:t>    &lt;Target Name="</a:t>
            </a:r>
            <a:r>
              <a:rPr lang="en-US" sz="1400" u="none" dirty="0" err="1" smtClean="0">
                <a:solidFill>
                  <a:schemeClr val="bg1"/>
                </a:solidFill>
              </a:rPr>
              <a:t>AfterClean</a:t>
            </a:r>
            <a:r>
              <a:rPr lang="en-US" sz="1400" u="none" dirty="0" smtClean="0">
                <a:solidFill>
                  <a:schemeClr val="bg1"/>
                </a:solidFill>
              </a:rPr>
              <a:t>"&gt;</a:t>
            </a:r>
          </a:p>
          <a:p>
            <a:r>
              <a:rPr lang="en-US" sz="1400" u="none" dirty="0" smtClean="0">
                <a:solidFill>
                  <a:schemeClr val="bg1"/>
                </a:solidFill>
              </a:rPr>
              <a:t>        &lt;Delete Files="$(</a:t>
            </a:r>
            <a:r>
              <a:rPr lang="en-US" sz="1400" u="none" dirty="0" err="1" smtClean="0">
                <a:solidFill>
                  <a:schemeClr val="bg1"/>
                </a:solidFill>
              </a:rPr>
              <a:t>AppData</a:t>
            </a:r>
            <a:r>
              <a:rPr lang="en-US" sz="1400" u="none" dirty="0" smtClean="0">
                <a:solidFill>
                  <a:schemeClr val="bg1"/>
                </a:solidFill>
              </a:rPr>
              <a:t>)\Autodesk\Inventor   </a:t>
            </a:r>
          </a:p>
          <a:p>
            <a:r>
              <a:rPr lang="en-US" sz="1400" u="none" dirty="0" smtClean="0">
                <a:solidFill>
                  <a:schemeClr val="bg1"/>
                </a:solidFill>
              </a:rPr>
              <a:t>          2012\Addins\</a:t>
            </a:r>
            <a:r>
              <a:rPr lang="en-US" sz="1400" u="none" dirty="0" err="1" smtClean="0">
                <a:solidFill>
                  <a:srgbClr val="FFC000"/>
                </a:solidFill>
              </a:rPr>
              <a:t>Autodesk</a:t>
            </a:r>
            <a:r>
              <a:rPr lang="en-US" sz="1400" u="none" dirty="0" err="1" smtClean="0">
                <a:solidFill>
                  <a:schemeClr val="bg1"/>
                </a:solidFill>
              </a:rPr>
              <a:t>.</a:t>
            </a:r>
            <a:r>
              <a:rPr lang="en-US" sz="1400" u="none" dirty="0" err="1" smtClean="0">
                <a:solidFill>
                  <a:srgbClr val="FFC000"/>
                </a:solidFill>
              </a:rPr>
              <a:t>projectname</a:t>
            </a:r>
            <a:r>
              <a:rPr lang="en-US" sz="1400" u="none" dirty="0" err="1" smtClean="0">
                <a:solidFill>
                  <a:schemeClr val="bg1"/>
                </a:solidFill>
              </a:rPr>
              <a:t>.Inventor.addin</a:t>
            </a:r>
            <a:r>
              <a:rPr lang="en-US" sz="1400" u="none" dirty="0" smtClean="0">
                <a:solidFill>
                  <a:schemeClr val="bg1"/>
                </a:solidFill>
              </a:rPr>
              <a:t>" /&gt;</a:t>
            </a:r>
          </a:p>
          <a:p>
            <a:r>
              <a:rPr lang="en-US" sz="1400" u="none" dirty="0" smtClean="0">
                <a:solidFill>
                  <a:schemeClr val="bg1"/>
                </a:solidFill>
              </a:rPr>
              <a:t>    &lt;/Target&gt;</a:t>
            </a:r>
            <a:endParaRPr lang="en-US" sz="1400" u="none" kern="0" dirty="0">
              <a:solidFill>
                <a:schemeClr val="bg1"/>
              </a:solidFill>
              <a:latin typeface="+mn-lt"/>
              <a:ea typeface="ＭＳ Ｐゴシック" charset="-128"/>
              <a:cs typeface="ＭＳ Ｐゴシック" charset="-128"/>
              <a:sym typeface="Arial" charset="0"/>
            </a:endParaRPr>
          </a:p>
        </p:txBody>
      </p:sp>
      <p:sp>
        <p:nvSpPr>
          <p:cNvPr id="5" name="TextBox 4"/>
          <p:cNvSpPr txBox="1"/>
          <p:nvPr/>
        </p:nvSpPr>
        <p:spPr>
          <a:xfrm>
            <a:off x="429164" y="1066800"/>
            <a:ext cx="1885704" cy="592769"/>
          </a:xfrm>
          <a:prstGeom prst="rect">
            <a:avLst/>
          </a:prstGeom>
          <a:noFill/>
        </p:spPr>
        <p:txBody>
          <a:bodyPr wrap="square" lIns="38396" tIns="19198" rIns="38396" bIns="19198" rtlCol="0">
            <a:spAutoFit/>
          </a:bodyPr>
          <a:lstStyle/>
          <a:p>
            <a:r>
              <a:rPr lang="fr-CH" altLang="zh-CN" u="none" dirty="0" smtClean="0">
                <a:solidFill>
                  <a:srgbClr val="FFAA00"/>
                </a:solidFill>
              </a:rPr>
              <a:t>Post-</a:t>
            </a:r>
            <a:r>
              <a:rPr lang="fr-CH" altLang="zh-CN" u="none" dirty="0" err="1" smtClean="0">
                <a:solidFill>
                  <a:srgbClr val="FFAA00"/>
                </a:solidFill>
              </a:rPr>
              <a:t>Build</a:t>
            </a:r>
            <a:r>
              <a:rPr lang="fr-CH" altLang="zh-CN" u="none" dirty="0" smtClean="0">
                <a:solidFill>
                  <a:srgbClr val="FFAA00"/>
                </a:solidFill>
              </a:rPr>
              <a:t>:</a:t>
            </a:r>
            <a:endParaRPr lang="en-US" altLang="zh-CN" u="none" dirty="0" smtClean="0">
              <a:solidFill>
                <a:srgbClr val="FFAA00"/>
              </a:solidFill>
            </a:endParaRPr>
          </a:p>
          <a:p>
            <a:r>
              <a:rPr lang="fr-CH" u="none" dirty="0" smtClean="0">
                <a:solidFill>
                  <a:srgbClr val="FFAA00"/>
                </a:solidFill>
              </a:rPr>
              <a:t>:</a:t>
            </a:r>
            <a:endParaRPr lang="en-US" u="none" dirty="0">
              <a:solidFill>
                <a:srgbClr val="FFAA00"/>
              </a:solidFill>
            </a:endParaRPr>
          </a:p>
        </p:txBody>
      </p:sp>
      <p:sp>
        <p:nvSpPr>
          <p:cNvPr id="6" name="TextBox 5"/>
          <p:cNvSpPr txBox="1"/>
          <p:nvPr/>
        </p:nvSpPr>
        <p:spPr>
          <a:xfrm>
            <a:off x="400593" y="4118402"/>
            <a:ext cx="7267032" cy="315770"/>
          </a:xfrm>
          <a:prstGeom prst="rect">
            <a:avLst/>
          </a:prstGeom>
          <a:noFill/>
        </p:spPr>
        <p:txBody>
          <a:bodyPr wrap="square" lIns="38396" tIns="19198" rIns="38396" bIns="19198" rtlCol="0">
            <a:spAutoFit/>
          </a:bodyPr>
          <a:lstStyle/>
          <a:p>
            <a:r>
              <a:rPr lang="en-US" altLang="zh-CN" u="none" dirty="0" err="1" smtClean="0">
                <a:solidFill>
                  <a:srgbClr val="FFAA00"/>
                </a:solidFill>
              </a:rPr>
              <a:t>AfterClean</a:t>
            </a:r>
            <a:r>
              <a:rPr lang="en-US" altLang="zh-CN" u="none" dirty="0" smtClean="0">
                <a:solidFill>
                  <a:srgbClr val="FFAA00"/>
                </a:solidFill>
              </a:rPr>
              <a:t>: </a:t>
            </a:r>
            <a:r>
              <a:rPr lang="en-US" altLang="zh-CN" u="none" dirty="0" smtClean="0"/>
              <a:t>(manual editing of .</a:t>
            </a:r>
            <a:r>
              <a:rPr lang="en-US" altLang="zh-CN" u="none" dirty="0" err="1" smtClean="0"/>
              <a:t>vbproj</a:t>
            </a:r>
            <a:r>
              <a:rPr lang="en-US" altLang="zh-CN" u="none" dirty="0" smtClean="0"/>
              <a:t> / .</a:t>
            </a:r>
            <a:r>
              <a:rPr lang="en-US" altLang="zh-CN" u="none" dirty="0" err="1" smtClean="0"/>
              <a:t>vcproj</a:t>
            </a:r>
            <a:r>
              <a:rPr lang="en-US" altLang="zh-CN" u="none" dirty="0" smtClean="0"/>
              <a:t> file)</a:t>
            </a:r>
            <a:endParaRPr lang="en-US" altLang="zh-CN" u="none" dirty="0"/>
          </a:p>
        </p:txBody>
      </p:sp>
      <p:pic>
        <p:nvPicPr>
          <p:cNvPr id="44034" name="Picture 2"/>
          <p:cNvPicPr>
            <a:picLocks noChangeAspect="1" noChangeArrowheads="1"/>
          </p:cNvPicPr>
          <p:nvPr/>
        </p:nvPicPr>
        <p:blipFill>
          <a:blip r:embed="rId3" cstate="print"/>
          <a:srcRect/>
          <a:stretch>
            <a:fillRect/>
          </a:stretch>
        </p:blipFill>
        <p:spPr bwMode="auto">
          <a:xfrm>
            <a:off x="6494145" y="1376363"/>
            <a:ext cx="2388674" cy="2662237"/>
          </a:xfrm>
          <a:prstGeom prst="rect">
            <a:avLst/>
          </a:prstGeom>
          <a:noFill/>
          <a:ln w="9525">
            <a:noFill/>
            <a:miter lim="800000"/>
            <a:headEnd/>
            <a:tailEnd/>
          </a:ln>
        </p:spPr>
      </p:pic>
      <p:pic>
        <p:nvPicPr>
          <p:cNvPr id="44035" name="Picture 3"/>
          <p:cNvPicPr>
            <a:picLocks noChangeAspect="1" noChangeArrowheads="1"/>
          </p:cNvPicPr>
          <p:nvPr/>
        </p:nvPicPr>
        <p:blipFill>
          <a:blip r:embed="rId4" cstate="print"/>
          <a:srcRect/>
          <a:stretch>
            <a:fillRect/>
          </a:stretch>
        </p:blipFill>
        <p:spPr bwMode="auto">
          <a:xfrm>
            <a:off x="6558915" y="4394835"/>
            <a:ext cx="2325446" cy="1701165"/>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8" y="22225"/>
            <a:ext cx="8062912" cy="949325"/>
          </a:xfrm>
        </p:spPr>
        <p:txBody>
          <a:bodyPr/>
          <a:lstStyle/>
          <a:p>
            <a:r>
              <a:rPr lang="fr-CH" altLang="zh-CN" dirty="0" smtClean="0"/>
              <a:t>Template post </a:t>
            </a:r>
            <a:r>
              <a:rPr lang="fr-CH" altLang="zh-CN" dirty="0" err="1" smtClean="0"/>
              <a:t>build</a:t>
            </a:r>
            <a:r>
              <a:rPr lang="fr-CH" altLang="zh-CN" dirty="0" smtClean="0"/>
              <a:t> </a:t>
            </a:r>
            <a:r>
              <a:rPr lang="fr-CH" dirty="0" smtClean="0"/>
              <a:t>(C++)</a:t>
            </a:r>
            <a:endParaRPr lang="en-US" dirty="0"/>
          </a:p>
        </p:txBody>
      </p:sp>
      <p:sp>
        <p:nvSpPr>
          <p:cNvPr id="7" name="Content Placeholder 6"/>
          <p:cNvSpPr>
            <a:spLocks noGrp="1"/>
          </p:cNvSpPr>
          <p:nvPr>
            <p:ph idx="1"/>
          </p:nvPr>
        </p:nvSpPr>
        <p:spPr>
          <a:xfrm>
            <a:off x="319088" y="939800"/>
            <a:ext cx="8062912" cy="755650"/>
          </a:xfrm>
        </p:spPr>
        <p:txBody>
          <a:bodyPr/>
          <a:lstStyle/>
          <a:p>
            <a:r>
              <a:rPr lang="en-US" altLang="zh-CN" dirty="0" smtClean="0"/>
              <a:t>Setting in Linker </a:t>
            </a:r>
            <a:endParaRPr lang="en-US" dirty="0"/>
          </a:p>
        </p:txBody>
      </p:sp>
      <p:pic>
        <p:nvPicPr>
          <p:cNvPr id="9" name="Picture 8" descr="cpp-embedd-manifest.png"/>
          <p:cNvPicPr>
            <a:picLocks noChangeAspect="1"/>
          </p:cNvPicPr>
          <p:nvPr/>
        </p:nvPicPr>
        <p:blipFill>
          <a:blip r:embed="rId3" cstate="print"/>
          <a:stretch>
            <a:fillRect/>
          </a:stretch>
        </p:blipFill>
        <p:spPr>
          <a:xfrm>
            <a:off x="862012" y="1602105"/>
            <a:ext cx="7134225" cy="2038350"/>
          </a:xfrm>
          <a:prstGeom prst="rect">
            <a:avLst/>
          </a:prstGeom>
        </p:spPr>
      </p:pic>
      <p:pic>
        <p:nvPicPr>
          <p:cNvPr id="11" name="Picture 10" descr="cpp-embedd-manifest2.png"/>
          <p:cNvPicPr>
            <a:picLocks noChangeAspect="1"/>
          </p:cNvPicPr>
          <p:nvPr/>
        </p:nvPicPr>
        <p:blipFill>
          <a:blip r:embed="rId4" cstate="print"/>
          <a:stretch>
            <a:fillRect/>
          </a:stretch>
        </p:blipFill>
        <p:spPr>
          <a:xfrm>
            <a:off x="900112" y="4538662"/>
            <a:ext cx="7134225" cy="2028825"/>
          </a:xfrm>
          <a:prstGeom prst="rect">
            <a:avLst/>
          </a:prstGeom>
        </p:spPr>
      </p:pic>
      <p:sp>
        <p:nvSpPr>
          <p:cNvPr id="12" name="Content Placeholder 6"/>
          <p:cNvSpPr txBox="1">
            <a:spLocks/>
          </p:cNvSpPr>
          <p:nvPr/>
        </p:nvSpPr>
        <p:spPr bwMode="auto">
          <a:xfrm>
            <a:off x="433388" y="3863975"/>
            <a:ext cx="8062912" cy="755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buFont typeface="Arial" pitchFamily="34" charset="0"/>
              <a:buChar char="•"/>
            </a:pPr>
            <a:r>
              <a:rPr lang="zh-CN" altLang="en-US" sz="2400" u="none" dirty="0" smtClean="0">
                <a:latin typeface="+mn-lt"/>
                <a:cs typeface="+mn-cs"/>
              </a:rPr>
              <a:t> </a:t>
            </a:r>
            <a:r>
              <a:rPr lang="en-US" altLang="zh-CN" sz="2400" u="none" dirty="0" smtClean="0">
                <a:latin typeface="+mn-lt"/>
                <a:cs typeface="+mn-cs"/>
              </a:rPr>
              <a:t>Make sure</a:t>
            </a:r>
            <a:r>
              <a:rPr lang="en-US" altLang="en-US" sz="2400" u="none" dirty="0" smtClean="0">
                <a:latin typeface="+mn-lt"/>
                <a:cs typeface="+mn-cs"/>
              </a:rPr>
              <a:t> “Embed Manifest” </a:t>
            </a:r>
            <a:r>
              <a:rPr lang="zh-CN" altLang="en-US" sz="2400" u="none" dirty="0" smtClean="0">
                <a:latin typeface="+mn-lt"/>
                <a:cs typeface="+mn-cs"/>
              </a:rPr>
              <a:t> </a:t>
            </a:r>
            <a:r>
              <a:rPr lang="en-US" altLang="zh-CN" sz="2400" u="none" dirty="0" smtClean="0">
                <a:latin typeface="+mn-lt"/>
                <a:cs typeface="+mn-cs"/>
              </a:rPr>
              <a:t>is “Yes”</a:t>
            </a:r>
            <a:endParaRPr lang="en-US" altLang="en-US" sz="2400" u="none" dirty="0">
              <a:latin typeface="+mn-lt"/>
              <a:cs typeface="+mn-cs"/>
            </a:endParaRPr>
          </a:p>
        </p:txBody>
      </p:sp>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Visual Studio Express limitations</a:t>
            </a:r>
            <a:endParaRPr lang="en-US" dirty="0"/>
          </a:p>
        </p:txBody>
      </p:sp>
      <p:sp>
        <p:nvSpPr>
          <p:cNvPr id="3" name="Content Placeholder 2"/>
          <p:cNvSpPr>
            <a:spLocks noGrp="1"/>
          </p:cNvSpPr>
          <p:nvPr>
            <p:ph idx="1"/>
          </p:nvPr>
        </p:nvSpPr>
        <p:spPr/>
        <p:txBody>
          <a:bodyPr/>
          <a:lstStyle/>
          <a:p>
            <a:pPr>
              <a:buNone/>
            </a:pPr>
            <a:r>
              <a:rPr lang="en-US" dirty="0" smtClean="0"/>
              <a:t>Visual Studio Express Edition has a few limitations:</a:t>
            </a:r>
          </a:p>
          <a:p>
            <a:pPr>
              <a:buNone/>
            </a:pPr>
            <a:endParaRPr lang="en-US" sz="1500" dirty="0" smtClean="0"/>
          </a:p>
          <a:p>
            <a:pPr lvl="2">
              <a:buClr>
                <a:srgbClr val="FFC000"/>
              </a:buClr>
            </a:pPr>
            <a:r>
              <a:rPr lang="en-US" sz="2400" i="1" dirty="0" smtClean="0">
                <a:solidFill>
                  <a:srgbClr val="FFC000"/>
                </a:solidFill>
              </a:rPr>
              <a:t>Post-Build</a:t>
            </a:r>
            <a:r>
              <a:rPr lang="en-US" sz="2400" dirty="0" smtClean="0">
                <a:solidFill>
                  <a:srgbClr val="FFC000"/>
                </a:solidFill>
              </a:rPr>
              <a:t> </a:t>
            </a:r>
            <a:r>
              <a:rPr lang="en-US" sz="2400" dirty="0" smtClean="0"/>
              <a:t>step not available &gt; Perform manually or use .bat file</a:t>
            </a:r>
          </a:p>
          <a:p>
            <a:pPr lvl="2">
              <a:buClr>
                <a:srgbClr val="FFC000"/>
              </a:buClr>
            </a:pPr>
            <a:endParaRPr lang="en-US" sz="1500" dirty="0" smtClean="0"/>
          </a:p>
          <a:p>
            <a:pPr lvl="2">
              <a:buClr>
                <a:srgbClr val="FFC000"/>
              </a:buClr>
            </a:pPr>
            <a:r>
              <a:rPr lang="en-US" sz="2400" i="1" dirty="0" err="1" smtClean="0">
                <a:solidFill>
                  <a:srgbClr val="FFC000"/>
                </a:solidFill>
              </a:rPr>
              <a:t>AfterClean</a:t>
            </a:r>
            <a:r>
              <a:rPr lang="en-US" sz="2400" dirty="0" smtClean="0"/>
              <a:t> step not available</a:t>
            </a:r>
          </a:p>
          <a:p>
            <a:pPr lvl="2">
              <a:buClr>
                <a:srgbClr val="FFC000"/>
              </a:buClr>
            </a:pPr>
            <a:endParaRPr lang="en-US" sz="1500" dirty="0" smtClean="0"/>
          </a:p>
          <a:p>
            <a:pPr lvl="2">
              <a:buClr>
                <a:srgbClr val="FFC000"/>
              </a:buClr>
            </a:pPr>
            <a:r>
              <a:rPr lang="en-US" sz="2400" dirty="0" smtClean="0"/>
              <a:t>New project created on </a:t>
            </a:r>
            <a:r>
              <a:rPr lang="en-US" sz="2400" dirty="0" smtClean="0">
                <a:solidFill>
                  <a:srgbClr val="FFAA00"/>
                </a:solidFill>
              </a:rPr>
              <a:t>TEMP</a:t>
            </a:r>
            <a:r>
              <a:rPr lang="en-US" sz="2400" dirty="0" smtClean="0"/>
              <a:t> folder &gt; Call ‘Save All’, select folder and change .addin and post-build accordingly</a:t>
            </a:r>
          </a:p>
          <a:p>
            <a:endParaRPr lang="en-US" dirty="0"/>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Registry</a:t>
            </a:r>
            <a:r>
              <a:rPr lang="fr-CH" dirty="0" smtClean="0"/>
              <a:t> Free COM - </a:t>
            </a:r>
            <a:r>
              <a:rPr lang="fr-CH" dirty="0" err="1" smtClean="0"/>
              <a:t>Further</a:t>
            </a:r>
            <a:r>
              <a:rPr lang="fr-CH" dirty="0" smtClean="0"/>
              <a:t> </a:t>
            </a:r>
            <a:r>
              <a:rPr lang="fr-CH" dirty="0" err="1" smtClean="0"/>
              <a:t>reading</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For advanced information about registry-free COM components refer to MSDN website:</a:t>
            </a:r>
          </a:p>
          <a:p>
            <a:pPr>
              <a:buNone/>
            </a:pPr>
            <a:endParaRPr lang="en-US" sz="1000" dirty="0" smtClean="0"/>
          </a:p>
          <a:p>
            <a:pPr>
              <a:buNone/>
            </a:pPr>
            <a:r>
              <a:rPr lang="en-US" dirty="0" smtClean="0"/>
              <a:t>	</a:t>
            </a:r>
            <a:r>
              <a:rPr lang="en-US" sz="1800" dirty="0" smtClean="0">
                <a:hlinkClick r:id="rId3"/>
              </a:rPr>
              <a:t>http://msdn.microsoft.com/en-us/library/ms973913.aspx</a:t>
            </a:r>
            <a:endParaRPr lang="en-US" sz="1800" dirty="0" smtClean="0"/>
          </a:p>
          <a:p>
            <a:pPr>
              <a:buNone/>
            </a:pPr>
            <a:endParaRPr lang="en-US" sz="1000" dirty="0" smtClean="0"/>
          </a:p>
          <a:p>
            <a:pPr>
              <a:buNone/>
            </a:pPr>
            <a:r>
              <a:rPr lang="en-US" sz="1800" dirty="0" smtClean="0"/>
              <a:t>	</a:t>
            </a:r>
            <a:r>
              <a:rPr lang="en-US" sz="1800" dirty="0" smtClean="0">
                <a:hlinkClick r:id="rId4"/>
              </a:rPr>
              <a:t>http://msdn.microsoft.com/en-us/library/ms973915.aspx#rfanetwalk_topic9</a:t>
            </a:r>
            <a:endParaRPr lang="en-US" sz="1800" dirty="0" smtClean="0"/>
          </a:p>
          <a:p>
            <a:pPr>
              <a:buNone/>
            </a:pPr>
            <a:endParaRPr lang="en-US" dirty="0"/>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Agenda</a:t>
            </a:r>
          </a:p>
        </p:txBody>
      </p:sp>
      <p:sp>
        <p:nvSpPr>
          <p:cNvPr id="4" name="TextBox 3"/>
          <p:cNvSpPr txBox="1"/>
          <p:nvPr/>
        </p:nvSpPr>
        <p:spPr>
          <a:xfrm>
            <a:off x="591670" y="1581369"/>
            <a:ext cx="7390504" cy="4385816"/>
          </a:xfrm>
          <a:prstGeom prst="rect">
            <a:avLst/>
          </a:prstGeom>
          <a:noFill/>
        </p:spPr>
        <p:txBody>
          <a:bodyPr wrap="square" rtlCol="0">
            <a:spAutoFit/>
          </a:bodyPr>
          <a:lstStyle/>
          <a:p>
            <a:pPr lvl="0">
              <a:lnSpc>
                <a:spcPct val="150000"/>
              </a:lnSpc>
              <a:buFont typeface="Wingdings" pitchFamily="2" charset="2"/>
              <a:buChar char="Ø"/>
            </a:pPr>
            <a:r>
              <a:rPr lang="en-US" sz="2400" u="none" dirty="0" smtClean="0"/>
              <a:t> .Net overview</a:t>
            </a:r>
          </a:p>
          <a:p>
            <a:pPr lvl="0">
              <a:lnSpc>
                <a:spcPct val="150000"/>
              </a:lnSpc>
              <a:buFont typeface="Wingdings" pitchFamily="2" charset="2"/>
              <a:buChar char="Ø"/>
            </a:pPr>
            <a:r>
              <a:rPr lang="en-US" sz="2400" u="none" dirty="0" smtClean="0"/>
              <a:t>  Why create an </a:t>
            </a:r>
            <a:r>
              <a:rPr lang="en-US" sz="2400" u="none" dirty="0" err="1" smtClean="0"/>
              <a:t>addin</a:t>
            </a:r>
            <a:endParaRPr lang="en-US" sz="2400" u="none" dirty="0" smtClean="0"/>
          </a:p>
          <a:p>
            <a:pPr lvl="0">
              <a:lnSpc>
                <a:spcPct val="150000"/>
              </a:lnSpc>
              <a:buFont typeface="Wingdings" pitchFamily="2" charset="2"/>
              <a:buChar char="Ø"/>
            </a:pPr>
            <a:r>
              <a:rPr lang="en-US" sz="2400" u="none" dirty="0" smtClean="0"/>
              <a:t>   Registry add-in</a:t>
            </a:r>
          </a:p>
          <a:p>
            <a:pPr lvl="0">
              <a:lnSpc>
                <a:spcPct val="150000"/>
              </a:lnSpc>
              <a:buFont typeface="Wingdings" pitchFamily="2" charset="2"/>
              <a:buChar char="Ø"/>
            </a:pPr>
            <a:r>
              <a:rPr lang="en-US" sz="2400" u="none" dirty="0" smtClean="0"/>
              <a:t>  Registry-Free add-in</a:t>
            </a:r>
          </a:p>
          <a:p>
            <a:pPr lvl="0">
              <a:lnSpc>
                <a:spcPct val="150000"/>
              </a:lnSpc>
              <a:buFont typeface="Wingdings" pitchFamily="2" charset="2"/>
              <a:buChar char="Ø"/>
            </a:pPr>
            <a:r>
              <a:rPr lang="en-US" sz="2400" u="none" dirty="0" smtClean="0"/>
              <a:t>  Debugging</a:t>
            </a:r>
            <a:endParaRPr lang="en-US" sz="1000" u="none" dirty="0" smtClean="0"/>
          </a:p>
          <a:p>
            <a:pPr lvl="0">
              <a:lnSpc>
                <a:spcPct val="150000"/>
              </a:lnSpc>
              <a:buFont typeface="Wingdings" pitchFamily="2" charset="2"/>
              <a:buChar char="Ø"/>
            </a:pPr>
            <a:r>
              <a:rPr lang="en-US" sz="2400" u="none" dirty="0" smtClean="0"/>
              <a:t>  Automation</a:t>
            </a:r>
            <a:endParaRPr lang="en-US" sz="1000" u="none" dirty="0" smtClean="0"/>
          </a:p>
          <a:p>
            <a:pPr lvl="0">
              <a:lnSpc>
                <a:spcPct val="150000"/>
              </a:lnSpc>
              <a:buFont typeface="Wingdings" pitchFamily="2" charset="2"/>
              <a:buChar char="Ø"/>
            </a:pPr>
            <a:r>
              <a:rPr lang="en-US" sz="2400" u="none" dirty="0" smtClean="0"/>
              <a:t>  Lab: Creating an “Hello World” </a:t>
            </a:r>
            <a:r>
              <a:rPr lang="en-US" sz="2400" u="none" dirty="0" err="1" smtClean="0"/>
              <a:t>addin</a:t>
            </a:r>
            <a:endParaRPr lang="en-US" sz="2400" u="none" dirty="0" smtClean="0"/>
          </a:p>
          <a:p>
            <a:pPr>
              <a:lnSpc>
                <a:spcPct val="150000"/>
              </a:lnSpc>
            </a:pPr>
            <a:endParaRPr lang="en-US" dirty="0"/>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82274" y="3012814"/>
            <a:ext cx="7772400" cy="1362075"/>
          </a:xfrm>
        </p:spPr>
        <p:txBody>
          <a:bodyPr/>
          <a:lstStyle/>
          <a:p>
            <a:pPr>
              <a:defRPr/>
            </a:pPr>
            <a:r>
              <a:rPr lang="en-US" dirty="0" smtClean="0"/>
              <a:t>Creating an Add-In</a:t>
            </a:r>
            <a:endParaRPr lang="en-US" dirty="0"/>
          </a:p>
        </p:txBody>
      </p:sp>
      <p:sp>
        <p:nvSpPr>
          <p:cNvPr id="33795" name="Text Placeholder 2"/>
          <p:cNvSpPr>
            <a:spLocks noGrp="1"/>
          </p:cNvSpPr>
          <p:nvPr>
            <p:ph type="body" idx="1"/>
          </p:nvPr>
        </p:nvSpPr>
        <p:spPr/>
        <p:txBody>
          <a:bodyPr/>
          <a:lstStyle/>
          <a:p>
            <a:endParaRPr lang="en-US" dirty="0" smtClean="0"/>
          </a:p>
        </p:txBody>
      </p:sp>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Placeholder 1"/>
          <p:cNvSpPr>
            <a:spLocks noGrp="1"/>
          </p:cNvSpPr>
          <p:nvPr>
            <p:ph type="body" sz="quarter" idx="10"/>
          </p:nvPr>
        </p:nvSpPr>
        <p:spPr>
          <a:xfrm>
            <a:off x="599328" y="1070536"/>
            <a:ext cx="7899400" cy="4859338"/>
          </a:xfrm>
        </p:spPr>
        <p:txBody>
          <a:bodyPr/>
          <a:lstStyle/>
          <a:p>
            <a:endParaRPr lang="en-US" dirty="0" smtClean="0">
              <a:latin typeface="Arial" charset="0"/>
              <a:cs typeface="Arial" charset="0"/>
            </a:endParaRPr>
          </a:p>
          <a:p>
            <a:r>
              <a:rPr lang="en-US" dirty="0" smtClean="0">
                <a:latin typeface="Arial" charset="0"/>
                <a:cs typeface="Arial" charset="0"/>
              </a:rPr>
              <a:t>What do I use to create an Add-In?</a:t>
            </a:r>
          </a:p>
          <a:p>
            <a:pPr marL="342900" lvl="1" indent="-342900">
              <a:buClrTx/>
              <a:buSzTx/>
            </a:pPr>
            <a:r>
              <a:rPr lang="en-US" altLang="zh-CN" dirty="0" smtClean="0"/>
              <a:t>Visual Basic 2010  (Ultimate/Professional)</a:t>
            </a:r>
          </a:p>
          <a:p>
            <a:pPr marL="627062" lvl="2" indent="-342900">
              <a:buClrTx/>
              <a:buSzTx/>
            </a:pPr>
            <a:r>
              <a:rPr lang="en-US" altLang="zh-CN" dirty="0" smtClean="0"/>
              <a:t>Full features support	</a:t>
            </a:r>
            <a:endParaRPr lang="en-US" dirty="0" smtClean="0">
              <a:latin typeface="Arial" charset="0"/>
              <a:cs typeface="Arial" charset="0"/>
            </a:endParaRPr>
          </a:p>
          <a:p>
            <a:pPr lvl="1"/>
            <a:r>
              <a:rPr lang="en-US" dirty="0" smtClean="0"/>
              <a:t>Visual Basic 2010 Express Edition</a:t>
            </a:r>
          </a:p>
          <a:p>
            <a:pPr lvl="2"/>
            <a:r>
              <a:rPr lang="en-US" dirty="0" smtClean="0"/>
              <a:t>Free</a:t>
            </a:r>
          </a:p>
          <a:p>
            <a:pPr lvl="2"/>
            <a:r>
              <a:rPr lang="en-US" dirty="0" smtClean="0"/>
              <a:t>Good, free online documentation for non-programmers</a:t>
            </a:r>
          </a:p>
          <a:p>
            <a:pPr lvl="2"/>
            <a:r>
              <a:rPr lang="en-US" dirty="0" smtClean="0"/>
              <a:t>Simplified user-interface  (compared to Visual Studio)</a:t>
            </a:r>
          </a:p>
          <a:p>
            <a:pPr lvl="2"/>
            <a:r>
              <a:rPr lang="en-US" dirty="0" smtClean="0"/>
              <a:t>Has some limitations</a:t>
            </a:r>
          </a:p>
          <a:p>
            <a:pPr lvl="3"/>
            <a:r>
              <a:rPr lang="en-US" dirty="0" smtClean="0">
                <a:solidFill>
                  <a:schemeClr val="tx1"/>
                </a:solidFill>
              </a:rPr>
              <a:t>No 64 bit support</a:t>
            </a:r>
          </a:p>
          <a:p>
            <a:pPr lvl="3"/>
            <a:r>
              <a:rPr lang="en-US" dirty="0" smtClean="0">
                <a:solidFill>
                  <a:schemeClr val="tx1"/>
                </a:solidFill>
              </a:rPr>
              <a:t>No installer support</a:t>
            </a:r>
          </a:p>
          <a:p>
            <a:pPr lvl="3"/>
            <a:r>
              <a:rPr lang="en-US" dirty="0" smtClean="0">
                <a:solidFill>
                  <a:schemeClr val="tx1"/>
                </a:solidFill>
              </a:rPr>
              <a:t>No Visual Studio Add-In support</a:t>
            </a:r>
          </a:p>
          <a:p>
            <a:pPr lvl="3"/>
            <a:r>
              <a:rPr lang="en-US" dirty="0" smtClean="0">
                <a:solidFill>
                  <a:schemeClr val="tx1"/>
                </a:solidFill>
              </a:rPr>
              <a:t>No </a:t>
            </a:r>
            <a:r>
              <a:rPr lang="en-US" dirty="0" err="1" smtClean="0">
                <a:solidFill>
                  <a:schemeClr val="tx1"/>
                </a:solidFill>
              </a:rPr>
              <a:t>ASP.Net</a:t>
            </a:r>
            <a:r>
              <a:rPr lang="en-US" dirty="0" smtClean="0">
                <a:solidFill>
                  <a:schemeClr val="tx1"/>
                </a:solidFill>
              </a:rPr>
              <a:t> development</a:t>
            </a:r>
          </a:p>
          <a:p>
            <a:pPr lvl="3"/>
            <a:r>
              <a:rPr lang="en-US" dirty="0" smtClean="0">
                <a:solidFill>
                  <a:schemeClr val="tx1"/>
                </a:solidFill>
              </a:rPr>
              <a:t>No Pocket PC development</a:t>
            </a:r>
          </a:p>
          <a:p>
            <a:pPr lvl="1"/>
            <a:endParaRPr lang="en-US" dirty="0" smtClean="0"/>
          </a:p>
          <a:p>
            <a:pPr lvl="2"/>
            <a:endParaRPr lang="en-US" dirty="0" smtClean="0"/>
          </a:p>
        </p:txBody>
      </p:sp>
      <p:sp>
        <p:nvSpPr>
          <p:cNvPr id="7" name="Text Placeholder 6"/>
          <p:cNvSpPr>
            <a:spLocks noGrp="1"/>
          </p:cNvSpPr>
          <p:nvPr>
            <p:ph type="body" sz="quarter" idx="11"/>
          </p:nvPr>
        </p:nvSpPr>
        <p:spPr>
          <a:xfrm>
            <a:off x="347663" y="550863"/>
            <a:ext cx="8196262" cy="657225"/>
          </a:xfrm>
        </p:spPr>
        <p:txBody>
          <a:bodyPr/>
          <a:lstStyle/>
          <a:p>
            <a:pPr>
              <a:defRPr/>
            </a:pPr>
            <a:r>
              <a:rPr lang="en-US" smtClean="0"/>
              <a:t>How Do You Create an Add-In?</a:t>
            </a:r>
            <a:endParaRPr lang="en-US" dirty="0"/>
          </a:p>
        </p:txBody>
      </p:sp>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12775" y="1231900"/>
            <a:ext cx="8375650" cy="4859338"/>
          </a:xfrm>
        </p:spPr>
        <p:txBody>
          <a:bodyPr/>
          <a:lstStyle/>
          <a:p>
            <a:pPr>
              <a:buFont typeface="Arial" pitchFamily="34" charset="0"/>
              <a:buChar char="•"/>
            </a:pPr>
            <a:r>
              <a:rPr lang="en-US" sz="2000" dirty="0" smtClean="0">
                <a:latin typeface="Arial" charset="0"/>
                <a:cs typeface="Arial" charset="0"/>
              </a:rPr>
              <a:t>Inventor Add-In Wizard</a:t>
            </a:r>
          </a:p>
          <a:p>
            <a:pPr>
              <a:buFont typeface="Arial" pitchFamily="34" charset="0"/>
              <a:buChar char="•"/>
            </a:pPr>
            <a:r>
              <a:rPr lang="en-US" sz="2000" dirty="0" smtClean="0">
                <a:latin typeface="Arial" charset="0"/>
                <a:cs typeface="Arial" charset="0"/>
              </a:rPr>
              <a:t>Install from SDK\</a:t>
            </a:r>
            <a:r>
              <a:rPr lang="en-US" altLang="zh-CN" sz="2000" dirty="0" err="1" smtClean="0">
                <a:latin typeface="Arial" charset="0"/>
                <a:cs typeface="Arial" charset="0"/>
              </a:rPr>
              <a:t>Developers</a:t>
            </a:r>
            <a:r>
              <a:rPr lang="en-US" sz="2000" dirty="0" err="1" smtClean="0">
                <a:latin typeface="Arial" charset="0"/>
                <a:cs typeface="Arial" charset="0"/>
              </a:rPr>
              <a:t>Tools</a:t>
            </a:r>
            <a:r>
              <a:rPr lang="en-US" sz="2000" dirty="0" smtClean="0">
                <a:latin typeface="Arial" charset="0"/>
                <a:cs typeface="Arial" charset="0"/>
              </a:rPr>
              <a:t>\Tools\Wizards directory</a:t>
            </a:r>
          </a:p>
          <a:p>
            <a:pPr>
              <a:buFont typeface="Arial" pitchFamily="34" charset="0"/>
              <a:buChar char="•"/>
            </a:pPr>
            <a:r>
              <a:rPr lang="en-US" sz="2000" dirty="0" smtClean="0">
                <a:latin typeface="Arial" charset="0"/>
                <a:cs typeface="Arial" charset="0"/>
              </a:rPr>
              <a:t>Use “Autodesk Inventor </a:t>
            </a:r>
            <a:r>
              <a:rPr lang="en-US" sz="2000" dirty="0" err="1" smtClean="0">
                <a:latin typeface="Arial" charset="0"/>
                <a:cs typeface="Arial" charset="0"/>
              </a:rPr>
              <a:t>AddIn</a:t>
            </a:r>
            <a:r>
              <a:rPr lang="en-US" sz="2000" dirty="0" smtClean="0">
                <a:latin typeface="Arial" charset="0"/>
                <a:cs typeface="Arial" charset="0"/>
              </a:rPr>
              <a:t>” template for new Add-In.</a:t>
            </a:r>
          </a:p>
          <a:p>
            <a:endParaRPr lang="en-US" dirty="0" smtClean="0">
              <a:latin typeface="Arial" charset="0"/>
              <a:cs typeface="Arial" charset="0"/>
            </a:endParaRPr>
          </a:p>
          <a:p>
            <a:r>
              <a:rPr lang="en-US" dirty="0" smtClean="0">
                <a:latin typeface="Arial" charset="0"/>
                <a:cs typeface="Arial" charset="0"/>
              </a:rPr>
              <a:t>	</a:t>
            </a:r>
          </a:p>
        </p:txBody>
      </p:sp>
      <p:sp>
        <p:nvSpPr>
          <p:cNvPr id="10" name="Text Placeholder 9"/>
          <p:cNvSpPr>
            <a:spLocks noGrp="1"/>
          </p:cNvSpPr>
          <p:nvPr>
            <p:ph type="body" sz="quarter" idx="11"/>
          </p:nvPr>
        </p:nvSpPr>
        <p:spPr>
          <a:xfrm>
            <a:off x="347663" y="550863"/>
            <a:ext cx="8196262" cy="657225"/>
          </a:xfrm>
        </p:spPr>
        <p:txBody>
          <a:bodyPr/>
          <a:lstStyle/>
          <a:p>
            <a:pPr>
              <a:defRPr/>
            </a:pPr>
            <a:r>
              <a:rPr lang="en-US" dirty="0" smtClean="0"/>
              <a:t>How Do You Create an Add-In?</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121897" y="2397873"/>
            <a:ext cx="5476518" cy="1595903"/>
          </a:xfrm>
          <a:prstGeom prst="rect">
            <a:avLst/>
          </a:prstGeom>
          <a:noFill/>
          <a:ln w="9525">
            <a:noFill/>
            <a:miter lim="800000"/>
            <a:headEnd/>
            <a:tailEnd/>
          </a:ln>
        </p:spPr>
      </p:pic>
      <p:pic>
        <p:nvPicPr>
          <p:cNvPr id="3" name="Picture 3"/>
          <p:cNvPicPr>
            <a:picLocks noChangeAspect="1" noChangeArrowheads="1"/>
          </p:cNvPicPr>
          <p:nvPr/>
        </p:nvPicPr>
        <p:blipFill>
          <a:blip r:embed="rId4" cstate="print"/>
          <a:srcRect/>
          <a:stretch>
            <a:fillRect/>
          </a:stretch>
        </p:blipFill>
        <p:spPr bwMode="auto">
          <a:xfrm>
            <a:off x="1701614" y="3892364"/>
            <a:ext cx="4683025" cy="3476625"/>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8" y="50800"/>
            <a:ext cx="8062912" cy="1143000"/>
          </a:xfrm>
        </p:spPr>
        <p:txBody>
          <a:bodyPr/>
          <a:lstStyle/>
          <a:p>
            <a:r>
              <a:rPr lang="en-US" altLang="zh-CN" dirty="0" smtClean="0"/>
              <a:t>Inventor SDK </a:t>
            </a:r>
            <a:r>
              <a:rPr lang="en-US" altLang="zh-CN" dirty="0" err="1" smtClean="0"/>
              <a:t>addin</a:t>
            </a:r>
            <a:r>
              <a:rPr lang="en-US" altLang="zh-CN" dirty="0" smtClean="0"/>
              <a:t> wizard</a:t>
            </a:r>
            <a:endParaRPr lang="en-US" dirty="0"/>
          </a:p>
        </p:txBody>
      </p:sp>
      <p:sp>
        <p:nvSpPr>
          <p:cNvPr id="3" name="Content Placeholder 2"/>
          <p:cNvSpPr>
            <a:spLocks noGrp="1"/>
          </p:cNvSpPr>
          <p:nvPr>
            <p:ph idx="1"/>
          </p:nvPr>
        </p:nvSpPr>
        <p:spPr>
          <a:xfrm>
            <a:off x="409640" y="1059180"/>
            <a:ext cx="8513380" cy="4709319"/>
          </a:xfrm>
        </p:spPr>
        <p:txBody>
          <a:bodyPr/>
          <a:lstStyle/>
          <a:p>
            <a:pPr lvl="1"/>
            <a:r>
              <a:rPr lang="en-US" altLang="zh-CN" sz="2400" dirty="0" smtClean="0">
                <a:ea typeface="+mn-ea"/>
                <a:cs typeface="+mn-cs"/>
              </a:rPr>
              <a:t>Inventor </a:t>
            </a:r>
            <a:r>
              <a:rPr lang="en-US" altLang="zh-CN" sz="2400" dirty="0" err="1" smtClean="0">
                <a:ea typeface="+mn-ea"/>
                <a:cs typeface="+mn-cs"/>
              </a:rPr>
              <a:t>addin</a:t>
            </a:r>
            <a:r>
              <a:rPr lang="en-US" altLang="zh-CN" sz="2400" dirty="0" smtClean="0">
                <a:ea typeface="+mn-ea"/>
                <a:cs typeface="+mn-cs"/>
              </a:rPr>
              <a:t> wizard</a:t>
            </a:r>
            <a:r>
              <a:rPr lang="zh-CN" altLang="en-US" sz="2400" dirty="0" smtClean="0">
                <a:ea typeface="+mn-ea"/>
                <a:cs typeface="+mn-cs"/>
              </a:rPr>
              <a:t>（</a:t>
            </a:r>
            <a:r>
              <a:rPr lang="en-US" altLang="zh-CN" sz="2400" dirty="0" smtClean="0">
                <a:ea typeface="+mn-ea"/>
                <a:cs typeface="+mn-cs"/>
              </a:rPr>
              <a:t>2012 and above</a:t>
            </a:r>
            <a:r>
              <a:rPr lang="zh-CN" altLang="en-US" sz="2400" dirty="0" smtClean="0">
                <a:ea typeface="+mn-ea"/>
                <a:cs typeface="+mn-cs"/>
              </a:rPr>
              <a:t>）</a:t>
            </a:r>
            <a:r>
              <a:rPr lang="en-US" altLang="zh-CN" sz="2400" dirty="0" smtClean="0">
                <a:ea typeface="+mn-ea"/>
                <a:cs typeface="+mn-cs"/>
              </a:rPr>
              <a:t>can produce </a:t>
            </a:r>
            <a:r>
              <a:rPr lang="en-US" altLang="zh-CN" sz="2400" b="1" dirty="0" smtClean="0">
                <a:solidFill>
                  <a:srgbClr val="FF0000"/>
                </a:solidFill>
                <a:ea typeface="+mn-ea"/>
                <a:cs typeface="+mn-cs"/>
              </a:rPr>
              <a:t>registry-free</a:t>
            </a:r>
            <a:r>
              <a:rPr lang="en-US" altLang="zh-CN" sz="2400" dirty="0" smtClean="0">
                <a:solidFill>
                  <a:srgbClr val="FF0000"/>
                </a:solidFill>
                <a:ea typeface="+mn-ea"/>
                <a:cs typeface="+mn-cs"/>
              </a:rPr>
              <a:t> </a:t>
            </a:r>
            <a:r>
              <a:rPr lang="en-US" altLang="zh-CN" sz="2400" dirty="0" err="1" smtClean="0">
                <a:ea typeface="+mn-ea"/>
                <a:cs typeface="+mn-cs"/>
              </a:rPr>
              <a:t>addin</a:t>
            </a:r>
            <a:r>
              <a:rPr lang="en-US" altLang="zh-CN" sz="2400" dirty="0" smtClean="0">
                <a:ea typeface="+mn-ea"/>
                <a:cs typeface="+mn-cs"/>
              </a:rPr>
              <a:t> </a:t>
            </a:r>
          </a:p>
          <a:p>
            <a:pPr lvl="2">
              <a:buNone/>
            </a:pPr>
            <a:r>
              <a:rPr lang="en-US" altLang="zh-CN" dirty="0" smtClean="0"/>
              <a:t>\SDK\</a:t>
            </a:r>
            <a:r>
              <a:rPr lang="en-US" altLang="zh-CN" dirty="0" err="1" smtClean="0"/>
              <a:t>DeveloperTools</a:t>
            </a:r>
            <a:r>
              <a:rPr lang="en-US" altLang="zh-CN" dirty="0" smtClean="0"/>
              <a:t>\Tools\Wizards\InventorWizards.msi</a:t>
            </a:r>
          </a:p>
          <a:p>
            <a:pPr lvl="2">
              <a:buNone/>
            </a:pPr>
            <a:endParaRPr lang="en-US" altLang="zh-CN" dirty="0" smtClean="0">
              <a:ea typeface="+mn-ea"/>
              <a:cs typeface="+mn-cs"/>
            </a:endParaRPr>
          </a:p>
          <a:p>
            <a:pPr lvl="1"/>
            <a:r>
              <a:rPr lang="en-US" altLang="zh-CN" sz="2400" dirty="0" smtClean="0">
                <a:ea typeface="+mn-ea"/>
                <a:cs typeface="+mn-cs"/>
              </a:rPr>
              <a:t>Problems:</a:t>
            </a:r>
          </a:p>
          <a:p>
            <a:pPr lvl="2"/>
            <a:r>
              <a:rPr lang="en-US" altLang="zh-CN" dirty="0" smtClean="0"/>
              <a:t>C++ </a:t>
            </a:r>
            <a:r>
              <a:rPr lang="zh-CN" altLang="en-US" dirty="0" smtClean="0"/>
              <a:t>：</a:t>
            </a:r>
            <a:r>
              <a:rPr lang="en-US" altLang="zh-CN" dirty="0" smtClean="0"/>
              <a:t>The final </a:t>
            </a:r>
            <a:r>
              <a:rPr lang="en-US" altLang="zh-CN" dirty="0" err="1" smtClean="0"/>
              <a:t>dll</a:t>
            </a:r>
            <a:r>
              <a:rPr lang="en-US" altLang="zh-CN" dirty="0" smtClean="0"/>
              <a:t> has prefix string of RDS while manifest file has not. So make sure to keep them consistent </a:t>
            </a:r>
          </a:p>
          <a:p>
            <a:pPr lvl="2"/>
            <a:endParaRPr lang="en-US" altLang="zh-CN" dirty="0" smtClean="0"/>
          </a:p>
          <a:p>
            <a:pPr lvl="2"/>
            <a:r>
              <a:rPr lang="en-US" altLang="zh-CN" dirty="0" smtClean="0"/>
              <a:t>VB.NET </a:t>
            </a:r>
            <a:r>
              <a:rPr lang="zh-CN" altLang="en-US" dirty="0" smtClean="0"/>
              <a:t>和 </a:t>
            </a:r>
            <a:r>
              <a:rPr lang="en-US" altLang="zh-CN" dirty="0" smtClean="0"/>
              <a:t>C#</a:t>
            </a:r>
            <a:r>
              <a:rPr lang="zh-CN" altLang="en-US" dirty="0" smtClean="0"/>
              <a:t>： </a:t>
            </a:r>
            <a:endParaRPr lang="en-US" altLang="zh-CN" dirty="0" smtClean="0"/>
          </a:p>
          <a:p>
            <a:pPr lvl="2"/>
            <a:r>
              <a:rPr lang="en-US" altLang="zh-CN" sz="1800" dirty="0" smtClean="0"/>
              <a:t>Post-build event does not copy the *.</a:t>
            </a:r>
            <a:r>
              <a:rPr lang="en-US" altLang="zh-CN" sz="1800" dirty="0" err="1" smtClean="0"/>
              <a:t>addin</a:t>
            </a:r>
            <a:r>
              <a:rPr lang="en-US" altLang="zh-CN" sz="1800" dirty="0" smtClean="0"/>
              <a:t> file to the specific folder.</a:t>
            </a:r>
            <a:r>
              <a:rPr lang="zh-CN" altLang="en-US" sz="1800" dirty="0" smtClean="0"/>
              <a:t> </a:t>
            </a:r>
            <a:endParaRPr lang="en-US" altLang="zh-CN" sz="1800" dirty="0" smtClean="0"/>
          </a:p>
          <a:p>
            <a:pPr lvl="2"/>
            <a:r>
              <a:rPr lang="en-US" altLang="zh-CN" sz="1800" dirty="0" smtClean="0"/>
              <a:t>No clean event</a:t>
            </a:r>
          </a:p>
          <a:p>
            <a:pPr lvl="2">
              <a:buNone/>
            </a:pPr>
            <a:endParaRPr lang="en-US" altLang="zh-CN" dirty="0" smtClean="0"/>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5408" y="1420728"/>
            <a:ext cx="8167946" cy="4859059"/>
          </a:xfrm>
        </p:spPr>
        <p:txBody>
          <a:bodyPr/>
          <a:lstStyle/>
          <a:p>
            <a:pPr lvl="0"/>
            <a:r>
              <a:rPr lang="fr-FR" b="0" dirty="0" err="1" smtClean="0"/>
              <a:t>Allow</a:t>
            </a:r>
            <a:r>
              <a:rPr lang="fr-FR" b="0" dirty="0" smtClean="0"/>
              <a:t> to support VB Express 2010 </a:t>
            </a:r>
            <a:r>
              <a:rPr lang="fr-FR" b="0" dirty="0" err="1" smtClean="0"/>
              <a:t>with</a:t>
            </a:r>
            <a:r>
              <a:rPr lang="fr-FR" b="0" dirty="0" smtClean="0"/>
              <a:t> Inventor 2013</a:t>
            </a:r>
            <a:endParaRPr lang="en-US" b="0" dirty="0" smtClean="0"/>
          </a:p>
          <a:p>
            <a:pPr lvl="0"/>
            <a:endParaRPr lang="en-US" sz="1100" b="0" dirty="0" smtClean="0"/>
          </a:p>
          <a:p>
            <a:pPr lvl="0"/>
            <a:r>
              <a:rPr lang="en-US" b="0" dirty="0" smtClean="0"/>
              <a:t>Get the template files (provided with this course)</a:t>
            </a:r>
          </a:p>
          <a:p>
            <a:pPr lvl="0"/>
            <a:r>
              <a:rPr lang="en-US" b="0" i="1" dirty="0" smtClean="0"/>
              <a:t>- </a:t>
            </a:r>
            <a:r>
              <a:rPr lang="en-US" i="1" dirty="0" smtClean="0"/>
              <a:t>VBInventorAddInTemplate.zip</a:t>
            </a:r>
            <a:r>
              <a:rPr lang="en-US" b="0" dirty="0" smtClean="0"/>
              <a:t>. </a:t>
            </a:r>
          </a:p>
          <a:p>
            <a:r>
              <a:rPr lang="en-US" b="0" i="1" dirty="0" smtClean="0"/>
              <a:t>- </a:t>
            </a:r>
            <a:r>
              <a:rPr lang="en-US" i="1" dirty="0" smtClean="0"/>
              <a:t>VCSInventorAddInTemplate.zip</a:t>
            </a:r>
            <a:r>
              <a:rPr lang="en-US" b="0" dirty="0" smtClean="0"/>
              <a:t>. </a:t>
            </a:r>
          </a:p>
          <a:p>
            <a:pPr lvl="0"/>
            <a:endParaRPr lang="en-US" sz="1100" b="0" dirty="0" smtClean="0"/>
          </a:p>
          <a:p>
            <a:pPr lvl="0"/>
            <a:r>
              <a:rPr lang="en-US" b="0" dirty="0" smtClean="0"/>
              <a:t>Copy the </a:t>
            </a:r>
            <a:r>
              <a:rPr lang="en-US" b="0" i="1" dirty="0" smtClean="0"/>
              <a:t>zip</a:t>
            </a:r>
            <a:r>
              <a:rPr lang="en-US" b="0" dirty="0" smtClean="0"/>
              <a:t> files to the following location, Don't unzip them but just copy the files as-is.</a:t>
            </a:r>
            <a:br>
              <a:rPr lang="en-US" b="0" dirty="0" smtClean="0"/>
            </a:br>
            <a:endParaRPr lang="en-US" sz="1100" b="0" dirty="0" smtClean="0"/>
          </a:p>
          <a:p>
            <a:pPr lvl="0"/>
            <a:r>
              <a:rPr lang="en-US" b="0" dirty="0" smtClean="0"/>
              <a:t>"My Documents\Visual Studio 2010\Templates\</a:t>
            </a:r>
            <a:r>
              <a:rPr lang="en-US" b="0" dirty="0" err="1" smtClean="0"/>
              <a:t>ProjectTemplates</a:t>
            </a:r>
            <a:r>
              <a:rPr lang="en-US" b="0" dirty="0" smtClean="0"/>
              <a:t>"</a:t>
            </a:r>
          </a:p>
          <a:p>
            <a:endParaRPr lang="en-US" dirty="0"/>
          </a:p>
        </p:txBody>
      </p:sp>
      <p:sp>
        <p:nvSpPr>
          <p:cNvPr id="3" name="Text Placeholder 2"/>
          <p:cNvSpPr>
            <a:spLocks noGrp="1"/>
          </p:cNvSpPr>
          <p:nvPr>
            <p:ph type="body" sz="quarter" idx="11"/>
          </p:nvPr>
        </p:nvSpPr>
        <p:spPr>
          <a:xfrm>
            <a:off x="320058" y="335582"/>
            <a:ext cx="8474319" cy="657980"/>
          </a:xfrm>
        </p:spPr>
        <p:txBody>
          <a:bodyPr/>
          <a:lstStyle/>
          <a:p>
            <a:r>
              <a:rPr lang="en-US" dirty="0" smtClean="0"/>
              <a:t>Manually Installing the Add-In Template</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Placeholder 1"/>
          <p:cNvSpPr>
            <a:spLocks noGrp="1"/>
          </p:cNvSpPr>
          <p:nvPr>
            <p:ph type="body" sz="quarter" idx="10"/>
          </p:nvPr>
        </p:nvSpPr>
        <p:spPr>
          <a:xfrm>
            <a:off x="612775" y="1517650"/>
            <a:ext cx="7899400" cy="4859338"/>
          </a:xfrm>
        </p:spPr>
        <p:txBody>
          <a:bodyPr/>
          <a:lstStyle/>
          <a:p>
            <a:r>
              <a:rPr lang="en-US" dirty="0" smtClean="0">
                <a:latin typeface="Arial" charset="0"/>
                <a:cs typeface="Arial" charset="0"/>
              </a:rPr>
              <a:t>Inventor 2008 and before</a:t>
            </a:r>
          </a:p>
          <a:p>
            <a:pPr lvl="1"/>
            <a:r>
              <a:rPr lang="en-US" dirty="0" err="1" smtClean="0"/>
              <a:t>Interop</a:t>
            </a:r>
            <a:r>
              <a:rPr lang="en-US" dirty="0" smtClean="0"/>
              <a:t> assembly is automatically created when the COM library is referenced</a:t>
            </a:r>
          </a:p>
          <a:p>
            <a:pPr lvl="1"/>
            <a:r>
              <a:rPr lang="en-US" dirty="0" smtClean="0"/>
              <a:t>Can create </a:t>
            </a:r>
            <a:r>
              <a:rPr lang="en-US" dirty="0" err="1" smtClean="0"/>
              <a:t>interop</a:t>
            </a:r>
            <a:r>
              <a:rPr lang="en-US" dirty="0" smtClean="0"/>
              <a:t> assembly manually as well:</a:t>
            </a:r>
          </a:p>
          <a:p>
            <a:pPr lvl="2"/>
            <a:r>
              <a:rPr lang="en-US" dirty="0" err="1" smtClean="0"/>
              <a:t>tlbimp</a:t>
            </a:r>
            <a:r>
              <a:rPr lang="en-US" dirty="0" smtClean="0"/>
              <a:t> rxinventor.tlb /</a:t>
            </a:r>
            <a:r>
              <a:rPr lang="en-US" dirty="0" err="1" smtClean="0"/>
              <a:t>out:c</a:t>
            </a:r>
            <a:r>
              <a:rPr lang="en-US" dirty="0" smtClean="0"/>
              <a:t>:\</a:t>
            </a:r>
            <a:r>
              <a:rPr lang="en-US" dirty="0" err="1" smtClean="0"/>
              <a:t>MyAddIn</a:t>
            </a:r>
            <a:r>
              <a:rPr lang="en-US" dirty="0" smtClean="0"/>
              <a:t>\myversionof.interop.inventor.dll /primary [/</a:t>
            </a:r>
            <a:r>
              <a:rPr lang="en-US" dirty="0" err="1" smtClean="0"/>
              <a:t>keyfile:c</a:t>
            </a:r>
            <a:r>
              <a:rPr lang="en-US" dirty="0" smtClean="0"/>
              <a:t>:\</a:t>
            </a:r>
            <a:r>
              <a:rPr lang="en-US" dirty="0" err="1" smtClean="0"/>
              <a:t>MyAddIn</a:t>
            </a:r>
            <a:r>
              <a:rPr lang="en-US" dirty="0" smtClean="0"/>
              <a:t>\mykey.snk /</a:t>
            </a:r>
            <a:r>
              <a:rPr lang="en-US" dirty="0" err="1" smtClean="0"/>
              <a:t>namespace:Inventor</a:t>
            </a:r>
            <a:r>
              <a:rPr lang="en-US" dirty="0" smtClean="0"/>
              <a:t>]</a:t>
            </a:r>
          </a:p>
          <a:p>
            <a:endParaRPr lang="en-US" dirty="0" smtClean="0">
              <a:latin typeface="Arial" charset="0"/>
              <a:cs typeface="Arial" charset="0"/>
            </a:endParaRPr>
          </a:p>
          <a:p>
            <a:r>
              <a:rPr lang="en-US" dirty="0" smtClean="0">
                <a:latin typeface="Arial" charset="0"/>
                <a:cs typeface="Arial" charset="0"/>
              </a:rPr>
              <a:t>Inventor 2009 and later</a:t>
            </a:r>
          </a:p>
          <a:p>
            <a:pPr lvl="1"/>
            <a:r>
              <a:rPr lang="en-US" dirty="0" smtClean="0"/>
              <a:t>A strong named </a:t>
            </a:r>
            <a:r>
              <a:rPr lang="en-US" dirty="0" err="1" smtClean="0"/>
              <a:t>interop</a:t>
            </a:r>
            <a:r>
              <a:rPr lang="en-US" dirty="0" smtClean="0"/>
              <a:t> assembly is part of the install and placed in the GAC (Global Assembly Cache)</a:t>
            </a:r>
          </a:p>
          <a:p>
            <a:pPr lvl="1"/>
            <a:r>
              <a:rPr lang="en-US" dirty="0" smtClean="0"/>
              <a:t>On X64, VS may not list it in [Add Reference] dialog. Can add it from &lt;Inventor 2013 Install Path&gt;\Bin\ Public Assemblies\ </a:t>
            </a:r>
            <a:r>
              <a:rPr lang="en-US" dirty="0" err="1" smtClean="0"/>
              <a:t>Autodesk.Inventor.Interop.dll</a:t>
            </a:r>
            <a:endParaRPr lang="en-US" dirty="0" smtClean="0"/>
          </a:p>
        </p:txBody>
      </p:sp>
      <p:sp>
        <p:nvSpPr>
          <p:cNvPr id="3" name="Text Placeholder 2"/>
          <p:cNvSpPr>
            <a:spLocks noGrp="1"/>
          </p:cNvSpPr>
          <p:nvPr>
            <p:ph type="body" sz="quarter" idx="11"/>
          </p:nvPr>
        </p:nvSpPr>
        <p:spPr>
          <a:xfrm>
            <a:off x="347663" y="550863"/>
            <a:ext cx="8196262" cy="657225"/>
          </a:xfrm>
        </p:spPr>
        <p:txBody>
          <a:bodyPr/>
          <a:lstStyle/>
          <a:p>
            <a:pPr>
              <a:defRPr/>
            </a:pPr>
            <a:r>
              <a:rPr lang="en-US" dirty="0" err="1" smtClean="0"/>
              <a:t>Interop</a:t>
            </a:r>
            <a:r>
              <a:rPr lang="en-US" dirty="0" smtClean="0"/>
              <a:t> Assembly</a:t>
            </a:r>
            <a:endParaRPr lang="en-US" dirty="0"/>
          </a:p>
        </p:txBody>
      </p:sp>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Placeholder 1"/>
          <p:cNvSpPr>
            <a:spLocks noGrp="1"/>
          </p:cNvSpPr>
          <p:nvPr>
            <p:ph type="body" sz="quarter" idx="10"/>
          </p:nvPr>
        </p:nvSpPr>
        <p:spPr>
          <a:xfrm>
            <a:off x="612775" y="1231900"/>
            <a:ext cx="7899400" cy="4859338"/>
          </a:xfrm>
        </p:spPr>
        <p:txBody>
          <a:bodyPr/>
          <a:lstStyle/>
          <a:p>
            <a:r>
              <a:rPr lang="en-US" dirty="0" smtClean="0">
                <a:latin typeface="Arial" charset="0"/>
                <a:cs typeface="Arial" charset="0"/>
              </a:rPr>
              <a:t>Activate</a:t>
            </a:r>
          </a:p>
          <a:p>
            <a:endParaRPr lang="en-US" dirty="0" smtClean="0">
              <a:latin typeface="Arial" charset="0"/>
              <a:cs typeface="Arial" charset="0"/>
            </a:endParaRPr>
          </a:p>
          <a:p>
            <a:r>
              <a:rPr lang="en-US" dirty="0" smtClean="0">
                <a:latin typeface="Arial" charset="0"/>
                <a:cs typeface="Arial" charset="0"/>
              </a:rPr>
              <a:t>Deactivate</a:t>
            </a:r>
          </a:p>
          <a:p>
            <a:endParaRPr lang="en-US" dirty="0" smtClean="0">
              <a:latin typeface="Arial" charset="0"/>
              <a:cs typeface="Arial" charset="0"/>
            </a:endParaRPr>
          </a:p>
          <a:p>
            <a:endParaRPr lang="en-US" dirty="0" smtClean="0">
              <a:latin typeface="Arial" charset="0"/>
              <a:cs typeface="Arial" charset="0"/>
            </a:endParaRPr>
          </a:p>
          <a:p>
            <a:endParaRPr lang="en-US" dirty="0" smtClean="0">
              <a:latin typeface="Arial" charset="0"/>
              <a:cs typeface="Arial" charset="0"/>
            </a:endParaRPr>
          </a:p>
          <a:p>
            <a:r>
              <a:rPr lang="en-US" dirty="0" smtClean="0">
                <a:latin typeface="Arial" charset="0"/>
                <a:cs typeface="Arial" charset="0"/>
              </a:rPr>
              <a:t>Registration (for registry </a:t>
            </a:r>
            <a:r>
              <a:rPr lang="en-US" dirty="0" err="1" smtClean="0">
                <a:latin typeface="Arial" charset="0"/>
                <a:cs typeface="Arial" charset="0"/>
              </a:rPr>
              <a:t>addin</a:t>
            </a:r>
            <a:r>
              <a:rPr lang="en-US" dirty="0" smtClean="0">
                <a:latin typeface="Arial" charset="0"/>
                <a:cs typeface="Arial" charset="0"/>
              </a:rPr>
              <a:t>)</a:t>
            </a:r>
          </a:p>
          <a:p>
            <a:endParaRPr lang="en-US" dirty="0" smtClean="0">
              <a:latin typeface="Arial" charset="0"/>
              <a:cs typeface="Arial" charset="0"/>
            </a:endParaRPr>
          </a:p>
          <a:p>
            <a:r>
              <a:rPr lang="en-US" dirty="0" err="1" smtClean="0">
                <a:latin typeface="Arial" charset="0"/>
                <a:cs typeface="Arial" charset="0"/>
              </a:rPr>
              <a:t>ClientID</a:t>
            </a:r>
            <a:endParaRPr lang="en-US" dirty="0" smtClean="0">
              <a:latin typeface="Arial" charset="0"/>
              <a:cs typeface="Arial" charset="0"/>
            </a:endParaRPr>
          </a:p>
          <a:p>
            <a:endParaRPr lang="en-US" dirty="0" smtClean="0">
              <a:latin typeface="Arial" charset="0"/>
              <a:cs typeface="Arial" charset="0"/>
            </a:endParaRPr>
          </a:p>
        </p:txBody>
      </p:sp>
      <p:sp>
        <p:nvSpPr>
          <p:cNvPr id="7" name="Text Placeholder 6"/>
          <p:cNvSpPr>
            <a:spLocks noGrp="1"/>
          </p:cNvSpPr>
          <p:nvPr>
            <p:ph type="body" sz="quarter" idx="11"/>
          </p:nvPr>
        </p:nvSpPr>
        <p:spPr>
          <a:xfrm>
            <a:off x="347663" y="550863"/>
            <a:ext cx="8196262" cy="657225"/>
          </a:xfrm>
        </p:spPr>
        <p:txBody>
          <a:bodyPr/>
          <a:lstStyle/>
          <a:p>
            <a:pPr>
              <a:defRPr/>
            </a:pPr>
            <a:r>
              <a:rPr lang="en-US" dirty="0" smtClean="0"/>
              <a:t>Add-In Basics</a:t>
            </a:r>
            <a:endParaRPr lang="en-US" dirty="0"/>
          </a:p>
        </p:txBody>
      </p:sp>
      <p:sp>
        <p:nvSpPr>
          <p:cNvPr id="8" name="TextBox 7"/>
          <p:cNvSpPr txBox="1"/>
          <p:nvPr/>
        </p:nvSpPr>
        <p:spPr>
          <a:xfrm>
            <a:off x="758825" y="1644650"/>
            <a:ext cx="6954838" cy="311150"/>
          </a:xfrm>
          <a:prstGeom prst="rect">
            <a:avLst/>
          </a:prstGeom>
          <a:solidFill>
            <a:schemeClr val="bg2"/>
          </a:solidFill>
        </p:spPr>
        <p:txBody>
          <a:bodyPr lIns="64264" tIns="32132" rIns="64264" bIns="32132">
            <a:spAutoFit/>
          </a:bodyPr>
          <a:lstStyle/>
          <a:p>
            <a:pPr>
              <a:defRPr/>
            </a:pPr>
            <a:r>
              <a:rPr lang="en-US" sz="1600" b="1" u="none" kern="0" dirty="0" err="1">
                <a:solidFill>
                  <a:srgbClr val="000000"/>
                </a:solidFill>
                <a:latin typeface="Courier New" pitchFamily="49" charset="0"/>
              </a:rPr>
              <a:t>m_inventorApplication</a:t>
            </a:r>
            <a:r>
              <a:rPr lang="en-US" sz="1600" b="1" u="none" kern="0" dirty="0">
                <a:solidFill>
                  <a:srgbClr val="000000"/>
                </a:solidFill>
                <a:latin typeface="Courier New" pitchFamily="49" charset="0"/>
              </a:rPr>
              <a:t> = </a:t>
            </a:r>
            <a:r>
              <a:rPr lang="en-US" sz="1600" b="1" u="none" kern="0" dirty="0" err="1">
                <a:solidFill>
                  <a:srgbClr val="000000"/>
                </a:solidFill>
                <a:latin typeface="Courier New" pitchFamily="49" charset="0"/>
              </a:rPr>
              <a:t>addInSiteObject.Application</a:t>
            </a:r>
            <a:endParaRPr lang="en-US" sz="1600" b="1" u="none" kern="0" dirty="0">
              <a:solidFill>
                <a:srgbClr val="000000"/>
              </a:solidFill>
              <a:latin typeface="Courier New" pitchFamily="49" charset="0"/>
            </a:endParaRPr>
          </a:p>
        </p:txBody>
      </p:sp>
      <p:sp>
        <p:nvSpPr>
          <p:cNvPr id="9" name="TextBox 8"/>
          <p:cNvSpPr txBox="1"/>
          <p:nvPr/>
        </p:nvSpPr>
        <p:spPr>
          <a:xfrm>
            <a:off x="758825" y="2566988"/>
            <a:ext cx="6954838" cy="1065212"/>
          </a:xfrm>
          <a:prstGeom prst="rect">
            <a:avLst/>
          </a:prstGeom>
          <a:solidFill>
            <a:schemeClr val="bg2"/>
          </a:solidFill>
        </p:spPr>
        <p:txBody>
          <a:bodyPr lIns="64264" tIns="32132" rIns="64264" bIns="32132">
            <a:spAutoFit/>
          </a:bodyPr>
          <a:lstStyle/>
          <a:p>
            <a:pPr>
              <a:defRPr/>
            </a:pPr>
            <a:r>
              <a:rPr lang="en-US" sz="1600" b="1" u="none" kern="0" dirty="0" err="1">
                <a:solidFill>
                  <a:srgbClr val="000000"/>
                </a:solidFill>
                <a:latin typeface="Courier New" pitchFamily="49" charset="0"/>
              </a:rPr>
              <a:t>Marshal.FinalReleaseComObject</a:t>
            </a:r>
            <a:r>
              <a:rPr lang="en-US" sz="1600" b="1" u="none" kern="0" dirty="0">
                <a:solidFill>
                  <a:srgbClr val="000000"/>
                </a:solidFill>
                <a:latin typeface="Courier New" pitchFamily="49" charset="0"/>
              </a:rPr>
              <a:t>(</a:t>
            </a:r>
            <a:r>
              <a:rPr lang="en-US" sz="1600" b="1" u="none" kern="0" dirty="0" err="1">
                <a:solidFill>
                  <a:srgbClr val="000000"/>
                </a:solidFill>
                <a:latin typeface="Courier New" pitchFamily="49" charset="0"/>
              </a:rPr>
              <a:t>m_inventorApplication</a:t>
            </a:r>
            <a:r>
              <a:rPr lang="en-US" sz="1700" b="1" u="none" kern="0" dirty="0">
                <a:solidFill>
                  <a:srgbClr val="000000"/>
                </a:solidFill>
                <a:latin typeface="Courier New" pitchFamily="49" charset="0"/>
              </a:rPr>
              <a:t>) </a:t>
            </a:r>
          </a:p>
          <a:p>
            <a:pPr>
              <a:defRPr/>
            </a:pPr>
            <a:r>
              <a:rPr lang="en-US" sz="1600" b="1" u="none" kern="0" dirty="0" err="1">
                <a:solidFill>
                  <a:srgbClr val="000000"/>
                </a:solidFill>
                <a:latin typeface="Courier New" pitchFamily="49" charset="0"/>
              </a:rPr>
              <a:t>m_inventorApplication</a:t>
            </a:r>
            <a:r>
              <a:rPr lang="en-US" sz="1600" b="1" u="none" kern="0" dirty="0">
                <a:solidFill>
                  <a:srgbClr val="000000"/>
                </a:solidFill>
                <a:latin typeface="Courier New" pitchFamily="49" charset="0"/>
              </a:rPr>
              <a:t> = </a:t>
            </a:r>
            <a:r>
              <a:rPr lang="en-US" sz="1600" b="1" u="none" kern="0" dirty="0">
                <a:solidFill>
                  <a:srgbClr val="0000FF"/>
                </a:solidFill>
                <a:latin typeface="Courier New" pitchFamily="49" charset="0"/>
              </a:rPr>
              <a:t>Nothing</a:t>
            </a:r>
          </a:p>
          <a:p>
            <a:pPr>
              <a:defRPr/>
            </a:pPr>
            <a:r>
              <a:rPr lang="en-US" sz="1600" b="1" u="none" kern="0" dirty="0" err="1">
                <a:solidFill>
                  <a:srgbClr val="000000"/>
                </a:solidFill>
                <a:latin typeface="Courier New" pitchFamily="49" charset="0"/>
              </a:rPr>
              <a:t>GC.WaitForPendingFinalizers</a:t>
            </a:r>
            <a:r>
              <a:rPr lang="en-US" sz="1600" b="1" u="none" kern="0" dirty="0">
                <a:solidFill>
                  <a:srgbClr val="000000"/>
                </a:solidFill>
                <a:latin typeface="Courier New" pitchFamily="49" charset="0"/>
              </a:rPr>
              <a:t>() </a:t>
            </a:r>
          </a:p>
          <a:p>
            <a:pPr>
              <a:defRPr/>
            </a:pPr>
            <a:r>
              <a:rPr lang="en-US" sz="1600" b="1" u="none" kern="0" dirty="0" err="1">
                <a:solidFill>
                  <a:srgbClr val="000000"/>
                </a:solidFill>
                <a:latin typeface="Courier New" pitchFamily="49" charset="0"/>
              </a:rPr>
              <a:t>GC.Collect</a:t>
            </a:r>
            <a:r>
              <a:rPr lang="en-US" sz="1600" b="1" u="none" kern="0" dirty="0">
                <a:solidFill>
                  <a:srgbClr val="000000"/>
                </a:solidFill>
                <a:latin typeface="Courier New" pitchFamily="49" charset="0"/>
              </a:rPr>
              <a:t>() </a:t>
            </a:r>
          </a:p>
        </p:txBody>
      </p:sp>
      <p:sp>
        <p:nvSpPr>
          <p:cNvPr id="10" name="TextBox 9"/>
          <p:cNvSpPr txBox="1"/>
          <p:nvPr/>
        </p:nvSpPr>
        <p:spPr>
          <a:xfrm>
            <a:off x="758825" y="5403850"/>
            <a:ext cx="6954838" cy="311150"/>
          </a:xfrm>
          <a:prstGeom prst="rect">
            <a:avLst/>
          </a:prstGeom>
          <a:solidFill>
            <a:schemeClr val="bg2"/>
          </a:solidFill>
        </p:spPr>
        <p:txBody>
          <a:bodyPr lIns="64264" tIns="32132" rIns="64264" bIns="32132">
            <a:spAutoFit/>
          </a:bodyPr>
          <a:lstStyle/>
          <a:p>
            <a:pPr>
              <a:defRPr/>
            </a:pPr>
            <a:r>
              <a:rPr lang="en-US" sz="1600" b="1" u="none" kern="0" dirty="0" err="1">
                <a:solidFill>
                  <a:srgbClr val="000000"/>
                </a:solidFill>
                <a:latin typeface="Courier New" pitchFamily="49" charset="0"/>
              </a:rPr>
              <a:t>GuidAttribute</a:t>
            </a:r>
            <a:r>
              <a:rPr lang="en-US" sz="1600" b="1" u="none" kern="0" dirty="0">
                <a:solidFill>
                  <a:srgbClr val="000000"/>
                </a:solidFill>
                <a:latin typeface="Courier New" pitchFamily="49" charset="0"/>
              </a:rPr>
              <a:t>(</a:t>
            </a:r>
            <a:r>
              <a:rPr lang="en-US" sz="1600" b="1" u="none" kern="0" dirty="0">
                <a:solidFill>
                  <a:srgbClr val="A31515"/>
                </a:solidFill>
                <a:latin typeface="Courier New" pitchFamily="49" charset="0"/>
              </a:rPr>
              <a:t>"f61ba061-ae85-47a2-a344-b96f761401ea"</a:t>
            </a:r>
            <a:r>
              <a:rPr lang="en-US" sz="1600" b="1" u="none" kern="0" dirty="0">
                <a:solidFill>
                  <a:srgbClr val="000000"/>
                </a:solidFill>
                <a:latin typeface="Courier New" pitchFamily="49" charset="0"/>
              </a:rPr>
              <a:t>)</a:t>
            </a:r>
          </a:p>
        </p:txBody>
      </p:sp>
      <p:sp>
        <p:nvSpPr>
          <p:cNvPr id="11" name="TextBox 10"/>
          <p:cNvSpPr txBox="1"/>
          <p:nvPr/>
        </p:nvSpPr>
        <p:spPr>
          <a:xfrm>
            <a:off x="758826" y="4481513"/>
            <a:ext cx="7782746" cy="311113"/>
          </a:xfrm>
          <a:prstGeom prst="rect">
            <a:avLst/>
          </a:prstGeom>
          <a:solidFill>
            <a:schemeClr val="bg2"/>
          </a:solidFill>
        </p:spPr>
        <p:txBody>
          <a:bodyPr wrap="square" lIns="64264" tIns="32132" rIns="64264" bIns="32132">
            <a:spAutoFit/>
          </a:bodyPr>
          <a:lstStyle/>
          <a:p>
            <a:pPr>
              <a:defRPr/>
            </a:pPr>
            <a:r>
              <a:rPr lang="en-US" sz="1600" b="1" u="none" kern="0" dirty="0" err="1">
                <a:solidFill>
                  <a:srgbClr val="000000"/>
                </a:solidFill>
                <a:latin typeface="Courier New" pitchFamily="49" charset="0"/>
              </a:rPr>
              <a:t>subKey.SetValue</a:t>
            </a:r>
            <a:r>
              <a:rPr lang="en-US" sz="1600" b="1" u="none" kern="0" dirty="0">
                <a:solidFill>
                  <a:srgbClr val="000000"/>
                </a:solidFill>
                <a:latin typeface="Courier New" pitchFamily="49" charset="0"/>
              </a:rPr>
              <a:t>(</a:t>
            </a:r>
            <a:r>
              <a:rPr lang="en-US" sz="1600" b="1" u="none" kern="0" dirty="0">
                <a:solidFill>
                  <a:srgbClr val="A31515"/>
                </a:solidFill>
                <a:latin typeface="Courier New" pitchFamily="49" charset="0"/>
              </a:rPr>
              <a:t>"</a:t>
            </a:r>
            <a:r>
              <a:rPr lang="en-US" sz="1600" b="1" u="none" kern="0" dirty="0" err="1">
                <a:solidFill>
                  <a:srgbClr val="A31515"/>
                </a:solidFill>
                <a:latin typeface="Courier New" pitchFamily="49" charset="0"/>
              </a:rPr>
              <a:t>SupportedSoftwareVersionGreaterThan</a:t>
            </a:r>
            <a:r>
              <a:rPr lang="en-US" sz="1600" b="1" u="none" kern="0" dirty="0">
                <a:solidFill>
                  <a:srgbClr val="A31515"/>
                </a:solidFill>
                <a:latin typeface="Courier New" pitchFamily="49" charset="0"/>
              </a:rPr>
              <a:t>"</a:t>
            </a:r>
            <a:r>
              <a:rPr lang="en-US" sz="1600" b="1" u="none" kern="0" dirty="0">
                <a:solidFill>
                  <a:srgbClr val="000000"/>
                </a:solidFill>
                <a:latin typeface="Courier New" pitchFamily="49" charset="0"/>
              </a:rPr>
              <a:t>, </a:t>
            </a:r>
            <a:r>
              <a:rPr lang="en-US" sz="1600" b="1" u="none" kern="0" dirty="0">
                <a:solidFill>
                  <a:srgbClr val="A31515"/>
                </a:solidFill>
                <a:latin typeface="Courier New" pitchFamily="49" charset="0"/>
              </a:rPr>
              <a:t>"11.."</a:t>
            </a:r>
            <a:r>
              <a:rPr lang="en-US" sz="1600" b="1" u="none" kern="0" dirty="0">
                <a:solidFill>
                  <a:srgbClr val="000000"/>
                </a:solidFill>
                <a:latin typeface="Courier New" pitchFamily="49" charset="0"/>
              </a:rPr>
              <a:t>)</a:t>
            </a:r>
          </a:p>
        </p:txBody>
      </p:sp>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Placeholder 1"/>
          <p:cNvSpPr>
            <a:spLocks noGrp="1"/>
          </p:cNvSpPr>
          <p:nvPr>
            <p:ph type="body" sz="quarter" idx="10"/>
          </p:nvPr>
        </p:nvSpPr>
        <p:spPr>
          <a:xfrm>
            <a:off x="612775" y="1231900"/>
            <a:ext cx="7899400" cy="4859338"/>
          </a:xfrm>
        </p:spPr>
        <p:txBody>
          <a:bodyPr/>
          <a:lstStyle/>
          <a:p>
            <a:r>
              <a:rPr lang="en-US" dirty="0" smtClean="0">
                <a:latin typeface="Arial" charset="0"/>
                <a:cs typeface="Arial" charset="0"/>
              </a:rPr>
              <a:t>Version &lt;&gt; Registered Version</a:t>
            </a:r>
          </a:p>
          <a:p>
            <a:pPr lvl="1"/>
            <a:r>
              <a:rPr lang="en-US" dirty="0" err="1" smtClean="0"/>
              <a:t>FirstTime</a:t>
            </a:r>
            <a:r>
              <a:rPr lang="en-US" dirty="0" smtClean="0"/>
              <a:t> = True</a:t>
            </a:r>
          </a:p>
          <a:p>
            <a:pPr lvl="1"/>
            <a:r>
              <a:rPr lang="en-US" dirty="0" smtClean="0"/>
              <a:t>Create </a:t>
            </a:r>
            <a:r>
              <a:rPr lang="en-US" dirty="0" err="1" smtClean="0"/>
              <a:t>ControlDefinitions</a:t>
            </a:r>
            <a:r>
              <a:rPr lang="en-US" dirty="0" smtClean="0"/>
              <a:t> and </a:t>
            </a:r>
            <a:r>
              <a:rPr lang="en-US" dirty="0" err="1" smtClean="0"/>
              <a:t>CommandCategories</a:t>
            </a:r>
            <a:r>
              <a:rPr lang="en-US" dirty="0" smtClean="0"/>
              <a:t>. Create the Environments, </a:t>
            </a:r>
            <a:r>
              <a:rPr lang="en-US" dirty="0" err="1" smtClean="0"/>
              <a:t>CommandBars</a:t>
            </a:r>
            <a:r>
              <a:rPr lang="en-US" dirty="0" smtClean="0"/>
              <a:t>, and Controls, as required</a:t>
            </a:r>
          </a:p>
          <a:p>
            <a:pPr lvl="1"/>
            <a:endParaRPr lang="en-US" dirty="0" smtClean="0"/>
          </a:p>
          <a:p>
            <a:r>
              <a:rPr lang="en-US" dirty="0" smtClean="0">
                <a:latin typeface="Arial" charset="0"/>
                <a:cs typeface="Arial" charset="0"/>
              </a:rPr>
              <a:t>Version = Registered Version</a:t>
            </a:r>
          </a:p>
          <a:p>
            <a:pPr lvl="1"/>
            <a:r>
              <a:rPr lang="en-US" dirty="0" err="1" smtClean="0"/>
              <a:t>FirstTime</a:t>
            </a:r>
            <a:r>
              <a:rPr lang="en-US" dirty="0" smtClean="0"/>
              <a:t> = False</a:t>
            </a:r>
          </a:p>
          <a:p>
            <a:pPr lvl="1"/>
            <a:r>
              <a:rPr lang="en-US" dirty="0" smtClean="0"/>
              <a:t>Current controls, command bars and environments are kept as and where they are</a:t>
            </a:r>
          </a:p>
          <a:p>
            <a:pPr lvl="1"/>
            <a:r>
              <a:rPr lang="en-US" dirty="0" smtClean="0"/>
              <a:t>Create </a:t>
            </a:r>
            <a:r>
              <a:rPr lang="en-US" dirty="0" err="1" smtClean="0"/>
              <a:t>ControlDefinitions</a:t>
            </a:r>
            <a:r>
              <a:rPr lang="en-US" dirty="0" smtClean="0"/>
              <a:t> and </a:t>
            </a:r>
            <a:r>
              <a:rPr lang="en-US" dirty="0" err="1" smtClean="0"/>
              <a:t>CommandCategories</a:t>
            </a:r>
            <a:endParaRPr lang="en-US" dirty="0" smtClean="0"/>
          </a:p>
        </p:txBody>
      </p:sp>
      <p:sp>
        <p:nvSpPr>
          <p:cNvPr id="3" name="Text Placeholder 2"/>
          <p:cNvSpPr>
            <a:spLocks noGrp="1"/>
          </p:cNvSpPr>
          <p:nvPr>
            <p:ph type="body" sz="quarter" idx="11"/>
          </p:nvPr>
        </p:nvSpPr>
        <p:spPr>
          <a:xfrm>
            <a:off x="347663" y="550863"/>
            <a:ext cx="8196262" cy="657225"/>
          </a:xfrm>
        </p:spPr>
        <p:txBody>
          <a:bodyPr/>
          <a:lstStyle/>
          <a:p>
            <a:pPr>
              <a:defRPr/>
            </a:pPr>
            <a:r>
              <a:rPr lang="en-US" dirty="0" smtClean="0"/>
              <a:t>Versioning</a:t>
            </a:r>
            <a:endParaRPr lang="en-US" dirty="0"/>
          </a:p>
        </p:txBody>
      </p:sp>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46952" y="349029"/>
            <a:ext cx="8196221" cy="657980"/>
          </a:xfrm>
        </p:spPr>
        <p:txBody>
          <a:bodyPr/>
          <a:lstStyle/>
          <a:p>
            <a:r>
              <a:rPr lang="fr-FR" dirty="0" err="1" smtClean="0"/>
              <a:t>Debugging</a:t>
            </a:r>
            <a:r>
              <a:rPr lang="fr-FR" dirty="0" smtClean="0"/>
              <a:t> </a:t>
            </a:r>
            <a:r>
              <a:rPr lang="fr-FR" dirty="0" err="1" smtClean="0"/>
              <a:t>from</a:t>
            </a:r>
            <a:r>
              <a:rPr lang="fr-FR" dirty="0" smtClean="0"/>
              <a:t> VB Express</a:t>
            </a:r>
            <a:endParaRPr lang="en-US" dirty="0"/>
          </a:p>
        </p:txBody>
      </p:sp>
      <p:sp>
        <p:nvSpPr>
          <p:cNvPr id="4" name="TextBox 3"/>
          <p:cNvSpPr txBox="1"/>
          <p:nvPr/>
        </p:nvSpPr>
        <p:spPr>
          <a:xfrm>
            <a:off x="467936" y="2457326"/>
            <a:ext cx="7955974" cy="2527104"/>
          </a:xfrm>
          <a:prstGeom prst="rect">
            <a:avLst/>
          </a:prstGeom>
          <a:solidFill>
            <a:schemeClr val="bg2"/>
          </a:solidFill>
        </p:spPr>
        <p:txBody>
          <a:bodyPr wrap="square" lIns="64264" tIns="32132" rIns="64264" bIns="32132">
            <a:spAutoFit/>
          </a:bodyPr>
          <a:lstStyle/>
          <a:p>
            <a:r>
              <a:rPr lang="en-US" sz="1600" u="none" dirty="0" smtClean="0">
                <a:solidFill>
                  <a:schemeClr val="accent5">
                    <a:lumMod val="50000"/>
                  </a:schemeClr>
                </a:solidFill>
              </a:rPr>
              <a:t>&lt;Project </a:t>
            </a:r>
            <a:r>
              <a:rPr lang="en-US" sz="1600" u="none" dirty="0" err="1" smtClean="0">
                <a:solidFill>
                  <a:schemeClr val="accent5">
                    <a:lumMod val="50000"/>
                  </a:schemeClr>
                </a:solidFill>
              </a:rPr>
              <a:t>xmlns</a:t>
            </a:r>
            <a:r>
              <a:rPr lang="en-US" sz="1600" u="none" dirty="0" smtClean="0">
                <a:solidFill>
                  <a:schemeClr val="accent5">
                    <a:lumMod val="50000"/>
                  </a:schemeClr>
                </a:solidFill>
              </a:rPr>
              <a:t>="http://schemas.microsoft.com/developer/msbuild/2003"&gt;</a:t>
            </a:r>
          </a:p>
          <a:p>
            <a:r>
              <a:rPr lang="en-US" sz="1600" u="none" dirty="0" smtClean="0">
                <a:solidFill>
                  <a:schemeClr val="accent5">
                    <a:lumMod val="50000"/>
                  </a:schemeClr>
                </a:solidFill>
              </a:rPr>
              <a:t>      &lt;</a:t>
            </a:r>
            <a:r>
              <a:rPr lang="en-US" sz="1600" u="none" dirty="0" err="1" smtClean="0">
                <a:solidFill>
                  <a:schemeClr val="accent5">
                    <a:lumMod val="50000"/>
                  </a:schemeClr>
                </a:solidFill>
              </a:rPr>
              <a:t>PropertyGroup</a:t>
            </a:r>
            <a:r>
              <a:rPr lang="en-US" sz="1600" u="none" dirty="0" smtClean="0">
                <a:solidFill>
                  <a:schemeClr val="accent5">
                    <a:lumMod val="50000"/>
                  </a:schemeClr>
                </a:solidFill>
              </a:rPr>
              <a:t> Condition=" '$(Configuration)|$(Platform)' == '</a:t>
            </a:r>
            <a:r>
              <a:rPr lang="en-US" sz="1600" u="none" dirty="0" err="1" smtClean="0">
                <a:solidFill>
                  <a:schemeClr val="accent5">
                    <a:lumMod val="50000"/>
                  </a:schemeClr>
                </a:solidFill>
              </a:rPr>
              <a:t>Debug|AnyCPU</a:t>
            </a:r>
            <a:r>
              <a:rPr lang="en-US" sz="1600" u="none" dirty="0" smtClean="0">
                <a:solidFill>
                  <a:schemeClr val="accent5">
                    <a:lumMod val="50000"/>
                  </a:schemeClr>
                </a:solidFill>
              </a:rPr>
              <a:t>' "&gt;</a:t>
            </a:r>
          </a:p>
          <a:p>
            <a:r>
              <a:rPr lang="en-US" sz="1600" u="none" dirty="0" smtClean="0">
                <a:solidFill>
                  <a:schemeClr val="accent5">
                    <a:lumMod val="50000"/>
                  </a:schemeClr>
                </a:solidFill>
              </a:rPr>
              <a:t>            &lt;</a:t>
            </a:r>
            <a:r>
              <a:rPr lang="en-US" sz="1600" u="none" dirty="0" err="1" smtClean="0">
                <a:solidFill>
                  <a:schemeClr val="accent5">
                    <a:lumMod val="50000"/>
                  </a:schemeClr>
                </a:solidFill>
              </a:rPr>
              <a:t>StartAction</a:t>
            </a:r>
            <a:r>
              <a:rPr lang="en-US" sz="1600" u="none" dirty="0" smtClean="0">
                <a:solidFill>
                  <a:schemeClr val="accent5">
                    <a:lumMod val="50000"/>
                  </a:schemeClr>
                </a:solidFill>
              </a:rPr>
              <a:t>&gt;Program&lt;/</a:t>
            </a:r>
            <a:r>
              <a:rPr lang="en-US" sz="1600" u="none" dirty="0" err="1" smtClean="0">
                <a:solidFill>
                  <a:schemeClr val="accent5">
                    <a:lumMod val="50000"/>
                  </a:schemeClr>
                </a:solidFill>
              </a:rPr>
              <a:t>StartAction</a:t>
            </a:r>
            <a:r>
              <a:rPr lang="en-US" sz="1600" u="none" dirty="0" smtClean="0">
                <a:solidFill>
                  <a:schemeClr val="accent5">
                    <a:lumMod val="50000"/>
                  </a:schemeClr>
                </a:solidFill>
              </a:rPr>
              <a:t>&gt;</a:t>
            </a:r>
          </a:p>
          <a:p>
            <a:r>
              <a:rPr lang="en-US" sz="1600" u="none" dirty="0" smtClean="0">
                <a:solidFill>
                  <a:schemeClr val="accent5">
                    <a:lumMod val="50000"/>
                  </a:schemeClr>
                </a:solidFill>
              </a:rPr>
              <a:t>            &lt;</a:t>
            </a:r>
            <a:r>
              <a:rPr lang="en-US" sz="1600" u="none" dirty="0" err="1" smtClean="0">
                <a:solidFill>
                  <a:schemeClr val="accent5">
                    <a:lumMod val="50000"/>
                  </a:schemeClr>
                </a:solidFill>
              </a:rPr>
              <a:t>StartProgram</a:t>
            </a:r>
            <a:r>
              <a:rPr lang="en-US" sz="1600" u="none" dirty="0" smtClean="0">
                <a:solidFill>
                  <a:schemeClr val="accent5">
                    <a:lumMod val="50000"/>
                  </a:schemeClr>
                </a:solidFill>
              </a:rPr>
              <a:t>&gt;C:\Program Files\Autodesk\Inventor </a:t>
            </a:r>
            <a:r>
              <a:rPr lang="en-US" sz="1600" u="none" dirty="0" smtClean="0">
                <a:solidFill>
                  <a:schemeClr val="accent5">
                    <a:lumMod val="50000"/>
                  </a:schemeClr>
                </a:solidFill>
              </a:rPr>
              <a:t>2013\Bin\Inventor.exe</a:t>
            </a:r>
            <a:r>
              <a:rPr lang="en-US" sz="1600" u="none" dirty="0" smtClean="0">
                <a:solidFill>
                  <a:schemeClr val="accent5">
                    <a:lumMod val="50000"/>
                  </a:schemeClr>
                </a:solidFill>
              </a:rPr>
              <a:t>&lt;/</a:t>
            </a:r>
            <a:r>
              <a:rPr lang="en-US" sz="1600" u="none" dirty="0" err="1" smtClean="0">
                <a:solidFill>
                  <a:schemeClr val="accent5">
                    <a:lumMod val="50000"/>
                  </a:schemeClr>
                </a:solidFill>
              </a:rPr>
              <a:t>StartProgram</a:t>
            </a:r>
            <a:r>
              <a:rPr lang="en-US" sz="1600" u="none" dirty="0" smtClean="0">
                <a:solidFill>
                  <a:schemeClr val="accent5">
                    <a:lumMod val="50000"/>
                  </a:schemeClr>
                </a:solidFill>
              </a:rPr>
              <a:t>&gt;</a:t>
            </a:r>
          </a:p>
          <a:p>
            <a:r>
              <a:rPr lang="en-US" sz="1600" u="none" dirty="0" smtClean="0">
                <a:solidFill>
                  <a:schemeClr val="accent5">
                    <a:lumMod val="50000"/>
                  </a:schemeClr>
                </a:solidFill>
              </a:rPr>
              <a:t>      &lt;/</a:t>
            </a:r>
            <a:r>
              <a:rPr lang="en-US" sz="1600" u="none" dirty="0" err="1" smtClean="0">
                <a:solidFill>
                  <a:schemeClr val="accent5">
                    <a:lumMod val="50000"/>
                  </a:schemeClr>
                </a:solidFill>
              </a:rPr>
              <a:t>PropertyGroup</a:t>
            </a:r>
            <a:r>
              <a:rPr lang="en-US" sz="1600" u="none" dirty="0" smtClean="0">
                <a:solidFill>
                  <a:schemeClr val="accent5">
                    <a:lumMod val="50000"/>
                  </a:schemeClr>
                </a:solidFill>
              </a:rPr>
              <a:t>&gt;</a:t>
            </a:r>
          </a:p>
          <a:p>
            <a:r>
              <a:rPr lang="en-US" sz="1600" u="none" dirty="0" smtClean="0">
                <a:solidFill>
                  <a:schemeClr val="accent5">
                    <a:lumMod val="50000"/>
                  </a:schemeClr>
                </a:solidFill>
              </a:rPr>
              <a:t>      &lt;</a:t>
            </a:r>
            <a:r>
              <a:rPr lang="en-US" sz="1600" u="none" dirty="0" err="1" smtClean="0">
                <a:solidFill>
                  <a:schemeClr val="accent5">
                    <a:lumMod val="50000"/>
                  </a:schemeClr>
                </a:solidFill>
              </a:rPr>
              <a:t>PropertyGroup</a:t>
            </a:r>
            <a:r>
              <a:rPr lang="en-US" sz="1600" u="none" dirty="0" smtClean="0">
                <a:solidFill>
                  <a:schemeClr val="accent5">
                    <a:lumMod val="50000"/>
                  </a:schemeClr>
                </a:solidFill>
              </a:rPr>
              <a:t>&gt;</a:t>
            </a:r>
          </a:p>
          <a:p>
            <a:r>
              <a:rPr lang="en-US" sz="1600" u="none" dirty="0" smtClean="0">
                <a:solidFill>
                  <a:schemeClr val="accent5">
                    <a:lumMod val="50000"/>
                  </a:schemeClr>
                </a:solidFill>
              </a:rPr>
              <a:t>            &lt;</a:t>
            </a:r>
            <a:r>
              <a:rPr lang="en-US" sz="1600" u="none" dirty="0" err="1" smtClean="0">
                <a:solidFill>
                  <a:schemeClr val="accent5">
                    <a:lumMod val="50000"/>
                  </a:schemeClr>
                </a:solidFill>
              </a:rPr>
              <a:t>ProjectView</a:t>
            </a:r>
            <a:r>
              <a:rPr lang="en-US" sz="1600" u="none" dirty="0" smtClean="0">
                <a:solidFill>
                  <a:schemeClr val="accent5">
                    <a:lumMod val="50000"/>
                  </a:schemeClr>
                </a:solidFill>
              </a:rPr>
              <a:t>&gt;</a:t>
            </a:r>
            <a:r>
              <a:rPr lang="en-US" sz="1600" u="none" dirty="0" err="1" smtClean="0">
                <a:solidFill>
                  <a:schemeClr val="accent5">
                    <a:lumMod val="50000"/>
                  </a:schemeClr>
                </a:solidFill>
              </a:rPr>
              <a:t>ShowAllFiles</a:t>
            </a:r>
            <a:r>
              <a:rPr lang="en-US" sz="1600" u="none" dirty="0" smtClean="0">
                <a:solidFill>
                  <a:schemeClr val="accent5">
                    <a:lumMod val="50000"/>
                  </a:schemeClr>
                </a:solidFill>
              </a:rPr>
              <a:t>&lt;/</a:t>
            </a:r>
            <a:r>
              <a:rPr lang="en-US" sz="1600" u="none" dirty="0" err="1" smtClean="0">
                <a:solidFill>
                  <a:schemeClr val="accent5">
                    <a:lumMod val="50000"/>
                  </a:schemeClr>
                </a:solidFill>
              </a:rPr>
              <a:t>ProjectView</a:t>
            </a:r>
            <a:r>
              <a:rPr lang="en-US" sz="1600" u="none" dirty="0" smtClean="0">
                <a:solidFill>
                  <a:schemeClr val="accent5">
                    <a:lumMod val="50000"/>
                  </a:schemeClr>
                </a:solidFill>
              </a:rPr>
              <a:t>&gt;</a:t>
            </a:r>
          </a:p>
          <a:p>
            <a:r>
              <a:rPr lang="en-US" sz="1600" u="none" dirty="0" smtClean="0">
                <a:solidFill>
                  <a:schemeClr val="accent5">
                    <a:lumMod val="50000"/>
                  </a:schemeClr>
                </a:solidFill>
              </a:rPr>
              <a:t>      &lt;/</a:t>
            </a:r>
            <a:r>
              <a:rPr lang="en-US" sz="1600" u="none" dirty="0" err="1" smtClean="0">
                <a:solidFill>
                  <a:schemeClr val="accent5">
                    <a:lumMod val="50000"/>
                  </a:schemeClr>
                </a:solidFill>
              </a:rPr>
              <a:t>PropertyGroup</a:t>
            </a:r>
            <a:r>
              <a:rPr lang="en-US" sz="1600" u="none" dirty="0" smtClean="0">
                <a:solidFill>
                  <a:schemeClr val="accent5">
                    <a:lumMod val="50000"/>
                  </a:schemeClr>
                </a:solidFill>
              </a:rPr>
              <a:t>&gt;</a:t>
            </a:r>
          </a:p>
          <a:p>
            <a:r>
              <a:rPr lang="en-US" sz="1600" u="none" dirty="0" smtClean="0">
                <a:solidFill>
                  <a:schemeClr val="accent5">
                    <a:lumMod val="50000"/>
                  </a:schemeClr>
                </a:solidFill>
              </a:rPr>
              <a:t>&lt;/Project&gt;</a:t>
            </a:r>
            <a:endParaRPr lang="en-US" sz="1600" b="1" u="none" kern="0" dirty="0">
              <a:solidFill>
                <a:schemeClr val="accent5">
                  <a:lumMod val="50000"/>
                </a:schemeClr>
              </a:solidFill>
              <a:latin typeface="Courier New" pitchFamily="49" charset="0"/>
            </a:endParaRPr>
          </a:p>
        </p:txBody>
      </p:sp>
      <p:sp>
        <p:nvSpPr>
          <p:cNvPr id="5" name="Text Placeholder 1"/>
          <p:cNvSpPr>
            <a:spLocks noGrp="1"/>
          </p:cNvSpPr>
          <p:nvPr>
            <p:ph type="body" sz="quarter" idx="10"/>
          </p:nvPr>
        </p:nvSpPr>
        <p:spPr>
          <a:xfrm>
            <a:off x="487044" y="1677670"/>
            <a:ext cx="7925435" cy="905510"/>
          </a:xfrm>
        </p:spPr>
        <p:txBody>
          <a:bodyPr/>
          <a:lstStyle/>
          <a:p>
            <a:r>
              <a:rPr lang="fr-FR" dirty="0" err="1" smtClean="0">
                <a:latin typeface="Arial" charset="0"/>
                <a:cs typeface="Arial" charset="0"/>
              </a:rPr>
              <a:t>Create</a:t>
            </a:r>
            <a:r>
              <a:rPr lang="fr-FR" dirty="0" smtClean="0">
                <a:latin typeface="Arial" charset="0"/>
                <a:cs typeface="Arial" charset="0"/>
              </a:rPr>
              <a:t> file </a:t>
            </a:r>
            <a:r>
              <a:rPr lang="en-US" dirty="0" err="1" smtClean="0"/>
              <a:t>MyAddIn.vbproj.user</a:t>
            </a:r>
            <a:r>
              <a:rPr lang="en-US" dirty="0" smtClean="0"/>
              <a:t>:</a:t>
            </a:r>
          </a:p>
          <a:p>
            <a:r>
              <a:rPr lang="fr-FR" dirty="0" smtClean="0">
                <a:latin typeface="Arial" charset="0"/>
                <a:cs typeface="Arial" charset="0"/>
              </a:rPr>
              <a:t> </a:t>
            </a:r>
            <a:endParaRPr lang="en-US"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Placeholder 2"/>
          <p:cNvSpPr>
            <a:spLocks noGrp="1"/>
          </p:cNvSpPr>
          <p:nvPr>
            <p:ph type="body" idx="1"/>
          </p:nvPr>
        </p:nvSpPr>
        <p:spPr>
          <a:xfrm>
            <a:off x="564776" y="2583983"/>
            <a:ext cx="7772400" cy="1500187"/>
          </a:xfrm>
        </p:spPr>
        <p:txBody>
          <a:bodyPr/>
          <a:lstStyle/>
          <a:p>
            <a:r>
              <a:rPr lang="en-US" sz="4400" dirty="0" smtClean="0"/>
              <a:t>Registry Free Add-in Migration</a:t>
            </a:r>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sz="quarter" idx="10"/>
          </p:nvPr>
        </p:nvSpPr>
        <p:spPr>
          <a:xfrm>
            <a:off x="612775" y="1231900"/>
            <a:ext cx="7899400" cy="5116513"/>
          </a:xfrm>
        </p:spPr>
        <p:txBody>
          <a:bodyPr/>
          <a:lstStyle/>
          <a:p>
            <a:r>
              <a:rPr lang="en-US" dirty="0" smtClean="0">
                <a:latin typeface="Arial" charset="0"/>
                <a:cs typeface="Arial" charset="0"/>
              </a:rPr>
              <a:t>What is .NET?</a:t>
            </a:r>
          </a:p>
          <a:p>
            <a:endParaRPr lang="en-US" dirty="0" smtClean="0">
              <a:latin typeface="Arial" charset="0"/>
              <a:cs typeface="Arial" charset="0"/>
            </a:endParaRPr>
          </a:p>
          <a:p>
            <a:r>
              <a:rPr lang="en-US" dirty="0" smtClean="0">
                <a:latin typeface="Arial" charset="0"/>
                <a:cs typeface="Arial" charset="0"/>
              </a:rPr>
              <a:t>.NET Framework	</a:t>
            </a:r>
          </a:p>
          <a:p>
            <a:pPr lvl="1"/>
            <a:r>
              <a:rPr lang="en-US" dirty="0" smtClean="0"/>
              <a:t>Common Language Runtime (CLR)</a:t>
            </a:r>
          </a:p>
          <a:p>
            <a:pPr lvl="2"/>
            <a:r>
              <a:rPr lang="en-US" dirty="0" smtClean="0"/>
              <a:t>Object-Oriented programming environment</a:t>
            </a:r>
          </a:p>
          <a:p>
            <a:pPr lvl="2"/>
            <a:r>
              <a:rPr lang="en-US" dirty="0" smtClean="0"/>
              <a:t>Common execution environment for .NET applications </a:t>
            </a:r>
          </a:p>
          <a:p>
            <a:pPr lvl="2"/>
            <a:r>
              <a:rPr lang="en-US" dirty="0" smtClean="0"/>
              <a:t>Similar to Java VM with stronger interoperability</a:t>
            </a:r>
          </a:p>
          <a:p>
            <a:pPr lvl="2"/>
            <a:endParaRPr lang="en-US" dirty="0" smtClean="0"/>
          </a:p>
          <a:p>
            <a:pPr lvl="1"/>
            <a:r>
              <a:rPr lang="en-US" dirty="0" smtClean="0"/>
              <a:t>Framework Class Library (FCL)</a:t>
            </a:r>
          </a:p>
          <a:p>
            <a:pPr lvl="2"/>
            <a:r>
              <a:rPr lang="en-US" dirty="0" smtClean="0"/>
              <a:t>Object Oriented Collection of re-usable types</a:t>
            </a:r>
          </a:p>
          <a:p>
            <a:pPr lvl="2"/>
            <a:endParaRPr lang="en-US" dirty="0" smtClean="0"/>
          </a:p>
          <a:p>
            <a:pPr lvl="1">
              <a:buFont typeface="Wingdings" pitchFamily="2" charset="2"/>
              <a:buNone/>
            </a:pPr>
            <a:r>
              <a:rPr lang="en-US" dirty="0" smtClean="0"/>
              <a:t>(Source: MSDN)</a:t>
            </a:r>
          </a:p>
        </p:txBody>
      </p:sp>
      <p:sp>
        <p:nvSpPr>
          <p:cNvPr id="7" name="Text Placeholder 6"/>
          <p:cNvSpPr>
            <a:spLocks noGrp="1"/>
          </p:cNvSpPr>
          <p:nvPr>
            <p:ph type="body" sz="quarter" idx="11"/>
          </p:nvPr>
        </p:nvSpPr>
        <p:spPr>
          <a:xfrm>
            <a:off x="347663" y="550863"/>
            <a:ext cx="8196262" cy="657225"/>
          </a:xfrm>
        </p:spPr>
        <p:txBody>
          <a:bodyPr/>
          <a:lstStyle/>
          <a:p>
            <a:pPr>
              <a:defRPr/>
            </a:pPr>
            <a:r>
              <a:rPr lang="en-US" smtClean="0"/>
              <a:t>.NET Overview</a:t>
            </a:r>
            <a:endParaRPr lang="en-US" dirty="0"/>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8" y="50800"/>
            <a:ext cx="8062912" cy="1143000"/>
          </a:xfrm>
        </p:spPr>
        <p:txBody>
          <a:bodyPr/>
          <a:lstStyle/>
          <a:p>
            <a:r>
              <a:rPr lang="fr-CH" dirty="0" err="1" smtClean="0"/>
              <a:t>Step</a:t>
            </a:r>
            <a:r>
              <a:rPr lang="fr-CH" dirty="0" smtClean="0"/>
              <a:t> 1 - </a:t>
            </a:r>
            <a:r>
              <a:rPr lang="fr-CH" dirty="0" err="1" smtClean="0"/>
              <a:t>Removing</a:t>
            </a:r>
            <a:r>
              <a:rPr lang="fr-CH" dirty="0" smtClean="0"/>
              <a:t> COM </a:t>
            </a:r>
            <a:r>
              <a:rPr lang="fr-CH" dirty="0" err="1" smtClean="0"/>
              <a:t>visibility</a:t>
            </a:r>
            <a:r>
              <a:rPr lang="fr-CH" dirty="0" smtClean="0"/>
              <a:t> (.Net)</a:t>
            </a:r>
            <a:endParaRPr lang="en-US" dirty="0"/>
          </a:p>
        </p:txBody>
      </p:sp>
      <p:sp>
        <p:nvSpPr>
          <p:cNvPr id="3" name="Content Placeholder 2"/>
          <p:cNvSpPr>
            <a:spLocks noGrp="1"/>
          </p:cNvSpPr>
          <p:nvPr>
            <p:ph idx="1"/>
          </p:nvPr>
        </p:nvSpPr>
        <p:spPr/>
        <p:txBody>
          <a:bodyPr/>
          <a:lstStyle/>
          <a:p>
            <a:pPr>
              <a:buClr>
                <a:srgbClr val="FFC000"/>
              </a:buClr>
              <a:buFont typeface="Wingdings" pitchFamily="2" charset="2"/>
              <a:buChar char="§"/>
            </a:pPr>
            <a:r>
              <a:rPr lang="en-US" sz="1800" dirty="0" smtClean="0"/>
              <a:t>Remove code associated with registering the add-in in the registry: This means removing the </a:t>
            </a:r>
            <a:r>
              <a:rPr lang="en-US" sz="1800" dirty="0" smtClean="0">
                <a:solidFill>
                  <a:srgbClr val="FFC000"/>
                </a:solidFill>
              </a:rPr>
              <a:t>Register</a:t>
            </a:r>
            <a:r>
              <a:rPr lang="en-US" sz="1800" dirty="0" smtClean="0"/>
              <a:t> and </a:t>
            </a:r>
            <a:r>
              <a:rPr lang="en-US" sz="1800" dirty="0" smtClean="0">
                <a:solidFill>
                  <a:srgbClr val="FFC000"/>
                </a:solidFill>
              </a:rPr>
              <a:t>Unregister</a:t>
            </a:r>
            <a:r>
              <a:rPr lang="en-US" sz="1800" dirty="0" smtClean="0"/>
              <a:t> methods from your add-in class</a:t>
            </a:r>
          </a:p>
          <a:p>
            <a:pPr>
              <a:buClr>
                <a:srgbClr val="FFC000"/>
              </a:buClr>
              <a:buFont typeface="Wingdings" pitchFamily="2" charset="2"/>
              <a:buChar char="§"/>
            </a:pPr>
            <a:endParaRPr lang="en-US" sz="1800" dirty="0" smtClean="0"/>
          </a:p>
          <a:p>
            <a:pPr>
              <a:buClr>
                <a:srgbClr val="FFC000"/>
              </a:buClr>
              <a:buFont typeface="Wingdings" pitchFamily="2" charset="2"/>
              <a:buChar char="§"/>
            </a:pPr>
            <a:r>
              <a:rPr lang="en-US" sz="1800" dirty="0" smtClean="0"/>
              <a:t>The </a:t>
            </a:r>
            <a:r>
              <a:rPr lang="en-US" sz="1800" dirty="0" err="1" smtClean="0">
                <a:solidFill>
                  <a:srgbClr val="FFC000"/>
                </a:solidFill>
              </a:rPr>
              <a:t>AddInGuid</a:t>
            </a:r>
            <a:r>
              <a:rPr lang="en-US" sz="1800" dirty="0" smtClean="0"/>
              <a:t> property is in the same region as the registration functions, so if you intend on using this property in other areas of your add-in you’ll want to be careful not to delete it</a:t>
            </a:r>
          </a:p>
          <a:p>
            <a:pPr>
              <a:buClr>
                <a:srgbClr val="FFC000"/>
              </a:buClr>
              <a:buFont typeface="Wingdings" pitchFamily="2" charset="2"/>
              <a:buChar char="§"/>
            </a:pPr>
            <a:endParaRPr lang="fr-CH" sz="1800" dirty="0" smtClean="0"/>
          </a:p>
          <a:p>
            <a:pPr>
              <a:buClr>
                <a:srgbClr val="FFC000"/>
              </a:buClr>
              <a:buFont typeface="Wingdings" pitchFamily="2" charset="2"/>
              <a:buChar char="§"/>
            </a:pPr>
            <a:r>
              <a:rPr lang="en-US" sz="1800" dirty="0" smtClean="0"/>
              <a:t>Uncheck the </a:t>
            </a:r>
            <a:r>
              <a:rPr lang="en-US" sz="1800" dirty="0" smtClean="0">
                <a:solidFill>
                  <a:srgbClr val="FFC000"/>
                </a:solidFill>
              </a:rPr>
              <a:t>Register for COM </a:t>
            </a:r>
            <a:r>
              <a:rPr lang="en-US" sz="1800" dirty="0" err="1" smtClean="0">
                <a:solidFill>
                  <a:srgbClr val="FFC000"/>
                </a:solidFill>
              </a:rPr>
              <a:t>interop</a:t>
            </a:r>
            <a:r>
              <a:rPr lang="en-US" sz="1800" dirty="0" smtClean="0">
                <a:solidFill>
                  <a:srgbClr val="FFC000"/>
                </a:solidFill>
              </a:rPr>
              <a:t> </a:t>
            </a:r>
            <a:r>
              <a:rPr lang="en-US" sz="1800" dirty="0" smtClean="0"/>
              <a:t>check box on the “Compile” tab of the Application Properties dialog</a:t>
            </a:r>
          </a:p>
          <a:p>
            <a:endParaRPr lang="en-US" sz="1800" dirty="0" smtClean="0"/>
          </a:p>
          <a:p>
            <a:endParaRPr lang="en-US" sz="1800" dirty="0"/>
          </a:p>
        </p:txBody>
      </p:sp>
    </p:spTree>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8" y="57149"/>
            <a:ext cx="8062912" cy="1019175"/>
          </a:xfrm>
        </p:spPr>
        <p:txBody>
          <a:bodyPr/>
          <a:lstStyle/>
          <a:p>
            <a:r>
              <a:rPr lang="fr-CH" dirty="0" err="1" smtClean="0"/>
              <a:t>Step</a:t>
            </a:r>
            <a:r>
              <a:rPr lang="fr-CH" dirty="0" smtClean="0"/>
              <a:t> 1 - </a:t>
            </a:r>
            <a:r>
              <a:rPr lang="fr-CH" dirty="0" err="1" smtClean="0"/>
              <a:t>Removing</a:t>
            </a:r>
            <a:r>
              <a:rPr lang="fr-CH" dirty="0" smtClean="0"/>
              <a:t> COM </a:t>
            </a:r>
            <a:r>
              <a:rPr lang="fr-CH" dirty="0" err="1" smtClean="0"/>
              <a:t>visibility</a:t>
            </a:r>
            <a:r>
              <a:rPr lang="fr-CH" dirty="0" smtClean="0"/>
              <a:t> (C++)</a:t>
            </a:r>
            <a:endParaRPr lang="en-US" dirty="0"/>
          </a:p>
        </p:txBody>
      </p:sp>
      <p:sp>
        <p:nvSpPr>
          <p:cNvPr id="3" name="Content Placeholder 2"/>
          <p:cNvSpPr>
            <a:spLocks noGrp="1"/>
          </p:cNvSpPr>
          <p:nvPr>
            <p:ph idx="1"/>
          </p:nvPr>
        </p:nvSpPr>
        <p:spPr>
          <a:xfrm>
            <a:off x="319088" y="1092200"/>
            <a:ext cx="8062912" cy="5119688"/>
          </a:xfrm>
        </p:spPr>
        <p:txBody>
          <a:bodyPr/>
          <a:lstStyle/>
          <a:p>
            <a:pPr>
              <a:buClr>
                <a:srgbClr val="FFC000"/>
              </a:buClr>
              <a:buFont typeface="Wingdings" pitchFamily="2" charset="2"/>
              <a:buChar char="§"/>
            </a:pPr>
            <a:r>
              <a:rPr lang="en-US" sz="1800" dirty="0" smtClean="0"/>
              <a:t>Remove code associated with registering the add-in in the registry: remove the </a:t>
            </a:r>
            <a:r>
              <a:rPr lang="en-US" sz="1800" dirty="0" smtClean="0">
                <a:solidFill>
                  <a:srgbClr val="FFC000"/>
                </a:solidFill>
              </a:rPr>
              <a:t>.</a:t>
            </a:r>
            <a:r>
              <a:rPr lang="en-US" sz="1800" dirty="0" err="1" smtClean="0">
                <a:solidFill>
                  <a:srgbClr val="FFC000"/>
                </a:solidFill>
              </a:rPr>
              <a:t>rgs</a:t>
            </a:r>
            <a:r>
              <a:rPr lang="en-US" sz="1800" dirty="0" smtClean="0">
                <a:solidFill>
                  <a:srgbClr val="FFC000"/>
                </a:solidFill>
              </a:rPr>
              <a:t> file</a:t>
            </a:r>
            <a:r>
              <a:rPr lang="en-US" sz="1800" dirty="0" smtClean="0"/>
              <a:t> associated with the project, delete </a:t>
            </a:r>
            <a:r>
              <a:rPr lang="en-US" sz="1800" dirty="0" err="1" smtClean="0">
                <a:solidFill>
                  <a:srgbClr val="FFC000"/>
                </a:solidFill>
              </a:rPr>
              <a:t>DllRegisterServer</a:t>
            </a:r>
            <a:r>
              <a:rPr lang="en-US" sz="1800" dirty="0" smtClean="0"/>
              <a:t> and </a:t>
            </a:r>
            <a:r>
              <a:rPr lang="en-US" sz="1800" dirty="0" err="1" smtClean="0">
                <a:solidFill>
                  <a:srgbClr val="FFC000"/>
                </a:solidFill>
              </a:rPr>
              <a:t>DllUnregisterServer</a:t>
            </a:r>
            <a:r>
              <a:rPr lang="en-US" sz="1800" dirty="0" smtClean="0"/>
              <a:t> functions. </a:t>
            </a:r>
          </a:p>
          <a:p>
            <a:pPr>
              <a:buClr>
                <a:srgbClr val="FFC000"/>
              </a:buClr>
              <a:buFont typeface="Wingdings" pitchFamily="2" charset="2"/>
              <a:buChar char="§"/>
            </a:pPr>
            <a:endParaRPr lang="en-US" sz="1000" dirty="0" smtClean="0"/>
          </a:p>
          <a:p>
            <a:pPr>
              <a:buClr>
                <a:srgbClr val="FFC000"/>
              </a:buClr>
              <a:buFont typeface="Wingdings" pitchFamily="2" charset="2"/>
              <a:buChar char="§"/>
            </a:pPr>
            <a:r>
              <a:rPr lang="en-US" sz="1800" dirty="0" smtClean="0"/>
              <a:t>Uncheck the </a:t>
            </a:r>
            <a:r>
              <a:rPr lang="en-US" sz="1800" dirty="0" smtClean="0">
                <a:solidFill>
                  <a:srgbClr val="FFC000"/>
                </a:solidFill>
              </a:rPr>
              <a:t>Register for COM </a:t>
            </a:r>
            <a:r>
              <a:rPr lang="en-US" sz="1800" dirty="0" err="1" smtClean="0">
                <a:solidFill>
                  <a:srgbClr val="FFC000"/>
                </a:solidFill>
              </a:rPr>
              <a:t>interop</a:t>
            </a:r>
            <a:r>
              <a:rPr lang="en-US" sz="1800" dirty="0" smtClean="0">
                <a:solidFill>
                  <a:srgbClr val="FFC000"/>
                </a:solidFill>
              </a:rPr>
              <a:t> </a:t>
            </a:r>
            <a:r>
              <a:rPr lang="en-US" sz="1800" dirty="0" smtClean="0"/>
              <a:t>check box on the "Build" tab of the Application Properties dialog. </a:t>
            </a:r>
          </a:p>
          <a:p>
            <a:pPr>
              <a:buClr>
                <a:srgbClr val="FFC000"/>
              </a:buClr>
              <a:buFont typeface="Wingdings" pitchFamily="2" charset="2"/>
              <a:buChar char="§"/>
            </a:pPr>
            <a:endParaRPr lang="en-US" sz="1000" dirty="0" smtClean="0"/>
          </a:p>
          <a:p>
            <a:pPr>
              <a:buClr>
                <a:srgbClr val="FFC000"/>
              </a:buClr>
              <a:buFont typeface="Wingdings" pitchFamily="2" charset="2"/>
              <a:buChar char="§"/>
            </a:pPr>
            <a:r>
              <a:rPr lang="en-US" sz="1800" dirty="0" smtClean="0"/>
              <a:t>Finally </a:t>
            </a:r>
            <a:r>
              <a:rPr lang="en-US" sz="1800" dirty="0" smtClean="0">
                <a:solidFill>
                  <a:srgbClr val="FFC000"/>
                </a:solidFill>
              </a:rPr>
              <a:t>remove post-build step</a:t>
            </a:r>
            <a:r>
              <a:rPr lang="en-US" sz="1800" dirty="0" smtClean="0"/>
              <a:t> that registers the add-in found in the Build Events section of the settings: Clear out any text in the Command Line field:</a:t>
            </a:r>
          </a:p>
          <a:p>
            <a:endParaRPr lang="en-US" dirty="0"/>
          </a:p>
        </p:txBody>
      </p:sp>
      <p:pic>
        <p:nvPicPr>
          <p:cNvPr id="4" name="Picture 3" descr="cpp-com-remove.png"/>
          <p:cNvPicPr>
            <a:picLocks noChangeAspect="1"/>
          </p:cNvPicPr>
          <p:nvPr/>
        </p:nvPicPr>
        <p:blipFill>
          <a:blip r:embed="rId3" cstate="print"/>
          <a:stretch>
            <a:fillRect/>
          </a:stretch>
        </p:blipFill>
        <p:spPr>
          <a:xfrm>
            <a:off x="1204912" y="3870809"/>
            <a:ext cx="6157913" cy="2680213"/>
          </a:xfrm>
          <a:prstGeom prst="rect">
            <a:avLst/>
          </a:prstGeom>
        </p:spPr>
      </p:pic>
    </p:spTree>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8" y="41275"/>
            <a:ext cx="8062912" cy="1143000"/>
          </a:xfrm>
        </p:spPr>
        <p:txBody>
          <a:bodyPr/>
          <a:lstStyle/>
          <a:p>
            <a:r>
              <a:rPr lang="fr-CH" dirty="0" err="1" smtClean="0"/>
              <a:t>Step</a:t>
            </a:r>
            <a:r>
              <a:rPr lang="fr-CH" dirty="0" smtClean="0"/>
              <a:t> 2 - </a:t>
            </a:r>
            <a:r>
              <a:rPr lang="fr-CH" dirty="0" err="1" smtClean="0"/>
              <a:t>Creating</a:t>
            </a:r>
            <a:r>
              <a:rPr lang="fr-CH" dirty="0" smtClean="0"/>
              <a:t> </a:t>
            </a:r>
            <a:r>
              <a:rPr lang="fr-CH" dirty="0" err="1" smtClean="0"/>
              <a:t>manifest</a:t>
            </a:r>
            <a:r>
              <a:rPr lang="fr-CH" dirty="0" smtClean="0"/>
              <a:t> file</a:t>
            </a:r>
            <a:endParaRPr lang="en-US" dirty="0"/>
          </a:p>
        </p:txBody>
      </p:sp>
      <p:sp>
        <p:nvSpPr>
          <p:cNvPr id="3" name="Content Placeholder 2"/>
          <p:cNvSpPr>
            <a:spLocks noGrp="1"/>
          </p:cNvSpPr>
          <p:nvPr>
            <p:ph idx="1"/>
          </p:nvPr>
        </p:nvSpPr>
        <p:spPr/>
        <p:txBody>
          <a:bodyPr/>
          <a:lstStyle/>
          <a:p>
            <a:pPr>
              <a:buClr>
                <a:srgbClr val="FFC000"/>
              </a:buClr>
              <a:buFont typeface="Wingdings" pitchFamily="2" charset="2"/>
              <a:buChar char="§"/>
            </a:pPr>
            <a:r>
              <a:rPr lang="en-US" sz="1800" dirty="0" smtClean="0"/>
              <a:t>Create a new file in the same directory as your project file and name it </a:t>
            </a:r>
            <a:r>
              <a:rPr lang="en-US" sz="1800" dirty="0" err="1" smtClean="0">
                <a:solidFill>
                  <a:srgbClr val="FFC000"/>
                </a:solidFill>
              </a:rPr>
              <a:t>AddinName.X.manifest</a:t>
            </a:r>
            <a:r>
              <a:rPr lang="en-US" sz="1800" dirty="0" smtClean="0"/>
              <a:t>, where </a:t>
            </a:r>
            <a:r>
              <a:rPr lang="en-US" sz="1800" i="1" dirty="0" err="1" smtClean="0"/>
              <a:t>AddinName</a:t>
            </a:r>
            <a:r>
              <a:rPr lang="en-US" sz="1800" dirty="0" smtClean="0"/>
              <a:t> will be replaced with the name of your add-in (see next slide) </a:t>
            </a:r>
          </a:p>
          <a:p>
            <a:pPr>
              <a:buClr>
                <a:srgbClr val="FFC000"/>
              </a:buClr>
              <a:buFont typeface="Wingdings" pitchFamily="2" charset="2"/>
              <a:buChar char="§"/>
            </a:pPr>
            <a:endParaRPr lang="en-US" sz="1800" dirty="0" smtClean="0"/>
          </a:p>
          <a:p>
            <a:pPr>
              <a:buClr>
                <a:srgbClr val="FFC000"/>
              </a:buClr>
              <a:buFont typeface="Wingdings" pitchFamily="2" charset="2"/>
              <a:buChar char="§"/>
            </a:pPr>
            <a:r>
              <a:rPr lang="en-US" sz="1800" dirty="0" smtClean="0"/>
              <a:t>The “</a:t>
            </a:r>
            <a:r>
              <a:rPr lang="en-US" sz="1800" i="1" dirty="0" smtClean="0"/>
              <a:t>name</a:t>
            </a:r>
            <a:r>
              <a:rPr lang="en-US" sz="1800" dirty="0" smtClean="0"/>
              <a:t>” attribute of the </a:t>
            </a:r>
            <a:r>
              <a:rPr lang="en-US" sz="1800" dirty="0" err="1" smtClean="0"/>
              <a:t>clrClass</a:t>
            </a:r>
            <a:r>
              <a:rPr lang="en-US" sz="1800" dirty="0" smtClean="0"/>
              <a:t> element consists of three parts, separated by dots: </a:t>
            </a:r>
          </a:p>
          <a:p>
            <a:pPr>
              <a:buClr>
                <a:srgbClr val="FFC000"/>
              </a:buClr>
              <a:buNone/>
            </a:pPr>
            <a:r>
              <a:rPr lang="en-US" sz="1800" b="1" i="1" dirty="0" smtClean="0"/>
              <a:t>	</a:t>
            </a:r>
            <a:r>
              <a:rPr lang="en-US" sz="1800" b="1" i="1" dirty="0" err="1" smtClean="0">
                <a:solidFill>
                  <a:srgbClr val="FFC000"/>
                </a:solidFill>
              </a:rPr>
              <a:t>Assembly.Namespace.AddInServerClassName</a:t>
            </a:r>
            <a:endParaRPr lang="en-US" sz="1800" dirty="0" smtClean="0">
              <a:solidFill>
                <a:srgbClr val="FFC000"/>
              </a:solidFill>
            </a:endParaRPr>
          </a:p>
          <a:p>
            <a:pPr>
              <a:buClr>
                <a:srgbClr val="FFC000"/>
              </a:buClr>
              <a:buFont typeface="Wingdings" pitchFamily="2" charset="2"/>
              <a:buChar char="§"/>
            </a:pPr>
            <a:endParaRPr lang="en-US" sz="1800" dirty="0" smtClean="0"/>
          </a:p>
          <a:p>
            <a:pPr>
              <a:buClr>
                <a:srgbClr val="FFC000"/>
              </a:buClr>
              <a:buFont typeface="Wingdings" pitchFamily="2" charset="2"/>
              <a:buChar char="§"/>
            </a:pPr>
            <a:r>
              <a:rPr lang="en-US" sz="1800" dirty="0" smtClean="0"/>
              <a:t>To make sure, you can retrieve the assembly name and root namespace from your project properties:</a:t>
            </a:r>
          </a:p>
          <a:p>
            <a:endParaRPr lang="en-US" sz="1800" dirty="0"/>
          </a:p>
        </p:txBody>
      </p:sp>
      <p:pic>
        <p:nvPicPr>
          <p:cNvPr id="4" name="Picture 3" descr="naming.png"/>
          <p:cNvPicPr>
            <a:picLocks noChangeAspect="1"/>
          </p:cNvPicPr>
          <p:nvPr/>
        </p:nvPicPr>
        <p:blipFill>
          <a:blip r:embed="rId3" cstate="print"/>
          <a:stretch>
            <a:fillRect/>
          </a:stretch>
        </p:blipFill>
        <p:spPr>
          <a:xfrm>
            <a:off x="671905" y="4824477"/>
            <a:ext cx="7479751" cy="1233423"/>
          </a:xfrm>
          <a:prstGeom prst="rect">
            <a:avLst/>
          </a:prstGeom>
        </p:spPr>
      </p:pic>
    </p:spTree>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8" y="31750"/>
            <a:ext cx="8062912" cy="1143000"/>
          </a:xfrm>
        </p:spPr>
        <p:txBody>
          <a:bodyPr/>
          <a:lstStyle/>
          <a:p>
            <a:r>
              <a:rPr lang="fr-CH" dirty="0" err="1" smtClean="0"/>
              <a:t>Step</a:t>
            </a:r>
            <a:r>
              <a:rPr lang="fr-CH" dirty="0" smtClean="0"/>
              <a:t> 2 - </a:t>
            </a:r>
            <a:r>
              <a:rPr lang="fr-CH" dirty="0" err="1" smtClean="0"/>
              <a:t>Creating</a:t>
            </a:r>
            <a:r>
              <a:rPr lang="fr-CH" dirty="0" smtClean="0"/>
              <a:t> </a:t>
            </a:r>
            <a:r>
              <a:rPr lang="fr-CH" dirty="0" err="1" smtClean="0"/>
              <a:t>manifest</a:t>
            </a:r>
            <a:r>
              <a:rPr lang="fr-CH" dirty="0" smtClean="0"/>
              <a:t> file</a:t>
            </a:r>
            <a:br>
              <a:rPr lang="fr-CH" dirty="0" smtClean="0"/>
            </a:br>
            <a:r>
              <a:rPr lang="fr-CH" sz="2800" dirty="0" smtClean="0">
                <a:solidFill>
                  <a:srgbClr val="FFCC00"/>
                </a:solidFill>
              </a:rPr>
              <a:t>.NET dll</a:t>
            </a:r>
            <a:endParaRPr lang="en-US" dirty="0">
              <a:solidFill>
                <a:srgbClr val="FFCC00"/>
              </a:solidFill>
            </a:endParaRPr>
          </a:p>
        </p:txBody>
      </p:sp>
      <p:sp>
        <p:nvSpPr>
          <p:cNvPr id="3" name="Content Placeholder 2"/>
          <p:cNvSpPr>
            <a:spLocks noGrp="1"/>
          </p:cNvSpPr>
          <p:nvPr>
            <p:ph idx="1"/>
          </p:nvPr>
        </p:nvSpPr>
        <p:spPr>
          <a:xfrm>
            <a:off x="300037" y="1177925"/>
            <a:ext cx="8443913" cy="5119688"/>
          </a:xfrm>
          <a:solidFill>
            <a:schemeClr val="bg2"/>
          </a:solidFill>
        </p:spPr>
        <p:txBody>
          <a:bodyPr/>
          <a:lstStyle/>
          <a:p>
            <a:pPr marL="0" marR="0">
              <a:spcBef>
                <a:spcPts val="0"/>
              </a:spcBef>
              <a:spcAft>
                <a:spcPts val="600"/>
              </a:spcAft>
              <a:buNone/>
            </a:pPr>
            <a:endParaRPr lang="en-US" sz="1000" dirty="0" smtClean="0">
              <a:solidFill>
                <a:srgbClr val="0000FF"/>
              </a:solidFill>
              <a:latin typeface="Courier New"/>
              <a:ea typeface="MS Mincho"/>
              <a:cs typeface="Times New Roman"/>
            </a:endParaRPr>
          </a:p>
          <a:p>
            <a:pPr marL="0" marR="0">
              <a:spcBef>
                <a:spcPts val="0"/>
              </a:spcBef>
              <a:spcAft>
                <a:spcPts val="600"/>
              </a:spcAft>
              <a:buNone/>
            </a:pPr>
            <a:r>
              <a:rPr lang="en-US" sz="1400" dirty="0" smtClean="0">
                <a:solidFill>
                  <a:srgbClr val="0000FF"/>
                </a:solidFill>
                <a:latin typeface="Courier New"/>
                <a:ea typeface="MS Mincho"/>
                <a:cs typeface="Times New Roman"/>
              </a:rPr>
              <a:t>&lt;?</a:t>
            </a:r>
            <a:r>
              <a:rPr lang="en-US" sz="1400" dirty="0" smtClean="0">
                <a:solidFill>
                  <a:srgbClr val="A31515"/>
                </a:solidFill>
                <a:latin typeface="Courier New"/>
                <a:ea typeface="MS Mincho"/>
                <a:cs typeface="Times New Roman"/>
              </a:rPr>
              <a:t>xml</a:t>
            </a:r>
            <a:r>
              <a:rPr lang="en-US" sz="1400" dirty="0" smtClean="0">
                <a:solidFill>
                  <a:srgbClr val="0000FF"/>
                </a:solidFill>
                <a:latin typeface="Courier New"/>
                <a:ea typeface="MS Mincho"/>
                <a:cs typeface="Times New Roman"/>
              </a:rPr>
              <a:t> </a:t>
            </a:r>
            <a:r>
              <a:rPr lang="en-US" sz="1400" dirty="0" smtClean="0">
                <a:solidFill>
                  <a:srgbClr val="FF0000"/>
                </a:solidFill>
                <a:latin typeface="Courier New"/>
                <a:ea typeface="MS Mincho"/>
                <a:cs typeface="Times New Roman"/>
              </a:rPr>
              <a:t>version</a:t>
            </a:r>
            <a:r>
              <a:rPr lang="en-US" sz="1400" dirty="0" smtClean="0">
                <a:solidFill>
                  <a:srgbClr val="0000FF"/>
                </a:solidFill>
                <a:latin typeface="Courier New"/>
                <a:ea typeface="MS Mincho"/>
                <a:cs typeface="Times New Roman"/>
              </a:rPr>
              <a:t>=</a:t>
            </a:r>
            <a:r>
              <a:rPr lang="en-US" sz="1400" dirty="0" smtClean="0">
                <a:solidFill>
                  <a:schemeClr val="bg1"/>
                </a:solidFill>
                <a:latin typeface="Courier New"/>
                <a:ea typeface="MS Mincho"/>
                <a:cs typeface="Times New Roman"/>
              </a:rPr>
              <a:t>"</a:t>
            </a:r>
            <a:r>
              <a:rPr lang="en-US" sz="1400" dirty="0" smtClean="0">
                <a:solidFill>
                  <a:srgbClr val="0000FF"/>
                </a:solidFill>
                <a:latin typeface="Courier New"/>
                <a:ea typeface="MS Mincho"/>
                <a:cs typeface="Times New Roman"/>
              </a:rPr>
              <a:t>1.0</a:t>
            </a:r>
            <a:r>
              <a:rPr lang="en-US" sz="1400" dirty="0" smtClean="0">
                <a:solidFill>
                  <a:schemeClr val="bg1"/>
                </a:solidFill>
                <a:latin typeface="Courier New"/>
                <a:ea typeface="MS Mincho"/>
                <a:cs typeface="Times New Roman"/>
              </a:rPr>
              <a:t>"</a:t>
            </a:r>
            <a:r>
              <a:rPr lang="en-US" sz="1400" dirty="0" smtClean="0">
                <a:solidFill>
                  <a:srgbClr val="0000FF"/>
                </a:solidFill>
                <a:latin typeface="Courier New"/>
                <a:ea typeface="MS Mincho"/>
                <a:cs typeface="Times New Roman"/>
              </a:rPr>
              <a:t> </a:t>
            </a:r>
            <a:r>
              <a:rPr lang="en-US" sz="1400" dirty="0" smtClean="0">
                <a:solidFill>
                  <a:srgbClr val="FF0000"/>
                </a:solidFill>
                <a:latin typeface="Courier New"/>
                <a:ea typeface="MS Mincho"/>
                <a:cs typeface="Times New Roman"/>
              </a:rPr>
              <a:t>encoding</a:t>
            </a:r>
            <a:r>
              <a:rPr lang="en-US" sz="1400" dirty="0" smtClean="0">
                <a:solidFill>
                  <a:srgbClr val="0000FF"/>
                </a:solidFill>
                <a:latin typeface="Courier New"/>
                <a:ea typeface="MS Mincho"/>
                <a:cs typeface="Times New Roman"/>
              </a:rPr>
              <a:t>=</a:t>
            </a:r>
            <a:r>
              <a:rPr lang="en-US" sz="1400" dirty="0" smtClean="0">
                <a:solidFill>
                  <a:schemeClr val="bg1"/>
                </a:solidFill>
                <a:latin typeface="Courier New"/>
                <a:ea typeface="MS Mincho"/>
                <a:cs typeface="Times New Roman"/>
              </a:rPr>
              <a:t>"</a:t>
            </a:r>
            <a:r>
              <a:rPr lang="en-US" sz="1400" dirty="0" smtClean="0">
                <a:solidFill>
                  <a:srgbClr val="0000FF"/>
                </a:solidFill>
                <a:latin typeface="Courier New"/>
                <a:ea typeface="MS Mincho"/>
                <a:cs typeface="Times New Roman"/>
              </a:rPr>
              <a:t>UTF-8</a:t>
            </a:r>
            <a:r>
              <a:rPr lang="en-US" sz="1400" dirty="0" smtClean="0">
                <a:solidFill>
                  <a:schemeClr val="bg1"/>
                </a:solidFill>
                <a:latin typeface="Courier New"/>
                <a:ea typeface="MS Mincho"/>
                <a:cs typeface="Times New Roman"/>
              </a:rPr>
              <a:t>"</a:t>
            </a:r>
            <a:r>
              <a:rPr lang="en-US" sz="1400" dirty="0" smtClean="0">
                <a:solidFill>
                  <a:srgbClr val="0000FF"/>
                </a:solidFill>
                <a:latin typeface="Courier New"/>
                <a:ea typeface="MS Mincho"/>
                <a:cs typeface="Times New Roman"/>
              </a:rPr>
              <a:t> </a:t>
            </a:r>
            <a:r>
              <a:rPr lang="en-US" sz="1400" dirty="0" smtClean="0">
                <a:solidFill>
                  <a:srgbClr val="FF0000"/>
                </a:solidFill>
                <a:latin typeface="Courier New"/>
                <a:ea typeface="MS Mincho"/>
                <a:cs typeface="Times New Roman"/>
              </a:rPr>
              <a:t>standalone</a:t>
            </a:r>
            <a:r>
              <a:rPr lang="en-US" sz="1400" dirty="0" smtClean="0">
                <a:solidFill>
                  <a:srgbClr val="0000FF"/>
                </a:solidFill>
                <a:latin typeface="Courier New"/>
                <a:ea typeface="MS Mincho"/>
                <a:cs typeface="Times New Roman"/>
              </a:rPr>
              <a:t>=</a:t>
            </a:r>
            <a:r>
              <a:rPr lang="en-US" sz="1400" dirty="0" smtClean="0">
                <a:solidFill>
                  <a:schemeClr val="bg1"/>
                </a:solidFill>
                <a:latin typeface="Courier New"/>
                <a:ea typeface="MS Mincho"/>
                <a:cs typeface="Times New Roman"/>
              </a:rPr>
              <a:t>"</a:t>
            </a:r>
            <a:r>
              <a:rPr lang="en-US" sz="1400" dirty="0" smtClean="0">
                <a:solidFill>
                  <a:srgbClr val="0000FF"/>
                </a:solidFill>
                <a:latin typeface="Courier New"/>
                <a:ea typeface="MS Mincho"/>
                <a:cs typeface="Times New Roman"/>
              </a:rPr>
              <a:t>yes</a:t>
            </a:r>
            <a:r>
              <a:rPr lang="en-US" sz="1400" dirty="0" smtClean="0">
                <a:solidFill>
                  <a:schemeClr val="bg1"/>
                </a:solidFill>
                <a:latin typeface="Courier New"/>
                <a:ea typeface="MS Mincho"/>
                <a:cs typeface="Times New Roman"/>
              </a:rPr>
              <a:t>"</a:t>
            </a:r>
            <a:r>
              <a:rPr lang="en-US" sz="1400" dirty="0" smtClean="0">
                <a:solidFill>
                  <a:srgbClr val="0000FF"/>
                </a:solidFill>
                <a:latin typeface="Courier New"/>
                <a:ea typeface="MS Mincho"/>
                <a:cs typeface="Times New Roman"/>
              </a:rPr>
              <a:t>?&gt;</a:t>
            </a:r>
            <a:endParaRPr lang="en-US" sz="1400" dirty="0" smtClean="0">
              <a:ea typeface="MS Mincho"/>
              <a:cs typeface="Times New Roman"/>
            </a:endParaRPr>
          </a:p>
          <a:p>
            <a:pPr marL="0" marR="0">
              <a:spcBef>
                <a:spcPts val="0"/>
              </a:spcBef>
              <a:spcAft>
                <a:spcPts val="600"/>
              </a:spcAft>
              <a:buNone/>
            </a:pPr>
            <a:r>
              <a:rPr lang="en-US" sz="1200" dirty="0" smtClean="0">
                <a:solidFill>
                  <a:srgbClr val="0000FF"/>
                </a:solidFill>
                <a:latin typeface="Courier New"/>
                <a:ea typeface="MS Mincho"/>
                <a:cs typeface="Times New Roman"/>
              </a:rPr>
              <a:t> </a:t>
            </a:r>
            <a:endParaRPr lang="en-US" sz="1200" dirty="0" smtClean="0">
              <a:ea typeface="MS Mincho"/>
              <a:cs typeface="Times New Roman"/>
            </a:endParaRPr>
          </a:p>
          <a:p>
            <a:pPr marL="0" marR="0">
              <a:spcBef>
                <a:spcPts val="0"/>
              </a:spcBef>
              <a:spcAft>
                <a:spcPts val="600"/>
              </a:spcAft>
              <a:buNone/>
            </a:pPr>
            <a:r>
              <a:rPr lang="en-US" sz="1400" dirty="0" smtClean="0">
                <a:solidFill>
                  <a:srgbClr val="0000FF"/>
                </a:solidFill>
                <a:latin typeface="Courier New"/>
                <a:ea typeface="MS Mincho"/>
                <a:cs typeface="Times New Roman"/>
              </a:rPr>
              <a:t>&lt;</a:t>
            </a:r>
            <a:r>
              <a:rPr lang="en-US" sz="1400" dirty="0" smtClean="0">
                <a:solidFill>
                  <a:srgbClr val="A31515"/>
                </a:solidFill>
                <a:latin typeface="Courier New"/>
                <a:ea typeface="MS Mincho"/>
                <a:cs typeface="Times New Roman"/>
              </a:rPr>
              <a:t>assembly</a:t>
            </a:r>
            <a:r>
              <a:rPr lang="en-US" sz="1400" dirty="0" smtClean="0">
                <a:solidFill>
                  <a:srgbClr val="0000FF"/>
                </a:solidFill>
                <a:latin typeface="Courier New"/>
                <a:ea typeface="MS Mincho"/>
                <a:cs typeface="Times New Roman"/>
              </a:rPr>
              <a:t> </a:t>
            </a:r>
            <a:r>
              <a:rPr lang="en-US" sz="1400" dirty="0" err="1" smtClean="0">
                <a:solidFill>
                  <a:srgbClr val="FF0000"/>
                </a:solidFill>
                <a:latin typeface="Courier New"/>
                <a:ea typeface="MS Mincho"/>
                <a:cs typeface="Times New Roman"/>
              </a:rPr>
              <a:t>xmlns</a:t>
            </a:r>
            <a:r>
              <a:rPr lang="en-US" sz="1400" dirty="0" smtClean="0">
                <a:solidFill>
                  <a:srgbClr val="0000FF"/>
                </a:solidFill>
                <a:latin typeface="Courier New"/>
                <a:ea typeface="MS Mincho"/>
                <a:cs typeface="Times New Roman"/>
              </a:rPr>
              <a:t>=</a:t>
            </a:r>
            <a:r>
              <a:rPr lang="en-US" sz="1400" dirty="0" smtClean="0">
                <a:solidFill>
                  <a:schemeClr val="bg1"/>
                </a:solidFill>
                <a:latin typeface="Courier New"/>
                <a:ea typeface="MS Mincho"/>
                <a:cs typeface="Times New Roman"/>
              </a:rPr>
              <a:t>"</a:t>
            </a:r>
            <a:r>
              <a:rPr lang="en-US" sz="1400" dirty="0" smtClean="0">
                <a:solidFill>
                  <a:srgbClr val="0000FF"/>
                </a:solidFill>
                <a:latin typeface="Courier New"/>
                <a:ea typeface="MS Mincho"/>
                <a:cs typeface="Times New Roman"/>
              </a:rPr>
              <a:t>urn:schemas-microsoft-com:asm.v1</a:t>
            </a:r>
            <a:r>
              <a:rPr lang="en-US" sz="1400" dirty="0" smtClean="0">
                <a:solidFill>
                  <a:schemeClr val="bg1"/>
                </a:solidFill>
                <a:latin typeface="Courier New"/>
                <a:ea typeface="MS Mincho"/>
                <a:cs typeface="Times New Roman"/>
              </a:rPr>
              <a:t>"</a:t>
            </a:r>
            <a:r>
              <a:rPr lang="en-US" sz="1400" dirty="0" smtClean="0">
                <a:solidFill>
                  <a:srgbClr val="0000FF"/>
                </a:solidFill>
                <a:latin typeface="Courier New"/>
                <a:ea typeface="MS Mincho"/>
                <a:cs typeface="Times New Roman"/>
              </a:rPr>
              <a:t> </a:t>
            </a:r>
            <a:r>
              <a:rPr lang="en-US" sz="1400" dirty="0" err="1" smtClean="0">
                <a:solidFill>
                  <a:srgbClr val="FF0000"/>
                </a:solidFill>
                <a:latin typeface="Courier New"/>
                <a:ea typeface="MS Mincho"/>
                <a:cs typeface="Times New Roman"/>
              </a:rPr>
              <a:t>manifestVersion</a:t>
            </a:r>
            <a:r>
              <a:rPr lang="en-US" sz="1400" dirty="0" smtClean="0">
                <a:solidFill>
                  <a:srgbClr val="0000FF"/>
                </a:solidFill>
                <a:latin typeface="Courier New"/>
                <a:ea typeface="MS Mincho"/>
                <a:cs typeface="Times New Roman"/>
              </a:rPr>
              <a:t>=</a:t>
            </a:r>
            <a:r>
              <a:rPr lang="en-US" sz="1400" dirty="0" smtClean="0">
                <a:solidFill>
                  <a:schemeClr val="bg1"/>
                </a:solidFill>
                <a:latin typeface="Courier New"/>
                <a:ea typeface="MS Mincho"/>
                <a:cs typeface="Times New Roman"/>
              </a:rPr>
              <a:t>"</a:t>
            </a:r>
            <a:r>
              <a:rPr lang="en-US" sz="1400" dirty="0" smtClean="0">
                <a:solidFill>
                  <a:srgbClr val="0000FF"/>
                </a:solidFill>
                <a:latin typeface="Courier New"/>
                <a:ea typeface="MS Mincho"/>
                <a:cs typeface="Times New Roman"/>
              </a:rPr>
              <a:t>1.0</a:t>
            </a:r>
            <a:r>
              <a:rPr lang="en-US" sz="1400" dirty="0" smtClean="0">
                <a:solidFill>
                  <a:schemeClr val="bg1"/>
                </a:solidFill>
                <a:latin typeface="Courier New"/>
                <a:ea typeface="MS Mincho"/>
                <a:cs typeface="Times New Roman"/>
              </a:rPr>
              <a:t>"</a:t>
            </a:r>
            <a:r>
              <a:rPr lang="en-US" sz="1400" dirty="0" smtClean="0">
                <a:solidFill>
                  <a:srgbClr val="0000FF"/>
                </a:solidFill>
                <a:latin typeface="Courier New"/>
                <a:ea typeface="MS Mincho"/>
                <a:cs typeface="Times New Roman"/>
              </a:rPr>
              <a:t>&gt;</a:t>
            </a:r>
            <a:endParaRPr lang="en-US" sz="1400" dirty="0" smtClean="0">
              <a:ea typeface="MS Mincho"/>
              <a:cs typeface="Times New Roman"/>
            </a:endParaRPr>
          </a:p>
          <a:p>
            <a:pPr marL="0" marR="0">
              <a:spcBef>
                <a:spcPts val="0"/>
              </a:spcBef>
              <a:spcAft>
                <a:spcPts val="600"/>
              </a:spcAft>
              <a:buNone/>
            </a:pPr>
            <a:r>
              <a:rPr lang="en-US" sz="1200" dirty="0" smtClean="0">
                <a:solidFill>
                  <a:srgbClr val="0000FF"/>
                </a:solidFill>
                <a:latin typeface="Courier New"/>
                <a:ea typeface="MS Mincho"/>
                <a:cs typeface="Times New Roman"/>
              </a:rPr>
              <a:t> </a:t>
            </a:r>
            <a:endParaRPr lang="en-US" sz="1200" dirty="0" smtClean="0">
              <a:ea typeface="MS Mincho"/>
              <a:cs typeface="Times New Roman"/>
            </a:endParaRPr>
          </a:p>
          <a:p>
            <a:pPr marL="0" marR="0">
              <a:spcBef>
                <a:spcPts val="0"/>
              </a:spcBef>
              <a:spcAft>
                <a:spcPts val="600"/>
              </a:spcAft>
              <a:buNone/>
            </a:pPr>
            <a:r>
              <a:rPr lang="en-US" sz="1400" dirty="0" smtClean="0">
                <a:solidFill>
                  <a:srgbClr val="0000FF"/>
                </a:solidFill>
                <a:latin typeface="Courier New"/>
                <a:ea typeface="MS Mincho"/>
                <a:cs typeface="Times New Roman"/>
              </a:rPr>
              <a:t>  &lt;</a:t>
            </a:r>
            <a:r>
              <a:rPr lang="en-US" sz="1400" dirty="0" err="1" smtClean="0">
                <a:solidFill>
                  <a:srgbClr val="A31515"/>
                </a:solidFill>
                <a:latin typeface="Courier New"/>
                <a:ea typeface="MS Mincho"/>
                <a:cs typeface="Times New Roman"/>
              </a:rPr>
              <a:t>assemblyIdentity</a:t>
            </a:r>
            <a:r>
              <a:rPr lang="en-US" sz="1400" dirty="0" smtClean="0">
                <a:solidFill>
                  <a:srgbClr val="0000FF"/>
                </a:solidFill>
                <a:latin typeface="Courier New"/>
                <a:ea typeface="MS Mincho"/>
                <a:cs typeface="Times New Roman"/>
              </a:rPr>
              <a:t> </a:t>
            </a:r>
            <a:r>
              <a:rPr lang="en-US" sz="1400" dirty="0" smtClean="0">
                <a:solidFill>
                  <a:srgbClr val="FF0000"/>
                </a:solidFill>
                <a:latin typeface="Courier New"/>
                <a:ea typeface="MS Mincho"/>
                <a:cs typeface="Times New Roman"/>
              </a:rPr>
              <a:t>name</a:t>
            </a:r>
            <a:r>
              <a:rPr lang="en-US" sz="1400" dirty="0" smtClean="0">
                <a:solidFill>
                  <a:srgbClr val="0000FF"/>
                </a:solidFill>
                <a:latin typeface="Courier New"/>
                <a:ea typeface="MS Mincho"/>
                <a:cs typeface="Times New Roman"/>
              </a:rPr>
              <a:t>=</a:t>
            </a:r>
            <a:r>
              <a:rPr lang="en-US" sz="1400" dirty="0" smtClean="0">
                <a:solidFill>
                  <a:schemeClr val="bg1"/>
                </a:solidFill>
                <a:latin typeface="Courier New"/>
                <a:ea typeface="MS Mincho"/>
                <a:cs typeface="Times New Roman"/>
              </a:rPr>
              <a:t>"</a:t>
            </a:r>
            <a:r>
              <a:rPr lang="en-US" sz="1400" dirty="0" err="1" smtClean="0">
                <a:solidFill>
                  <a:srgbClr val="0000FF"/>
                </a:solidFill>
                <a:highlight>
                  <a:srgbClr val="FFFF00"/>
                </a:highlight>
                <a:latin typeface="Courier New"/>
                <a:ea typeface="MS Mincho"/>
                <a:cs typeface="Times New Roman"/>
              </a:rPr>
              <a:t>RegFreeVbAddin</a:t>
            </a:r>
            <a:r>
              <a:rPr lang="en-US" sz="1400" dirty="0" smtClean="0">
                <a:solidFill>
                  <a:schemeClr val="bg1"/>
                </a:solidFill>
                <a:latin typeface="Courier New"/>
                <a:ea typeface="MS Mincho"/>
                <a:cs typeface="Times New Roman"/>
              </a:rPr>
              <a:t>"</a:t>
            </a:r>
            <a:r>
              <a:rPr lang="en-US" sz="1400" dirty="0" smtClean="0">
                <a:solidFill>
                  <a:srgbClr val="0000FF"/>
                </a:solidFill>
                <a:latin typeface="Courier New"/>
                <a:ea typeface="MS Mincho"/>
                <a:cs typeface="Times New Roman"/>
              </a:rPr>
              <a:t> </a:t>
            </a:r>
            <a:r>
              <a:rPr lang="en-US" sz="1400" dirty="0" smtClean="0">
                <a:solidFill>
                  <a:srgbClr val="FF0000"/>
                </a:solidFill>
                <a:latin typeface="Courier New"/>
                <a:ea typeface="MS Mincho"/>
                <a:cs typeface="Times New Roman"/>
              </a:rPr>
              <a:t>version</a:t>
            </a:r>
            <a:r>
              <a:rPr lang="en-US" sz="1400" dirty="0" smtClean="0">
                <a:solidFill>
                  <a:srgbClr val="0000FF"/>
                </a:solidFill>
                <a:latin typeface="Courier New"/>
                <a:ea typeface="MS Mincho"/>
                <a:cs typeface="Times New Roman"/>
              </a:rPr>
              <a:t>=</a:t>
            </a:r>
            <a:r>
              <a:rPr lang="en-US" sz="1400" dirty="0" smtClean="0">
                <a:solidFill>
                  <a:schemeClr val="bg1"/>
                </a:solidFill>
                <a:latin typeface="Courier New"/>
                <a:ea typeface="MS Mincho"/>
                <a:cs typeface="Times New Roman"/>
              </a:rPr>
              <a:t>"</a:t>
            </a:r>
            <a:r>
              <a:rPr lang="en-US" sz="1400" dirty="0" smtClean="0">
                <a:solidFill>
                  <a:srgbClr val="0000FF"/>
                </a:solidFill>
                <a:highlight>
                  <a:srgbClr val="FFFF00"/>
                </a:highlight>
                <a:latin typeface="Courier New"/>
                <a:ea typeface="MS Mincho"/>
                <a:cs typeface="Times New Roman"/>
              </a:rPr>
              <a:t>1.0.0.0</a:t>
            </a:r>
            <a:r>
              <a:rPr lang="en-US" sz="1400" dirty="0" smtClean="0">
                <a:solidFill>
                  <a:schemeClr val="bg1"/>
                </a:solidFill>
                <a:latin typeface="Courier New"/>
                <a:ea typeface="MS Mincho"/>
                <a:cs typeface="Times New Roman"/>
              </a:rPr>
              <a:t>"</a:t>
            </a:r>
            <a:r>
              <a:rPr lang="en-US" sz="1400" dirty="0" smtClean="0">
                <a:solidFill>
                  <a:srgbClr val="0000FF"/>
                </a:solidFill>
                <a:latin typeface="Courier New"/>
                <a:ea typeface="MS Mincho"/>
                <a:cs typeface="Times New Roman"/>
              </a:rPr>
              <a:t>&gt;&lt;/</a:t>
            </a:r>
            <a:r>
              <a:rPr lang="en-US" sz="1400" dirty="0" err="1" smtClean="0">
                <a:solidFill>
                  <a:srgbClr val="A31515"/>
                </a:solidFill>
                <a:latin typeface="Courier New"/>
                <a:ea typeface="MS Mincho"/>
                <a:cs typeface="Times New Roman"/>
              </a:rPr>
              <a:t>assemblyIdentity</a:t>
            </a:r>
            <a:r>
              <a:rPr lang="en-US" sz="1400" dirty="0" smtClean="0">
                <a:solidFill>
                  <a:srgbClr val="0000FF"/>
                </a:solidFill>
                <a:latin typeface="Courier New"/>
                <a:ea typeface="MS Mincho"/>
                <a:cs typeface="Times New Roman"/>
              </a:rPr>
              <a:t>&gt;</a:t>
            </a:r>
            <a:endParaRPr lang="en-US" sz="1400" dirty="0" smtClean="0">
              <a:ea typeface="MS Mincho"/>
              <a:cs typeface="Times New Roman"/>
            </a:endParaRPr>
          </a:p>
          <a:p>
            <a:pPr marL="0" marR="0">
              <a:spcBef>
                <a:spcPts val="0"/>
              </a:spcBef>
              <a:spcAft>
                <a:spcPts val="600"/>
              </a:spcAft>
              <a:buNone/>
            </a:pPr>
            <a:r>
              <a:rPr lang="en-US" sz="1200" dirty="0" smtClean="0">
                <a:solidFill>
                  <a:srgbClr val="0000FF"/>
                </a:solidFill>
                <a:latin typeface="Courier New"/>
                <a:ea typeface="MS Mincho"/>
                <a:cs typeface="Times New Roman"/>
              </a:rPr>
              <a:t> </a:t>
            </a:r>
            <a:endParaRPr lang="en-US" sz="1200" dirty="0" smtClean="0">
              <a:ea typeface="MS Mincho"/>
              <a:cs typeface="Times New Roman"/>
            </a:endParaRPr>
          </a:p>
          <a:p>
            <a:pPr marL="0" marR="0">
              <a:spcBef>
                <a:spcPts val="0"/>
              </a:spcBef>
              <a:spcAft>
                <a:spcPts val="600"/>
              </a:spcAft>
              <a:buNone/>
            </a:pPr>
            <a:r>
              <a:rPr lang="en-US" sz="1400" dirty="0" smtClean="0">
                <a:solidFill>
                  <a:srgbClr val="0000FF"/>
                </a:solidFill>
                <a:latin typeface="Courier New"/>
                <a:ea typeface="MS Mincho"/>
                <a:cs typeface="Times New Roman"/>
              </a:rPr>
              <a:t>  &lt;</a:t>
            </a:r>
            <a:r>
              <a:rPr lang="en-US" sz="1400" dirty="0" err="1" smtClean="0">
                <a:solidFill>
                  <a:srgbClr val="A31515"/>
                </a:solidFill>
                <a:latin typeface="Courier New"/>
                <a:ea typeface="MS Mincho"/>
                <a:cs typeface="Times New Roman"/>
              </a:rPr>
              <a:t>clrClass</a:t>
            </a:r>
            <a:r>
              <a:rPr lang="en-US" sz="1400" dirty="0" smtClean="0">
                <a:solidFill>
                  <a:srgbClr val="0000FF"/>
                </a:solidFill>
                <a:latin typeface="Courier New"/>
                <a:ea typeface="MS Mincho"/>
                <a:cs typeface="Times New Roman"/>
              </a:rPr>
              <a:t> </a:t>
            </a:r>
            <a:r>
              <a:rPr lang="en-US" sz="1400" dirty="0" err="1" smtClean="0">
                <a:solidFill>
                  <a:srgbClr val="FF0000"/>
                </a:solidFill>
                <a:latin typeface="Courier New"/>
                <a:ea typeface="MS Mincho"/>
                <a:cs typeface="Times New Roman"/>
              </a:rPr>
              <a:t>clsid</a:t>
            </a:r>
            <a:r>
              <a:rPr lang="en-US" sz="1400" dirty="0" smtClean="0">
                <a:solidFill>
                  <a:srgbClr val="0000FF"/>
                </a:solidFill>
                <a:latin typeface="Courier New"/>
                <a:ea typeface="MS Mincho"/>
                <a:cs typeface="Times New Roman"/>
              </a:rPr>
              <a:t>=</a:t>
            </a:r>
            <a:r>
              <a:rPr lang="en-US" sz="1400" dirty="0" smtClean="0">
                <a:solidFill>
                  <a:schemeClr val="bg1"/>
                </a:solidFill>
                <a:latin typeface="Courier New"/>
                <a:ea typeface="MS Mincho"/>
                <a:cs typeface="Times New Roman"/>
              </a:rPr>
              <a:t>"</a:t>
            </a:r>
            <a:r>
              <a:rPr lang="en-US" sz="1400" dirty="0" smtClean="0">
                <a:solidFill>
                  <a:srgbClr val="0000FF"/>
                </a:solidFill>
                <a:latin typeface="Courier New"/>
                <a:ea typeface="MS Mincho"/>
                <a:cs typeface="Times New Roman"/>
              </a:rPr>
              <a:t>{</a:t>
            </a:r>
            <a:r>
              <a:rPr lang="en-US" sz="1400" dirty="0" smtClean="0">
                <a:solidFill>
                  <a:srgbClr val="0000FF"/>
                </a:solidFill>
                <a:highlight>
                  <a:srgbClr val="FFFF00"/>
                </a:highlight>
                <a:latin typeface="Courier New"/>
                <a:ea typeface="MS Mincho"/>
                <a:cs typeface="Times New Roman"/>
              </a:rPr>
              <a:t>6e41e3fb-439a-4cbe-b648-ed6a47eeac8d</a:t>
            </a:r>
            <a:r>
              <a:rPr lang="en-US" sz="1400" dirty="0" smtClean="0">
                <a:solidFill>
                  <a:srgbClr val="0000FF"/>
                </a:solidFill>
                <a:latin typeface="Courier New"/>
                <a:ea typeface="MS Mincho"/>
                <a:cs typeface="Times New Roman"/>
              </a:rPr>
              <a:t>}</a:t>
            </a:r>
            <a:r>
              <a:rPr lang="en-US" sz="1400" dirty="0" smtClean="0">
                <a:solidFill>
                  <a:schemeClr val="bg1"/>
                </a:solidFill>
                <a:latin typeface="Courier New"/>
                <a:ea typeface="MS Mincho"/>
                <a:cs typeface="Times New Roman"/>
              </a:rPr>
              <a:t>"</a:t>
            </a:r>
            <a:r>
              <a:rPr lang="en-US" sz="1400" dirty="0" smtClean="0">
                <a:solidFill>
                  <a:srgbClr val="0000FF"/>
                </a:solidFill>
                <a:latin typeface="Courier New"/>
                <a:ea typeface="MS Mincho"/>
                <a:cs typeface="Times New Roman"/>
              </a:rPr>
              <a:t> </a:t>
            </a:r>
            <a:endParaRPr lang="en-US" sz="1400" dirty="0" smtClean="0">
              <a:ea typeface="MS Mincho"/>
              <a:cs typeface="Times New Roman"/>
            </a:endParaRPr>
          </a:p>
          <a:p>
            <a:pPr marL="0" marR="0">
              <a:spcBef>
                <a:spcPts val="0"/>
              </a:spcBef>
              <a:spcAft>
                <a:spcPts val="600"/>
              </a:spcAft>
              <a:buNone/>
            </a:pPr>
            <a:r>
              <a:rPr lang="en-US" sz="1400" dirty="0" smtClean="0">
                <a:solidFill>
                  <a:srgbClr val="0000FF"/>
                </a:solidFill>
                <a:latin typeface="Courier New"/>
                <a:ea typeface="MS Mincho"/>
                <a:cs typeface="Times New Roman"/>
              </a:rPr>
              <a:t>            </a:t>
            </a:r>
            <a:r>
              <a:rPr lang="en-US" sz="1400" dirty="0" err="1" smtClean="0">
                <a:solidFill>
                  <a:srgbClr val="FF0000"/>
                </a:solidFill>
                <a:latin typeface="Courier New"/>
                <a:ea typeface="MS Mincho"/>
                <a:cs typeface="Times New Roman"/>
              </a:rPr>
              <a:t>progid</a:t>
            </a:r>
            <a:r>
              <a:rPr lang="en-US" sz="1400" dirty="0" smtClean="0">
                <a:solidFill>
                  <a:srgbClr val="0000FF"/>
                </a:solidFill>
                <a:latin typeface="Courier New"/>
                <a:ea typeface="MS Mincho"/>
                <a:cs typeface="Times New Roman"/>
              </a:rPr>
              <a:t>=</a:t>
            </a:r>
            <a:r>
              <a:rPr lang="en-US" sz="1400" dirty="0" smtClean="0">
                <a:solidFill>
                  <a:schemeClr val="bg1"/>
                </a:solidFill>
                <a:latin typeface="Courier New"/>
                <a:ea typeface="MS Mincho"/>
                <a:cs typeface="Times New Roman"/>
              </a:rPr>
              <a:t>"</a:t>
            </a:r>
            <a:r>
              <a:rPr lang="en-US" sz="1400" dirty="0" err="1" smtClean="0">
                <a:solidFill>
                  <a:srgbClr val="0000FF"/>
                </a:solidFill>
                <a:highlight>
                  <a:srgbClr val="FFFF00"/>
                </a:highlight>
                <a:latin typeface="Courier New"/>
                <a:ea typeface="MS Mincho"/>
                <a:cs typeface="Times New Roman"/>
              </a:rPr>
              <a:t>RegFreeVbAddin.StandardAddInServer</a:t>
            </a:r>
            <a:r>
              <a:rPr lang="en-US" sz="1400" dirty="0" smtClean="0">
                <a:solidFill>
                  <a:schemeClr val="bg1"/>
                </a:solidFill>
                <a:latin typeface="Courier New"/>
                <a:ea typeface="MS Mincho"/>
                <a:cs typeface="Times New Roman"/>
              </a:rPr>
              <a:t>"</a:t>
            </a:r>
            <a:r>
              <a:rPr lang="en-US" sz="1400" dirty="0" smtClean="0">
                <a:solidFill>
                  <a:srgbClr val="0000FF"/>
                </a:solidFill>
                <a:latin typeface="Courier New"/>
                <a:ea typeface="MS Mincho"/>
                <a:cs typeface="Times New Roman"/>
              </a:rPr>
              <a:t> </a:t>
            </a:r>
            <a:endParaRPr lang="en-US" sz="1400" dirty="0" smtClean="0">
              <a:ea typeface="MS Mincho"/>
              <a:cs typeface="Times New Roman"/>
            </a:endParaRPr>
          </a:p>
          <a:p>
            <a:pPr marL="0" marR="0">
              <a:spcBef>
                <a:spcPts val="0"/>
              </a:spcBef>
              <a:spcAft>
                <a:spcPts val="600"/>
              </a:spcAft>
              <a:buNone/>
            </a:pPr>
            <a:r>
              <a:rPr lang="en-US" sz="1400" dirty="0" smtClean="0">
                <a:solidFill>
                  <a:srgbClr val="0000FF"/>
                </a:solidFill>
                <a:latin typeface="Courier New"/>
                <a:ea typeface="MS Mincho"/>
                <a:cs typeface="Times New Roman"/>
              </a:rPr>
              <a:t>            </a:t>
            </a:r>
            <a:r>
              <a:rPr lang="en-US" sz="1400" dirty="0" err="1" smtClean="0">
                <a:solidFill>
                  <a:srgbClr val="FF0000"/>
                </a:solidFill>
                <a:latin typeface="Courier New"/>
                <a:ea typeface="MS Mincho"/>
                <a:cs typeface="Times New Roman"/>
              </a:rPr>
              <a:t>threadingModel</a:t>
            </a:r>
            <a:r>
              <a:rPr lang="en-US" sz="1400" dirty="0" smtClean="0">
                <a:solidFill>
                  <a:srgbClr val="0000FF"/>
                </a:solidFill>
                <a:latin typeface="Courier New"/>
                <a:ea typeface="MS Mincho"/>
                <a:cs typeface="Times New Roman"/>
              </a:rPr>
              <a:t>=</a:t>
            </a:r>
            <a:r>
              <a:rPr lang="en-US" sz="1400" dirty="0" smtClean="0">
                <a:solidFill>
                  <a:schemeClr val="bg1"/>
                </a:solidFill>
                <a:latin typeface="Courier New"/>
                <a:ea typeface="MS Mincho"/>
                <a:cs typeface="Times New Roman"/>
              </a:rPr>
              <a:t>"</a:t>
            </a:r>
            <a:r>
              <a:rPr lang="en-US" sz="1400" dirty="0" smtClean="0">
                <a:solidFill>
                  <a:srgbClr val="0000FF"/>
                </a:solidFill>
                <a:latin typeface="Courier New"/>
                <a:ea typeface="MS Mincho"/>
                <a:cs typeface="Times New Roman"/>
              </a:rPr>
              <a:t>Both</a:t>
            </a:r>
            <a:r>
              <a:rPr lang="en-US" sz="1400" dirty="0" smtClean="0">
                <a:solidFill>
                  <a:schemeClr val="bg1"/>
                </a:solidFill>
                <a:latin typeface="Courier New"/>
                <a:ea typeface="MS Mincho"/>
                <a:cs typeface="Times New Roman"/>
              </a:rPr>
              <a:t>"</a:t>
            </a:r>
            <a:r>
              <a:rPr lang="en-US" sz="1400" dirty="0" smtClean="0">
                <a:solidFill>
                  <a:srgbClr val="0000FF"/>
                </a:solidFill>
                <a:latin typeface="Courier New"/>
                <a:ea typeface="MS Mincho"/>
                <a:cs typeface="Times New Roman"/>
              </a:rPr>
              <a:t> </a:t>
            </a:r>
            <a:endParaRPr lang="en-US" sz="1400" dirty="0" smtClean="0">
              <a:ea typeface="MS Mincho"/>
              <a:cs typeface="Times New Roman"/>
            </a:endParaRPr>
          </a:p>
          <a:p>
            <a:pPr marL="0" marR="0">
              <a:spcBef>
                <a:spcPts val="0"/>
              </a:spcBef>
              <a:spcAft>
                <a:spcPts val="600"/>
              </a:spcAft>
              <a:buNone/>
            </a:pPr>
            <a:r>
              <a:rPr lang="en-US" sz="1400" dirty="0" smtClean="0">
                <a:solidFill>
                  <a:srgbClr val="0000FF"/>
                </a:solidFill>
                <a:latin typeface="Courier New"/>
                <a:ea typeface="MS Mincho"/>
                <a:cs typeface="Times New Roman"/>
              </a:rPr>
              <a:t>            </a:t>
            </a:r>
            <a:r>
              <a:rPr lang="en-US" sz="1400" dirty="0" smtClean="0">
                <a:solidFill>
                  <a:srgbClr val="FF0000"/>
                </a:solidFill>
                <a:latin typeface="Courier New"/>
                <a:ea typeface="MS Mincho"/>
                <a:cs typeface="Times New Roman"/>
              </a:rPr>
              <a:t>name</a:t>
            </a:r>
            <a:r>
              <a:rPr lang="en-US" sz="1400" dirty="0" smtClean="0">
                <a:solidFill>
                  <a:srgbClr val="0000FF"/>
                </a:solidFill>
                <a:latin typeface="Courier New"/>
                <a:ea typeface="MS Mincho"/>
                <a:cs typeface="Times New Roman"/>
              </a:rPr>
              <a:t>=</a:t>
            </a:r>
            <a:r>
              <a:rPr lang="en-US" sz="1400" dirty="0" smtClean="0">
                <a:solidFill>
                  <a:schemeClr val="bg1"/>
                </a:solidFill>
                <a:latin typeface="Courier New"/>
                <a:ea typeface="MS Mincho"/>
                <a:cs typeface="Times New Roman"/>
              </a:rPr>
              <a:t>"</a:t>
            </a:r>
            <a:r>
              <a:rPr lang="en-US" sz="1400" dirty="0" err="1" smtClean="0">
                <a:solidFill>
                  <a:srgbClr val="0000FF"/>
                </a:solidFill>
                <a:highlight>
                  <a:srgbClr val="FFFF00"/>
                </a:highlight>
                <a:latin typeface="Courier New"/>
                <a:ea typeface="MS Mincho"/>
                <a:cs typeface="Times New Roman"/>
              </a:rPr>
              <a:t>RegFreeVbAddin.RegFreeVbAddin.StandardAddInServer</a:t>
            </a:r>
            <a:r>
              <a:rPr lang="en-US" sz="1400" dirty="0" smtClean="0">
                <a:solidFill>
                  <a:schemeClr val="bg1"/>
                </a:solidFill>
                <a:latin typeface="Courier New"/>
                <a:ea typeface="MS Mincho"/>
                <a:cs typeface="Times New Roman"/>
              </a:rPr>
              <a:t>"</a:t>
            </a:r>
            <a:r>
              <a:rPr lang="en-US" sz="1400" dirty="0" smtClean="0">
                <a:solidFill>
                  <a:srgbClr val="0000FF"/>
                </a:solidFill>
                <a:latin typeface="Courier New"/>
                <a:ea typeface="MS Mincho"/>
                <a:cs typeface="Times New Roman"/>
              </a:rPr>
              <a:t> </a:t>
            </a:r>
            <a:endParaRPr lang="en-US" sz="1400" dirty="0" smtClean="0">
              <a:ea typeface="MS Mincho"/>
              <a:cs typeface="Times New Roman"/>
            </a:endParaRPr>
          </a:p>
          <a:p>
            <a:pPr marL="0" marR="0">
              <a:spcBef>
                <a:spcPts val="0"/>
              </a:spcBef>
              <a:spcAft>
                <a:spcPts val="600"/>
              </a:spcAft>
              <a:buNone/>
            </a:pPr>
            <a:r>
              <a:rPr lang="en-US" sz="1400" dirty="0" smtClean="0">
                <a:solidFill>
                  <a:srgbClr val="0000FF"/>
                </a:solidFill>
                <a:latin typeface="Courier New"/>
                <a:ea typeface="MS Mincho"/>
                <a:cs typeface="Times New Roman"/>
              </a:rPr>
              <a:t>            </a:t>
            </a:r>
            <a:r>
              <a:rPr lang="en-US" sz="1400" dirty="0" err="1" smtClean="0">
                <a:solidFill>
                  <a:srgbClr val="FF0000"/>
                </a:solidFill>
                <a:latin typeface="Courier New"/>
                <a:ea typeface="MS Mincho"/>
                <a:cs typeface="Times New Roman"/>
              </a:rPr>
              <a:t>runtimeVersion</a:t>
            </a:r>
            <a:r>
              <a:rPr lang="en-US" sz="1400" dirty="0" smtClean="0">
                <a:solidFill>
                  <a:srgbClr val="0000FF"/>
                </a:solidFill>
                <a:latin typeface="Courier New"/>
                <a:ea typeface="MS Mincho"/>
                <a:cs typeface="Times New Roman"/>
              </a:rPr>
              <a:t>=</a:t>
            </a:r>
            <a:r>
              <a:rPr lang="en-US" sz="1400" dirty="0" smtClean="0">
                <a:solidFill>
                  <a:schemeClr val="bg1"/>
                </a:solidFill>
                <a:latin typeface="Courier New"/>
                <a:ea typeface="MS Mincho"/>
                <a:cs typeface="Times New Roman"/>
              </a:rPr>
              <a:t>"</a:t>
            </a:r>
            <a:r>
              <a:rPr lang="en-US" sz="1400" dirty="0" smtClean="0">
                <a:solidFill>
                  <a:srgbClr val="0000FF"/>
                </a:solidFill>
                <a:highlight>
                  <a:srgbClr val="FFFF00"/>
                </a:highlight>
                <a:latin typeface="Courier New"/>
                <a:ea typeface="MS Mincho"/>
                <a:cs typeface="Times New Roman"/>
              </a:rPr>
              <a:t>1.0</a:t>
            </a:r>
            <a:r>
              <a:rPr lang="en-US" sz="1400" dirty="0" smtClean="0">
                <a:solidFill>
                  <a:schemeClr val="bg1"/>
                </a:solidFill>
                <a:latin typeface="Courier New"/>
                <a:ea typeface="MS Mincho"/>
                <a:cs typeface="Times New Roman"/>
              </a:rPr>
              <a:t>"</a:t>
            </a:r>
            <a:r>
              <a:rPr lang="en-US" sz="1400" dirty="0" smtClean="0">
                <a:solidFill>
                  <a:srgbClr val="0000FF"/>
                </a:solidFill>
                <a:latin typeface="Courier New"/>
                <a:ea typeface="MS Mincho"/>
                <a:cs typeface="Times New Roman"/>
              </a:rPr>
              <a:t>&gt;</a:t>
            </a:r>
            <a:endParaRPr lang="en-US" sz="1400" dirty="0" smtClean="0">
              <a:ea typeface="MS Mincho"/>
              <a:cs typeface="Times New Roman"/>
            </a:endParaRPr>
          </a:p>
          <a:p>
            <a:pPr marL="0" marR="0">
              <a:spcBef>
                <a:spcPts val="0"/>
              </a:spcBef>
              <a:spcAft>
                <a:spcPts val="600"/>
              </a:spcAft>
              <a:buNone/>
            </a:pPr>
            <a:r>
              <a:rPr lang="en-US" sz="1200" dirty="0" smtClean="0">
                <a:solidFill>
                  <a:srgbClr val="0000FF"/>
                </a:solidFill>
                <a:latin typeface="Courier New"/>
                <a:ea typeface="MS Mincho"/>
                <a:cs typeface="Times New Roman"/>
              </a:rPr>
              <a:t>    </a:t>
            </a:r>
            <a:endParaRPr lang="en-US" sz="1200" dirty="0" smtClean="0">
              <a:ea typeface="MS Mincho"/>
              <a:cs typeface="Times New Roman"/>
            </a:endParaRPr>
          </a:p>
          <a:p>
            <a:pPr marL="0" marR="0">
              <a:spcBef>
                <a:spcPts val="0"/>
              </a:spcBef>
              <a:spcAft>
                <a:spcPts val="600"/>
              </a:spcAft>
              <a:buNone/>
            </a:pPr>
            <a:r>
              <a:rPr lang="en-US" sz="1400" dirty="0" smtClean="0">
                <a:solidFill>
                  <a:srgbClr val="0000FF"/>
                </a:solidFill>
                <a:latin typeface="Courier New"/>
                <a:ea typeface="MS Mincho"/>
                <a:cs typeface="Times New Roman"/>
              </a:rPr>
              <a:t>  &lt;/</a:t>
            </a:r>
            <a:r>
              <a:rPr lang="en-US" sz="1400" dirty="0" err="1" smtClean="0">
                <a:solidFill>
                  <a:srgbClr val="A31515"/>
                </a:solidFill>
                <a:latin typeface="Courier New"/>
                <a:ea typeface="MS Mincho"/>
                <a:cs typeface="Times New Roman"/>
              </a:rPr>
              <a:t>clrClass</a:t>
            </a:r>
            <a:r>
              <a:rPr lang="en-US" sz="1400" dirty="0" smtClean="0">
                <a:solidFill>
                  <a:srgbClr val="0000FF"/>
                </a:solidFill>
                <a:latin typeface="Courier New"/>
                <a:ea typeface="MS Mincho"/>
                <a:cs typeface="Times New Roman"/>
              </a:rPr>
              <a:t>&gt;</a:t>
            </a:r>
            <a:endParaRPr lang="en-US" sz="1400" dirty="0" smtClean="0">
              <a:ea typeface="MS Mincho"/>
              <a:cs typeface="Times New Roman"/>
            </a:endParaRPr>
          </a:p>
          <a:p>
            <a:pPr marL="0" marR="0">
              <a:spcBef>
                <a:spcPts val="0"/>
              </a:spcBef>
              <a:spcAft>
                <a:spcPts val="600"/>
              </a:spcAft>
              <a:buNone/>
            </a:pPr>
            <a:r>
              <a:rPr lang="en-US" sz="1200" dirty="0" smtClean="0">
                <a:solidFill>
                  <a:srgbClr val="0000FF"/>
                </a:solidFill>
                <a:latin typeface="Courier New"/>
                <a:ea typeface="MS Mincho"/>
                <a:cs typeface="Times New Roman"/>
              </a:rPr>
              <a:t> </a:t>
            </a:r>
            <a:endParaRPr lang="en-US" sz="1200" dirty="0" smtClean="0">
              <a:ea typeface="MS Mincho"/>
              <a:cs typeface="Times New Roman"/>
            </a:endParaRPr>
          </a:p>
          <a:p>
            <a:pPr marL="0" marR="0">
              <a:spcBef>
                <a:spcPts val="0"/>
              </a:spcBef>
              <a:spcAft>
                <a:spcPts val="600"/>
              </a:spcAft>
              <a:buNone/>
            </a:pPr>
            <a:r>
              <a:rPr lang="en-US" sz="1400" dirty="0" smtClean="0">
                <a:solidFill>
                  <a:srgbClr val="0000FF"/>
                </a:solidFill>
                <a:latin typeface="Courier New"/>
                <a:ea typeface="MS Mincho"/>
                <a:cs typeface="Times New Roman"/>
              </a:rPr>
              <a:t>  &lt;</a:t>
            </a:r>
            <a:r>
              <a:rPr lang="en-US" sz="1400" dirty="0" smtClean="0">
                <a:solidFill>
                  <a:srgbClr val="A31515"/>
                </a:solidFill>
                <a:latin typeface="Courier New"/>
                <a:ea typeface="MS Mincho"/>
                <a:cs typeface="Times New Roman"/>
              </a:rPr>
              <a:t>file</a:t>
            </a:r>
            <a:r>
              <a:rPr lang="en-US" sz="1400" dirty="0" smtClean="0">
                <a:solidFill>
                  <a:srgbClr val="0000FF"/>
                </a:solidFill>
                <a:latin typeface="Courier New"/>
                <a:ea typeface="MS Mincho"/>
                <a:cs typeface="Times New Roman"/>
              </a:rPr>
              <a:t> </a:t>
            </a:r>
            <a:r>
              <a:rPr lang="en-US" sz="1400" dirty="0" smtClean="0">
                <a:solidFill>
                  <a:srgbClr val="FF0000"/>
                </a:solidFill>
                <a:latin typeface="Courier New"/>
                <a:ea typeface="MS Mincho"/>
                <a:cs typeface="Times New Roman"/>
              </a:rPr>
              <a:t>name</a:t>
            </a:r>
            <a:r>
              <a:rPr lang="en-US" sz="1400" dirty="0" smtClean="0">
                <a:solidFill>
                  <a:srgbClr val="0000FF"/>
                </a:solidFill>
                <a:latin typeface="Courier New"/>
                <a:ea typeface="MS Mincho"/>
                <a:cs typeface="Times New Roman"/>
              </a:rPr>
              <a:t>=</a:t>
            </a:r>
            <a:r>
              <a:rPr lang="en-US" sz="1400" dirty="0" smtClean="0">
                <a:solidFill>
                  <a:schemeClr val="bg1"/>
                </a:solidFill>
                <a:latin typeface="Courier New"/>
                <a:ea typeface="MS Mincho"/>
                <a:cs typeface="Times New Roman"/>
              </a:rPr>
              <a:t>"</a:t>
            </a:r>
            <a:r>
              <a:rPr lang="en-US" sz="1400" dirty="0" smtClean="0">
                <a:solidFill>
                  <a:srgbClr val="0000FF"/>
                </a:solidFill>
                <a:highlight>
                  <a:srgbClr val="FFFF00"/>
                </a:highlight>
                <a:latin typeface="Courier New"/>
                <a:ea typeface="MS Mincho"/>
                <a:cs typeface="Times New Roman"/>
              </a:rPr>
              <a:t>RegFreeVbAddin.dll</a:t>
            </a:r>
            <a:r>
              <a:rPr lang="en-US" sz="1400" dirty="0" smtClean="0">
                <a:solidFill>
                  <a:schemeClr val="bg1"/>
                </a:solidFill>
                <a:latin typeface="Courier New"/>
                <a:ea typeface="MS Mincho"/>
                <a:cs typeface="Times New Roman"/>
              </a:rPr>
              <a:t>"</a:t>
            </a:r>
            <a:r>
              <a:rPr lang="en-US" sz="1400" dirty="0" smtClean="0">
                <a:solidFill>
                  <a:srgbClr val="0000FF"/>
                </a:solidFill>
                <a:latin typeface="Courier New"/>
                <a:ea typeface="MS Mincho"/>
                <a:cs typeface="Times New Roman"/>
              </a:rPr>
              <a:t> </a:t>
            </a:r>
            <a:r>
              <a:rPr lang="en-US" sz="1400" dirty="0" err="1" smtClean="0">
                <a:solidFill>
                  <a:srgbClr val="FF0000"/>
                </a:solidFill>
                <a:latin typeface="Courier New"/>
                <a:ea typeface="MS Mincho"/>
                <a:cs typeface="Times New Roman"/>
              </a:rPr>
              <a:t>hashalg</a:t>
            </a:r>
            <a:r>
              <a:rPr lang="en-US" sz="1400" dirty="0" smtClean="0">
                <a:solidFill>
                  <a:srgbClr val="0000FF"/>
                </a:solidFill>
                <a:latin typeface="Courier New"/>
                <a:ea typeface="MS Mincho"/>
                <a:cs typeface="Times New Roman"/>
              </a:rPr>
              <a:t>=</a:t>
            </a:r>
            <a:r>
              <a:rPr lang="en-US" sz="1400" dirty="0" smtClean="0">
                <a:solidFill>
                  <a:schemeClr val="bg1"/>
                </a:solidFill>
                <a:latin typeface="Courier New"/>
                <a:ea typeface="MS Mincho"/>
                <a:cs typeface="Times New Roman"/>
              </a:rPr>
              <a:t>"</a:t>
            </a:r>
            <a:r>
              <a:rPr lang="en-US" sz="1400" dirty="0" smtClean="0">
                <a:solidFill>
                  <a:srgbClr val="0000FF"/>
                </a:solidFill>
                <a:latin typeface="Courier New"/>
                <a:ea typeface="MS Mincho"/>
                <a:cs typeface="Times New Roman"/>
              </a:rPr>
              <a:t>SHA1</a:t>
            </a:r>
            <a:r>
              <a:rPr lang="en-US" sz="1400" dirty="0" smtClean="0">
                <a:solidFill>
                  <a:schemeClr val="bg1"/>
                </a:solidFill>
                <a:latin typeface="Courier New"/>
                <a:ea typeface="MS Mincho"/>
                <a:cs typeface="Times New Roman"/>
              </a:rPr>
              <a:t>"</a:t>
            </a:r>
            <a:r>
              <a:rPr lang="en-US" sz="1400" dirty="0" smtClean="0">
                <a:solidFill>
                  <a:srgbClr val="0000FF"/>
                </a:solidFill>
                <a:latin typeface="Courier New"/>
                <a:ea typeface="MS Mincho"/>
                <a:cs typeface="Times New Roman"/>
              </a:rPr>
              <a:t>&gt;&lt;/</a:t>
            </a:r>
            <a:r>
              <a:rPr lang="en-US" sz="1400" dirty="0" smtClean="0">
                <a:solidFill>
                  <a:srgbClr val="A31515"/>
                </a:solidFill>
                <a:latin typeface="Courier New"/>
                <a:ea typeface="MS Mincho"/>
                <a:cs typeface="Times New Roman"/>
              </a:rPr>
              <a:t>file</a:t>
            </a:r>
            <a:r>
              <a:rPr lang="en-US" sz="1400" dirty="0" smtClean="0">
                <a:solidFill>
                  <a:srgbClr val="0000FF"/>
                </a:solidFill>
                <a:latin typeface="Courier New"/>
                <a:ea typeface="MS Mincho"/>
                <a:cs typeface="Times New Roman"/>
              </a:rPr>
              <a:t>&gt;</a:t>
            </a:r>
            <a:endParaRPr lang="en-US" sz="1400" dirty="0" smtClean="0">
              <a:ea typeface="MS Mincho"/>
              <a:cs typeface="Times New Roman"/>
            </a:endParaRPr>
          </a:p>
          <a:p>
            <a:pPr marL="0" marR="0">
              <a:spcBef>
                <a:spcPts val="0"/>
              </a:spcBef>
              <a:spcAft>
                <a:spcPts val="600"/>
              </a:spcAft>
              <a:buNone/>
            </a:pPr>
            <a:r>
              <a:rPr lang="en-US" sz="1200" dirty="0" smtClean="0">
                <a:solidFill>
                  <a:srgbClr val="0000FF"/>
                </a:solidFill>
                <a:latin typeface="Courier New"/>
                <a:ea typeface="MS Mincho"/>
                <a:cs typeface="Times New Roman"/>
              </a:rPr>
              <a:t> </a:t>
            </a:r>
            <a:endParaRPr lang="en-US" sz="1200" dirty="0" smtClean="0">
              <a:ea typeface="MS Mincho"/>
              <a:cs typeface="Times New Roman"/>
            </a:endParaRPr>
          </a:p>
          <a:p>
            <a:pPr marL="0" marR="0">
              <a:spcBef>
                <a:spcPts val="0"/>
              </a:spcBef>
              <a:spcAft>
                <a:spcPts val="600"/>
              </a:spcAft>
              <a:buNone/>
            </a:pPr>
            <a:r>
              <a:rPr lang="en-US" sz="1400" dirty="0" smtClean="0">
                <a:solidFill>
                  <a:srgbClr val="0000FF"/>
                </a:solidFill>
                <a:latin typeface="Courier New"/>
                <a:ea typeface="MS Mincho"/>
                <a:cs typeface="Times New Roman"/>
              </a:rPr>
              <a:t>&lt;/</a:t>
            </a:r>
            <a:r>
              <a:rPr lang="en-US" sz="1400" dirty="0" smtClean="0">
                <a:solidFill>
                  <a:srgbClr val="A31515"/>
                </a:solidFill>
                <a:latin typeface="Courier New"/>
                <a:ea typeface="MS Mincho"/>
                <a:cs typeface="Times New Roman"/>
              </a:rPr>
              <a:t>assembly</a:t>
            </a:r>
            <a:r>
              <a:rPr lang="en-US" sz="1400" dirty="0" smtClean="0">
                <a:solidFill>
                  <a:srgbClr val="0000FF"/>
                </a:solidFill>
                <a:latin typeface="Courier New"/>
                <a:ea typeface="MS Mincho"/>
                <a:cs typeface="Times New Roman"/>
              </a:rPr>
              <a:t>&gt;</a:t>
            </a:r>
            <a:endParaRPr lang="en-US" sz="1400" dirty="0" smtClean="0">
              <a:ea typeface="MS Mincho"/>
              <a:cs typeface="Times New Roman"/>
            </a:endParaRPr>
          </a:p>
          <a:p>
            <a:pPr>
              <a:buNone/>
            </a:pPr>
            <a:endParaRPr lang="en-US" sz="1400" dirty="0"/>
          </a:p>
        </p:txBody>
      </p:sp>
    </p:spTree>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altLang="zh-CN" dirty="0" err="1" smtClean="0"/>
              <a:t>Step</a:t>
            </a:r>
            <a:r>
              <a:rPr lang="fr-CH" altLang="zh-CN" dirty="0" smtClean="0"/>
              <a:t> 2 - </a:t>
            </a:r>
            <a:r>
              <a:rPr lang="fr-CH" altLang="zh-CN" dirty="0" err="1" smtClean="0"/>
              <a:t>Creating</a:t>
            </a:r>
            <a:r>
              <a:rPr lang="fr-CH" altLang="zh-CN" dirty="0" smtClean="0"/>
              <a:t> </a:t>
            </a:r>
            <a:r>
              <a:rPr lang="fr-CH" altLang="zh-CN" dirty="0" err="1" smtClean="0"/>
              <a:t>manifest</a:t>
            </a:r>
            <a:r>
              <a:rPr lang="fr-CH" altLang="zh-CN" dirty="0" smtClean="0"/>
              <a:t> file</a:t>
            </a:r>
            <a:br>
              <a:rPr lang="fr-CH" altLang="zh-CN" dirty="0" smtClean="0"/>
            </a:br>
            <a:r>
              <a:rPr lang="fr-CH" altLang="zh-CN" sz="2800" dirty="0" smtClean="0">
                <a:solidFill>
                  <a:srgbClr val="FFCC00"/>
                </a:solidFill>
              </a:rPr>
              <a:t>C++ dll</a:t>
            </a:r>
            <a:endParaRPr lang="zh-CN" altLang="en-US" dirty="0"/>
          </a:p>
        </p:txBody>
      </p:sp>
      <p:sp>
        <p:nvSpPr>
          <p:cNvPr id="1025" name="Rectangle 1"/>
          <p:cNvSpPr>
            <a:spLocks noChangeArrowheads="1"/>
          </p:cNvSpPr>
          <p:nvPr/>
        </p:nvSpPr>
        <p:spPr bwMode="auto">
          <a:xfrm>
            <a:off x="182880" y="1867247"/>
            <a:ext cx="8641080" cy="3539430"/>
          </a:xfrm>
          <a:prstGeom prst="rect">
            <a:avLst/>
          </a:prstGeom>
          <a:solidFill>
            <a:schemeClr val="tx1">
              <a:lumMod val="7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&lt;?</a:t>
            </a:r>
            <a:r>
              <a:rPr kumimoji="0" lang="en-US" altLang="zh-CN" b="0" i="0" u="none" strike="noStrike" cap="none" normalizeH="0" baseline="0" dirty="0" smtClean="0">
                <a:ln>
                  <a:noFill/>
                </a:ln>
                <a:solidFill>
                  <a:srgbClr val="A31515"/>
                </a:solidFill>
                <a:effectLst/>
                <a:latin typeface="新宋体" pitchFamily="49" charset="-122"/>
                <a:ea typeface="新宋体" pitchFamily="49" charset="-122"/>
                <a:cs typeface="Times New Roman" pitchFamily="18" charset="0"/>
              </a:rPr>
              <a:t>xml</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 </a:t>
            </a:r>
            <a:r>
              <a:rPr kumimoji="0" lang="en-US" altLang="zh-CN" b="0" i="0" u="none" strike="noStrike" cap="none" normalizeH="0" baseline="0" dirty="0" smtClean="0">
                <a:ln>
                  <a:noFill/>
                </a:ln>
                <a:solidFill>
                  <a:srgbClr val="FF0000"/>
                </a:solidFill>
                <a:effectLst/>
                <a:latin typeface="新宋体" pitchFamily="49" charset="-122"/>
                <a:ea typeface="新宋体" pitchFamily="49" charset="-122"/>
                <a:cs typeface="Times New Roman" pitchFamily="18" charset="0"/>
              </a:rPr>
              <a:t>version</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1.0</a:t>
            </a:r>
            <a:r>
              <a:rPr kumimoji="0" lang="en-US" altLang="zh-CN"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 </a:t>
            </a:r>
            <a:r>
              <a:rPr kumimoji="0" lang="en-US" altLang="zh-CN" b="0" i="0" u="none" strike="noStrike" cap="none" normalizeH="0" baseline="0" dirty="0" smtClean="0">
                <a:ln>
                  <a:noFill/>
                </a:ln>
                <a:solidFill>
                  <a:srgbClr val="FF0000"/>
                </a:solidFill>
                <a:effectLst/>
                <a:latin typeface="新宋体" pitchFamily="49" charset="-122"/>
                <a:ea typeface="新宋体" pitchFamily="49" charset="-122"/>
                <a:cs typeface="Times New Roman" pitchFamily="18" charset="0"/>
              </a:rPr>
              <a:t>encoding</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utf-8</a:t>
            </a:r>
            <a:r>
              <a:rPr kumimoji="0" lang="en-US" altLang="zh-CN"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 </a:t>
            </a:r>
            <a:r>
              <a:rPr kumimoji="0" lang="en-US" altLang="zh-CN" b="0" i="0" u="none" strike="noStrike" cap="none" normalizeH="0" baseline="0" dirty="0" smtClean="0">
                <a:ln>
                  <a:noFill/>
                </a:ln>
                <a:solidFill>
                  <a:srgbClr val="FF0000"/>
                </a:solidFill>
                <a:effectLst/>
                <a:latin typeface="新宋体" pitchFamily="49" charset="-122"/>
                <a:ea typeface="新宋体" pitchFamily="49" charset="-122"/>
                <a:cs typeface="Times New Roman" pitchFamily="18" charset="0"/>
              </a:rPr>
              <a:t>standalone</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yes</a:t>
            </a:r>
            <a:r>
              <a:rPr kumimoji="0" lang="en-US" altLang="zh-CN"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?&gt;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&lt;</a:t>
            </a:r>
            <a:r>
              <a:rPr kumimoji="0" lang="en-US" altLang="zh-CN" b="0" i="0" u="none" strike="noStrike" cap="none" normalizeH="0" baseline="0" dirty="0" smtClean="0">
                <a:ln>
                  <a:noFill/>
                </a:ln>
                <a:solidFill>
                  <a:srgbClr val="A31515"/>
                </a:solidFill>
                <a:effectLst/>
                <a:latin typeface="新宋体" pitchFamily="49" charset="-122"/>
                <a:ea typeface="新宋体" pitchFamily="49" charset="-122"/>
                <a:cs typeface="Times New Roman" pitchFamily="18" charset="0"/>
              </a:rPr>
              <a:t>assembly</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 </a:t>
            </a:r>
            <a:r>
              <a:rPr kumimoji="0" lang="en-US" altLang="zh-CN" b="0" i="0" u="none" strike="noStrike" cap="none" normalizeH="0" baseline="0" dirty="0" err="1" smtClean="0">
                <a:ln>
                  <a:noFill/>
                </a:ln>
                <a:solidFill>
                  <a:srgbClr val="FF0000"/>
                </a:solidFill>
                <a:effectLst/>
                <a:latin typeface="新宋体" pitchFamily="49" charset="-122"/>
                <a:ea typeface="新宋体" pitchFamily="49" charset="-122"/>
                <a:cs typeface="Times New Roman" pitchFamily="18" charset="0"/>
              </a:rPr>
              <a:t>xmlns</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urn:schemas-microsoft-com:asm.v1</a:t>
            </a:r>
            <a:r>
              <a:rPr kumimoji="0" lang="en-US" altLang="zh-CN"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 </a:t>
            </a:r>
            <a:r>
              <a:rPr kumimoji="0" lang="en-US" altLang="zh-CN" b="0" i="0" u="none" strike="noStrike" cap="none" normalizeH="0" baseline="0" dirty="0" err="1" smtClean="0">
                <a:ln>
                  <a:noFill/>
                </a:ln>
                <a:solidFill>
                  <a:srgbClr val="FF0000"/>
                </a:solidFill>
                <a:effectLst/>
                <a:latin typeface="新宋体" pitchFamily="49" charset="-122"/>
                <a:ea typeface="新宋体" pitchFamily="49" charset="-122"/>
                <a:cs typeface="Times New Roman" pitchFamily="18" charset="0"/>
              </a:rPr>
              <a:t>manifestVersion</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1.0</a:t>
            </a:r>
            <a:r>
              <a:rPr kumimoji="0" lang="en-US" altLang="zh-CN"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&gt;</a:t>
            </a:r>
            <a:endParaRPr kumimoji="0" lang="en-US" altLang="zh-CN" sz="1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lvl="0" eaLnBrk="0" hangingPunct="0"/>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    &lt;</a:t>
            </a:r>
            <a:r>
              <a:rPr kumimoji="0" lang="en-US" altLang="zh-CN" b="0" i="0" u="none" strike="noStrike" cap="none" normalizeH="0" baseline="0" dirty="0" err="1" smtClean="0">
                <a:ln>
                  <a:noFill/>
                </a:ln>
                <a:solidFill>
                  <a:srgbClr val="A31515"/>
                </a:solidFill>
                <a:effectLst/>
                <a:latin typeface="新宋体" pitchFamily="49" charset="-122"/>
                <a:ea typeface="新宋体" pitchFamily="49" charset="-122"/>
                <a:cs typeface="Times New Roman" pitchFamily="18" charset="0"/>
              </a:rPr>
              <a:t>assemblyIdentity</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   </a:t>
            </a:r>
            <a:r>
              <a:rPr kumimoji="0" lang="en-US" altLang="zh-CN" b="0" i="0" u="none" strike="noStrike" cap="none" normalizeH="0" baseline="0" dirty="0" smtClean="0">
                <a:ln>
                  <a:noFill/>
                </a:ln>
                <a:solidFill>
                  <a:srgbClr val="FF0000"/>
                </a:solidFill>
                <a:effectLst/>
                <a:latin typeface="新宋体" pitchFamily="49" charset="-122"/>
                <a:ea typeface="新宋体" pitchFamily="49" charset="-122"/>
                <a:cs typeface="Times New Roman" pitchFamily="18" charset="0"/>
              </a:rPr>
              <a:t>type</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win32</a:t>
            </a:r>
            <a:r>
              <a:rPr kumimoji="0" lang="en-US" altLang="zh-CN"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 </a:t>
            </a:r>
            <a:r>
              <a:rPr kumimoji="0" lang="en-US" altLang="zh-CN" b="0" i="0" u="none" strike="noStrike" cap="none" normalizeH="0" baseline="0" dirty="0" smtClean="0">
                <a:ln>
                  <a:noFill/>
                </a:ln>
                <a:solidFill>
                  <a:srgbClr val="FF0000"/>
                </a:solidFill>
                <a:effectLst/>
                <a:latin typeface="新宋体" pitchFamily="49" charset="-122"/>
                <a:ea typeface="新宋体" pitchFamily="49" charset="-122"/>
                <a:cs typeface="Times New Roman" pitchFamily="18" charset="0"/>
              </a:rPr>
              <a:t>name</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lang="en-US" altLang="zh-CN" u="none" dirty="0" err="1" smtClean="0">
                <a:solidFill>
                  <a:srgbClr val="0000FF"/>
                </a:solidFill>
                <a:latin typeface="新宋体" pitchFamily="49" charset="-122"/>
                <a:ea typeface="新宋体" pitchFamily="49" charset="-122"/>
                <a:cs typeface="Times New Roman" pitchFamily="18" charset="0"/>
              </a:rPr>
              <a:t>CPPFreeRegSample</a:t>
            </a:r>
            <a:r>
              <a:rPr kumimoji="0" lang="en-US" altLang="zh-CN"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 </a:t>
            </a:r>
            <a:r>
              <a:rPr kumimoji="0" lang="en-US" altLang="zh-CN" b="0" i="0" u="none" strike="noStrike" cap="none" normalizeH="0" baseline="0" dirty="0" smtClean="0">
                <a:ln>
                  <a:noFill/>
                </a:ln>
                <a:solidFill>
                  <a:srgbClr val="FF0000"/>
                </a:solidFill>
                <a:effectLst/>
                <a:latin typeface="新宋体" pitchFamily="49" charset="-122"/>
                <a:ea typeface="新宋体" pitchFamily="49" charset="-122"/>
                <a:cs typeface="Times New Roman" pitchFamily="18" charset="0"/>
              </a:rPr>
              <a:t>version</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1.0.0.0</a:t>
            </a:r>
            <a:r>
              <a:rPr kumimoji="0" lang="en-US" altLang="zh-CN"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 /&gt;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  &lt;</a:t>
            </a:r>
            <a:r>
              <a:rPr kumimoji="0" lang="en-US" altLang="zh-CN" b="0" i="0" u="none" strike="noStrike" cap="none" normalizeH="0" baseline="0" dirty="0" smtClean="0">
                <a:ln>
                  <a:noFill/>
                </a:ln>
                <a:solidFill>
                  <a:srgbClr val="A31515"/>
                </a:solidFill>
                <a:effectLst/>
                <a:latin typeface="新宋体" pitchFamily="49" charset="-122"/>
                <a:ea typeface="新宋体" pitchFamily="49" charset="-122"/>
                <a:cs typeface="Times New Roman" pitchFamily="18" charset="0"/>
              </a:rPr>
              <a:t>file</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 </a:t>
            </a:r>
            <a:r>
              <a:rPr kumimoji="0" lang="en-US" altLang="zh-CN" b="0" i="0" u="none" strike="noStrike" cap="none" normalizeH="0" baseline="0" dirty="0" smtClean="0">
                <a:ln>
                  <a:noFill/>
                </a:ln>
                <a:solidFill>
                  <a:srgbClr val="FF0000"/>
                </a:solidFill>
                <a:effectLst/>
                <a:latin typeface="新宋体" pitchFamily="49" charset="-122"/>
                <a:ea typeface="新宋体" pitchFamily="49" charset="-122"/>
                <a:cs typeface="Times New Roman" pitchFamily="18" charset="0"/>
              </a:rPr>
              <a:t>name</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CPPFreeRegSample.dll</a:t>
            </a:r>
            <a:r>
              <a:rPr kumimoji="0" lang="en-US" altLang="zh-CN"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&gt;</a:t>
            </a:r>
            <a:endParaRPr kumimoji="0" lang="en-US" altLang="zh-CN" sz="1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    &lt;</a:t>
            </a:r>
            <a:r>
              <a:rPr kumimoji="0" lang="en-US" altLang="zh-CN" b="0" i="0" u="none" strike="noStrike" cap="none" normalizeH="0" baseline="0" dirty="0" err="1" smtClean="0">
                <a:ln>
                  <a:noFill/>
                </a:ln>
                <a:solidFill>
                  <a:srgbClr val="A31515"/>
                </a:solidFill>
                <a:effectLst/>
                <a:latin typeface="新宋体" pitchFamily="49" charset="-122"/>
                <a:ea typeface="新宋体" pitchFamily="49" charset="-122"/>
                <a:cs typeface="Times New Roman" pitchFamily="18" charset="0"/>
              </a:rPr>
              <a:t>comClass</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 </a:t>
            </a:r>
            <a:r>
              <a:rPr kumimoji="0" lang="en-US" altLang="zh-CN" b="0" i="0" u="none" strike="noStrike" cap="none" normalizeH="0" baseline="0" dirty="0" err="1" smtClean="0">
                <a:ln>
                  <a:noFill/>
                </a:ln>
                <a:solidFill>
                  <a:srgbClr val="FF0000"/>
                </a:solidFill>
                <a:effectLst/>
                <a:latin typeface="新宋体" pitchFamily="49" charset="-122"/>
                <a:ea typeface="新宋体" pitchFamily="49" charset="-122"/>
                <a:cs typeface="Times New Roman" pitchFamily="18" charset="0"/>
              </a:rPr>
              <a:t>clsid</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{5742E624-7617-4414-9F9F-87A43339F9EB}</a:t>
            </a:r>
            <a:r>
              <a:rPr kumimoji="0" lang="en-US" altLang="zh-CN"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 /&gt;</a:t>
            </a:r>
            <a:endParaRPr kumimoji="0" lang="en-US" altLang="zh-CN" sz="1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    &lt;</a:t>
            </a:r>
            <a:r>
              <a:rPr kumimoji="0" lang="en-US" altLang="zh-CN" b="0" i="0" u="none" strike="noStrike" cap="none" normalizeH="0" baseline="0" dirty="0" err="1" smtClean="0">
                <a:ln>
                  <a:noFill/>
                </a:ln>
                <a:solidFill>
                  <a:srgbClr val="A31515"/>
                </a:solidFill>
                <a:effectLst/>
                <a:latin typeface="新宋体" pitchFamily="49" charset="-122"/>
                <a:ea typeface="新宋体" pitchFamily="49" charset="-122"/>
                <a:cs typeface="Times New Roman" pitchFamily="18" charset="0"/>
              </a:rPr>
              <a:t>typelib</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 </a:t>
            </a:r>
            <a:r>
              <a:rPr kumimoji="0" lang="en-US" altLang="zh-CN" b="0" i="0" u="none" strike="noStrike" cap="none" normalizeH="0" baseline="0" dirty="0" err="1" smtClean="0">
                <a:ln>
                  <a:noFill/>
                </a:ln>
                <a:solidFill>
                  <a:srgbClr val="FF0000"/>
                </a:solidFill>
                <a:effectLst/>
                <a:latin typeface="新宋体" pitchFamily="49" charset="-122"/>
                <a:ea typeface="新宋体" pitchFamily="49" charset="-122"/>
                <a:cs typeface="Times New Roman" pitchFamily="18" charset="0"/>
              </a:rPr>
              <a:t>tlbid</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{4B1EAE87-CA6D-4D4A-88D9-53F02E786E66}</a:t>
            </a:r>
            <a:r>
              <a:rPr kumimoji="0" lang="en-US" altLang="zh-CN"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 </a:t>
            </a:r>
            <a:r>
              <a:rPr kumimoji="0" lang="en-US" altLang="zh-CN" b="0" i="0" u="none" strike="noStrike" cap="none" normalizeH="0" baseline="0" dirty="0" smtClean="0">
                <a:ln>
                  <a:noFill/>
                </a:ln>
                <a:solidFill>
                  <a:srgbClr val="FF0000"/>
                </a:solidFill>
                <a:effectLst/>
                <a:latin typeface="新宋体" pitchFamily="49" charset="-122"/>
                <a:ea typeface="新宋体" pitchFamily="49" charset="-122"/>
                <a:cs typeface="Times New Roman" pitchFamily="18" charset="0"/>
              </a:rPr>
              <a:t>version</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1.0</a:t>
            </a:r>
            <a:r>
              <a:rPr kumimoji="0" lang="en-US" altLang="zh-CN"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 </a:t>
            </a:r>
            <a:r>
              <a:rPr kumimoji="0" lang="en-US" altLang="zh-CN" b="0" i="0" u="none" strike="noStrike" cap="none" normalizeH="0" baseline="0" dirty="0" err="1" smtClean="0">
                <a:ln>
                  <a:noFill/>
                </a:ln>
                <a:solidFill>
                  <a:srgbClr val="FF0000"/>
                </a:solidFill>
                <a:effectLst/>
                <a:latin typeface="新宋体" pitchFamily="49" charset="-122"/>
                <a:ea typeface="新宋体" pitchFamily="49" charset="-122"/>
                <a:cs typeface="Times New Roman" pitchFamily="18" charset="0"/>
              </a:rPr>
              <a:t>helpdir</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  &lt;/</a:t>
            </a:r>
            <a:r>
              <a:rPr kumimoji="0" lang="en-US" altLang="zh-CN" b="0" i="0" u="none" strike="noStrike" cap="none" normalizeH="0" baseline="0" dirty="0" smtClean="0">
                <a:ln>
                  <a:noFill/>
                </a:ln>
                <a:solidFill>
                  <a:srgbClr val="A31515"/>
                </a:solidFill>
                <a:effectLst/>
                <a:latin typeface="新宋体" pitchFamily="49" charset="-122"/>
                <a:ea typeface="新宋体" pitchFamily="49" charset="-122"/>
                <a:cs typeface="Times New Roman" pitchFamily="18" charset="0"/>
              </a:rPr>
              <a:t>file</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&gt;</a:t>
            </a:r>
            <a:endParaRPr kumimoji="0" lang="en-US" altLang="zh-CN" sz="1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&lt;/</a:t>
            </a:r>
            <a:r>
              <a:rPr kumimoji="0" lang="en-US" altLang="zh-CN" b="0" i="0" u="none" strike="noStrike" cap="none" normalizeH="0" baseline="0" dirty="0" smtClean="0">
                <a:ln>
                  <a:noFill/>
                </a:ln>
                <a:solidFill>
                  <a:srgbClr val="A31515"/>
                </a:solidFill>
                <a:effectLst/>
                <a:latin typeface="新宋体" pitchFamily="49" charset="-122"/>
                <a:ea typeface="新宋体" pitchFamily="49" charset="-122"/>
                <a:cs typeface="Times New Roman" pitchFamily="18" charset="0"/>
              </a:rPr>
              <a:t>assembly</a:t>
            </a:r>
            <a:r>
              <a:rPr kumimoji="0" lang="en-US" altLang="zh-CN" b="0" i="0" u="none" strike="noStrike" cap="none" normalizeH="0" baseline="0" dirty="0" smtClean="0">
                <a:ln>
                  <a:noFill/>
                </a:ln>
                <a:solidFill>
                  <a:srgbClr val="0000FF"/>
                </a:solidFill>
                <a:effectLst/>
                <a:latin typeface="新宋体" pitchFamily="49" charset="-122"/>
                <a:ea typeface="新宋体" pitchFamily="49" charset="-122"/>
                <a:cs typeface="Times New Roman" pitchFamily="18" charset="0"/>
              </a:rPr>
              <a:t>&gt;</a:t>
            </a:r>
            <a:endParaRPr kumimoji="0" lang="en-US" altLang="zh-CN" sz="3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8" y="31750"/>
            <a:ext cx="8062912" cy="1143000"/>
          </a:xfrm>
        </p:spPr>
        <p:txBody>
          <a:bodyPr/>
          <a:lstStyle/>
          <a:p>
            <a:r>
              <a:rPr lang="fr-CH" dirty="0" err="1" smtClean="0"/>
              <a:t>Step</a:t>
            </a:r>
            <a:r>
              <a:rPr lang="fr-CH" dirty="0" smtClean="0"/>
              <a:t> 3 - </a:t>
            </a:r>
            <a:r>
              <a:rPr lang="fr-CH" dirty="0" err="1" smtClean="0"/>
              <a:t>Creating</a:t>
            </a:r>
            <a:r>
              <a:rPr lang="fr-CH" dirty="0" smtClean="0"/>
              <a:t> .addin file </a:t>
            </a:r>
            <a:endParaRPr lang="en-US" dirty="0"/>
          </a:p>
        </p:txBody>
      </p:sp>
      <p:sp>
        <p:nvSpPr>
          <p:cNvPr id="3" name="Content Placeholder 2"/>
          <p:cNvSpPr>
            <a:spLocks noGrp="1"/>
          </p:cNvSpPr>
          <p:nvPr>
            <p:ph idx="1"/>
          </p:nvPr>
        </p:nvSpPr>
        <p:spPr>
          <a:xfrm>
            <a:off x="314325" y="1047750"/>
            <a:ext cx="8439150" cy="5497513"/>
          </a:xfrm>
          <a:solidFill>
            <a:schemeClr val="bg2"/>
          </a:solidFill>
        </p:spPr>
        <p:txBody>
          <a:bodyPr/>
          <a:lstStyle/>
          <a:p>
            <a:pPr marL="0">
              <a:spcBef>
                <a:spcPts val="0"/>
              </a:spcBef>
              <a:spcAft>
                <a:spcPts val="600"/>
              </a:spcAft>
              <a:buNone/>
            </a:pPr>
            <a:endParaRPr lang="en-US" sz="1000" dirty="0" smtClean="0">
              <a:solidFill>
                <a:srgbClr val="0000FF"/>
              </a:solidFill>
              <a:latin typeface="Courier New"/>
              <a:ea typeface="MS Mincho"/>
              <a:cs typeface="Times New Roman"/>
            </a:endParaRPr>
          </a:p>
          <a:p>
            <a:pPr marL="0">
              <a:spcBef>
                <a:spcPts val="0"/>
              </a:spcBef>
              <a:spcAft>
                <a:spcPts val="600"/>
              </a:spcAft>
              <a:buNone/>
            </a:pPr>
            <a:r>
              <a:rPr lang="en-US" sz="1400" dirty="0" smtClean="0">
                <a:solidFill>
                  <a:srgbClr val="0000FF"/>
                </a:solidFill>
                <a:latin typeface="Courier New"/>
                <a:ea typeface="MS Mincho"/>
                <a:cs typeface="Times New Roman"/>
              </a:rPr>
              <a:t>&lt;</a:t>
            </a:r>
            <a:r>
              <a:rPr lang="en-US" sz="1400" dirty="0" smtClean="0">
                <a:solidFill>
                  <a:srgbClr val="A31515"/>
                </a:solidFill>
                <a:latin typeface="Courier New"/>
                <a:ea typeface="MS Mincho"/>
                <a:cs typeface="Times New Roman"/>
              </a:rPr>
              <a:t>Addin</a:t>
            </a:r>
            <a:r>
              <a:rPr lang="en-US" sz="1400" dirty="0" smtClean="0">
                <a:solidFill>
                  <a:srgbClr val="0000FF"/>
                </a:solidFill>
                <a:latin typeface="Courier New"/>
                <a:ea typeface="MS Mincho"/>
                <a:cs typeface="Times New Roman"/>
              </a:rPr>
              <a:t> </a:t>
            </a:r>
            <a:r>
              <a:rPr lang="en-US" sz="1400" dirty="0" smtClean="0">
                <a:solidFill>
                  <a:srgbClr val="FF0000"/>
                </a:solidFill>
                <a:latin typeface="Courier New"/>
                <a:ea typeface="MS Mincho"/>
                <a:cs typeface="Times New Roman"/>
              </a:rPr>
              <a:t>Type</a:t>
            </a:r>
            <a:r>
              <a:rPr lang="en-US" sz="1400" dirty="0" smtClean="0">
                <a:solidFill>
                  <a:srgbClr val="0000FF"/>
                </a:solidFill>
                <a:latin typeface="Courier New"/>
                <a:ea typeface="MS Mincho"/>
                <a:cs typeface="Times New Roman"/>
              </a:rPr>
              <a:t>=</a:t>
            </a:r>
            <a:r>
              <a:rPr lang="en-US" sz="1400" dirty="0" smtClean="0">
                <a:solidFill>
                  <a:schemeClr val="bg1"/>
                </a:solidFill>
                <a:latin typeface="Courier New"/>
                <a:ea typeface="MS Mincho"/>
                <a:cs typeface="Times New Roman"/>
              </a:rPr>
              <a:t>"</a:t>
            </a:r>
            <a:r>
              <a:rPr lang="en-US" sz="1400" dirty="0" smtClean="0">
                <a:solidFill>
                  <a:srgbClr val="0000FF"/>
                </a:solidFill>
                <a:latin typeface="Courier New"/>
                <a:ea typeface="MS Mincho"/>
                <a:cs typeface="Times New Roman"/>
              </a:rPr>
              <a:t>Standard</a:t>
            </a:r>
            <a:r>
              <a:rPr lang="en-US" sz="1400" dirty="0" smtClean="0">
                <a:solidFill>
                  <a:schemeClr val="bg1"/>
                </a:solidFill>
                <a:latin typeface="Courier New"/>
                <a:ea typeface="MS Mincho"/>
                <a:cs typeface="Times New Roman"/>
              </a:rPr>
              <a:t>"</a:t>
            </a:r>
            <a:r>
              <a:rPr lang="en-US" sz="1400" dirty="0" smtClean="0">
                <a:solidFill>
                  <a:srgbClr val="0000FF"/>
                </a:solidFill>
                <a:latin typeface="Courier New"/>
                <a:ea typeface="MS Mincho"/>
                <a:cs typeface="Times New Roman"/>
              </a:rPr>
              <a:t>&gt;</a:t>
            </a:r>
            <a:endParaRPr lang="en-US" sz="1400" dirty="0" smtClean="0">
              <a:ea typeface="MS Mincho"/>
              <a:cs typeface="Times New Roman"/>
            </a:endParaRPr>
          </a:p>
          <a:p>
            <a:pPr marL="0">
              <a:spcBef>
                <a:spcPts val="0"/>
              </a:spcBef>
              <a:spcAft>
                <a:spcPts val="600"/>
              </a:spcAft>
              <a:buNone/>
            </a:pPr>
            <a:r>
              <a:rPr lang="en-US" sz="1400" dirty="0" smtClean="0">
                <a:solidFill>
                  <a:srgbClr val="0000FF"/>
                </a:solidFill>
                <a:latin typeface="Courier New"/>
                <a:ea typeface="MS Mincho"/>
                <a:cs typeface="Times New Roman"/>
              </a:rPr>
              <a:t>  &lt;</a:t>
            </a:r>
            <a:r>
              <a:rPr lang="en-US" sz="1400" dirty="0" err="1" smtClean="0">
                <a:solidFill>
                  <a:srgbClr val="A31515"/>
                </a:solidFill>
                <a:latin typeface="Courier New"/>
                <a:ea typeface="MS Mincho"/>
                <a:cs typeface="Times New Roman"/>
              </a:rPr>
              <a:t>ClassId</a:t>
            </a:r>
            <a:r>
              <a:rPr lang="en-US" sz="1400" dirty="0" smtClean="0">
                <a:solidFill>
                  <a:srgbClr val="0000FF"/>
                </a:solidFill>
                <a:latin typeface="Courier New"/>
                <a:ea typeface="MS Mincho"/>
                <a:cs typeface="Times New Roman"/>
              </a:rPr>
              <a:t>&gt;</a:t>
            </a:r>
            <a:r>
              <a:rPr lang="en-US" sz="1400" dirty="0" smtClean="0">
                <a:solidFill>
                  <a:schemeClr val="bg1"/>
                </a:solidFill>
                <a:latin typeface="Courier New"/>
                <a:ea typeface="MS Mincho"/>
                <a:cs typeface="Times New Roman"/>
              </a:rPr>
              <a:t>{</a:t>
            </a:r>
            <a:r>
              <a:rPr lang="en-US" sz="1400" dirty="0" smtClean="0">
                <a:solidFill>
                  <a:schemeClr val="bg1"/>
                </a:solidFill>
                <a:highlight>
                  <a:srgbClr val="FFFF00"/>
                </a:highlight>
                <a:latin typeface="Courier New"/>
                <a:ea typeface="MS Mincho"/>
                <a:cs typeface="Times New Roman"/>
              </a:rPr>
              <a:t>6e41e3fb-439a-4cbe-b648-ed6a47eeac8d</a:t>
            </a:r>
            <a:r>
              <a:rPr lang="en-US" sz="1400" dirty="0" smtClean="0">
                <a:solidFill>
                  <a:schemeClr val="bg1"/>
                </a:solidFill>
                <a:latin typeface="Courier New"/>
                <a:ea typeface="MS Mincho"/>
                <a:cs typeface="Times New Roman"/>
              </a:rPr>
              <a:t>}</a:t>
            </a:r>
            <a:r>
              <a:rPr lang="en-US" sz="1400" dirty="0" smtClean="0">
                <a:solidFill>
                  <a:srgbClr val="0000FF"/>
                </a:solidFill>
                <a:latin typeface="Courier New"/>
                <a:ea typeface="MS Mincho"/>
                <a:cs typeface="Times New Roman"/>
              </a:rPr>
              <a:t>&lt;/</a:t>
            </a:r>
            <a:r>
              <a:rPr lang="en-US" sz="1400" dirty="0" err="1" smtClean="0">
                <a:solidFill>
                  <a:srgbClr val="A31515"/>
                </a:solidFill>
                <a:latin typeface="Courier New"/>
                <a:ea typeface="MS Mincho"/>
                <a:cs typeface="Times New Roman"/>
              </a:rPr>
              <a:t>ClassId</a:t>
            </a:r>
            <a:r>
              <a:rPr lang="en-US" sz="1400" dirty="0" smtClean="0">
                <a:solidFill>
                  <a:srgbClr val="0000FF"/>
                </a:solidFill>
                <a:latin typeface="Courier New"/>
                <a:ea typeface="MS Mincho"/>
                <a:cs typeface="Times New Roman"/>
              </a:rPr>
              <a:t>&gt;</a:t>
            </a:r>
            <a:endParaRPr lang="en-US" sz="1400" dirty="0" smtClean="0">
              <a:ea typeface="MS Mincho"/>
              <a:cs typeface="Times New Roman"/>
            </a:endParaRPr>
          </a:p>
          <a:p>
            <a:pPr marL="0">
              <a:spcBef>
                <a:spcPts val="0"/>
              </a:spcBef>
              <a:spcAft>
                <a:spcPts val="600"/>
              </a:spcAft>
              <a:buNone/>
            </a:pPr>
            <a:r>
              <a:rPr lang="en-US" sz="1400" dirty="0" smtClean="0">
                <a:solidFill>
                  <a:srgbClr val="0000FF"/>
                </a:solidFill>
                <a:latin typeface="Courier New"/>
                <a:ea typeface="MS Mincho"/>
                <a:cs typeface="Times New Roman"/>
              </a:rPr>
              <a:t>  &lt;</a:t>
            </a:r>
            <a:r>
              <a:rPr lang="en-US" sz="1400" dirty="0" err="1" smtClean="0">
                <a:solidFill>
                  <a:srgbClr val="A31515"/>
                </a:solidFill>
                <a:latin typeface="Courier New"/>
                <a:ea typeface="MS Mincho"/>
                <a:cs typeface="Times New Roman"/>
              </a:rPr>
              <a:t>ClientId</a:t>
            </a:r>
            <a:r>
              <a:rPr lang="en-US" sz="1400" dirty="0" smtClean="0">
                <a:solidFill>
                  <a:srgbClr val="0000FF"/>
                </a:solidFill>
                <a:latin typeface="Courier New"/>
                <a:ea typeface="MS Mincho"/>
                <a:cs typeface="Times New Roman"/>
              </a:rPr>
              <a:t>&gt;</a:t>
            </a:r>
            <a:r>
              <a:rPr lang="en-US" sz="1400" dirty="0" smtClean="0">
                <a:solidFill>
                  <a:schemeClr val="bg1"/>
                </a:solidFill>
                <a:latin typeface="Courier New"/>
                <a:ea typeface="MS Mincho"/>
                <a:cs typeface="Times New Roman"/>
              </a:rPr>
              <a:t>{</a:t>
            </a:r>
            <a:r>
              <a:rPr lang="en-US" sz="1400" dirty="0" smtClean="0">
                <a:solidFill>
                  <a:schemeClr val="bg1"/>
                </a:solidFill>
                <a:highlight>
                  <a:srgbClr val="FFFF00"/>
                </a:highlight>
                <a:latin typeface="Courier New"/>
                <a:ea typeface="MS Mincho"/>
                <a:cs typeface="Times New Roman"/>
              </a:rPr>
              <a:t>6e41e3fb-439a-4cbe-b648-ed6a47eeac8d</a:t>
            </a:r>
            <a:r>
              <a:rPr lang="en-US" sz="1400" dirty="0" smtClean="0">
                <a:solidFill>
                  <a:schemeClr val="bg1"/>
                </a:solidFill>
                <a:latin typeface="Courier New"/>
                <a:ea typeface="MS Mincho"/>
                <a:cs typeface="Times New Roman"/>
              </a:rPr>
              <a:t>}</a:t>
            </a:r>
            <a:r>
              <a:rPr lang="en-US" sz="1400" dirty="0" smtClean="0">
                <a:solidFill>
                  <a:srgbClr val="0000FF"/>
                </a:solidFill>
                <a:latin typeface="Courier New"/>
                <a:ea typeface="MS Mincho"/>
                <a:cs typeface="Times New Roman"/>
              </a:rPr>
              <a:t>&lt;/</a:t>
            </a:r>
            <a:r>
              <a:rPr lang="en-US" sz="1400" dirty="0" err="1" smtClean="0">
                <a:solidFill>
                  <a:srgbClr val="A31515"/>
                </a:solidFill>
                <a:latin typeface="Courier New"/>
                <a:ea typeface="MS Mincho"/>
                <a:cs typeface="Times New Roman"/>
              </a:rPr>
              <a:t>ClientId</a:t>
            </a:r>
            <a:r>
              <a:rPr lang="en-US" sz="1400" dirty="0" smtClean="0">
                <a:solidFill>
                  <a:srgbClr val="0000FF"/>
                </a:solidFill>
                <a:latin typeface="Courier New"/>
                <a:ea typeface="MS Mincho"/>
                <a:cs typeface="Times New Roman"/>
              </a:rPr>
              <a:t>&gt;</a:t>
            </a:r>
            <a:endParaRPr lang="en-US" sz="1400" dirty="0" smtClean="0">
              <a:ea typeface="MS Mincho"/>
              <a:cs typeface="Times New Roman"/>
            </a:endParaRPr>
          </a:p>
          <a:p>
            <a:pPr marL="0">
              <a:spcBef>
                <a:spcPts val="0"/>
              </a:spcBef>
              <a:spcAft>
                <a:spcPts val="600"/>
              </a:spcAft>
              <a:buNone/>
            </a:pPr>
            <a:r>
              <a:rPr lang="en-US" sz="1400" dirty="0" smtClean="0">
                <a:solidFill>
                  <a:srgbClr val="0000FF"/>
                </a:solidFill>
                <a:latin typeface="Courier New"/>
                <a:ea typeface="MS Mincho"/>
                <a:cs typeface="Times New Roman"/>
              </a:rPr>
              <a:t>  </a:t>
            </a:r>
            <a:endParaRPr lang="en-US" sz="1400" dirty="0" smtClean="0">
              <a:ea typeface="MS Mincho"/>
              <a:cs typeface="Times New Roman"/>
            </a:endParaRPr>
          </a:p>
          <a:p>
            <a:pPr marL="0">
              <a:spcBef>
                <a:spcPts val="0"/>
              </a:spcBef>
              <a:spcAft>
                <a:spcPts val="600"/>
              </a:spcAft>
              <a:buNone/>
            </a:pPr>
            <a:r>
              <a:rPr lang="en-US" sz="1400" dirty="0" smtClean="0">
                <a:solidFill>
                  <a:srgbClr val="0000FF"/>
                </a:solidFill>
                <a:latin typeface="Courier New"/>
                <a:ea typeface="MS Mincho"/>
                <a:cs typeface="Times New Roman"/>
              </a:rPr>
              <a:t>  &lt;</a:t>
            </a:r>
            <a:r>
              <a:rPr lang="en-US" sz="1400" dirty="0" err="1" smtClean="0">
                <a:solidFill>
                  <a:srgbClr val="A31515"/>
                </a:solidFill>
                <a:latin typeface="Courier New"/>
                <a:ea typeface="MS Mincho"/>
                <a:cs typeface="Times New Roman"/>
              </a:rPr>
              <a:t>DisplayName</a:t>
            </a:r>
            <a:r>
              <a:rPr lang="en-US" sz="1400" dirty="0" smtClean="0">
                <a:solidFill>
                  <a:srgbClr val="0000FF"/>
                </a:solidFill>
                <a:latin typeface="Courier New"/>
                <a:ea typeface="MS Mincho"/>
                <a:cs typeface="Times New Roman"/>
              </a:rPr>
              <a:t>&gt;</a:t>
            </a:r>
            <a:r>
              <a:rPr lang="en-US" sz="1400" dirty="0" err="1" smtClean="0">
                <a:solidFill>
                  <a:schemeClr val="bg1"/>
                </a:solidFill>
                <a:highlight>
                  <a:srgbClr val="FFFF00"/>
                </a:highlight>
                <a:latin typeface="Courier New"/>
                <a:ea typeface="MS Mincho"/>
                <a:cs typeface="Times New Roman"/>
              </a:rPr>
              <a:t>RegFreeVbAddin</a:t>
            </a:r>
            <a:r>
              <a:rPr lang="en-US" sz="1400" dirty="0" smtClean="0">
                <a:solidFill>
                  <a:srgbClr val="0000FF"/>
                </a:solidFill>
                <a:latin typeface="Courier New"/>
                <a:ea typeface="MS Mincho"/>
                <a:cs typeface="Times New Roman"/>
              </a:rPr>
              <a:t>&lt;/</a:t>
            </a:r>
            <a:r>
              <a:rPr lang="en-US" sz="1400" dirty="0" err="1" smtClean="0">
                <a:solidFill>
                  <a:srgbClr val="A31515"/>
                </a:solidFill>
                <a:latin typeface="Courier New"/>
                <a:ea typeface="MS Mincho"/>
                <a:cs typeface="Times New Roman"/>
              </a:rPr>
              <a:t>DisplayName</a:t>
            </a:r>
            <a:r>
              <a:rPr lang="en-US" sz="1400" dirty="0" smtClean="0">
                <a:solidFill>
                  <a:srgbClr val="0000FF"/>
                </a:solidFill>
                <a:latin typeface="Courier New"/>
                <a:ea typeface="MS Mincho"/>
                <a:cs typeface="Times New Roman"/>
              </a:rPr>
              <a:t>&gt;</a:t>
            </a:r>
            <a:endParaRPr lang="en-US" sz="1400" dirty="0" smtClean="0">
              <a:ea typeface="MS Mincho"/>
              <a:cs typeface="Times New Roman"/>
            </a:endParaRPr>
          </a:p>
          <a:p>
            <a:pPr marL="0">
              <a:spcBef>
                <a:spcPts val="0"/>
              </a:spcBef>
              <a:spcAft>
                <a:spcPts val="600"/>
              </a:spcAft>
              <a:buNone/>
            </a:pPr>
            <a:r>
              <a:rPr lang="en-US" sz="1400" dirty="0" smtClean="0">
                <a:solidFill>
                  <a:srgbClr val="0000FF"/>
                </a:solidFill>
                <a:latin typeface="Courier New"/>
                <a:ea typeface="MS Mincho"/>
                <a:cs typeface="Times New Roman"/>
              </a:rPr>
              <a:t>  &lt;</a:t>
            </a:r>
            <a:r>
              <a:rPr lang="en-US" sz="1400" dirty="0" smtClean="0">
                <a:solidFill>
                  <a:srgbClr val="A31515"/>
                </a:solidFill>
                <a:latin typeface="Courier New"/>
                <a:ea typeface="MS Mincho"/>
                <a:cs typeface="Times New Roman"/>
              </a:rPr>
              <a:t>Description</a:t>
            </a:r>
            <a:r>
              <a:rPr lang="en-US" sz="1400" dirty="0" smtClean="0">
                <a:solidFill>
                  <a:srgbClr val="0000FF"/>
                </a:solidFill>
                <a:latin typeface="Courier New"/>
                <a:ea typeface="MS Mincho"/>
                <a:cs typeface="Times New Roman"/>
              </a:rPr>
              <a:t>&gt;</a:t>
            </a:r>
            <a:r>
              <a:rPr lang="en-US" sz="1400" dirty="0" smtClean="0">
                <a:solidFill>
                  <a:schemeClr val="bg1"/>
                </a:solidFill>
                <a:highlight>
                  <a:srgbClr val="FFFF00"/>
                </a:highlight>
                <a:latin typeface="Courier New"/>
                <a:ea typeface="MS Mincho"/>
                <a:cs typeface="Times New Roman"/>
              </a:rPr>
              <a:t>A Registry-free Inventor Addin</a:t>
            </a:r>
            <a:r>
              <a:rPr lang="en-US" sz="1400" dirty="0" smtClean="0">
                <a:solidFill>
                  <a:srgbClr val="0000FF"/>
                </a:solidFill>
                <a:latin typeface="Courier New"/>
                <a:ea typeface="MS Mincho"/>
                <a:cs typeface="Times New Roman"/>
              </a:rPr>
              <a:t>&lt;/</a:t>
            </a:r>
            <a:r>
              <a:rPr lang="en-US" sz="1400" dirty="0" smtClean="0">
                <a:solidFill>
                  <a:srgbClr val="A31515"/>
                </a:solidFill>
                <a:latin typeface="Courier New"/>
                <a:ea typeface="MS Mincho"/>
                <a:cs typeface="Times New Roman"/>
              </a:rPr>
              <a:t>Description</a:t>
            </a:r>
            <a:r>
              <a:rPr lang="en-US" sz="1400" dirty="0" smtClean="0">
                <a:solidFill>
                  <a:srgbClr val="0000FF"/>
                </a:solidFill>
                <a:latin typeface="Courier New"/>
                <a:ea typeface="MS Mincho"/>
                <a:cs typeface="Times New Roman"/>
              </a:rPr>
              <a:t>&gt;</a:t>
            </a:r>
            <a:endParaRPr lang="en-US" sz="1400" dirty="0" smtClean="0">
              <a:ea typeface="MS Mincho"/>
              <a:cs typeface="Times New Roman"/>
            </a:endParaRPr>
          </a:p>
          <a:p>
            <a:pPr marL="0">
              <a:spcBef>
                <a:spcPts val="0"/>
              </a:spcBef>
              <a:spcAft>
                <a:spcPts val="600"/>
              </a:spcAft>
              <a:buNone/>
            </a:pPr>
            <a:r>
              <a:rPr lang="en-US" sz="1400" dirty="0" smtClean="0">
                <a:solidFill>
                  <a:srgbClr val="0000FF"/>
                </a:solidFill>
                <a:latin typeface="Courier New"/>
                <a:ea typeface="MS Mincho"/>
                <a:cs typeface="Times New Roman"/>
              </a:rPr>
              <a:t>  </a:t>
            </a:r>
            <a:endParaRPr lang="en-US" sz="1400" dirty="0" smtClean="0">
              <a:ea typeface="MS Mincho"/>
              <a:cs typeface="Times New Roman"/>
            </a:endParaRPr>
          </a:p>
          <a:p>
            <a:pPr marL="0">
              <a:spcBef>
                <a:spcPts val="0"/>
              </a:spcBef>
              <a:spcAft>
                <a:spcPts val="600"/>
              </a:spcAft>
              <a:buNone/>
            </a:pPr>
            <a:r>
              <a:rPr lang="en-US" sz="1400" dirty="0" smtClean="0">
                <a:solidFill>
                  <a:srgbClr val="0000FF"/>
                </a:solidFill>
                <a:latin typeface="Courier New"/>
                <a:ea typeface="MS Mincho"/>
                <a:cs typeface="Times New Roman"/>
              </a:rPr>
              <a:t>  &lt;</a:t>
            </a:r>
            <a:r>
              <a:rPr lang="en-US" sz="1400" dirty="0" smtClean="0">
                <a:solidFill>
                  <a:srgbClr val="A31515"/>
                </a:solidFill>
                <a:latin typeface="Courier New"/>
                <a:ea typeface="MS Mincho"/>
                <a:cs typeface="Times New Roman"/>
              </a:rPr>
              <a:t>Assembly</a:t>
            </a:r>
            <a:r>
              <a:rPr lang="en-US" sz="1400" dirty="0" smtClean="0">
                <a:solidFill>
                  <a:srgbClr val="0000FF"/>
                </a:solidFill>
                <a:latin typeface="Courier New"/>
                <a:ea typeface="MS Mincho"/>
                <a:cs typeface="Times New Roman"/>
              </a:rPr>
              <a:t>&gt;</a:t>
            </a:r>
            <a:r>
              <a:rPr lang="en-US" sz="1400" dirty="0" smtClean="0">
                <a:solidFill>
                  <a:schemeClr val="bg1"/>
                </a:solidFill>
                <a:highlight>
                  <a:srgbClr val="FFFF00"/>
                </a:highlight>
                <a:latin typeface="Courier New"/>
                <a:ea typeface="MS Mincho"/>
                <a:cs typeface="Times New Roman"/>
              </a:rPr>
              <a:t>C:\Autodesk\Inventor\MyAddins\RegFreeVbAddin.dll</a:t>
            </a:r>
            <a:r>
              <a:rPr lang="en-US" sz="1400" dirty="0" smtClean="0">
                <a:solidFill>
                  <a:srgbClr val="0000FF"/>
                </a:solidFill>
                <a:latin typeface="Courier New"/>
                <a:ea typeface="MS Mincho"/>
                <a:cs typeface="Times New Roman"/>
              </a:rPr>
              <a:t>&lt;/</a:t>
            </a:r>
            <a:r>
              <a:rPr lang="en-US" sz="1400" dirty="0" smtClean="0">
                <a:solidFill>
                  <a:srgbClr val="A31515"/>
                </a:solidFill>
                <a:latin typeface="Courier New"/>
                <a:ea typeface="MS Mincho"/>
                <a:cs typeface="Times New Roman"/>
              </a:rPr>
              <a:t>Assembly</a:t>
            </a:r>
            <a:r>
              <a:rPr lang="en-US" sz="1400" dirty="0" smtClean="0">
                <a:solidFill>
                  <a:srgbClr val="0000FF"/>
                </a:solidFill>
                <a:latin typeface="Courier New"/>
                <a:ea typeface="MS Mincho"/>
                <a:cs typeface="Times New Roman"/>
              </a:rPr>
              <a:t>&gt;</a:t>
            </a:r>
            <a:endParaRPr lang="en-US" sz="1400" dirty="0" smtClean="0">
              <a:ea typeface="MS Mincho"/>
              <a:cs typeface="Times New Roman"/>
            </a:endParaRPr>
          </a:p>
          <a:p>
            <a:pPr marL="0">
              <a:spcBef>
                <a:spcPts val="0"/>
              </a:spcBef>
              <a:spcAft>
                <a:spcPts val="600"/>
              </a:spcAft>
              <a:buNone/>
            </a:pPr>
            <a:r>
              <a:rPr lang="en-US" sz="1400" dirty="0" smtClean="0">
                <a:solidFill>
                  <a:srgbClr val="0000FF"/>
                </a:solidFill>
                <a:latin typeface="Courier New"/>
                <a:ea typeface="MS Mincho"/>
                <a:cs typeface="Times New Roman"/>
              </a:rPr>
              <a:t>  </a:t>
            </a:r>
            <a:endParaRPr lang="en-US" sz="1400" dirty="0" smtClean="0">
              <a:ea typeface="MS Mincho"/>
              <a:cs typeface="Times New Roman"/>
            </a:endParaRPr>
          </a:p>
          <a:p>
            <a:pPr marL="0">
              <a:spcBef>
                <a:spcPts val="0"/>
              </a:spcBef>
              <a:spcAft>
                <a:spcPts val="600"/>
              </a:spcAft>
              <a:buNone/>
            </a:pPr>
            <a:r>
              <a:rPr lang="en-US" sz="1400" dirty="0" smtClean="0">
                <a:solidFill>
                  <a:srgbClr val="0000FF"/>
                </a:solidFill>
                <a:latin typeface="Courier New"/>
                <a:ea typeface="MS Mincho"/>
                <a:cs typeface="Times New Roman"/>
              </a:rPr>
              <a:t>  &lt;</a:t>
            </a:r>
            <a:r>
              <a:rPr lang="en-US" sz="1400" dirty="0" err="1" smtClean="0">
                <a:solidFill>
                  <a:srgbClr val="A31515"/>
                </a:solidFill>
                <a:latin typeface="Courier New"/>
                <a:ea typeface="MS Mincho"/>
                <a:cs typeface="Times New Roman"/>
              </a:rPr>
              <a:t>LoadOnStartUp</a:t>
            </a:r>
            <a:r>
              <a:rPr lang="en-US" sz="1400" dirty="0" smtClean="0">
                <a:solidFill>
                  <a:srgbClr val="0000FF"/>
                </a:solidFill>
                <a:latin typeface="Courier New"/>
                <a:ea typeface="MS Mincho"/>
                <a:cs typeface="Times New Roman"/>
              </a:rPr>
              <a:t>&gt;</a:t>
            </a:r>
            <a:r>
              <a:rPr lang="en-US" sz="1400" dirty="0" smtClean="0">
                <a:solidFill>
                  <a:schemeClr val="bg1"/>
                </a:solidFill>
                <a:highlight>
                  <a:srgbClr val="FFFF00"/>
                </a:highlight>
                <a:latin typeface="Courier New"/>
                <a:ea typeface="MS Mincho"/>
                <a:cs typeface="Times New Roman"/>
              </a:rPr>
              <a:t>1</a:t>
            </a:r>
            <a:r>
              <a:rPr lang="en-US" sz="1400" dirty="0" smtClean="0">
                <a:solidFill>
                  <a:srgbClr val="0000FF"/>
                </a:solidFill>
                <a:latin typeface="Courier New"/>
                <a:ea typeface="MS Mincho"/>
                <a:cs typeface="Times New Roman"/>
              </a:rPr>
              <a:t>&lt;/</a:t>
            </a:r>
            <a:r>
              <a:rPr lang="en-US" sz="1400" dirty="0" err="1" smtClean="0">
                <a:solidFill>
                  <a:srgbClr val="A31515"/>
                </a:solidFill>
                <a:latin typeface="Courier New"/>
                <a:ea typeface="MS Mincho"/>
                <a:cs typeface="Times New Roman"/>
              </a:rPr>
              <a:t>LoadOnStartUp</a:t>
            </a:r>
            <a:r>
              <a:rPr lang="en-US" sz="1400" dirty="0" smtClean="0">
                <a:solidFill>
                  <a:srgbClr val="0000FF"/>
                </a:solidFill>
                <a:latin typeface="Courier New"/>
                <a:ea typeface="MS Mincho"/>
                <a:cs typeface="Times New Roman"/>
              </a:rPr>
              <a:t>&gt;</a:t>
            </a:r>
            <a:endParaRPr lang="en-US" sz="1400" dirty="0" smtClean="0">
              <a:ea typeface="MS Mincho"/>
              <a:cs typeface="Times New Roman"/>
            </a:endParaRPr>
          </a:p>
          <a:p>
            <a:pPr marL="0">
              <a:spcBef>
                <a:spcPts val="0"/>
              </a:spcBef>
              <a:spcAft>
                <a:spcPts val="600"/>
              </a:spcAft>
              <a:buNone/>
            </a:pPr>
            <a:r>
              <a:rPr lang="en-US" sz="1400" dirty="0" smtClean="0">
                <a:solidFill>
                  <a:srgbClr val="0000FF"/>
                </a:solidFill>
                <a:latin typeface="Courier New"/>
                <a:ea typeface="MS Mincho"/>
                <a:cs typeface="Times New Roman"/>
              </a:rPr>
              <a:t>  &lt;</a:t>
            </a:r>
            <a:r>
              <a:rPr lang="en-US" sz="1400" dirty="0" err="1" smtClean="0">
                <a:solidFill>
                  <a:srgbClr val="A31515"/>
                </a:solidFill>
                <a:latin typeface="Courier New"/>
                <a:ea typeface="MS Mincho"/>
                <a:cs typeface="Times New Roman"/>
              </a:rPr>
              <a:t>UserUnloadable</a:t>
            </a:r>
            <a:r>
              <a:rPr lang="en-US" sz="1400" dirty="0" smtClean="0">
                <a:solidFill>
                  <a:srgbClr val="0000FF"/>
                </a:solidFill>
                <a:latin typeface="Courier New"/>
                <a:ea typeface="MS Mincho"/>
                <a:cs typeface="Times New Roman"/>
              </a:rPr>
              <a:t>&gt;</a:t>
            </a:r>
            <a:r>
              <a:rPr lang="en-US" sz="1400" dirty="0" smtClean="0">
                <a:solidFill>
                  <a:schemeClr val="bg1"/>
                </a:solidFill>
                <a:highlight>
                  <a:srgbClr val="FFFF00"/>
                </a:highlight>
                <a:latin typeface="Courier New"/>
                <a:ea typeface="MS Mincho"/>
                <a:cs typeface="Times New Roman"/>
              </a:rPr>
              <a:t>1</a:t>
            </a:r>
            <a:r>
              <a:rPr lang="en-US" sz="1400" dirty="0" smtClean="0">
                <a:solidFill>
                  <a:srgbClr val="0000FF"/>
                </a:solidFill>
                <a:latin typeface="Courier New"/>
                <a:ea typeface="MS Mincho"/>
                <a:cs typeface="Times New Roman"/>
              </a:rPr>
              <a:t>&lt;/</a:t>
            </a:r>
            <a:r>
              <a:rPr lang="en-US" sz="1400" dirty="0" err="1" smtClean="0">
                <a:solidFill>
                  <a:srgbClr val="A31515"/>
                </a:solidFill>
                <a:latin typeface="Courier New"/>
                <a:ea typeface="MS Mincho"/>
                <a:cs typeface="Times New Roman"/>
              </a:rPr>
              <a:t>UserUnloadable</a:t>
            </a:r>
            <a:r>
              <a:rPr lang="en-US" sz="1400" dirty="0" smtClean="0">
                <a:solidFill>
                  <a:srgbClr val="0000FF"/>
                </a:solidFill>
                <a:latin typeface="Courier New"/>
                <a:ea typeface="MS Mincho"/>
                <a:cs typeface="Times New Roman"/>
              </a:rPr>
              <a:t>&gt;</a:t>
            </a:r>
            <a:endParaRPr lang="en-US" sz="1400" dirty="0" smtClean="0">
              <a:ea typeface="MS Mincho"/>
              <a:cs typeface="Times New Roman"/>
            </a:endParaRPr>
          </a:p>
          <a:p>
            <a:pPr marL="0">
              <a:spcBef>
                <a:spcPts val="0"/>
              </a:spcBef>
              <a:spcAft>
                <a:spcPts val="600"/>
              </a:spcAft>
              <a:buNone/>
            </a:pPr>
            <a:r>
              <a:rPr lang="en-US" sz="1400" dirty="0" smtClean="0">
                <a:solidFill>
                  <a:srgbClr val="0000FF"/>
                </a:solidFill>
                <a:latin typeface="Courier New"/>
                <a:ea typeface="MS Mincho"/>
                <a:cs typeface="Times New Roman"/>
              </a:rPr>
              <a:t>  &lt;</a:t>
            </a:r>
            <a:r>
              <a:rPr lang="en-US" sz="1400" dirty="0" smtClean="0">
                <a:solidFill>
                  <a:srgbClr val="A31515"/>
                </a:solidFill>
                <a:latin typeface="Courier New"/>
                <a:ea typeface="MS Mincho"/>
                <a:cs typeface="Times New Roman"/>
              </a:rPr>
              <a:t>Hidden</a:t>
            </a:r>
            <a:r>
              <a:rPr lang="en-US" sz="1400" dirty="0" smtClean="0">
                <a:solidFill>
                  <a:srgbClr val="0000FF"/>
                </a:solidFill>
                <a:latin typeface="Courier New"/>
                <a:ea typeface="MS Mincho"/>
                <a:cs typeface="Times New Roman"/>
              </a:rPr>
              <a:t>&gt;</a:t>
            </a:r>
            <a:r>
              <a:rPr lang="en-US" sz="1400" dirty="0" smtClean="0">
                <a:solidFill>
                  <a:schemeClr val="bg1"/>
                </a:solidFill>
                <a:highlight>
                  <a:srgbClr val="FFFF00"/>
                </a:highlight>
                <a:latin typeface="Courier New"/>
                <a:ea typeface="MS Mincho"/>
                <a:cs typeface="Times New Roman"/>
              </a:rPr>
              <a:t>0</a:t>
            </a:r>
            <a:r>
              <a:rPr lang="en-US" sz="1400" dirty="0" smtClean="0">
                <a:solidFill>
                  <a:srgbClr val="0000FF"/>
                </a:solidFill>
                <a:latin typeface="Courier New"/>
                <a:ea typeface="MS Mincho"/>
                <a:cs typeface="Times New Roman"/>
              </a:rPr>
              <a:t>&lt;/</a:t>
            </a:r>
            <a:r>
              <a:rPr lang="en-US" sz="1400" dirty="0" smtClean="0">
                <a:solidFill>
                  <a:srgbClr val="A31515"/>
                </a:solidFill>
                <a:latin typeface="Courier New"/>
                <a:ea typeface="MS Mincho"/>
                <a:cs typeface="Times New Roman"/>
              </a:rPr>
              <a:t>Hidden</a:t>
            </a:r>
            <a:r>
              <a:rPr lang="en-US" sz="1400" dirty="0" smtClean="0">
                <a:solidFill>
                  <a:srgbClr val="0000FF"/>
                </a:solidFill>
                <a:latin typeface="Courier New"/>
                <a:ea typeface="MS Mincho"/>
                <a:cs typeface="Times New Roman"/>
              </a:rPr>
              <a:t>&gt;</a:t>
            </a:r>
            <a:endParaRPr lang="en-US" sz="1400" dirty="0" smtClean="0">
              <a:ea typeface="MS Mincho"/>
              <a:cs typeface="Times New Roman"/>
            </a:endParaRPr>
          </a:p>
          <a:p>
            <a:pPr marL="0">
              <a:spcBef>
                <a:spcPts val="0"/>
              </a:spcBef>
              <a:spcAft>
                <a:spcPts val="600"/>
              </a:spcAft>
              <a:buNone/>
            </a:pPr>
            <a:r>
              <a:rPr lang="en-US" sz="1400" dirty="0" smtClean="0">
                <a:solidFill>
                  <a:srgbClr val="0000FF"/>
                </a:solidFill>
                <a:latin typeface="Courier New"/>
                <a:ea typeface="MS Mincho"/>
                <a:cs typeface="Times New Roman"/>
              </a:rPr>
              <a:t>  &lt;</a:t>
            </a:r>
            <a:r>
              <a:rPr lang="en-US" sz="1400" dirty="0" err="1" smtClean="0">
                <a:solidFill>
                  <a:srgbClr val="A31515"/>
                </a:solidFill>
                <a:latin typeface="Courier New"/>
                <a:ea typeface="MS Mincho"/>
                <a:cs typeface="Times New Roman"/>
              </a:rPr>
              <a:t>SupportedSoftwareVersionGreaterThan</a:t>
            </a:r>
            <a:r>
              <a:rPr lang="en-US" sz="1400" dirty="0" smtClean="0">
                <a:solidFill>
                  <a:srgbClr val="0000FF"/>
                </a:solidFill>
                <a:latin typeface="Courier New"/>
                <a:ea typeface="MS Mincho"/>
                <a:cs typeface="Times New Roman"/>
              </a:rPr>
              <a:t>&gt;</a:t>
            </a:r>
            <a:r>
              <a:rPr lang="en-US" sz="1400" dirty="0" smtClean="0">
                <a:solidFill>
                  <a:schemeClr val="bg1"/>
                </a:solidFill>
                <a:highlight>
                  <a:srgbClr val="FFFF00"/>
                </a:highlight>
                <a:latin typeface="Courier New"/>
                <a:ea typeface="MS Mincho"/>
                <a:cs typeface="Times New Roman"/>
              </a:rPr>
              <a:t>15..</a:t>
            </a:r>
            <a:r>
              <a:rPr lang="en-US" sz="1400" dirty="0" smtClean="0">
                <a:solidFill>
                  <a:srgbClr val="0000FF"/>
                </a:solidFill>
                <a:latin typeface="Courier New"/>
                <a:ea typeface="MS Mincho"/>
                <a:cs typeface="Times New Roman"/>
              </a:rPr>
              <a:t>&lt;/</a:t>
            </a:r>
            <a:r>
              <a:rPr lang="en-US" sz="1400" dirty="0" err="1" smtClean="0">
                <a:solidFill>
                  <a:srgbClr val="A31515"/>
                </a:solidFill>
                <a:latin typeface="Courier New"/>
                <a:ea typeface="MS Mincho"/>
                <a:cs typeface="Times New Roman"/>
              </a:rPr>
              <a:t>SupportedSoftwareVersionGreaterThan</a:t>
            </a:r>
            <a:r>
              <a:rPr lang="en-US" sz="1400" dirty="0" smtClean="0">
                <a:solidFill>
                  <a:srgbClr val="0000FF"/>
                </a:solidFill>
                <a:latin typeface="Courier New"/>
                <a:ea typeface="MS Mincho"/>
                <a:cs typeface="Times New Roman"/>
              </a:rPr>
              <a:t>&gt;</a:t>
            </a:r>
            <a:endParaRPr lang="en-US" sz="1400" dirty="0" smtClean="0">
              <a:ea typeface="MS Mincho"/>
              <a:cs typeface="Times New Roman"/>
            </a:endParaRPr>
          </a:p>
          <a:p>
            <a:pPr marL="0">
              <a:spcBef>
                <a:spcPts val="0"/>
              </a:spcBef>
              <a:spcAft>
                <a:spcPts val="600"/>
              </a:spcAft>
              <a:buNone/>
            </a:pPr>
            <a:r>
              <a:rPr lang="en-US" sz="1400" dirty="0" smtClean="0">
                <a:solidFill>
                  <a:srgbClr val="0000FF"/>
                </a:solidFill>
                <a:latin typeface="Courier New"/>
                <a:ea typeface="MS Mincho"/>
                <a:cs typeface="Times New Roman"/>
              </a:rPr>
              <a:t>  &lt;</a:t>
            </a:r>
            <a:r>
              <a:rPr lang="en-US" sz="1400" dirty="0" err="1" smtClean="0">
                <a:solidFill>
                  <a:srgbClr val="A31515"/>
                </a:solidFill>
                <a:latin typeface="Courier New"/>
                <a:ea typeface="MS Mincho"/>
                <a:cs typeface="Times New Roman"/>
              </a:rPr>
              <a:t>DataVersion</a:t>
            </a:r>
            <a:r>
              <a:rPr lang="en-US" sz="1400" dirty="0" smtClean="0">
                <a:solidFill>
                  <a:srgbClr val="0000FF"/>
                </a:solidFill>
                <a:latin typeface="Courier New"/>
                <a:ea typeface="MS Mincho"/>
                <a:cs typeface="Times New Roman"/>
              </a:rPr>
              <a:t>&gt;</a:t>
            </a:r>
            <a:r>
              <a:rPr lang="en-US" sz="1400" dirty="0" smtClean="0">
                <a:solidFill>
                  <a:schemeClr val="bg1"/>
                </a:solidFill>
                <a:highlight>
                  <a:srgbClr val="FFFF00"/>
                </a:highlight>
                <a:latin typeface="Courier New"/>
                <a:ea typeface="MS Mincho"/>
                <a:cs typeface="Times New Roman"/>
              </a:rPr>
              <a:t>1</a:t>
            </a:r>
            <a:r>
              <a:rPr lang="en-US" sz="1400" dirty="0" smtClean="0">
                <a:solidFill>
                  <a:srgbClr val="0000FF"/>
                </a:solidFill>
                <a:latin typeface="Courier New"/>
                <a:ea typeface="MS Mincho"/>
                <a:cs typeface="Times New Roman"/>
              </a:rPr>
              <a:t>&lt;/</a:t>
            </a:r>
            <a:r>
              <a:rPr lang="en-US" sz="1400" dirty="0" err="1" smtClean="0">
                <a:solidFill>
                  <a:srgbClr val="A31515"/>
                </a:solidFill>
                <a:latin typeface="Courier New"/>
                <a:ea typeface="MS Mincho"/>
                <a:cs typeface="Times New Roman"/>
              </a:rPr>
              <a:t>DataVersion</a:t>
            </a:r>
            <a:r>
              <a:rPr lang="en-US" sz="1400" dirty="0" smtClean="0">
                <a:solidFill>
                  <a:srgbClr val="0000FF"/>
                </a:solidFill>
                <a:latin typeface="Courier New"/>
                <a:ea typeface="MS Mincho"/>
                <a:cs typeface="Times New Roman"/>
              </a:rPr>
              <a:t>&gt;</a:t>
            </a:r>
            <a:endParaRPr lang="en-US" sz="1400" dirty="0" smtClean="0">
              <a:ea typeface="MS Mincho"/>
              <a:cs typeface="Times New Roman"/>
            </a:endParaRPr>
          </a:p>
          <a:p>
            <a:pPr marL="0">
              <a:spcBef>
                <a:spcPts val="0"/>
              </a:spcBef>
              <a:spcAft>
                <a:spcPts val="600"/>
              </a:spcAft>
              <a:buNone/>
            </a:pPr>
            <a:r>
              <a:rPr lang="en-US" sz="1400" dirty="0" smtClean="0">
                <a:solidFill>
                  <a:srgbClr val="0000FF"/>
                </a:solidFill>
                <a:latin typeface="Courier New"/>
                <a:ea typeface="MS Mincho"/>
                <a:cs typeface="Times New Roman"/>
              </a:rPr>
              <a:t>  &lt;</a:t>
            </a:r>
            <a:r>
              <a:rPr lang="en-US" sz="1400" dirty="0" err="1" smtClean="0">
                <a:solidFill>
                  <a:srgbClr val="A31515"/>
                </a:solidFill>
                <a:latin typeface="Courier New"/>
                <a:ea typeface="MS Mincho"/>
                <a:cs typeface="Times New Roman"/>
              </a:rPr>
              <a:t>UserInterfaceVersion</a:t>
            </a:r>
            <a:r>
              <a:rPr lang="en-US" sz="1400" dirty="0" smtClean="0">
                <a:solidFill>
                  <a:srgbClr val="0000FF"/>
                </a:solidFill>
                <a:latin typeface="Courier New"/>
                <a:ea typeface="MS Mincho"/>
                <a:cs typeface="Times New Roman"/>
              </a:rPr>
              <a:t>&gt;</a:t>
            </a:r>
            <a:r>
              <a:rPr lang="en-US" sz="1400" dirty="0" smtClean="0">
                <a:solidFill>
                  <a:schemeClr val="bg1"/>
                </a:solidFill>
                <a:highlight>
                  <a:srgbClr val="FFFF00"/>
                </a:highlight>
                <a:latin typeface="Courier New"/>
                <a:ea typeface="MS Mincho"/>
                <a:cs typeface="Times New Roman"/>
              </a:rPr>
              <a:t>1</a:t>
            </a:r>
            <a:r>
              <a:rPr lang="en-US" sz="1400" dirty="0" smtClean="0">
                <a:solidFill>
                  <a:srgbClr val="0000FF"/>
                </a:solidFill>
                <a:latin typeface="Courier New"/>
                <a:ea typeface="MS Mincho"/>
                <a:cs typeface="Times New Roman"/>
              </a:rPr>
              <a:t>&lt;/</a:t>
            </a:r>
            <a:r>
              <a:rPr lang="en-US" sz="1400" dirty="0" err="1" smtClean="0">
                <a:solidFill>
                  <a:srgbClr val="A31515"/>
                </a:solidFill>
                <a:latin typeface="Courier New"/>
                <a:ea typeface="MS Mincho"/>
                <a:cs typeface="Times New Roman"/>
              </a:rPr>
              <a:t>UserInterfaceVersion</a:t>
            </a:r>
            <a:r>
              <a:rPr lang="en-US" sz="1400" dirty="0" smtClean="0">
                <a:solidFill>
                  <a:srgbClr val="0000FF"/>
                </a:solidFill>
                <a:latin typeface="Courier New"/>
                <a:ea typeface="MS Mincho"/>
                <a:cs typeface="Times New Roman"/>
              </a:rPr>
              <a:t>&gt;</a:t>
            </a:r>
            <a:endParaRPr lang="en-US" sz="1400" dirty="0" smtClean="0">
              <a:ea typeface="MS Mincho"/>
              <a:cs typeface="Times New Roman"/>
            </a:endParaRPr>
          </a:p>
          <a:p>
            <a:pPr marL="0">
              <a:spcBef>
                <a:spcPts val="0"/>
              </a:spcBef>
              <a:spcAft>
                <a:spcPts val="600"/>
              </a:spcAft>
              <a:buNone/>
            </a:pPr>
            <a:r>
              <a:rPr lang="en-US" sz="1400" dirty="0" smtClean="0">
                <a:solidFill>
                  <a:srgbClr val="0000FF"/>
                </a:solidFill>
                <a:latin typeface="Courier New"/>
                <a:ea typeface="MS Mincho"/>
                <a:cs typeface="Times New Roman"/>
              </a:rPr>
              <a:t>  &lt;</a:t>
            </a:r>
            <a:r>
              <a:rPr lang="en-US" sz="1400" dirty="0" err="1" smtClean="0">
                <a:solidFill>
                  <a:srgbClr val="A31515"/>
                </a:solidFill>
                <a:latin typeface="Courier New"/>
                <a:ea typeface="MS Mincho"/>
                <a:cs typeface="Times New Roman"/>
              </a:rPr>
              <a:t>LoadBehavior</a:t>
            </a:r>
            <a:r>
              <a:rPr lang="en-US" sz="1400" dirty="0" smtClean="0">
                <a:solidFill>
                  <a:srgbClr val="0000FF"/>
                </a:solidFill>
                <a:latin typeface="Courier New"/>
                <a:ea typeface="MS Mincho"/>
                <a:cs typeface="Times New Roman"/>
              </a:rPr>
              <a:t>&gt;</a:t>
            </a:r>
            <a:r>
              <a:rPr lang="en-US" sz="1400" dirty="0" smtClean="0">
                <a:solidFill>
                  <a:schemeClr val="bg1"/>
                </a:solidFill>
                <a:highlight>
                  <a:srgbClr val="FFFF00"/>
                </a:highlight>
                <a:latin typeface="Courier New"/>
                <a:ea typeface="MS Mincho"/>
                <a:cs typeface="Times New Roman"/>
              </a:rPr>
              <a:t>0</a:t>
            </a:r>
            <a:r>
              <a:rPr lang="en-US" sz="1400" dirty="0" smtClean="0">
                <a:solidFill>
                  <a:srgbClr val="0000FF"/>
                </a:solidFill>
                <a:latin typeface="Courier New"/>
                <a:ea typeface="MS Mincho"/>
                <a:cs typeface="Times New Roman"/>
              </a:rPr>
              <a:t>&lt;/</a:t>
            </a:r>
            <a:r>
              <a:rPr lang="en-US" sz="1400" dirty="0" err="1" smtClean="0">
                <a:solidFill>
                  <a:srgbClr val="A31515"/>
                </a:solidFill>
                <a:latin typeface="Courier New"/>
                <a:ea typeface="MS Mincho"/>
                <a:cs typeface="Times New Roman"/>
              </a:rPr>
              <a:t>LoadBehavior</a:t>
            </a:r>
            <a:r>
              <a:rPr lang="en-US" sz="1400" dirty="0" smtClean="0">
                <a:solidFill>
                  <a:srgbClr val="0000FF"/>
                </a:solidFill>
                <a:latin typeface="Courier New"/>
                <a:ea typeface="MS Mincho"/>
                <a:cs typeface="Times New Roman"/>
              </a:rPr>
              <a:t>&gt;</a:t>
            </a:r>
            <a:endParaRPr lang="en-US" sz="1400" dirty="0" smtClean="0">
              <a:ea typeface="MS Mincho"/>
              <a:cs typeface="Times New Roman"/>
            </a:endParaRPr>
          </a:p>
          <a:p>
            <a:pPr marL="0">
              <a:spcBef>
                <a:spcPts val="0"/>
              </a:spcBef>
              <a:spcAft>
                <a:spcPts val="600"/>
              </a:spcAft>
              <a:buNone/>
            </a:pPr>
            <a:r>
              <a:rPr lang="en-US" sz="1400" dirty="0" smtClean="0">
                <a:solidFill>
                  <a:srgbClr val="0000FF"/>
                </a:solidFill>
                <a:latin typeface="Courier New"/>
                <a:ea typeface="MS Mincho"/>
                <a:cs typeface="Times New Roman"/>
              </a:rPr>
              <a:t>&lt;/</a:t>
            </a:r>
            <a:r>
              <a:rPr lang="en-US" sz="1400" dirty="0" smtClean="0">
                <a:solidFill>
                  <a:srgbClr val="A31515"/>
                </a:solidFill>
                <a:latin typeface="Courier New"/>
                <a:ea typeface="MS Mincho"/>
                <a:cs typeface="Times New Roman"/>
              </a:rPr>
              <a:t>Addin</a:t>
            </a:r>
            <a:r>
              <a:rPr lang="en-US" sz="1400" dirty="0" smtClean="0">
                <a:solidFill>
                  <a:srgbClr val="0000FF"/>
                </a:solidFill>
                <a:latin typeface="Courier New"/>
                <a:ea typeface="MS Mincho"/>
                <a:cs typeface="Times New Roman"/>
              </a:rPr>
              <a:t>&gt;</a:t>
            </a:r>
            <a:endParaRPr lang="en-US" sz="1400" dirty="0" smtClean="0">
              <a:ea typeface="MS Mincho"/>
              <a:cs typeface="Times New Roman"/>
            </a:endParaRPr>
          </a:p>
          <a:p>
            <a:pPr>
              <a:buNone/>
            </a:pPr>
            <a:endParaRPr lang="en-US" sz="1400" dirty="0"/>
          </a:p>
        </p:txBody>
      </p:sp>
    </p:spTree>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8" y="22225"/>
            <a:ext cx="8062912" cy="1143000"/>
          </a:xfrm>
        </p:spPr>
        <p:txBody>
          <a:bodyPr/>
          <a:lstStyle/>
          <a:p>
            <a:r>
              <a:rPr lang="fr-CH" dirty="0" err="1" smtClean="0"/>
              <a:t>Step</a:t>
            </a:r>
            <a:r>
              <a:rPr lang="fr-CH" dirty="0" smtClean="0"/>
              <a:t> 4 – </a:t>
            </a:r>
            <a:r>
              <a:rPr lang="fr-CH" dirty="0" err="1" smtClean="0"/>
              <a:t>Embedding</a:t>
            </a:r>
            <a:r>
              <a:rPr lang="fr-CH" dirty="0" smtClean="0"/>
              <a:t> </a:t>
            </a:r>
            <a:r>
              <a:rPr lang="fr-CH" dirty="0" err="1" smtClean="0"/>
              <a:t>Manifest</a:t>
            </a:r>
            <a:r>
              <a:rPr lang="fr-CH" dirty="0" smtClean="0"/>
              <a:t> (.Net)</a:t>
            </a:r>
            <a:endParaRPr lang="en-US" dirty="0"/>
          </a:p>
        </p:txBody>
      </p:sp>
      <p:sp>
        <p:nvSpPr>
          <p:cNvPr id="3" name="Content Placeholder 2"/>
          <p:cNvSpPr>
            <a:spLocks noGrp="1"/>
          </p:cNvSpPr>
          <p:nvPr>
            <p:ph idx="1"/>
          </p:nvPr>
        </p:nvSpPr>
        <p:spPr>
          <a:xfrm>
            <a:off x="417260" y="1508920"/>
            <a:ext cx="8266028" cy="2415381"/>
          </a:xfrm>
          <a:solidFill>
            <a:schemeClr val="tx1">
              <a:lumMod val="65000"/>
            </a:schemeClr>
          </a:solidFill>
        </p:spPr>
        <p:txBody>
          <a:bodyPr/>
          <a:lstStyle/>
          <a:p>
            <a:pPr>
              <a:buNone/>
            </a:pPr>
            <a:endParaRPr lang="en-US" sz="1800" dirty="0" smtClean="0">
              <a:solidFill>
                <a:schemeClr val="bg1"/>
              </a:solidFill>
            </a:endParaRPr>
          </a:p>
          <a:p>
            <a:pPr>
              <a:buNone/>
            </a:pPr>
            <a:r>
              <a:rPr lang="en-US" sz="1800" dirty="0" smtClean="0">
                <a:solidFill>
                  <a:schemeClr val="bg1"/>
                </a:solidFill>
              </a:rPr>
              <a:t>    call "%VS90COMNTOOLS%vsvars32"			mt.exe -manifest     </a:t>
            </a:r>
          </a:p>
          <a:p>
            <a:pPr>
              <a:buNone/>
            </a:pPr>
            <a:r>
              <a:rPr lang="en-US" sz="1800" dirty="0" smtClean="0">
                <a:solidFill>
                  <a:schemeClr val="bg1"/>
                </a:solidFill>
              </a:rPr>
              <a:t>        "$(</a:t>
            </a:r>
            <a:r>
              <a:rPr lang="en-US" sz="1800" dirty="0" err="1" smtClean="0">
                <a:solidFill>
                  <a:schemeClr val="bg1"/>
                </a:solidFill>
              </a:rPr>
              <a:t>ProjectDir</a:t>
            </a:r>
            <a:r>
              <a:rPr lang="en-US" sz="1800" dirty="0" smtClean="0">
                <a:solidFill>
                  <a:schemeClr val="bg1"/>
                </a:solidFill>
              </a:rPr>
              <a:t>)</a:t>
            </a:r>
            <a:r>
              <a:rPr lang="en-US" sz="1800" dirty="0" smtClean="0">
                <a:solidFill>
                  <a:srgbClr val="FFC000"/>
                </a:solidFill>
              </a:rPr>
              <a:t>$</a:t>
            </a:r>
            <a:r>
              <a:rPr lang="en-US" sz="1800" dirty="0" err="1" smtClean="0">
                <a:solidFill>
                  <a:srgbClr val="FFC000"/>
                </a:solidFill>
              </a:rPr>
              <a:t>projectname$</a:t>
            </a:r>
            <a:r>
              <a:rPr lang="en-US" sz="1800" dirty="0" err="1" smtClean="0">
                <a:solidFill>
                  <a:schemeClr val="bg1"/>
                </a:solidFill>
              </a:rPr>
              <a:t>.X.manifest</a:t>
            </a:r>
            <a:r>
              <a:rPr lang="en-US" sz="1800" dirty="0" smtClean="0">
                <a:solidFill>
                  <a:schemeClr val="bg1"/>
                </a:solidFill>
              </a:rPr>
              <a:t>" -</a:t>
            </a:r>
            <a:r>
              <a:rPr lang="en-US" sz="1800" dirty="0" err="1" smtClean="0">
                <a:solidFill>
                  <a:schemeClr val="bg1"/>
                </a:solidFill>
              </a:rPr>
              <a:t>outputresource</a:t>
            </a:r>
            <a:r>
              <a:rPr lang="en-US" sz="1800" dirty="0" smtClean="0">
                <a:solidFill>
                  <a:schemeClr val="bg1"/>
                </a:solidFill>
              </a:rPr>
              <a:t>:"$(</a:t>
            </a:r>
            <a:r>
              <a:rPr lang="en-US" sz="1800" dirty="0" err="1" smtClean="0">
                <a:solidFill>
                  <a:schemeClr val="bg1"/>
                </a:solidFill>
              </a:rPr>
              <a:t>TargetPath</a:t>
            </a:r>
            <a:r>
              <a:rPr lang="en-US" sz="1800" dirty="0" smtClean="0">
                <a:solidFill>
                  <a:schemeClr val="bg1"/>
                </a:solidFill>
              </a:rPr>
              <a:t>)";#2</a:t>
            </a:r>
          </a:p>
          <a:p>
            <a:pPr>
              <a:buNone/>
            </a:pPr>
            <a:endParaRPr lang="en-US" sz="1800" dirty="0" smtClean="0">
              <a:solidFill>
                <a:schemeClr val="bg1"/>
              </a:solidFill>
            </a:endParaRPr>
          </a:p>
          <a:p>
            <a:pPr>
              <a:buNone/>
            </a:pPr>
            <a:r>
              <a:rPr lang="en-US" sz="1800" dirty="0" smtClean="0">
                <a:solidFill>
                  <a:schemeClr val="bg1"/>
                </a:solidFill>
              </a:rPr>
              <a:t>    </a:t>
            </a:r>
            <a:r>
              <a:rPr lang="en-US" sz="1800" dirty="0" err="1" smtClean="0">
                <a:solidFill>
                  <a:schemeClr val="bg1"/>
                </a:solidFill>
              </a:rPr>
              <a:t>xcopy</a:t>
            </a:r>
            <a:r>
              <a:rPr lang="en-US" sz="1800" dirty="0" smtClean="0">
                <a:solidFill>
                  <a:schemeClr val="bg1"/>
                </a:solidFill>
              </a:rPr>
              <a:t> /y "$(</a:t>
            </a:r>
            <a:r>
              <a:rPr lang="en-US" sz="1800" dirty="0" err="1" smtClean="0">
                <a:solidFill>
                  <a:schemeClr val="bg1"/>
                </a:solidFill>
              </a:rPr>
              <a:t>ProjectDir</a:t>
            </a:r>
            <a:r>
              <a:rPr lang="en-US" sz="1800" dirty="0" smtClean="0">
                <a:solidFill>
                  <a:schemeClr val="bg1"/>
                </a:solidFill>
              </a:rPr>
              <a:t>)</a:t>
            </a:r>
            <a:r>
              <a:rPr lang="en-US" sz="1800" dirty="0" err="1" smtClean="0">
                <a:solidFill>
                  <a:srgbClr val="FFC000"/>
                </a:solidFill>
              </a:rPr>
              <a:t>Autodesk</a:t>
            </a:r>
            <a:r>
              <a:rPr lang="en-US" sz="1800" dirty="0" err="1" smtClean="0">
                <a:solidFill>
                  <a:schemeClr val="bg1"/>
                </a:solidFill>
              </a:rPr>
              <a:t>.</a:t>
            </a:r>
            <a:r>
              <a:rPr lang="en-US" sz="1800" dirty="0" err="1" smtClean="0">
                <a:solidFill>
                  <a:srgbClr val="FFC000"/>
                </a:solidFill>
              </a:rPr>
              <a:t>$projectname$</a:t>
            </a:r>
            <a:r>
              <a:rPr lang="en-US" sz="1800" dirty="0" err="1" smtClean="0">
                <a:solidFill>
                  <a:schemeClr val="bg1"/>
                </a:solidFill>
              </a:rPr>
              <a:t>.Inventor.addin</a:t>
            </a:r>
            <a:r>
              <a:rPr lang="en-US" sz="1800" dirty="0" smtClean="0">
                <a:solidFill>
                  <a:schemeClr val="bg1"/>
                </a:solidFill>
              </a:rPr>
              <a:t>"  </a:t>
            </a:r>
          </a:p>
          <a:p>
            <a:pPr>
              <a:buNone/>
            </a:pPr>
            <a:r>
              <a:rPr lang="en-US" sz="1800" dirty="0" smtClean="0">
                <a:solidFill>
                  <a:schemeClr val="bg1"/>
                </a:solidFill>
              </a:rPr>
              <a:t>        "$(</a:t>
            </a:r>
            <a:r>
              <a:rPr lang="en-US" sz="1800" dirty="0" err="1" smtClean="0">
                <a:solidFill>
                  <a:schemeClr val="bg1"/>
                </a:solidFill>
              </a:rPr>
              <a:t>AppData</a:t>
            </a:r>
            <a:r>
              <a:rPr lang="en-US" sz="1800" dirty="0" smtClean="0">
                <a:solidFill>
                  <a:schemeClr val="bg1"/>
                </a:solidFill>
              </a:rPr>
              <a:t>)\Autodesk\Inventor </a:t>
            </a:r>
            <a:r>
              <a:rPr lang="en-US" sz="1800" dirty="0" smtClean="0">
                <a:solidFill>
                  <a:schemeClr val="bg1"/>
                </a:solidFill>
              </a:rPr>
              <a:t>2013\</a:t>
            </a:r>
            <a:r>
              <a:rPr lang="en-US" sz="1800" dirty="0" err="1" smtClean="0">
                <a:solidFill>
                  <a:schemeClr val="bg1"/>
                </a:solidFill>
              </a:rPr>
              <a:t>Addins</a:t>
            </a:r>
            <a:r>
              <a:rPr lang="en-US" sz="1800" dirty="0" smtClean="0">
                <a:solidFill>
                  <a:schemeClr val="bg1"/>
                </a:solidFill>
              </a:rPr>
              <a:t>\"</a:t>
            </a:r>
          </a:p>
          <a:p>
            <a:pPr>
              <a:buNone/>
            </a:pPr>
            <a:endParaRPr lang="en-US" dirty="0">
              <a:solidFill>
                <a:schemeClr val="bg1"/>
              </a:solidFill>
            </a:endParaRPr>
          </a:p>
        </p:txBody>
      </p:sp>
      <p:sp>
        <p:nvSpPr>
          <p:cNvPr id="4" name="Content Placeholder 2"/>
          <p:cNvSpPr txBox="1">
            <a:spLocks/>
          </p:cNvSpPr>
          <p:nvPr/>
        </p:nvSpPr>
        <p:spPr bwMode="auto">
          <a:xfrm>
            <a:off x="400593" y="4572000"/>
            <a:ext cx="8266028" cy="1752600"/>
          </a:xfrm>
          <a:prstGeom prst="rect">
            <a:avLst/>
          </a:prstGeom>
          <a:solidFill>
            <a:schemeClr val="tx1">
              <a:lumMod val="65000"/>
            </a:schemeClr>
          </a:solidFill>
          <a:ln w="12700">
            <a:noFill/>
            <a:miter lim="800000"/>
            <a:headEnd/>
            <a:tailEnd/>
          </a:ln>
        </p:spPr>
        <p:txBody>
          <a:bodyPr vert="horz" wrap="square" lIns="0" tIns="0" rIns="0" bIns="0" numCol="1" anchor="t" anchorCtr="0" compatLnSpc="1">
            <a:prstTxWarp prst="textNoShape">
              <a:avLst/>
            </a:prstTxWarp>
          </a:bodyPr>
          <a:lstStyle/>
          <a:p>
            <a:r>
              <a:rPr lang="en-US" dirty="0" smtClean="0">
                <a:solidFill>
                  <a:schemeClr val="bg1"/>
                </a:solidFill>
              </a:rPr>
              <a:t> </a:t>
            </a:r>
          </a:p>
          <a:p>
            <a:r>
              <a:rPr lang="en-US" u="none" dirty="0" smtClean="0">
                <a:solidFill>
                  <a:schemeClr val="bg1"/>
                </a:solidFill>
              </a:rPr>
              <a:t>    &lt;Target Name="</a:t>
            </a:r>
            <a:r>
              <a:rPr lang="en-US" u="none" dirty="0" err="1" smtClean="0">
                <a:solidFill>
                  <a:schemeClr val="bg1"/>
                </a:solidFill>
              </a:rPr>
              <a:t>AfterClean</a:t>
            </a:r>
            <a:r>
              <a:rPr lang="en-US" u="none" dirty="0" smtClean="0">
                <a:solidFill>
                  <a:schemeClr val="bg1"/>
                </a:solidFill>
              </a:rPr>
              <a:t>"&gt;</a:t>
            </a:r>
          </a:p>
          <a:p>
            <a:r>
              <a:rPr lang="en-US" u="none" dirty="0" smtClean="0">
                <a:solidFill>
                  <a:schemeClr val="bg1"/>
                </a:solidFill>
              </a:rPr>
              <a:t>        &lt;Delete Files="$(</a:t>
            </a:r>
            <a:r>
              <a:rPr lang="en-US" u="none" dirty="0" err="1" smtClean="0">
                <a:solidFill>
                  <a:schemeClr val="bg1"/>
                </a:solidFill>
              </a:rPr>
              <a:t>AppData</a:t>
            </a:r>
            <a:r>
              <a:rPr lang="en-US" u="none" dirty="0" smtClean="0">
                <a:solidFill>
                  <a:schemeClr val="bg1"/>
                </a:solidFill>
              </a:rPr>
              <a:t>)\Autodesk\Inventor   </a:t>
            </a:r>
          </a:p>
          <a:p>
            <a:r>
              <a:rPr lang="en-US" u="none" dirty="0" smtClean="0">
                <a:solidFill>
                  <a:schemeClr val="bg1"/>
                </a:solidFill>
              </a:rPr>
              <a:t>          </a:t>
            </a:r>
            <a:r>
              <a:rPr lang="en-US" u="none" dirty="0" smtClean="0">
                <a:solidFill>
                  <a:schemeClr val="bg1"/>
                </a:solidFill>
              </a:rPr>
              <a:t>2013\</a:t>
            </a:r>
            <a:r>
              <a:rPr lang="en-US" u="none" dirty="0" err="1" smtClean="0">
                <a:solidFill>
                  <a:schemeClr val="bg1"/>
                </a:solidFill>
              </a:rPr>
              <a:t>Addins</a:t>
            </a:r>
            <a:r>
              <a:rPr lang="en-US" u="none" dirty="0" smtClean="0">
                <a:solidFill>
                  <a:schemeClr val="bg1"/>
                </a:solidFill>
              </a:rPr>
              <a:t>\</a:t>
            </a:r>
            <a:r>
              <a:rPr lang="en-US" u="none" dirty="0" err="1" smtClean="0">
                <a:solidFill>
                  <a:schemeClr val="bg1"/>
                </a:solidFill>
              </a:rPr>
              <a:t>Autodesk</a:t>
            </a:r>
            <a:r>
              <a:rPr lang="en-US" u="none" dirty="0" err="1" smtClean="0">
                <a:solidFill>
                  <a:schemeClr val="bg1"/>
                </a:solidFill>
              </a:rPr>
              <a:t>.</a:t>
            </a:r>
            <a:r>
              <a:rPr lang="en-US" u="none" dirty="0" err="1" smtClean="0">
                <a:solidFill>
                  <a:srgbClr val="FFC000"/>
                </a:solidFill>
              </a:rPr>
              <a:t>$projectname$</a:t>
            </a:r>
            <a:r>
              <a:rPr lang="en-US" u="none" dirty="0" err="1" smtClean="0">
                <a:solidFill>
                  <a:schemeClr val="bg1"/>
                </a:solidFill>
              </a:rPr>
              <a:t>.Inventor.addin</a:t>
            </a:r>
            <a:r>
              <a:rPr lang="en-US" u="none" dirty="0" smtClean="0">
                <a:solidFill>
                  <a:schemeClr val="bg1"/>
                </a:solidFill>
              </a:rPr>
              <a:t>" /&gt;</a:t>
            </a:r>
          </a:p>
          <a:p>
            <a:r>
              <a:rPr lang="en-US" u="none" dirty="0" smtClean="0">
                <a:solidFill>
                  <a:schemeClr val="bg1"/>
                </a:solidFill>
              </a:rPr>
              <a:t>    &lt;/Target&gt;</a:t>
            </a:r>
            <a:endParaRPr lang="en-US" u="none" kern="0" dirty="0">
              <a:solidFill>
                <a:schemeClr val="bg1"/>
              </a:solidFill>
              <a:latin typeface="+mn-lt"/>
              <a:ea typeface="ＭＳ Ｐゴシック" charset="-128"/>
              <a:cs typeface="ＭＳ Ｐゴシック" charset="-128"/>
              <a:sym typeface="Arial" charset="0"/>
            </a:endParaRPr>
          </a:p>
        </p:txBody>
      </p:sp>
      <p:sp>
        <p:nvSpPr>
          <p:cNvPr id="5" name="TextBox 4"/>
          <p:cNvSpPr txBox="1"/>
          <p:nvPr/>
        </p:nvSpPr>
        <p:spPr>
          <a:xfrm>
            <a:off x="429164" y="1066800"/>
            <a:ext cx="1885704" cy="315770"/>
          </a:xfrm>
          <a:prstGeom prst="rect">
            <a:avLst/>
          </a:prstGeom>
          <a:noFill/>
        </p:spPr>
        <p:txBody>
          <a:bodyPr wrap="square" lIns="38396" tIns="19198" rIns="38396" bIns="19198" rtlCol="0">
            <a:spAutoFit/>
          </a:bodyPr>
          <a:lstStyle/>
          <a:p>
            <a:r>
              <a:rPr lang="fr-CH" u="none" dirty="0" smtClean="0">
                <a:solidFill>
                  <a:srgbClr val="FFAA00"/>
                </a:solidFill>
              </a:rPr>
              <a:t>Post-</a:t>
            </a:r>
            <a:r>
              <a:rPr lang="fr-CH" u="none" dirty="0" err="1" smtClean="0">
                <a:solidFill>
                  <a:srgbClr val="FFAA00"/>
                </a:solidFill>
              </a:rPr>
              <a:t>Build</a:t>
            </a:r>
            <a:r>
              <a:rPr lang="fr-CH" u="none" dirty="0" smtClean="0">
                <a:solidFill>
                  <a:srgbClr val="FFAA00"/>
                </a:solidFill>
              </a:rPr>
              <a:t>:</a:t>
            </a:r>
            <a:endParaRPr lang="en-US" u="none" dirty="0">
              <a:solidFill>
                <a:srgbClr val="FFAA00"/>
              </a:solidFill>
            </a:endParaRPr>
          </a:p>
        </p:txBody>
      </p:sp>
      <p:sp>
        <p:nvSpPr>
          <p:cNvPr id="6" name="TextBox 5"/>
          <p:cNvSpPr txBox="1"/>
          <p:nvPr/>
        </p:nvSpPr>
        <p:spPr>
          <a:xfrm>
            <a:off x="400593" y="4118402"/>
            <a:ext cx="7267032" cy="315770"/>
          </a:xfrm>
          <a:prstGeom prst="rect">
            <a:avLst/>
          </a:prstGeom>
          <a:noFill/>
        </p:spPr>
        <p:txBody>
          <a:bodyPr wrap="square" lIns="38396" tIns="19198" rIns="38396" bIns="19198" rtlCol="0">
            <a:spAutoFit/>
          </a:bodyPr>
          <a:lstStyle/>
          <a:p>
            <a:r>
              <a:rPr lang="en-US" u="none" dirty="0" err="1" smtClean="0">
                <a:solidFill>
                  <a:srgbClr val="FFAA00"/>
                </a:solidFill>
              </a:rPr>
              <a:t>AfterClean</a:t>
            </a:r>
            <a:r>
              <a:rPr lang="en-US" u="none" dirty="0" smtClean="0">
                <a:solidFill>
                  <a:srgbClr val="FFAA00"/>
                </a:solidFill>
              </a:rPr>
              <a:t>: </a:t>
            </a:r>
            <a:r>
              <a:rPr lang="en-US" u="none" dirty="0" smtClean="0"/>
              <a:t>(manual editing of .</a:t>
            </a:r>
            <a:r>
              <a:rPr lang="en-US" u="none" dirty="0" err="1" smtClean="0"/>
              <a:t>vbproj</a:t>
            </a:r>
            <a:r>
              <a:rPr lang="en-US" u="none" dirty="0" smtClean="0"/>
              <a:t> / .</a:t>
            </a:r>
            <a:r>
              <a:rPr lang="en-US" u="none" dirty="0" err="1" smtClean="0"/>
              <a:t>vcproj</a:t>
            </a:r>
            <a:r>
              <a:rPr lang="en-US" u="none" dirty="0" smtClean="0"/>
              <a:t> file)</a:t>
            </a:r>
            <a:endParaRPr lang="en-US" u="none" dirty="0"/>
          </a:p>
        </p:txBody>
      </p:sp>
    </p:spTree>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8" y="22225"/>
            <a:ext cx="8062912" cy="949325"/>
          </a:xfrm>
        </p:spPr>
        <p:txBody>
          <a:bodyPr/>
          <a:lstStyle/>
          <a:p>
            <a:r>
              <a:rPr lang="fr-CH" dirty="0" err="1" smtClean="0"/>
              <a:t>Step</a:t>
            </a:r>
            <a:r>
              <a:rPr lang="fr-CH" dirty="0" smtClean="0"/>
              <a:t> 4 – </a:t>
            </a:r>
            <a:r>
              <a:rPr lang="fr-CH" dirty="0" err="1" smtClean="0"/>
              <a:t>Embedding</a:t>
            </a:r>
            <a:r>
              <a:rPr lang="fr-CH" dirty="0" smtClean="0"/>
              <a:t> </a:t>
            </a:r>
            <a:r>
              <a:rPr lang="fr-CH" dirty="0" err="1" smtClean="0"/>
              <a:t>Manifest</a:t>
            </a:r>
            <a:r>
              <a:rPr lang="fr-CH" dirty="0" smtClean="0"/>
              <a:t> (C++)</a:t>
            </a:r>
            <a:endParaRPr lang="en-US" dirty="0"/>
          </a:p>
        </p:txBody>
      </p:sp>
      <p:sp>
        <p:nvSpPr>
          <p:cNvPr id="7" name="Content Placeholder 6"/>
          <p:cNvSpPr>
            <a:spLocks noGrp="1"/>
          </p:cNvSpPr>
          <p:nvPr>
            <p:ph idx="1"/>
          </p:nvPr>
        </p:nvSpPr>
        <p:spPr>
          <a:xfrm>
            <a:off x="319088" y="939800"/>
            <a:ext cx="8062912" cy="755650"/>
          </a:xfrm>
        </p:spPr>
        <p:txBody>
          <a:bodyPr/>
          <a:lstStyle/>
          <a:p>
            <a:pPr>
              <a:buNone/>
            </a:pPr>
            <a:r>
              <a:rPr lang="en-US" sz="1800" dirty="0" smtClean="0"/>
              <a:t>The first two settings are part of the Linker settings. The settings and the values to change them to are highlighted in the picture below.</a:t>
            </a:r>
            <a:endParaRPr lang="en-US" sz="1800" dirty="0"/>
          </a:p>
        </p:txBody>
      </p:sp>
      <p:pic>
        <p:nvPicPr>
          <p:cNvPr id="9" name="Picture 8" descr="cpp-embedd-manifest.png"/>
          <p:cNvPicPr>
            <a:picLocks noChangeAspect="1"/>
          </p:cNvPicPr>
          <p:nvPr/>
        </p:nvPicPr>
        <p:blipFill>
          <a:blip r:embed="rId3" cstate="print"/>
          <a:stretch>
            <a:fillRect/>
          </a:stretch>
        </p:blipFill>
        <p:spPr>
          <a:xfrm>
            <a:off x="900112" y="1571625"/>
            <a:ext cx="7134225" cy="2038350"/>
          </a:xfrm>
          <a:prstGeom prst="rect">
            <a:avLst/>
          </a:prstGeom>
        </p:spPr>
      </p:pic>
      <p:pic>
        <p:nvPicPr>
          <p:cNvPr id="11" name="Picture 10" descr="cpp-embedd-manifest2.png"/>
          <p:cNvPicPr>
            <a:picLocks noChangeAspect="1"/>
          </p:cNvPicPr>
          <p:nvPr/>
        </p:nvPicPr>
        <p:blipFill>
          <a:blip r:embed="rId4" cstate="print"/>
          <a:stretch>
            <a:fillRect/>
          </a:stretch>
        </p:blipFill>
        <p:spPr>
          <a:xfrm>
            <a:off x="900112" y="4538662"/>
            <a:ext cx="7134225" cy="2028825"/>
          </a:xfrm>
          <a:prstGeom prst="rect">
            <a:avLst/>
          </a:prstGeom>
        </p:spPr>
      </p:pic>
      <p:sp>
        <p:nvSpPr>
          <p:cNvPr id="12" name="Content Placeholder 6"/>
          <p:cNvSpPr txBox="1">
            <a:spLocks/>
          </p:cNvSpPr>
          <p:nvPr/>
        </p:nvSpPr>
        <p:spPr bwMode="auto">
          <a:xfrm>
            <a:off x="433388" y="3863975"/>
            <a:ext cx="8062912" cy="755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buNone/>
            </a:pPr>
            <a:r>
              <a:rPr lang="en-US" u="none" dirty="0" smtClean="0"/>
              <a:t>The next setting is of the Manifest Tool settings. Make sure the "Embed Manifest setting is set to "Yes":</a:t>
            </a:r>
            <a:endParaRPr lang="en-US" u="none" dirty="0"/>
          </a:p>
        </p:txBody>
      </p:sp>
    </p:spTree>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259" y="54676"/>
            <a:ext cx="8266176" cy="996229"/>
          </a:xfrm>
        </p:spPr>
        <p:txBody>
          <a:bodyPr/>
          <a:lstStyle/>
          <a:p>
            <a:r>
              <a:rPr lang="en-US" dirty="0" smtClean="0"/>
              <a:t>Step 5 - Copying .addin file</a:t>
            </a:r>
            <a:endParaRPr lang="en-US" dirty="0"/>
          </a:p>
        </p:txBody>
      </p:sp>
      <p:sp>
        <p:nvSpPr>
          <p:cNvPr id="3" name="Content Placeholder 2"/>
          <p:cNvSpPr>
            <a:spLocks noGrp="1"/>
          </p:cNvSpPr>
          <p:nvPr>
            <p:ph idx="1"/>
          </p:nvPr>
        </p:nvSpPr>
        <p:spPr>
          <a:xfrm>
            <a:off x="417259" y="1286572"/>
            <a:ext cx="8266176" cy="5034705"/>
          </a:xfrm>
        </p:spPr>
        <p:txBody>
          <a:bodyPr/>
          <a:lstStyle/>
          <a:p>
            <a:pPr>
              <a:spcBef>
                <a:spcPts val="0"/>
              </a:spcBef>
              <a:spcAft>
                <a:spcPts val="0"/>
              </a:spcAft>
            </a:pPr>
            <a:r>
              <a:rPr lang="en-US" sz="1800" b="1" dirty="0">
                <a:solidFill>
                  <a:srgbClr val="FFC000"/>
                </a:solidFill>
              </a:rPr>
              <a:t>Version Independent</a:t>
            </a:r>
          </a:p>
          <a:p>
            <a:pPr marL="640044">
              <a:spcBef>
                <a:spcPts val="0"/>
              </a:spcBef>
              <a:spcAft>
                <a:spcPts val="0"/>
              </a:spcAft>
            </a:pPr>
            <a:r>
              <a:rPr lang="en-US" sz="1800" i="1" dirty="0"/>
              <a:t>Windows7/Vista</a:t>
            </a:r>
            <a:r>
              <a:rPr lang="en-US" sz="1800" dirty="0"/>
              <a:t>:</a:t>
            </a:r>
          </a:p>
          <a:p>
            <a:pPr marL="1079604" lvl="2">
              <a:spcBef>
                <a:spcPts val="0"/>
              </a:spcBef>
              <a:spcAft>
                <a:spcPts val="0"/>
              </a:spcAft>
            </a:pPr>
            <a:r>
              <a:rPr lang="en-US" sz="1800" dirty="0">
                <a:latin typeface="Arial Narrow" pitchFamily="34" charset="0"/>
              </a:rPr>
              <a:t>%</a:t>
            </a:r>
            <a:r>
              <a:rPr lang="en-US" sz="1800" dirty="0" smtClean="0">
                <a:latin typeface="Arial Narrow" pitchFamily="34" charset="0"/>
              </a:rPr>
              <a:t>ALLUSERSPROFILE%\Autodesk\Inventor </a:t>
            </a:r>
            <a:r>
              <a:rPr lang="en-US" sz="1800" dirty="0">
                <a:latin typeface="Arial Narrow" pitchFamily="34" charset="0"/>
              </a:rPr>
              <a:t>Addins\</a:t>
            </a:r>
          </a:p>
          <a:p>
            <a:pPr marL="640044">
              <a:spcBef>
                <a:spcPts val="0"/>
              </a:spcBef>
              <a:spcAft>
                <a:spcPts val="0"/>
              </a:spcAft>
            </a:pPr>
            <a:r>
              <a:rPr lang="en-US" sz="1800" i="1" dirty="0" smtClean="0"/>
              <a:t>Windows </a:t>
            </a:r>
            <a:r>
              <a:rPr lang="en-US" sz="1800" i="1" dirty="0"/>
              <a:t>XP</a:t>
            </a:r>
            <a:r>
              <a:rPr lang="en-US" sz="1800" dirty="0"/>
              <a:t>:</a:t>
            </a:r>
          </a:p>
          <a:p>
            <a:pPr marL="1079604" lvl="2">
              <a:spcBef>
                <a:spcPts val="0"/>
              </a:spcBef>
              <a:spcAft>
                <a:spcPts val="0"/>
              </a:spcAft>
            </a:pPr>
            <a:r>
              <a:rPr lang="en-US" sz="1800" dirty="0">
                <a:latin typeface="Arial Narrow" pitchFamily="34" charset="0"/>
              </a:rPr>
              <a:t>%</a:t>
            </a:r>
            <a:r>
              <a:rPr lang="en-US" sz="1800" dirty="0" smtClean="0">
                <a:latin typeface="Arial Narrow" pitchFamily="34" charset="0"/>
              </a:rPr>
              <a:t>ALLUSERSPROFILE</a:t>
            </a:r>
            <a:r>
              <a:rPr lang="en-US" sz="1800" dirty="0">
                <a:latin typeface="Arial Narrow" pitchFamily="34" charset="0"/>
              </a:rPr>
              <a:t>%</a:t>
            </a:r>
            <a:r>
              <a:rPr lang="en-US" sz="1800" dirty="0" smtClean="0">
                <a:latin typeface="Arial Narrow" pitchFamily="34" charset="0"/>
              </a:rPr>
              <a:t>\Application </a:t>
            </a:r>
            <a:r>
              <a:rPr lang="en-US" sz="1800" dirty="0">
                <a:latin typeface="Arial Narrow" pitchFamily="34" charset="0"/>
              </a:rPr>
              <a:t>Data\Autodesk\Inventor Addins</a:t>
            </a:r>
            <a:r>
              <a:rPr lang="en-US" sz="1800" dirty="0" smtClean="0">
                <a:latin typeface="Arial Narrow" pitchFamily="34" charset="0"/>
              </a:rPr>
              <a:t>\</a:t>
            </a:r>
          </a:p>
          <a:p>
            <a:pPr marL="1079604" lvl="2">
              <a:spcBef>
                <a:spcPts val="0"/>
              </a:spcBef>
              <a:spcAft>
                <a:spcPts val="0"/>
              </a:spcAft>
            </a:pPr>
            <a:endParaRPr lang="en-US" sz="1000" dirty="0"/>
          </a:p>
          <a:p>
            <a:pPr>
              <a:spcBef>
                <a:spcPts val="0"/>
              </a:spcBef>
              <a:spcAft>
                <a:spcPts val="0"/>
              </a:spcAft>
            </a:pPr>
            <a:r>
              <a:rPr lang="en-US" sz="1800" b="1" dirty="0">
                <a:solidFill>
                  <a:srgbClr val="FFC000"/>
                </a:solidFill>
              </a:rPr>
              <a:t>Version Dependent</a:t>
            </a:r>
          </a:p>
          <a:p>
            <a:pPr marL="640044">
              <a:spcBef>
                <a:spcPts val="0"/>
              </a:spcBef>
              <a:spcAft>
                <a:spcPts val="0"/>
              </a:spcAft>
            </a:pPr>
            <a:r>
              <a:rPr lang="en-US" sz="1800" i="1" dirty="0"/>
              <a:t>Windows7/Vista:</a:t>
            </a:r>
          </a:p>
          <a:p>
            <a:pPr marL="1079604" lvl="2">
              <a:spcBef>
                <a:spcPts val="0"/>
              </a:spcBef>
              <a:spcAft>
                <a:spcPts val="0"/>
              </a:spcAft>
            </a:pPr>
            <a:r>
              <a:rPr lang="en-US" sz="1800" dirty="0">
                <a:latin typeface="Arial Narrow" pitchFamily="34" charset="0"/>
              </a:rPr>
              <a:t>%</a:t>
            </a:r>
            <a:r>
              <a:rPr lang="en-US" sz="1800" dirty="0" smtClean="0">
                <a:latin typeface="Arial Narrow" pitchFamily="34" charset="0"/>
              </a:rPr>
              <a:t>ALLUSERSPROFILE</a:t>
            </a:r>
            <a:r>
              <a:rPr lang="en-US" sz="1800" dirty="0">
                <a:latin typeface="Arial Narrow" pitchFamily="34" charset="0"/>
              </a:rPr>
              <a:t>%</a:t>
            </a:r>
            <a:r>
              <a:rPr lang="en-US" sz="1800" dirty="0" smtClean="0">
                <a:latin typeface="Arial Narrow" pitchFamily="34" charset="0"/>
              </a:rPr>
              <a:t>\Autodesk\Inventor 2013\Addins</a:t>
            </a:r>
            <a:r>
              <a:rPr lang="en-US" sz="1800" dirty="0">
                <a:latin typeface="Arial Narrow" pitchFamily="34" charset="0"/>
              </a:rPr>
              <a:t>\</a:t>
            </a:r>
          </a:p>
          <a:p>
            <a:pPr marL="640044">
              <a:spcBef>
                <a:spcPts val="0"/>
              </a:spcBef>
              <a:spcAft>
                <a:spcPts val="0"/>
              </a:spcAft>
            </a:pPr>
            <a:r>
              <a:rPr lang="en-US" sz="1800" i="1" dirty="0" smtClean="0"/>
              <a:t>Windows </a:t>
            </a:r>
            <a:r>
              <a:rPr lang="en-US" sz="1800" i="1" dirty="0"/>
              <a:t>XP:</a:t>
            </a:r>
          </a:p>
          <a:p>
            <a:pPr marL="1079604" lvl="2">
              <a:spcBef>
                <a:spcPts val="0"/>
              </a:spcBef>
              <a:spcAft>
                <a:spcPts val="0"/>
              </a:spcAft>
            </a:pPr>
            <a:r>
              <a:rPr lang="en-US" sz="1800" dirty="0">
                <a:latin typeface="Arial Narrow" pitchFamily="34" charset="0"/>
              </a:rPr>
              <a:t>%</a:t>
            </a:r>
            <a:r>
              <a:rPr lang="en-US" sz="1800" dirty="0" smtClean="0">
                <a:latin typeface="Arial Narrow" pitchFamily="34" charset="0"/>
              </a:rPr>
              <a:t>ALLUSERSPROFILE</a:t>
            </a:r>
            <a:r>
              <a:rPr lang="en-US" sz="1800" dirty="0">
                <a:latin typeface="Arial Narrow" pitchFamily="34" charset="0"/>
              </a:rPr>
              <a:t>%</a:t>
            </a:r>
            <a:r>
              <a:rPr lang="en-US" sz="1800" dirty="0" smtClean="0">
                <a:latin typeface="Arial Narrow" pitchFamily="34" charset="0"/>
              </a:rPr>
              <a:t>\Application </a:t>
            </a:r>
            <a:r>
              <a:rPr lang="en-US" sz="1800" dirty="0">
                <a:latin typeface="Arial Narrow" pitchFamily="34" charset="0"/>
              </a:rPr>
              <a:t>Data\Autodesk\Inventor </a:t>
            </a:r>
            <a:r>
              <a:rPr lang="en-US" sz="1800" dirty="0" smtClean="0">
                <a:latin typeface="Arial Narrow" pitchFamily="34" charset="0"/>
              </a:rPr>
              <a:t>2013\Addins\</a:t>
            </a:r>
          </a:p>
          <a:p>
            <a:pPr marL="1079604" lvl="2">
              <a:spcBef>
                <a:spcPts val="0"/>
              </a:spcBef>
              <a:spcAft>
                <a:spcPts val="0"/>
              </a:spcAft>
            </a:pPr>
            <a:endParaRPr lang="en-US" sz="1000" dirty="0"/>
          </a:p>
          <a:p>
            <a:pPr>
              <a:spcBef>
                <a:spcPts val="0"/>
              </a:spcBef>
              <a:spcAft>
                <a:spcPts val="0"/>
              </a:spcAft>
            </a:pPr>
            <a:r>
              <a:rPr lang="en-US" sz="1800" b="1" dirty="0">
                <a:solidFill>
                  <a:srgbClr val="FFC000"/>
                </a:solidFill>
              </a:rPr>
              <a:t>Per User Override</a:t>
            </a:r>
          </a:p>
          <a:p>
            <a:pPr marL="640044">
              <a:spcBef>
                <a:spcPts val="0"/>
              </a:spcBef>
              <a:spcAft>
                <a:spcPts val="0"/>
              </a:spcAft>
            </a:pPr>
            <a:r>
              <a:rPr lang="en-US" sz="1800" i="1" dirty="0" smtClean="0"/>
              <a:t>Windows7/Vista &amp; XP:</a:t>
            </a:r>
            <a:endParaRPr lang="en-US" sz="1800" i="1" dirty="0"/>
          </a:p>
          <a:p>
            <a:pPr marL="1079604" lvl="2">
              <a:spcBef>
                <a:spcPts val="0"/>
              </a:spcBef>
              <a:spcAft>
                <a:spcPts val="0"/>
              </a:spcAft>
            </a:pPr>
            <a:r>
              <a:rPr lang="en-US" sz="1800" dirty="0">
                <a:latin typeface="Arial Narrow" pitchFamily="34" charset="0"/>
              </a:rPr>
              <a:t>%</a:t>
            </a:r>
            <a:r>
              <a:rPr lang="en-US" sz="1800" dirty="0" smtClean="0">
                <a:latin typeface="Arial Narrow" pitchFamily="34" charset="0"/>
              </a:rPr>
              <a:t>APPDATA</a:t>
            </a:r>
            <a:r>
              <a:rPr lang="en-US" sz="1800" dirty="0">
                <a:latin typeface="Arial Narrow" pitchFamily="34" charset="0"/>
              </a:rPr>
              <a:t>%</a:t>
            </a:r>
            <a:r>
              <a:rPr lang="en-US" sz="1800" dirty="0" smtClean="0">
                <a:latin typeface="Arial Narrow" pitchFamily="34" charset="0"/>
              </a:rPr>
              <a:t>\Autodesk\Inventor 2013\Addins\</a:t>
            </a:r>
          </a:p>
          <a:p>
            <a:pPr marL="1079604" lvl="2">
              <a:spcBef>
                <a:spcPts val="0"/>
              </a:spcBef>
              <a:spcAft>
                <a:spcPts val="0"/>
              </a:spcAft>
            </a:pPr>
            <a:endParaRPr lang="en-US" sz="1000" dirty="0" smtClean="0"/>
          </a:p>
          <a:p>
            <a:pPr>
              <a:spcBef>
                <a:spcPts val="0"/>
              </a:spcBef>
              <a:spcAft>
                <a:spcPts val="0"/>
              </a:spcAft>
            </a:pPr>
            <a:r>
              <a:rPr lang="en-US" sz="1800" b="1" dirty="0" smtClean="0">
                <a:solidFill>
                  <a:srgbClr val="FFC000"/>
                </a:solidFill>
              </a:rPr>
              <a:t>App Store</a:t>
            </a:r>
            <a:endParaRPr lang="en-US" sz="1800" b="1" dirty="0">
              <a:solidFill>
                <a:srgbClr val="FFC000"/>
              </a:solidFill>
            </a:endParaRPr>
          </a:p>
          <a:p>
            <a:pPr marL="640044">
              <a:spcBef>
                <a:spcPts val="0"/>
              </a:spcBef>
              <a:spcAft>
                <a:spcPts val="0"/>
              </a:spcAft>
            </a:pPr>
            <a:r>
              <a:rPr lang="en-US" sz="1800" i="1" dirty="0"/>
              <a:t>Windows7/Vista &amp; XP:</a:t>
            </a:r>
          </a:p>
          <a:p>
            <a:pPr marL="1079604" lvl="2">
              <a:spcBef>
                <a:spcPts val="0"/>
              </a:spcBef>
              <a:spcAft>
                <a:spcPts val="0"/>
              </a:spcAft>
            </a:pPr>
            <a:r>
              <a:rPr lang="en-US" sz="1800" dirty="0">
                <a:latin typeface="Arial Narrow" pitchFamily="34" charset="0"/>
              </a:rPr>
              <a:t>%</a:t>
            </a:r>
            <a:r>
              <a:rPr lang="en-US" sz="1800" dirty="0" smtClean="0">
                <a:latin typeface="Arial Narrow" pitchFamily="34" charset="0"/>
              </a:rPr>
              <a:t>APPDATA</a:t>
            </a:r>
            <a:r>
              <a:rPr lang="en-US" sz="1800" dirty="0">
                <a:latin typeface="Arial Narrow" pitchFamily="34" charset="0"/>
              </a:rPr>
              <a:t>%</a:t>
            </a:r>
            <a:r>
              <a:rPr lang="en-US" sz="1800" dirty="0" smtClean="0">
                <a:latin typeface="Arial Narrow" pitchFamily="34" charset="0"/>
              </a:rPr>
              <a:t>\Autodesk\</a:t>
            </a:r>
            <a:r>
              <a:rPr lang="en-US" sz="1800" dirty="0" err="1" smtClean="0">
                <a:latin typeface="Arial Narrow" pitchFamily="34" charset="0"/>
              </a:rPr>
              <a:t>ApplicationPlugins</a:t>
            </a:r>
            <a:endParaRPr lang="en-US" sz="1800" dirty="0">
              <a:latin typeface="Arial Narrow" pitchFamily="34" charset="0"/>
            </a:endParaRPr>
          </a:p>
          <a:p>
            <a:pPr>
              <a:spcBef>
                <a:spcPts val="0"/>
              </a:spcBef>
              <a:spcAft>
                <a:spcPts val="0"/>
              </a:spcAft>
            </a:pPr>
            <a:endParaRPr lang="en-US" sz="1800" dirty="0"/>
          </a:p>
        </p:txBody>
      </p:sp>
    </p:spTree>
    <p:extLst>
      <p:ext uri="{BB962C8B-B14F-4D97-AF65-F5344CB8AC3E}">
        <p14:creationId xmlns="" xmlns:p14="http://schemas.microsoft.com/office/powerpoint/2010/main" val="3986367285"/>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7" y="1212850"/>
            <a:ext cx="8262937" cy="1143000"/>
          </a:xfrm>
        </p:spPr>
        <p:txBody>
          <a:bodyPr/>
          <a:lstStyle/>
          <a:p>
            <a:r>
              <a:rPr lang="en-US" b="1" dirty="0" smtClean="0"/>
              <a:t/>
            </a:r>
            <a:br>
              <a:rPr lang="en-US" b="1" dirty="0" smtClean="0"/>
            </a:br>
            <a:r>
              <a:rPr lang="en-US" b="1" dirty="0" smtClean="0"/>
              <a:t>  </a:t>
            </a:r>
            <a:br>
              <a:rPr lang="en-US" b="1" dirty="0" smtClean="0"/>
            </a:br>
            <a:r>
              <a:rPr lang="en-US" b="1" dirty="0" smtClean="0"/>
              <a:t/>
            </a:r>
            <a:br>
              <a:rPr lang="en-US" b="1" dirty="0" smtClean="0"/>
            </a:br>
            <a:r>
              <a:rPr lang="en-US" b="1" dirty="0" smtClean="0"/>
              <a:t>    Registry Free add-in deployment</a:t>
            </a:r>
            <a:endParaRPr lang="en-US" dirty="0"/>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11"/>
          </p:nvPr>
        </p:nvSpPr>
        <p:spPr>
          <a:xfrm>
            <a:off x="347663" y="550863"/>
            <a:ext cx="8196262" cy="657225"/>
          </a:xfrm>
        </p:spPr>
        <p:txBody>
          <a:bodyPr/>
          <a:lstStyle/>
          <a:p>
            <a:pPr>
              <a:defRPr/>
            </a:pPr>
            <a:r>
              <a:rPr lang="en-US" dirty="0" smtClean="0"/>
              <a:t>.NET Overview</a:t>
            </a:r>
            <a:endParaRPr lang="en-US" dirty="0"/>
          </a:p>
        </p:txBody>
      </p:sp>
      <p:pic>
        <p:nvPicPr>
          <p:cNvPr id="20483" name="Picture 28" descr="Picture1.png"/>
          <p:cNvPicPr>
            <a:picLocks noChangeAspect="1"/>
          </p:cNvPicPr>
          <p:nvPr/>
        </p:nvPicPr>
        <p:blipFill>
          <a:blip r:embed="rId3" cstate="print"/>
          <a:srcRect/>
          <a:stretch>
            <a:fillRect/>
          </a:stretch>
        </p:blipFill>
        <p:spPr bwMode="auto">
          <a:xfrm>
            <a:off x="214313" y="1116013"/>
            <a:ext cx="8272462" cy="5307012"/>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8" y="79375"/>
            <a:ext cx="8062912" cy="1143000"/>
          </a:xfrm>
        </p:spPr>
        <p:txBody>
          <a:bodyPr/>
          <a:lstStyle/>
          <a:p>
            <a:r>
              <a:rPr lang="fr-CH" dirty="0" err="1" smtClean="0"/>
              <a:t>Add-in</a:t>
            </a:r>
            <a:r>
              <a:rPr lang="fr-CH" dirty="0" smtClean="0"/>
              <a:t> Installer – </a:t>
            </a:r>
            <a:r>
              <a:rPr lang="fr-CH" dirty="0" err="1" smtClean="0"/>
              <a:t>Registry</a:t>
            </a:r>
            <a:r>
              <a:rPr lang="fr-CH" dirty="0" smtClean="0"/>
              <a:t> Free</a:t>
            </a:r>
            <a:endParaRPr lang="en-US" dirty="0"/>
          </a:p>
        </p:txBody>
      </p:sp>
      <p:sp>
        <p:nvSpPr>
          <p:cNvPr id="3" name="Content Placeholder 2"/>
          <p:cNvSpPr>
            <a:spLocks noGrp="1"/>
          </p:cNvSpPr>
          <p:nvPr>
            <p:ph idx="1"/>
          </p:nvPr>
        </p:nvSpPr>
        <p:spPr>
          <a:xfrm>
            <a:off x="324986" y="1533525"/>
            <a:ext cx="8266028" cy="3520281"/>
          </a:xfrm>
        </p:spPr>
        <p:txBody>
          <a:bodyPr/>
          <a:lstStyle/>
          <a:p>
            <a:pPr lvl="1">
              <a:buClr>
                <a:srgbClr val="FFC000"/>
              </a:buClr>
            </a:pPr>
            <a:r>
              <a:rPr lang="en-US" sz="1800" dirty="0" smtClean="0"/>
              <a:t>Inventor 2012 registry-free add-in mechanism </a:t>
            </a:r>
          </a:p>
          <a:p>
            <a:pPr lvl="1">
              <a:buClr>
                <a:srgbClr val="FFC000"/>
              </a:buClr>
              <a:buNone/>
            </a:pPr>
            <a:r>
              <a:rPr lang="en-US" sz="1800" dirty="0" smtClean="0"/>
              <a:t>   based on “.addin” copied at specific location </a:t>
            </a:r>
          </a:p>
          <a:p>
            <a:pPr lvl="1">
              <a:buClr>
                <a:srgbClr val="FFC000"/>
              </a:buClr>
              <a:buNone/>
            </a:pPr>
            <a:r>
              <a:rPr lang="en-US" sz="1800" dirty="0" smtClean="0"/>
              <a:t>   on the machine.</a:t>
            </a:r>
          </a:p>
          <a:p>
            <a:pPr lvl="1">
              <a:buClr>
                <a:srgbClr val="FFC000"/>
              </a:buClr>
            </a:pPr>
            <a:endParaRPr lang="en-US" sz="1200" dirty="0" smtClean="0"/>
          </a:p>
          <a:p>
            <a:pPr lvl="1">
              <a:buClr>
                <a:srgbClr val="FFC000"/>
              </a:buClr>
            </a:pPr>
            <a:r>
              <a:rPr lang="en-US" sz="1800" dirty="0" smtClean="0"/>
              <a:t>Add-in </a:t>
            </a:r>
            <a:r>
              <a:rPr lang="en-US" sz="1800" dirty="0" err="1" smtClean="0"/>
              <a:t>dll</a:t>
            </a:r>
            <a:r>
              <a:rPr lang="en-US" sz="1800" dirty="0" smtClean="0"/>
              <a:t> can be placed anywhere on the </a:t>
            </a:r>
          </a:p>
          <a:p>
            <a:pPr lvl="1">
              <a:buClr>
                <a:srgbClr val="FFC000"/>
              </a:buClr>
              <a:buNone/>
            </a:pPr>
            <a:r>
              <a:rPr lang="en-US" sz="1800" dirty="0" smtClean="0"/>
              <a:t>	directory structure</a:t>
            </a:r>
          </a:p>
          <a:p>
            <a:pPr lvl="1">
              <a:buClr>
                <a:srgbClr val="FFC000"/>
              </a:buClr>
            </a:pPr>
            <a:endParaRPr lang="en-US" sz="1200" dirty="0" smtClean="0"/>
          </a:p>
          <a:p>
            <a:pPr lvl="1">
              <a:buClr>
                <a:srgbClr val="FFC000"/>
              </a:buClr>
            </a:pPr>
            <a:r>
              <a:rPr lang="en-US" sz="1800" dirty="0" smtClean="0"/>
              <a:t>However how to handle this feature for the </a:t>
            </a:r>
          </a:p>
          <a:p>
            <a:pPr lvl="1">
              <a:buClr>
                <a:srgbClr val="FFC000"/>
              </a:buClr>
              <a:buNone/>
            </a:pPr>
            <a:r>
              <a:rPr lang="en-US" sz="1800" dirty="0" smtClean="0"/>
              <a:t>	programmer since we do not know in advance </a:t>
            </a:r>
          </a:p>
          <a:p>
            <a:pPr lvl="1">
              <a:buClr>
                <a:srgbClr val="FFC000"/>
              </a:buClr>
              <a:buNone/>
            </a:pPr>
            <a:r>
              <a:rPr lang="en-US" sz="1800" dirty="0" smtClean="0"/>
              <a:t>	where the user is going to install the add-in </a:t>
            </a:r>
            <a:r>
              <a:rPr lang="en-US" sz="1800" dirty="0" err="1" smtClean="0"/>
              <a:t>dll</a:t>
            </a:r>
            <a:r>
              <a:rPr lang="en-US" sz="1800" dirty="0" smtClean="0"/>
              <a:t>?</a:t>
            </a:r>
          </a:p>
          <a:p>
            <a:endParaRPr lang="en-US" sz="1800" dirty="0"/>
          </a:p>
        </p:txBody>
      </p:sp>
      <p:pic>
        <p:nvPicPr>
          <p:cNvPr id="4" name="Picture 3" descr="addins.png"/>
          <p:cNvPicPr>
            <a:picLocks noChangeAspect="1"/>
          </p:cNvPicPr>
          <p:nvPr/>
        </p:nvPicPr>
        <p:blipFill>
          <a:blip r:embed="rId3" cstate="print"/>
          <a:stretch>
            <a:fillRect/>
          </a:stretch>
        </p:blipFill>
        <p:spPr>
          <a:xfrm>
            <a:off x="5526423" y="1619251"/>
            <a:ext cx="3503277" cy="2705100"/>
          </a:xfrm>
          <a:prstGeom prst="rect">
            <a:avLst/>
          </a:prstGeom>
        </p:spPr>
      </p:pic>
    </p:spTree>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8" y="50800"/>
            <a:ext cx="8062912" cy="1143000"/>
          </a:xfrm>
        </p:spPr>
        <p:txBody>
          <a:bodyPr/>
          <a:lstStyle/>
          <a:p>
            <a:r>
              <a:rPr lang="fr-CH" dirty="0" err="1" smtClean="0"/>
              <a:t>Add-in</a:t>
            </a:r>
            <a:r>
              <a:rPr lang="fr-CH" dirty="0" smtClean="0"/>
              <a:t> Installer – </a:t>
            </a:r>
            <a:r>
              <a:rPr lang="fr-CH" dirty="0" err="1" smtClean="0"/>
              <a:t>Registry</a:t>
            </a:r>
            <a:r>
              <a:rPr lang="fr-CH" dirty="0" smtClean="0"/>
              <a:t> Free</a:t>
            </a:r>
            <a:endParaRPr lang="en-US" dirty="0"/>
          </a:p>
        </p:txBody>
      </p:sp>
      <p:sp>
        <p:nvSpPr>
          <p:cNvPr id="3" name="Content Placeholder 2"/>
          <p:cNvSpPr>
            <a:spLocks noGrp="1"/>
          </p:cNvSpPr>
          <p:nvPr>
            <p:ph idx="1"/>
          </p:nvPr>
        </p:nvSpPr>
        <p:spPr>
          <a:xfrm>
            <a:off x="417260" y="971550"/>
            <a:ext cx="8266028" cy="5524500"/>
          </a:xfrm>
          <a:solidFill>
            <a:schemeClr val="bg2"/>
          </a:solidFill>
        </p:spPr>
        <p:txBody>
          <a:bodyPr>
            <a:noAutofit/>
          </a:bodyPr>
          <a:lstStyle/>
          <a:p>
            <a:pPr marL="0">
              <a:lnSpc>
                <a:spcPct val="115000"/>
              </a:lnSpc>
              <a:spcBef>
                <a:spcPts val="0"/>
              </a:spcBef>
              <a:spcAft>
                <a:spcPts val="0"/>
              </a:spcAft>
              <a:buNone/>
            </a:pPr>
            <a:r>
              <a:rPr lang="en-US" sz="1300" b="1" dirty="0" smtClean="0">
                <a:solidFill>
                  <a:srgbClr val="0000FF"/>
                </a:solidFill>
                <a:latin typeface="Courrier new"/>
                <a:ea typeface="Arial"/>
                <a:cs typeface="Times New Roman"/>
              </a:rPr>
              <a:t>   </a:t>
            </a:r>
          </a:p>
          <a:p>
            <a:pPr marL="0">
              <a:lnSpc>
                <a:spcPct val="115000"/>
              </a:lnSpc>
              <a:spcBef>
                <a:spcPts val="0"/>
              </a:spcBef>
              <a:spcAft>
                <a:spcPts val="0"/>
              </a:spcAft>
              <a:buNone/>
            </a:pPr>
            <a:r>
              <a:rPr lang="en-US" sz="1300" b="1" dirty="0" smtClean="0">
                <a:solidFill>
                  <a:srgbClr val="0000FF"/>
                </a:solidFill>
                <a:latin typeface="Courier New" pitchFamily="49" charset="0"/>
                <a:ea typeface="Arial"/>
                <a:cs typeface="Courier New" pitchFamily="49" charset="0"/>
              </a:rPr>
              <a:t>    </a:t>
            </a:r>
            <a:r>
              <a:rPr lang="en-US" sz="1300" b="1" dirty="0" smtClean="0">
                <a:solidFill>
                  <a:srgbClr val="0000FF"/>
                </a:solidFill>
                <a:latin typeface="Courier New"/>
                <a:ea typeface="Arial"/>
                <a:cs typeface="Times New Roman"/>
              </a:rPr>
              <a:t>public</a:t>
            </a:r>
            <a:r>
              <a:rPr lang="en-US" sz="1300" b="1" dirty="0" smtClean="0">
                <a:latin typeface="Courier New"/>
                <a:ea typeface="Arial"/>
                <a:cs typeface="Times New Roman"/>
              </a:rPr>
              <a:t> </a:t>
            </a:r>
            <a:r>
              <a:rPr lang="en-US" sz="1300" b="1" dirty="0" smtClean="0">
                <a:solidFill>
                  <a:srgbClr val="0000FF"/>
                </a:solidFill>
                <a:latin typeface="Courier New"/>
                <a:ea typeface="Arial"/>
                <a:cs typeface="Times New Roman"/>
              </a:rPr>
              <a:t>string</a:t>
            </a:r>
            <a:r>
              <a:rPr lang="en-US" sz="1300" b="1" dirty="0" smtClean="0">
                <a:latin typeface="Courier New"/>
                <a:ea typeface="Arial"/>
                <a:cs typeface="Times New Roman"/>
              </a:rPr>
              <a:t> </a:t>
            </a:r>
            <a:r>
              <a:rPr lang="en-US" sz="1300" b="1" dirty="0" err="1" smtClean="0">
                <a:solidFill>
                  <a:schemeClr val="bg1"/>
                </a:solidFill>
                <a:latin typeface="Courier New"/>
                <a:ea typeface="Arial"/>
                <a:cs typeface="Times New Roman"/>
              </a:rPr>
              <a:t>InstallRegistryFree</a:t>
            </a:r>
            <a:r>
              <a:rPr lang="en-US" sz="1300" b="1" dirty="0" smtClean="0">
                <a:solidFill>
                  <a:schemeClr val="bg1"/>
                </a:solidFill>
                <a:latin typeface="Courier New"/>
                <a:ea typeface="Arial"/>
                <a:cs typeface="Times New Roman"/>
              </a:rPr>
              <a:t>(</a:t>
            </a:r>
            <a:r>
              <a:rPr lang="en-US" sz="1300" b="1" dirty="0" err="1" smtClean="0">
                <a:solidFill>
                  <a:srgbClr val="2B91AF"/>
                </a:solidFill>
                <a:latin typeface="Courier New"/>
                <a:ea typeface="Arial"/>
                <a:cs typeface="Times New Roman"/>
              </a:rPr>
              <a:t>IDictionary</a:t>
            </a:r>
            <a:r>
              <a:rPr lang="en-US" sz="1300" b="1" dirty="0" smtClean="0">
                <a:latin typeface="Courier New"/>
                <a:ea typeface="Arial"/>
                <a:cs typeface="Times New Roman"/>
              </a:rPr>
              <a:t> </a:t>
            </a:r>
            <a:r>
              <a:rPr lang="en-US" sz="1300" b="1" dirty="0" err="1" smtClean="0">
                <a:solidFill>
                  <a:schemeClr val="bg1"/>
                </a:solidFill>
                <a:latin typeface="Courier New"/>
                <a:ea typeface="Arial"/>
                <a:cs typeface="Times New Roman"/>
              </a:rPr>
              <a:t>stateSaver</a:t>
            </a:r>
            <a:r>
              <a:rPr lang="en-US" sz="1300" b="1" dirty="0" smtClean="0">
                <a:solidFill>
                  <a:schemeClr val="bg1"/>
                </a:solidFill>
                <a:latin typeface="Courier New"/>
                <a:ea typeface="Arial"/>
                <a:cs typeface="Times New Roman"/>
              </a:rPr>
              <a:t>)</a:t>
            </a:r>
          </a:p>
          <a:p>
            <a:pPr marL="0">
              <a:lnSpc>
                <a:spcPct val="115000"/>
              </a:lnSpc>
              <a:spcBef>
                <a:spcPts val="0"/>
              </a:spcBef>
              <a:spcAft>
                <a:spcPts val="0"/>
              </a:spcAft>
              <a:buNone/>
            </a:pPr>
            <a:r>
              <a:rPr lang="en-US" sz="1300" b="1" dirty="0" smtClean="0">
                <a:solidFill>
                  <a:schemeClr val="bg1"/>
                </a:solidFill>
                <a:latin typeface="Courier New"/>
                <a:ea typeface="Arial"/>
                <a:cs typeface="Times New Roman"/>
              </a:rPr>
              <a:t>    {</a:t>
            </a:r>
            <a:endParaRPr lang="en-US" sz="500" b="1" dirty="0" smtClean="0">
              <a:solidFill>
                <a:srgbClr val="008000"/>
              </a:solidFill>
              <a:latin typeface="Courier New"/>
              <a:ea typeface="Arial"/>
              <a:cs typeface="Times New Roman"/>
            </a:endParaRPr>
          </a:p>
          <a:p>
            <a:pPr marL="0">
              <a:lnSpc>
                <a:spcPct val="115000"/>
              </a:lnSpc>
              <a:spcBef>
                <a:spcPts val="0"/>
              </a:spcBef>
              <a:spcAft>
                <a:spcPts val="0"/>
              </a:spcAft>
              <a:buNone/>
            </a:pPr>
            <a:r>
              <a:rPr lang="en-US" sz="1300" b="1" dirty="0" smtClean="0">
                <a:solidFill>
                  <a:srgbClr val="008000"/>
                </a:solidFill>
                <a:latin typeface="Courier New"/>
                <a:ea typeface="Arial"/>
                <a:cs typeface="Times New Roman"/>
              </a:rPr>
              <a:t>        // Get addin </a:t>
            </a:r>
            <a:r>
              <a:rPr lang="en-US" sz="1300" b="1" dirty="0" err="1" smtClean="0">
                <a:solidFill>
                  <a:srgbClr val="008000"/>
                </a:solidFill>
                <a:latin typeface="Courier New"/>
                <a:ea typeface="Arial"/>
                <a:cs typeface="Times New Roman"/>
              </a:rPr>
              <a:t>dll</a:t>
            </a:r>
            <a:r>
              <a:rPr lang="en-US" sz="1300" b="1" dirty="0" smtClean="0">
                <a:solidFill>
                  <a:srgbClr val="008000"/>
                </a:solidFill>
                <a:latin typeface="Courier New"/>
                <a:ea typeface="Arial"/>
                <a:cs typeface="Times New Roman"/>
              </a:rPr>
              <a:t> location</a:t>
            </a:r>
            <a:endParaRPr lang="en-US" sz="1300" b="1" dirty="0" smtClean="0">
              <a:ea typeface="Arial"/>
              <a:cs typeface="Times New Roman"/>
            </a:endParaRPr>
          </a:p>
          <a:p>
            <a:pPr marL="0">
              <a:lnSpc>
                <a:spcPct val="115000"/>
              </a:lnSpc>
              <a:spcBef>
                <a:spcPts val="0"/>
              </a:spcBef>
              <a:spcAft>
                <a:spcPts val="0"/>
              </a:spcAft>
              <a:buNone/>
            </a:pPr>
            <a:r>
              <a:rPr lang="en-US" sz="1300" b="1" dirty="0" smtClean="0">
                <a:latin typeface="Courier New"/>
                <a:ea typeface="Arial"/>
                <a:cs typeface="Times New Roman"/>
              </a:rPr>
              <a:t>        </a:t>
            </a:r>
            <a:r>
              <a:rPr lang="en-US" sz="1300" b="1" dirty="0" smtClean="0">
                <a:solidFill>
                  <a:srgbClr val="2B91AF"/>
                </a:solidFill>
                <a:latin typeface="Courier New"/>
                <a:ea typeface="Arial"/>
                <a:cs typeface="Times New Roman"/>
              </a:rPr>
              <a:t>Assembly</a:t>
            </a:r>
            <a:r>
              <a:rPr lang="en-US" sz="1300" b="1" dirty="0" smtClean="0">
                <a:latin typeface="Courier New"/>
                <a:ea typeface="Arial"/>
                <a:cs typeface="Times New Roman"/>
              </a:rPr>
              <a:t> </a:t>
            </a:r>
            <a:r>
              <a:rPr lang="en-US" sz="1300" b="1" dirty="0" err="1" smtClean="0">
                <a:solidFill>
                  <a:schemeClr val="bg1"/>
                </a:solidFill>
                <a:latin typeface="Courier New"/>
                <a:ea typeface="Arial"/>
                <a:cs typeface="Times New Roman"/>
              </a:rPr>
              <a:t>Asm</a:t>
            </a:r>
            <a:r>
              <a:rPr lang="en-US" sz="1300" b="1" dirty="0" smtClean="0">
                <a:solidFill>
                  <a:schemeClr val="bg1"/>
                </a:solidFill>
                <a:latin typeface="Courier New"/>
                <a:ea typeface="Arial"/>
                <a:cs typeface="Times New Roman"/>
              </a:rPr>
              <a:t> = </a:t>
            </a:r>
            <a:r>
              <a:rPr lang="en-US" sz="1300" b="1" dirty="0" err="1" smtClean="0">
                <a:solidFill>
                  <a:srgbClr val="2B91AF"/>
                </a:solidFill>
                <a:latin typeface="Courier New"/>
                <a:ea typeface="Arial"/>
                <a:cs typeface="Times New Roman"/>
              </a:rPr>
              <a:t>Assembly</a:t>
            </a:r>
            <a:r>
              <a:rPr lang="en-US" sz="1300" b="1" dirty="0" err="1" smtClean="0">
                <a:solidFill>
                  <a:schemeClr val="bg1"/>
                </a:solidFill>
                <a:latin typeface="Courier New"/>
                <a:ea typeface="Arial"/>
                <a:cs typeface="Times New Roman"/>
              </a:rPr>
              <a:t>.GetExecutingAssembly</a:t>
            </a:r>
            <a:r>
              <a:rPr lang="en-US" sz="1300" b="1" dirty="0" smtClean="0">
                <a:solidFill>
                  <a:schemeClr val="bg1"/>
                </a:solidFill>
                <a:latin typeface="Courier New"/>
                <a:ea typeface="Arial"/>
                <a:cs typeface="Times New Roman"/>
              </a:rPr>
              <a:t>();</a:t>
            </a:r>
            <a:endParaRPr lang="en-US" sz="1300" b="1" dirty="0" smtClean="0">
              <a:solidFill>
                <a:schemeClr val="bg1"/>
              </a:solidFill>
              <a:ea typeface="Arial"/>
              <a:cs typeface="Times New Roman"/>
            </a:endParaRPr>
          </a:p>
          <a:p>
            <a:pPr marL="0">
              <a:lnSpc>
                <a:spcPct val="115000"/>
              </a:lnSpc>
              <a:spcBef>
                <a:spcPts val="0"/>
              </a:spcBef>
              <a:spcAft>
                <a:spcPts val="0"/>
              </a:spcAft>
              <a:buNone/>
            </a:pPr>
            <a:r>
              <a:rPr lang="en-US" sz="1300" b="1" dirty="0" smtClean="0">
                <a:latin typeface="Courier New"/>
                <a:ea typeface="Arial"/>
                <a:cs typeface="Times New Roman"/>
              </a:rPr>
              <a:t>        </a:t>
            </a:r>
            <a:r>
              <a:rPr lang="en-US" sz="1300" b="1" dirty="0" err="1" smtClean="0">
                <a:solidFill>
                  <a:srgbClr val="2B91AF"/>
                </a:solidFill>
                <a:latin typeface="Courier New"/>
                <a:ea typeface="Arial"/>
                <a:cs typeface="Times New Roman"/>
              </a:rPr>
              <a:t>FileInfo</a:t>
            </a:r>
            <a:r>
              <a:rPr lang="en-US" sz="1300" b="1" dirty="0" smtClean="0">
                <a:solidFill>
                  <a:schemeClr val="bg1"/>
                </a:solidFill>
                <a:latin typeface="Courier New"/>
                <a:ea typeface="Arial"/>
                <a:cs typeface="Times New Roman"/>
              </a:rPr>
              <a:t> </a:t>
            </a:r>
            <a:r>
              <a:rPr lang="en-US" sz="1300" b="1" dirty="0" err="1" smtClean="0">
                <a:solidFill>
                  <a:schemeClr val="bg1"/>
                </a:solidFill>
                <a:latin typeface="Courier New"/>
                <a:ea typeface="Arial"/>
                <a:cs typeface="Times New Roman"/>
              </a:rPr>
              <a:t>asmFile</a:t>
            </a:r>
            <a:r>
              <a:rPr lang="en-US" sz="1300" b="1" dirty="0" smtClean="0">
                <a:solidFill>
                  <a:schemeClr val="bg1"/>
                </a:solidFill>
                <a:latin typeface="Courier New"/>
                <a:ea typeface="Arial"/>
                <a:cs typeface="Times New Roman"/>
              </a:rPr>
              <a:t> = </a:t>
            </a:r>
            <a:r>
              <a:rPr lang="en-US" sz="1300" b="1" dirty="0" smtClean="0">
                <a:solidFill>
                  <a:srgbClr val="0000FF"/>
                </a:solidFill>
                <a:latin typeface="Courier New"/>
                <a:ea typeface="Arial"/>
                <a:cs typeface="Times New Roman"/>
              </a:rPr>
              <a:t>new</a:t>
            </a:r>
            <a:r>
              <a:rPr lang="en-US" sz="1300" b="1" dirty="0" smtClean="0">
                <a:latin typeface="Courier New"/>
                <a:ea typeface="Arial"/>
                <a:cs typeface="Times New Roman"/>
              </a:rPr>
              <a:t> </a:t>
            </a:r>
            <a:r>
              <a:rPr lang="en-US" sz="1300" b="1" dirty="0" err="1" smtClean="0">
                <a:solidFill>
                  <a:srgbClr val="2B91AF"/>
                </a:solidFill>
                <a:latin typeface="Courier New"/>
                <a:ea typeface="Arial"/>
                <a:cs typeface="Times New Roman"/>
              </a:rPr>
              <a:t>FileInfo</a:t>
            </a:r>
            <a:r>
              <a:rPr lang="en-US" sz="1300" b="1" dirty="0" smtClean="0">
                <a:solidFill>
                  <a:schemeClr val="bg1"/>
                </a:solidFill>
                <a:latin typeface="Courier New"/>
                <a:ea typeface="Arial"/>
                <a:cs typeface="Times New Roman"/>
              </a:rPr>
              <a:t>(</a:t>
            </a:r>
            <a:r>
              <a:rPr lang="en-US" sz="1300" b="1" dirty="0" err="1" smtClean="0">
                <a:solidFill>
                  <a:schemeClr val="bg1"/>
                </a:solidFill>
                <a:latin typeface="Courier New"/>
                <a:ea typeface="Arial"/>
                <a:cs typeface="Times New Roman"/>
              </a:rPr>
              <a:t>Asm.Location</a:t>
            </a:r>
            <a:r>
              <a:rPr lang="en-US" sz="1300" b="1" dirty="0" smtClean="0">
                <a:solidFill>
                  <a:schemeClr val="bg1"/>
                </a:solidFill>
                <a:latin typeface="Courier New"/>
                <a:ea typeface="Arial"/>
                <a:cs typeface="Times New Roman"/>
              </a:rPr>
              <a:t>);</a:t>
            </a:r>
            <a:endParaRPr lang="en-US" sz="1300" b="1" dirty="0" smtClean="0">
              <a:solidFill>
                <a:schemeClr val="bg1"/>
              </a:solidFill>
              <a:ea typeface="Arial"/>
              <a:cs typeface="Times New Roman"/>
            </a:endParaRPr>
          </a:p>
          <a:p>
            <a:pPr marL="0">
              <a:lnSpc>
                <a:spcPct val="115000"/>
              </a:lnSpc>
              <a:spcBef>
                <a:spcPts val="0"/>
              </a:spcBef>
              <a:spcAft>
                <a:spcPts val="0"/>
              </a:spcAft>
              <a:buNone/>
            </a:pPr>
            <a:r>
              <a:rPr lang="en-US" sz="1300" b="1" dirty="0" smtClean="0">
                <a:latin typeface="Courier New"/>
                <a:ea typeface="Arial"/>
                <a:cs typeface="Times New Roman"/>
              </a:rPr>
              <a:t>        </a:t>
            </a:r>
          </a:p>
          <a:p>
            <a:pPr marL="0">
              <a:lnSpc>
                <a:spcPct val="115000"/>
              </a:lnSpc>
              <a:spcBef>
                <a:spcPts val="0"/>
              </a:spcBef>
              <a:spcAft>
                <a:spcPts val="0"/>
              </a:spcAft>
              <a:buNone/>
            </a:pPr>
            <a:r>
              <a:rPr lang="en-US" sz="1300" b="1" dirty="0" smtClean="0">
                <a:solidFill>
                  <a:srgbClr val="2B91AF"/>
                </a:solidFill>
                <a:latin typeface="Courier New"/>
                <a:ea typeface="Arial"/>
                <a:cs typeface="Times New Roman"/>
              </a:rPr>
              <a:t>        </a:t>
            </a:r>
            <a:r>
              <a:rPr lang="en-US" sz="1300" b="1" dirty="0" err="1" smtClean="0">
                <a:solidFill>
                  <a:srgbClr val="2B91AF"/>
                </a:solidFill>
                <a:latin typeface="Courier New"/>
                <a:ea typeface="Arial"/>
                <a:cs typeface="Times New Roman"/>
              </a:rPr>
              <a:t>FileInfo</a:t>
            </a:r>
            <a:r>
              <a:rPr lang="en-US" sz="1300" b="1" dirty="0" smtClean="0">
                <a:latin typeface="Courier New"/>
                <a:ea typeface="Arial"/>
                <a:cs typeface="Times New Roman"/>
              </a:rPr>
              <a:t> </a:t>
            </a:r>
            <a:r>
              <a:rPr lang="en-US" sz="1300" b="1" dirty="0" err="1" smtClean="0">
                <a:solidFill>
                  <a:schemeClr val="bg1"/>
                </a:solidFill>
                <a:latin typeface="Courier New"/>
                <a:ea typeface="Arial"/>
                <a:cs typeface="Times New Roman"/>
              </a:rPr>
              <a:t>addinFile</a:t>
            </a:r>
            <a:r>
              <a:rPr lang="en-US" sz="1300" b="1" dirty="0" smtClean="0">
                <a:solidFill>
                  <a:schemeClr val="bg1"/>
                </a:solidFill>
                <a:latin typeface="Courier New"/>
                <a:ea typeface="Arial"/>
                <a:cs typeface="Times New Roman"/>
              </a:rPr>
              <a:t> = </a:t>
            </a:r>
            <a:r>
              <a:rPr lang="en-US" sz="1300" b="1" dirty="0" smtClean="0">
                <a:solidFill>
                  <a:srgbClr val="0000FF"/>
                </a:solidFill>
                <a:latin typeface="Courier New"/>
                <a:ea typeface="Arial"/>
                <a:cs typeface="Times New Roman"/>
              </a:rPr>
              <a:t>null</a:t>
            </a:r>
            <a:r>
              <a:rPr lang="en-US" sz="1300" b="1" dirty="0" smtClean="0">
                <a:solidFill>
                  <a:schemeClr val="bg1"/>
                </a:solidFill>
                <a:latin typeface="Courier New"/>
                <a:ea typeface="Arial"/>
                <a:cs typeface="Times New Roman"/>
              </a:rPr>
              <a:t>;</a:t>
            </a:r>
            <a:endParaRPr lang="en-US" sz="1300" b="1" dirty="0" smtClean="0">
              <a:solidFill>
                <a:schemeClr val="bg1"/>
              </a:solidFill>
              <a:ea typeface="Arial"/>
              <a:cs typeface="Times New Roman"/>
            </a:endParaRPr>
          </a:p>
          <a:p>
            <a:pPr marL="0">
              <a:lnSpc>
                <a:spcPct val="115000"/>
              </a:lnSpc>
              <a:spcBef>
                <a:spcPts val="0"/>
              </a:spcBef>
              <a:spcAft>
                <a:spcPts val="0"/>
              </a:spcAft>
              <a:buNone/>
            </a:pPr>
            <a:r>
              <a:rPr lang="en-US" sz="1300" b="1" dirty="0" smtClean="0">
                <a:latin typeface="Courier New"/>
                <a:ea typeface="Arial"/>
                <a:cs typeface="Times New Roman"/>
              </a:rPr>
              <a:t>        </a:t>
            </a:r>
            <a:r>
              <a:rPr lang="en-US" sz="1300" b="1" dirty="0" err="1" smtClean="0">
                <a:solidFill>
                  <a:srgbClr val="0000FF"/>
                </a:solidFill>
                <a:latin typeface="Courier New"/>
                <a:ea typeface="Arial"/>
                <a:cs typeface="Times New Roman"/>
              </a:rPr>
              <a:t>foreach</a:t>
            </a:r>
            <a:r>
              <a:rPr lang="en-US" sz="1300" b="1" dirty="0" smtClean="0">
                <a:latin typeface="Courier New"/>
                <a:ea typeface="Arial"/>
                <a:cs typeface="Times New Roman"/>
              </a:rPr>
              <a:t> </a:t>
            </a:r>
            <a:r>
              <a:rPr lang="en-US" sz="1300" b="1" dirty="0" smtClean="0">
                <a:solidFill>
                  <a:schemeClr val="bg2"/>
                </a:solidFill>
                <a:latin typeface="Courier New"/>
                <a:ea typeface="Arial"/>
                <a:cs typeface="Times New Roman"/>
              </a:rPr>
              <a:t>(</a:t>
            </a:r>
            <a:r>
              <a:rPr lang="en-US" sz="1300" b="1" dirty="0" err="1" smtClean="0">
                <a:solidFill>
                  <a:srgbClr val="2B91AF"/>
                </a:solidFill>
                <a:latin typeface="Courier New"/>
                <a:ea typeface="Arial"/>
                <a:cs typeface="Times New Roman"/>
              </a:rPr>
              <a:t>FileInfo</a:t>
            </a:r>
            <a:r>
              <a:rPr lang="en-US" sz="1300" b="1" dirty="0" smtClean="0">
                <a:solidFill>
                  <a:schemeClr val="bg1"/>
                </a:solidFill>
                <a:latin typeface="Courier New"/>
                <a:ea typeface="Arial"/>
                <a:cs typeface="Times New Roman"/>
              </a:rPr>
              <a:t> </a:t>
            </a:r>
            <a:r>
              <a:rPr lang="en-US" sz="1300" b="1" dirty="0" err="1" smtClean="0">
                <a:solidFill>
                  <a:schemeClr val="bg1"/>
                </a:solidFill>
                <a:latin typeface="Courier New"/>
                <a:ea typeface="Arial"/>
                <a:cs typeface="Times New Roman"/>
              </a:rPr>
              <a:t>fileInfo</a:t>
            </a:r>
            <a:r>
              <a:rPr lang="en-US" sz="1300" b="1" dirty="0" smtClean="0">
                <a:solidFill>
                  <a:schemeClr val="bg1"/>
                </a:solidFill>
                <a:latin typeface="Courier New"/>
                <a:ea typeface="Arial"/>
                <a:cs typeface="Times New Roman"/>
              </a:rPr>
              <a:t> </a:t>
            </a:r>
            <a:r>
              <a:rPr lang="en-US" sz="1300" b="1" dirty="0" smtClean="0">
                <a:solidFill>
                  <a:srgbClr val="0000FF"/>
                </a:solidFill>
                <a:latin typeface="Courier New"/>
                <a:ea typeface="Arial"/>
                <a:cs typeface="Times New Roman"/>
              </a:rPr>
              <a:t>in</a:t>
            </a:r>
            <a:r>
              <a:rPr lang="en-US" sz="1300" b="1" dirty="0" smtClean="0">
                <a:latin typeface="Courier New"/>
                <a:ea typeface="Arial"/>
                <a:cs typeface="Times New Roman"/>
              </a:rPr>
              <a:t> </a:t>
            </a:r>
            <a:r>
              <a:rPr lang="en-US" sz="1300" b="1" dirty="0" err="1" smtClean="0">
                <a:solidFill>
                  <a:schemeClr val="bg1"/>
                </a:solidFill>
                <a:latin typeface="Courier New"/>
                <a:ea typeface="Arial"/>
                <a:cs typeface="Times New Roman"/>
              </a:rPr>
              <a:t>asmFile.Directory.GetFiles</a:t>
            </a:r>
            <a:r>
              <a:rPr lang="en-US" sz="1300" b="1" dirty="0" smtClean="0">
                <a:solidFill>
                  <a:schemeClr val="bg1"/>
                </a:solidFill>
                <a:latin typeface="Courier New"/>
                <a:ea typeface="Arial"/>
                <a:cs typeface="Times New Roman"/>
              </a:rPr>
              <a:t>())</a:t>
            </a:r>
          </a:p>
          <a:p>
            <a:pPr marL="0">
              <a:lnSpc>
                <a:spcPct val="115000"/>
              </a:lnSpc>
              <a:spcBef>
                <a:spcPts val="0"/>
              </a:spcBef>
              <a:spcAft>
                <a:spcPts val="0"/>
              </a:spcAft>
              <a:buNone/>
            </a:pPr>
            <a:r>
              <a:rPr lang="en-US" sz="1300" b="1" dirty="0" smtClean="0">
                <a:solidFill>
                  <a:schemeClr val="bg2"/>
                </a:solidFill>
                <a:latin typeface="Courier New"/>
                <a:ea typeface="Arial"/>
                <a:cs typeface="Times New Roman"/>
              </a:rPr>
              <a:t>           </a:t>
            </a:r>
            <a:r>
              <a:rPr lang="en-US" sz="1300" b="1" dirty="0" smtClean="0">
                <a:solidFill>
                  <a:srgbClr val="0000FF"/>
                </a:solidFill>
                <a:latin typeface="Courier New"/>
                <a:ea typeface="Arial"/>
                <a:cs typeface="Times New Roman"/>
              </a:rPr>
              <a:t>if</a:t>
            </a:r>
            <a:r>
              <a:rPr lang="en-US" sz="1300" b="1" dirty="0" smtClean="0">
                <a:latin typeface="Courier New"/>
                <a:ea typeface="Arial"/>
                <a:cs typeface="Times New Roman"/>
              </a:rPr>
              <a:t> </a:t>
            </a:r>
            <a:r>
              <a:rPr lang="en-US" sz="1300" b="1" dirty="0" smtClean="0">
                <a:solidFill>
                  <a:schemeClr val="bg2"/>
                </a:solidFill>
                <a:latin typeface="Courier New"/>
                <a:ea typeface="Arial"/>
                <a:cs typeface="Times New Roman"/>
              </a:rPr>
              <a:t>(</a:t>
            </a:r>
            <a:r>
              <a:rPr lang="en-US" sz="1300" b="1" dirty="0" err="1" smtClean="0">
                <a:solidFill>
                  <a:schemeClr val="bg1"/>
                </a:solidFill>
                <a:latin typeface="Courier New"/>
                <a:ea typeface="Arial"/>
                <a:cs typeface="Times New Roman"/>
              </a:rPr>
              <a:t>fileInfo.Extension.ToLower</a:t>
            </a:r>
            <a:r>
              <a:rPr lang="en-US" sz="1300" b="1" dirty="0" smtClean="0">
                <a:solidFill>
                  <a:schemeClr val="bg1"/>
                </a:solidFill>
                <a:latin typeface="Courier New"/>
                <a:ea typeface="Arial"/>
                <a:cs typeface="Times New Roman"/>
              </a:rPr>
              <a:t>() == </a:t>
            </a:r>
            <a:r>
              <a:rPr lang="en-US" sz="1300" b="1" dirty="0" smtClean="0">
                <a:solidFill>
                  <a:srgbClr val="A31515"/>
                </a:solidFill>
                <a:latin typeface="Courier New"/>
                <a:ea typeface="Arial"/>
                <a:cs typeface="Times New Roman"/>
              </a:rPr>
              <a:t>".addin"</a:t>
            </a:r>
            <a:r>
              <a:rPr lang="en-US" sz="1300" b="1" dirty="0" smtClean="0">
                <a:solidFill>
                  <a:schemeClr val="bg1"/>
                </a:solidFill>
                <a:latin typeface="Courier New"/>
                <a:ea typeface="Arial"/>
                <a:cs typeface="Times New Roman"/>
              </a:rPr>
              <a:t>)</a:t>
            </a:r>
          </a:p>
          <a:p>
            <a:pPr marL="0">
              <a:lnSpc>
                <a:spcPct val="115000"/>
              </a:lnSpc>
              <a:spcBef>
                <a:spcPts val="0"/>
              </a:spcBef>
              <a:spcAft>
                <a:spcPts val="0"/>
              </a:spcAft>
              <a:buNone/>
            </a:pPr>
            <a:r>
              <a:rPr lang="en-US" sz="1300" b="1" dirty="0" smtClean="0">
                <a:solidFill>
                  <a:schemeClr val="bg1"/>
                </a:solidFill>
                <a:latin typeface="Courier New"/>
                <a:ea typeface="Arial"/>
                <a:cs typeface="Times New Roman"/>
              </a:rPr>
              <a:t>           {</a:t>
            </a:r>
            <a:endParaRPr lang="en-US" sz="1300" b="1" dirty="0" smtClean="0">
              <a:solidFill>
                <a:schemeClr val="bg1"/>
              </a:solidFill>
              <a:ea typeface="Arial"/>
              <a:cs typeface="Times New Roman"/>
            </a:endParaRPr>
          </a:p>
          <a:p>
            <a:pPr marL="0">
              <a:lnSpc>
                <a:spcPct val="115000"/>
              </a:lnSpc>
              <a:spcBef>
                <a:spcPts val="0"/>
              </a:spcBef>
              <a:spcAft>
                <a:spcPts val="0"/>
              </a:spcAft>
              <a:buNone/>
            </a:pPr>
            <a:r>
              <a:rPr lang="en-US" sz="1300" b="1" dirty="0" smtClean="0">
                <a:solidFill>
                  <a:schemeClr val="bg1"/>
                </a:solidFill>
                <a:latin typeface="Courier New"/>
                <a:ea typeface="Arial"/>
                <a:cs typeface="Times New Roman"/>
              </a:rPr>
              <a:t>                </a:t>
            </a:r>
            <a:r>
              <a:rPr lang="en-US" sz="1300" b="1" dirty="0" err="1" smtClean="0">
                <a:solidFill>
                  <a:schemeClr val="bg1"/>
                </a:solidFill>
                <a:latin typeface="Courier New"/>
                <a:ea typeface="Arial"/>
                <a:cs typeface="Times New Roman"/>
              </a:rPr>
              <a:t>addinFile</a:t>
            </a:r>
            <a:r>
              <a:rPr lang="en-US" sz="1300" b="1" dirty="0" smtClean="0">
                <a:solidFill>
                  <a:schemeClr val="bg1"/>
                </a:solidFill>
                <a:latin typeface="Courier New"/>
                <a:ea typeface="Arial"/>
                <a:cs typeface="Times New Roman"/>
              </a:rPr>
              <a:t> = </a:t>
            </a:r>
            <a:r>
              <a:rPr lang="en-US" sz="1300" b="1" dirty="0" err="1" smtClean="0">
                <a:solidFill>
                  <a:schemeClr val="bg1"/>
                </a:solidFill>
                <a:latin typeface="Courier New"/>
                <a:ea typeface="Arial"/>
                <a:cs typeface="Times New Roman"/>
              </a:rPr>
              <a:t>fileInfo</a:t>
            </a:r>
            <a:r>
              <a:rPr lang="en-US" sz="1300" b="1" dirty="0" smtClean="0">
                <a:solidFill>
                  <a:schemeClr val="bg1"/>
                </a:solidFill>
                <a:latin typeface="Courier New"/>
                <a:ea typeface="Arial"/>
                <a:cs typeface="Times New Roman"/>
              </a:rPr>
              <a:t>;</a:t>
            </a:r>
            <a:endParaRPr lang="en-US" sz="1300" b="1" dirty="0" smtClean="0">
              <a:solidFill>
                <a:schemeClr val="bg1"/>
              </a:solidFill>
              <a:ea typeface="Arial"/>
              <a:cs typeface="Times New Roman"/>
            </a:endParaRPr>
          </a:p>
          <a:p>
            <a:pPr marL="0">
              <a:lnSpc>
                <a:spcPct val="115000"/>
              </a:lnSpc>
              <a:spcBef>
                <a:spcPts val="0"/>
              </a:spcBef>
              <a:spcAft>
                <a:spcPts val="0"/>
              </a:spcAft>
              <a:buNone/>
            </a:pPr>
            <a:r>
              <a:rPr lang="en-US" sz="1300" b="1" dirty="0" smtClean="0">
                <a:solidFill>
                  <a:schemeClr val="bg1"/>
                </a:solidFill>
                <a:latin typeface="Courier New"/>
                <a:ea typeface="Arial"/>
                <a:cs typeface="Times New Roman"/>
              </a:rPr>
              <a:t>                </a:t>
            </a:r>
            <a:r>
              <a:rPr lang="en-US" sz="1300" b="1" dirty="0" smtClean="0">
                <a:solidFill>
                  <a:srgbClr val="0000FF"/>
                </a:solidFill>
                <a:latin typeface="Courier New"/>
                <a:ea typeface="Arial"/>
                <a:cs typeface="Times New Roman"/>
              </a:rPr>
              <a:t>break</a:t>
            </a:r>
            <a:r>
              <a:rPr lang="en-US" sz="1300" b="1" dirty="0" smtClean="0">
                <a:solidFill>
                  <a:schemeClr val="bg1"/>
                </a:solidFill>
                <a:latin typeface="Courier New"/>
                <a:ea typeface="Arial"/>
                <a:cs typeface="Times New Roman"/>
              </a:rPr>
              <a:t>;</a:t>
            </a:r>
            <a:endParaRPr lang="en-US" sz="1300" b="1" dirty="0" smtClean="0">
              <a:solidFill>
                <a:schemeClr val="bg1"/>
              </a:solidFill>
              <a:ea typeface="Arial"/>
              <a:cs typeface="Times New Roman"/>
            </a:endParaRPr>
          </a:p>
          <a:p>
            <a:pPr marL="0">
              <a:lnSpc>
                <a:spcPct val="115000"/>
              </a:lnSpc>
              <a:spcBef>
                <a:spcPts val="0"/>
              </a:spcBef>
              <a:spcAft>
                <a:spcPts val="0"/>
              </a:spcAft>
              <a:buNone/>
            </a:pPr>
            <a:r>
              <a:rPr lang="en-US" sz="1300" b="1" dirty="0" smtClean="0">
                <a:solidFill>
                  <a:schemeClr val="bg1"/>
                </a:solidFill>
                <a:latin typeface="Courier New"/>
                <a:ea typeface="Arial"/>
                <a:cs typeface="Times New Roman"/>
              </a:rPr>
              <a:t>           }</a:t>
            </a:r>
            <a:endParaRPr lang="en-US" sz="1300" b="1" dirty="0" smtClean="0">
              <a:solidFill>
                <a:schemeClr val="bg1"/>
              </a:solidFill>
              <a:ea typeface="Arial"/>
              <a:cs typeface="Times New Roman"/>
            </a:endParaRPr>
          </a:p>
          <a:p>
            <a:pPr marL="0">
              <a:lnSpc>
                <a:spcPct val="115000"/>
              </a:lnSpc>
              <a:spcBef>
                <a:spcPts val="0"/>
              </a:spcBef>
              <a:spcAft>
                <a:spcPts val="0"/>
              </a:spcAft>
              <a:buNone/>
            </a:pPr>
            <a:r>
              <a:rPr lang="en-US" sz="500" b="1" dirty="0" smtClean="0">
                <a:solidFill>
                  <a:schemeClr val="bg1"/>
                </a:solidFill>
                <a:latin typeface="Courier New"/>
                <a:ea typeface="Arial"/>
                <a:cs typeface="Times New Roman"/>
              </a:rPr>
              <a:t>      </a:t>
            </a:r>
            <a:r>
              <a:rPr lang="en-US" sz="1300" b="1" dirty="0" smtClean="0">
                <a:solidFill>
                  <a:schemeClr val="bg1"/>
                </a:solidFill>
                <a:latin typeface="Courier New"/>
                <a:ea typeface="Arial"/>
                <a:cs typeface="Times New Roman"/>
              </a:rPr>
              <a:t>  </a:t>
            </a:r>
            <a:endParaRPr lang="en-US" sz="1300" b="1" dirty="0" smtClean="0">
              <a:solidFill>
                <a:schemeClr val="bg1"/>
              </a:solidFill>
              <a:ea typeface="Arial"/>
              <a:cs typeface="Times New Roman"/>
            </a:endParaRPr>
          </a:p>
          <a:p>
            <a:pPr marL="0">
              <a:lnSpc>
                <a:spcPct val="115000"/>
              </a:lnSpc>
              <a:spcBef>
                <a:spcPts val="0"/>
              </a:spcBef>
              <a:spcAft>
                <a:spcPts val="0"/>
              </a:spcAft>
              <a:buNone/>
            </a:pPr>
            <a:r>
              <a:rPr lang="en-US" sz="1300" b="1" dirty="0" smtClean="0">
                <a:latin typeface="Courier New"/>
                <a:ea typeface="Arial"/>
                <a:cs typeface="Times New Roman"/>
              </a:rPr>
              <a:t>        </a:t>
            </a:r>
            <a:r>
              <a:rPr lang="en-US" sz="1300" b="1" dirty="0" err="1" smtClean="0">
                <a:solidFill>
                  <a:srgbClr val="2B91AF"/>
                </a:solidFill>
                <a:latin typeface="Courier New"/>
                <a:ea typeface="Arial"/>
                <a:cs typeface="Times New Roman"/>
              </a:rPr>
              <a:t>XmlDocument</a:t>
            </a:r>
            <a:r>
              <a:rPr lang="en-US" sz="1300" b="1" dirty="0" smtClean="0">
                <a:latin typeface="Courier New"/>
                <a:ea typeface="Arial"/>
                <a:cs typeface="Times New Roman"/>
              </a:rPr>
              <a:t> </a:t>
            </a:r>
            <a:r>
              <a:rPr lang="en-US" sz="1300" b="1" dirty="0" err="1" smtClean="0">
                <a:solidFill>
                  <a:schemeClr val="bg1"/>
                </a:solidFill>
                <a:latin typeface="Courier New"/>
                <a:ea typeface="Arial"/>
                <a:cs typeface="Times New Roman"/>
              </a:rPr>
              <a:t>xmldoc</a:t>
            </a:r>
            <a:r>
              <a:rPr lang="en-US" sz="1300" b="1" dirty="0" smtClean="0">
                <a:solidFill>
                  <a:schemeClr val="bg1"/>
                </a:solidFill>
                <a:latin typeface="Courier New"/>
                <a:ea typeface="Arial"/>
                <a:cs typeface="Times New Roman"/>
              </a:rPr>
              <a:t> = </a:t>
            </a:r>
            <a:r>
              <a:rPr lang="en-US" sz="1300" b="1" dirty="0" smtClean="0">
                <a:solidFill>
                  <a:srgbClr val="0000FF"/>
                </a:solidFill>
                <a:latin typeface="Courier New"/>
                <a:ea typeface="Arial"/>
                <a:cs typeface="Times New Roman"/>
              </a:rPr>
              <a:t>new</a:t>
            </a:r>
            <a:r>
              <a:rPr lang="en-US" sz="1300" b="1" dirty="0" smtClean="0">
                <a:latin typeface="Courier New"/>
                <a:ea typeface="Arial"/>
                <a:cs typeface="Times New Roman"/>
              </a:rPr>
              <a:t> </a:t>
            </a:r>
            <a:r>
              <a:rPr lang="en-US" sz="1300" b="1" dirty="0" err="1" smtClean="0">
                <a:solidFill>
                  <a:srgbClr val="2B91AF"/>
                </a:solidFill>
                <a:latin typeface="Courier New"/>
                <a:ea typeface="Arial"/>
                <a:cs typeface="Times New Roman"/>
              </a:rPr>
              <a:t>XmlDocument</a:t>
            </a:r>
            <a:r>
              <a:rPr lang="en-US" sz="1300" b="1" dirty="0" smtClean="0">
                <a:solidFill>
                  <a:schemeClr val="bg1"/>
                </a:solidFill>
                <a:latin typeface="Courier New"/>
                <a:ea typeface="Arial"/>
                <a:cs typeface="Times New Roman"/>
              </a:rPr>
              <a:t>();</a:t>
            </a:r>
            <a:endParaRPr lang="en-US" sz="1300" b="1" dirty="0" smtClean="0">
              <a:solidFill>
                <a:schemeClr val="bg1"/>
              </a:solidFill>
              <a:ea typeface="Arial"/>
              <a:cs typeface="Times New Roman"/>
            </a:endParaRPr>
          </a:p>
          <a:p>
            <a:pPr marL="0">
              <a:lnSpc>
                <a:spcPct val="115000"/>
              </a:lnSpc>
              <a:spcBef>
                <a:spcPts val="0"/>
              </a:spcBef>
              <a:spcAft>
                <a:spcPts val="0"/>
              </a:spcAft>
              <a:buNone/>
            </a:pPr>
            <a:r>
              <a:rPr lang="en-US" sz="1300" b="1" dirty="0" smtClean="0">
                <a:solidFill>
                  <a:schemeClr val="bg1"/>
                </a:solidFill>
                <a:latin typeface="Courier New"/>
                <a:ea typeface="Arial"/>
                <a:cs typeface="Times New Roman"/>
              </a:rPr>
              <a:t>        </a:t>
            </a:r>
            <a:r>
              <a:rPr lang="en-US" sz="1300" b="1" dirty="0" err="1" smtClean="0">
                <a:solidFill>
                  <a:schemeClr val="bg1"/>
                </a:solidFill>
                <a:latin typeface="Courier New"/>
                <a:ea typeface="Arial"/>
                <a:cs typeface="Times New Roman"/>
              </a:rPr>
              <a:t>xmldoc.Load</a:t>
            </a:r>
            <a:r>
              <a:rPr lang="en-US" sz="1300" b="1" dirty="0" smtClean="0">
                <a:solidFill>
                  <a:schemeClr val="bg1"/>
                </a:solidFill>
                <a:latin typeface="Courier New"/>
                <a:ea typeface="Arial"/>
                <a:cs typeface="Times New Roman"/>
              </a:rPr>
              <a:t>(</a:t>
            </a:r>
            <a:r>
              <a:rPr lang="en-US" sz="1300" b="1" dirty="0" err="1" smtClean="0">
                <a:solidFill>
                  <a:schemeClr val="bg1"/>
                </a:solidFill>
                <a:latin typeface="Courier New"/>
                <a:ea typeface="Arial"/>
                <a:cs typeface="Times New Roman"/>
              </a:rPr>
              <a:t>addinFile.FullName</a:t>
            </a:r>
            <a:r>
              <a:rPr lang="en-US" sz="1300" b="1" dirty="0" smtClean="0">
                <a:solidFill>
                  <a:schemeClr val="bg1"/>
                </a:solidFill>
                <a:latin typeface="Courier New"/>
                <a:ea typeface="Arial"/>
                <a:cs typeface="Times New Roman"/>
              </a:rPr>
              <a:t>);</a:t>
            </a:r>
            <a:endParaRPr lang="en-US" sz="1300" b="1" dirty="0" smtClean="0">
              <a:solidFill>
                <a:schemeClr val="bg1"/>
              </a:solidFill>
              <a:ea typeface="Arial"/>
              <a:cs typeface="Times New Roman"/>
            </a:endParaRPr>
          </a:p>
          <a:p>
            <a:pPr marL="0">
              <a:lnSpc>
                <a:spcPct val="115000"/>
              </a:lnSpc>
              <a:spcBef>
                <a:spcPts val="0"/>
              </a:spcBef>
              <a:spcAft>
                <a:spcPts val="0"/>
              </a:spcAft>
              <a:buNone/>
            </a:pPr>
            <a:r>
              <a:rPr lang="en-US" sz="1300" b="1" dirty="0" smtClean="0">
                <a:latin typeface="Courier New"/>
                <a:ea typeface="Arial"/>
                <a:cs typeface="Times New Roman"/>
              </a:rPr>
              <a:t>        </a:t>
            </a:r>
            <a:r>
              <a:rPr lang="en-US" sz="1300" b="1" dirty="0" err="1" smtClean="0">
                <a:solidFill>
                  <a:srgbClr val="2B91AF"/>
                </a:solidFill>
                <a:latin typeface="Courier New"/>
                <a:ea typeface="Arial"/>
                <a:cs typeface="Times New Roman"/>
              </a:rPr>
              <a:t>XmlNode</a:t>
            </a:r>
            <a:r>
              <a:rPr lang="en-US" sz="1300" b="1" dirty="0" smtClean="0">
                <a:latin typeface="Courier New"/>
                <a:ea typeface="Arial"/>
                <a:cs typeface="Times New Roman"/>
              </a:rPr>
              <a:t> </a:t>
            </a:r>
            <a:r>
              <a:rPr lang="en-US" sz="1300" b="1" dirty="0" smtClean="0">
                <a:solidFill>
                  <a:schemeClr val="bg1"/>
                </a:solidFill>
                <a:latin typeface="Courier New"/>
                <a:ea typeface="Arial"/>
                <a:cs typeface="Times New Roman"/>
              </a:rPr>
              <a:t>node = </a:t>
            </a:r>
            <a:r>
              <a:rPr lang="en-US" sz="1300" b="1" dirty="0" err="1" smtClean="0">
                <a:solidFill>
                  <a:schemeClr val="bg1"/>
                </a:solidFill>
                <a:latin typeface="Courier New"/>
                <a:ea typeface="Arial"/>
                <a:cs typeface="Times New Roman"/>
              </a:rPr>
              <a:t>xmldoc.GetElementsByTagName</a:t>
            </a:r>
            <a:r>
              <a:rPr lang="en-US" sz="1300" b="1" dirty="0" smtClean="0">
                <a:solidFill>
                  <a:schemeClr val="bg1"/>
                </a:solidFill>
                <a:latin typeface="Courier New"/>
                <a:ea typeface="Arial"/>
                <a:cs typeface="Times New Roman"/>
              </a:rPr>
              <a:t>(</a:t>
            </a:r>
            <a:r>
              <a:rPr lang="en-US" sz="1300" b="1" dirty="0" smtClean="0">
                <a:solidFill>
                  <a:srgbClr val="A31515"/>
                </a:solidFill>
                <a:latin typeface="Courier New"/>
                <a:ea typeface="Arial"/>
                <a:cs typeface="Times New Roman"/>
              </a:rPr>
              <a:t>"Assembly"</a:t>
            </a:r>
            <a:r>
              <a:rPr lang="en-US" sz="1300" b="1" dirty="0" smtClean="0">
                <a:solidFill>
                  <a:schemeClr val="bg1"/>
                </a:solidFill>
                <a:latin typeface="Courier New"/>
                <a:ea typeface="Arial"/>
                <a:cs typeface="Times New Roman"/>
              </a:rPr>
              <a:t>)[0];</a:t>
            </a:r>
            <a:endParaRPr lang="en-US" sz="1300" b="1" dirty="0" smtClean="0">
              <a:solidFill>
                <a:schemeClr val="bg1"/>
              </a:solidFill>
              <a:ea typeface="Arial"/>
              <a:cs typeface="Times New Roman"/>
            </a:endParaRPr>
          </a:p>
          <a:p>
            <a:pPr marL="0">
              <a:lnSpc>
                <a:spcPct val="115000"/>
              </a:lnSpc>
              <a:spcBef>
                <a:spcPts val="0"/>
              </a:spcBef>
              <a:spcAft>
                <a:spcPts val="0"/>
              </a:spcAft>
              <a:buNone/>
            </a:pPr>
            <a:r>
              <a:rPr lang="en-US" sz="500" b="1" dirty="0" smtClean="0">
                <a:latin typeface="Courier New"/>
                <a:ea typeface="Arial"/>
                <a:cs typeface="Times New Roman"/>
              </a:rPr>
              <a:t> </a:t>
            </a:r>
            <a:endParaRPr lang="en-US" sz="500" b="1" dirty="0" smtClean="0">
              <a:ea typeface="Arial"/>
              <a:cs typeface="Times New Roman"/>
            </a:endParaRPr>
          </a:p>
          <a:p>
            <a:pPr marL="0">
              <a:lnSpc>
                <a:spcPct val="115000"/>
              </a:lnSpc>
              <a:spcBef>
                <a:spcPts val="0"/>
              </a:spcBef>
              <a:spcAft>
                <a:spcPts val="0"/>
              </a:spcAft>
              <a:buNone/>
            </a:pPr>
            <a:r>
              <a:rPr lang="en-US" sz="1300" b="1" dirty="0" smtClean="0">
                <a:latin typeface="Courier New"/>
                <a:ea typeface="Arial"/>
                <a:cs typeface="Times New Roman"/>
              </a:rPr>
              <a:t>        </a:t>
            </a:r>
            <a:r>
              <a:rPr lang="en-US" sz="1300" b="1" dirty="0" err="1" smtClean="0">
                <a:solidFill>
                  <a:schemeClr val="bg1"/>
                </a:solidFill>
                <a:latin typeface="Courier New"/>
                <a:ea typeface="Arial"/>
                <a:cs typeface="Times New Roman"/>
              </a:rPr>
              <a:t>node.InnerText</a:t>
            </a:r>
            <a:r>
              <a:rPr lang="en-US" sz="1300" b="1" dirty="0" smtClean="0">
                <a:solidFill>
                  <a:schemeClr val="bg1"/>
                </a:solidFill>
                <a:latin typeface="Courier New"/>
                <a:ea typeface="Arial"/>
                <a:cs typeface="Times New Roman"/>
              </a:rPr>
              <a:t> = </a:t>
            </a:r>
            <a:r>
              <a:rPr lang="en-US" sz="1300" b="1" dirty="0" err="1" smtClean="0">
                <a:solidFill>
                  <a:schemeClr val="bg1"/>
                </a:solidFill>
                <a:latin typeface="Courier New"/>
                <a:ea typeface="Arial"/>
                <a:cs typeface="Times New Roman"/>
              </a:rPr>
              <a:t>asmFile.FullName</a:t>
            </a:r>
            <a:r>
              <a:rPr lang="en-US" sz="1300" b="1" dirty="0" smtClean="0">
                <a:solidFill>
                  <a:schemeClr val="bg1"/>
                </a:solidFill>
                <a:latin typeface="Courier New"/>
                <a:ea typeface="Arial"/>
                <a:cs typeface="Times New Roman"/>
              </a:rPr>
              <a:t>;</a:t>
            </a:r>
          </a:p>
          <a:p>
            <a:pPr marL="0">
              <a:lnSpc>
                <a:spcPct val="115000"/>
              </a:lnSpc>
              <a:spcBef>
                <a:spcPts val="0"/>
              </a:spcBef>
              <a:spcAft>
                <a:spcPts val="0"/>
              </a:spcAft>
              <a:buNone/>
            </a:pPr>
            <a:r>
              <a:rPr lang="fr-CH" sz="1300" b="1" dirty="0" smtClean="0">
                <a:solidFill>
                  <a:schemeClr val="bg1"/>
                </a:solidFill>
                <a:latin typeface="Courier New"/>
                <a:cs typeface="Times New Roman"/>
              </a:rPr>
              <a:t>        </a:t>
            </a:r>
            <a:r>
              <a:rPr lang="en-US" sz="1300" b="1" dirty="0" err="1" smtClean="0">
                <a:solidFill>
                  <a:schemeClr val="bg1"/>
                </a:solidFill>
                <a:latin typeface="Courier New"/>
                <a:ea typeface="Arial"/>
                <a:cs typeface="Times New Roman"/>
              </a:rPr>
              <a:t>xmldoc.Save</a:t>
            </a:r>
            <a:r>
              <a:rPr lang="en-US" sz="1300" b="1" dirty="0" smtClean="0">
                <a:solidFill>
                  <a:schemeClr val="bg1"/>
                </a:solidFill>
                <a:latin typeface="Courier New"/>
                <a:ea typeface="Arial"/>
                <a:cs typeface="Times New Roman"/>
              </a:rPr>
              <a:t>(</a:t>
            </a:r>
            <a:r>
              <a:rPr lang="en-US" sz="1300" b="1" dirty="0" err="1" smtClean="0">
                <a:solidFill>
                  <a:schemeClr val="bg1"/>
                </a:solidFill>
                <a:latin typeface="Courier New"/>
                <a:ea typeface="Arial"/>
                <a:cs typeface="Times New Roman"/>
              </a:rPr>
              <a:t>addinFilenameDest</a:t>
            </a:r>
            <a:r>
              <a:rPr lang="en-US" sz="1300" b="1" dirty="0" smtClean="0">
                <a:solidFill>
                  <a:schemeClr val="bg2"/>
                </a:solidFill>
                <a:latin typeface="Courier New"/>
                <a:ea typeface="Arial"/>
                <a:cs typeface="Times New Roman"/>
              </a:rPr>
              <a:t>);</a:t>
            </a:r>
          </a:p>
          <a:p>
            <a:pPr marL="0">
              <a:lnSpc>
                <a:spcPct val="115000"/>
              </a:lnSpc>
              <a:spcBef>
                <a:spcPts val="0"/>
              </a:spcBef>
              <a:spcAft>
                <a:spcPts val="0"/>
              </a:spcAft>
              <a:buNone/>
            </a:pPr>
            <a:endParaRPr lang="fr-CH" sz="1300" b="1" dirty="0" smtClean="0">
              <a:solidFill>
                <a:schemeClr val="bg1"/>
              </a:solidFill>
              <a:latin typeface="Courier New"/>
              <a:cs typeface="Times New Roman"/>
            </a:endParaRPr>
          </a:p>
          <a:p>
            <a:pPr marL="0">
              <a:lnSpc>
                <a:spcPct val="115000"/>
              </a:lnSpc>
              <a:spcBef>
                <a:spcPts val="0"/>
              </a:spcBef>
              <a:spcAft>
                <a:spcPts val="0"/>
              </a:spcAft>
              <a:buNone/>
            </a:pPr>
            <a:r>
              <a:rPr lang="fr-CH" sz="1300" b="1" dirty="0" smtClean="0">
                <a:solidFill>
                  <a:schemeClr val="bg1"/>
                </a:solidFill>
                <a:latin typeface="Courier New"/>
                <a:cs typeface="Times New Roman"/>
              </a:rPr>
              <a:t>        ...</a:t>
            </a:r>
          </a:p>
          <a:p>
            <a:pPr marL="0">
              <a:lnSpc>
                <a:spcPct val="115000"/>
              </a:lnSpc>
              <a:spcBef>
                <a:spcPts val="0"/>
              </a:spcBef>
              <a:spcAft>
                <a:spcPts val="0"/>
              </a:spcAft>
              <a:buNone/>
            </a:pPr>
            <a:r>
              <a:rPr lang="fr-CH" sz="1300" b="1" dirty="0" smtClean="0">
                <a:solidFill>
                  <a:schemeClr val="bg1"/>
                </a:solidFill>
                <a:latin typeface="Courier New"/>
                <a:cs typeface="Times New Roman"/>
              </a:rPr>
              <a:t>     }</a:t>
            </a:r>
            <a:endParaRPr lang="en-US" sz="1300" b="1" dirty="0">
              <a:solidFill>
                <a:schemeClr val="bg1"/>
              </a:solidFill>
              <a:latin typeface="Courier New" pitchFamily="49" charset="0"/>
              <a:cs typeface="Courier New" pitchFamily="49" charset="0"/>
            </a:endParaRPr>
          </a:p>
        </p:txBody>
      </p:sp>
    </p:spTree>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1800" dirty="0" smtClean="0"/>
              <a:t>Registry free add-in installer class can easily be created using the custom template for C# and </a:t>
            </a:r>
            <a:r>
              <a:rPr lang="en-US" sz="1800" dirty="0" err="1" smtClean="0"/>
              <a:t>VB.Net</a:t>
            </a:r>
            <a:r>
              <a:rPr lang="en-US" sz="1800" dirty="0" smtClean="0"/>
              <a:t> in the material provided with that </a:t>
            </a:r>
            <a:r>
              <a:rPr lang="en-US" sz="1800" dirty="0" err="1" smtClean="0"/>
              <a:t>DevTV</a:t>
            </a:r>
            <a:endParaRPr lang="en-US" sz="1800" dirty="0" smtClean="0"/>
          </a:p>
          <a:p>
            <a:pPr>
              <a:buNone/>
            </a:pPr>
            <a:endParaRPr lang="en-US" sz="1800" dirty="0" smtClean="0"/>
          </a:p>
          <a:p>
            <a:pPr>
              <a:buNone/>
            </a:pPr>
            <a:r>
              <a:rPr lang="en-US" sz="1800" dirty="0" smtClean="0"/>
              <a:t>To installing the custom templates Copy </a:t>
            </a:r>
            <a:r>
              <a:rPr lang="en-US" sz="1800" dirty="0" err="1" smtClean="0">
                <a:solidFill>
                  <a:srgbClr val="FFC000"/>
                </a:solidFill>
              </a:rPr>
              <a:t>RegFree</a:t>
            </a:r>
            <a:r>
              <a:rPr lang="en-US" sz="1800" dirty="0" smtClean="0">
                <a:solidFill>
                  <a:srgbClr val="FFC000"/>
                </a:solidFill>
              </a:rPr>
              <a:t> Installer Template </a:t>
            </a:r>
            <a:r>
              <a:rPr lang="en-US" sz="1800" dirty="0" err="1" smtClean="0">
                <a:solidFill>
                  <a:srgbClr val="FFC000"/>
                </a:solidFill>
              </a:rPr>
              <a:t>C#.zip</a:t>
            </a:r>
            <a:r>
              <a:rPr lang="en-US" sz="1800" dirty="0" smtClean="0">
                <a:solidFill>
                  <a:srgbClr val="FFC000"/>
                </a:solidFill>
              </a:rPr>
              <a:t> </a:t>
            </a:r>
            <a:r>
              <a:rPr lang="en-US" sz="1800" dirty="0" smtClean="0"/>
              <a:t>and </a:t>
            </a:r>
            <a:r>
              <a:rPr lang="en-US" sz="1800" dirty="0" err="1" smtClean="0">
                <a:solidFill>
                  <a:srgbClr val="FFC000"/>
                </a:solidFill>
              </a:rPr>
              <a:t>RegFree</a:t>
            </a:r>
            <a:r>
              <a:rPr lang="en-US" sz="1800" dirty="0" smtClean="0">
                <a:solidFill>
                  <a:srgbClr val="FFC000"/>
                </a:solidFill>
              </a:rPr>
              <a:t> Installer Template </a:t>
            </a:r>
            <a:r>
              <a:rPr lang="en-US" sz="1800" dirty="0" err="1" smtClean="0">
                <a:solidFill>
                  <a:srgbClr val="FFC000"/>
                </a:solidFill>
              </a:rPr>
              <a:t>VB.Net.zip</a:t>
            </a:r>
            <a:r>
              <a:rPr lang="en-US" sz="1800" dirty="0" smtClean="0">
                <a:solidFill>
                  <a:srgbClr val="FFC000"/>
                </a:solidFill>
              </a:rPr>
              <a:t> </a:t>
            </a:r>
            <a:r>
              <a:rPr lang="en-US" sz="1800" dirty="0" smtClean="0"/>
              <a:t>to the following location:</a:t>
            </a:r>
          </a:p>
          <a:p>
            <a:pPr>
              <a:buNone/>
            </a:pPr>
            <a:endParaRPr lang="en-US" sz="1500" dirty="0" smtClean="0"/>
          </a:p>
          <a:p>
            <a:pPr lvl="0">
              <a:buClr>
                <a:srgbClr val="FFC000"/>
              </a:buClr>
              <a:buFont typeface="Wingdings" pitchFamily="2" charset="2"/>
              <a:buChar char="§"/>
            </a:pPr>
            <a:r>
              <a:rPr lang="en-US" sz="1800" dirty="0" smtClean="0">
                <a:solidFill>
                  <a:srgbClr val="FFC000"/>
                </a:solidFill>
              </a:rPr>
              <a:t>Windows XP:</a:t>
            </a:r>
          </a:p>
          <a:p>
            <a:pPr>
              <a:buClr>
                <a:srgbClr val="FFC000"/>
              </a:buClr>
              <a:buNone/>
            </a:pPr>
            <a:r>
              <a:rPr lang="en-US" sz="1000" dirty="0" smtClean="0"/>
              <a:t>  </a:t>
            </a:r>
          </a:p>
          <a:p>
            <a:pPr lvl="1">
              <a:buClr>
                <a:srgbClr val="FFC000"/>
              </a:buClr>
            </a:pPr>
            <a:r>
              <a:rPr lang="en-US" sz="1800" dirty="0" smtClean="0"/>
              <a:t>C:\ Documents and Settings \&lt;user&gt;\My Documents\Visual Studio &lt;version&gt;\Templates\</a:t>
            </a:r>
            <a:r>
              <a:rPr lang="en-US" sz="1800" dirty="0" err="1" smtClean="0"/>
              <a:t>ItemTemplates</a:t>
            </a:r>
            <a:endParaRPr lang="en-US" sz="1800" dirty="0" smtClean="0"/>
          </a:p>
          <a:p>
            <a:pPr>
              <a:buClr>
                <a:srgbClr val="FFC000"/>
              </a:buClr>
              <a:buFont typeface="Wingdings" pitchFamily="2" charset="2"/>
              <a:buChar char="§"/>
            </a:pPr>
            <a:endParaRPr lang="en-US" sz="1500" dirty="0" smtClean="0"/>
          </a:p>
          <a:p>
            <a:pPr lvl="0">
              <a:buClr>
                <a:srgbClr val="FFC000"/>
              </a:buClr>
              <a:buFont typeface="Wingdings" pitchFamily="2" charset="2"/>
              <a:buChar char="§"/>
            </a:pPr>
            <a:r>
              <a:rPr lang="en-US" sz="1800" dirty="0" smtClean="0">
                <a:solidFill>
                  <a:srgbClr val="FFC000"/>
                </a:solidFill>
              </a:rPr>
              <a:t>Windows Vista/7:</a:t>
            </a:r>
          </a:p>
          <a:p>
            <a:pPr>
              <a:buClr>
                <a:srgbClr val="FFC000"/>
              </a:buClr>
              <a:buFont typeface="Wingdings" pitchFamily="2" charset="2"/>
              <a:buChar char="§"/>
            </a:pPr>
            <a:endParaRPr lang="en-US" sz="1000" dirty="0" smtClean="0"/>
          </a:p>
          <a:p>
            <a:pPr lvl="1">
              <a:buClr>
                <a:srgbClr val="FFC000"/>
              </a:buClr>
            </a:pPr>
            <a:r>
              <a:rPr lang="en-US" sz="1800" dirty="0" smtClean="0"/>
              <a:t>C:\Users\&lt;user&gt;\My Documents\Visual Studio &lt;version&gt;\Templates\</a:t>
            </a:r>
            <a:r>
              <a:rPr lang="en-US" sz="1800" dirty="0" err="1" smtClean="0"/>
              <a:t>ItemTemplates</a:t>
            </a:r>
            <a:endParaRPr lang="en-US" sz="1800" dirty="0" smtClean="0"/>
          </a:p>
          <a:p>
            <a:pPr>
              <a:buNone/>
            </a:pPr>
            <a:endParaRPr lang="en-US" sz="1800" dirty="0" smtClean="0"/>
          </a:p>
          <a:p>
            <a:pPr>
              <a:buNone/>
            </a:pPr>
            <a:r>
              <a:rPr lang="en-US" sz="1800" dirty="0" smtClean="0"/>
              <a:t>	</a:t>
            </a:r>
          </a:p>
          <a:p>
            <a:pPr>
              <a:buNone/>
            </a:pPr>
            <a:endParaRPr lang="en-US" sz="1800" dirty="0"/>
          </a:p>
        </p:txBody>
      </p:sp>
      <p:sp>
        <p:nvSpPr>
          <p:cNvPr id="4" name="Title 1"/>
          <p:cNvSpPr txBox="1">
            <a:spLocks/>
          </p:cNvSpPr>
          <p:nvPr/>
        </p:nvSpPr>
        <p:spPr bwMode="auto">
          <a:xfrm>
            <a:off x="319088" y="50800"/>
            <a:ext cx="8062912" cy="1143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fr-CH" sz="3600" b="0" i="0" u="none" strike="noStrike" kern="0" cap="none" spc="0" normalizeH="0" baseline="0" noProof="0" smtClean="0">
                <a:ln>
                  <a:noFill/>
                </a:ln>
                <a:solidFill>
                  <a:schemeClr val="tx1"/>
                </a:solidFill>
                <a:effectLst/>
                <a:uLnTx/>
                <a:uFillTx/>
                <a:latin typeface="+mj-lt"/>
                <a:ea typeface="+mj-ea"/>
                <a:cs typeface="+mj-cs"/>
              </a:rPr>
              <a:t>Add-in Installer – Registry Free</a:t>
            </a:r>
            <a:endParaRPr kumimoji="0" lang="en-US" sz="3600" b="0" i="0" u="none" strike="noStrike" kern="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633" y="152272"/>
            <a:ext cx="8545767" cy="996229"/>
          </a:xfrm>
        </p:spPr>
        <p:txBody>
          <a:bodyPr/>
          <a:lstStyle/>
          <a:p>
            <a:r>
              <a:rPr lang="en-US" dirty="0" smtClean="0"/>
              <a:t>Inventor App Store Deployment (2013)</a:t>
            </a:r>
            <a:endParaRPr lang="en-US" dirty="0"/>
          </a:p>
        </p:txBody>
      </p:sp>
      <p:sp>
        <p:nvSpPr>
          <p:cNvPr id="3" name="Content Placeholder 2"/>
          <p:cNvSpPr>
            <a:spLocks noGrp="1"/>
          </p:cNvSpPr>
          <p:nvPr>
            <p:ph idx="1"/>
          </p:nvPr>
        </p:nvSpPr>
        <p:spPr/>
        <p:txBody>
          <a:bodyPr/>
          <a:lstStyle/>
          <a:p>
            <a:pPr>
              <a:buClr>
                <a:srgbClr val="FFC000"/>
              </a:buClr>
              <a:buFont typeface="Wingdings" pitchFamily="2" charset="2"/>
              <a:buChar char="§"/>
            </a:pPr>
            <a:r>
              <a:rPr lang="en-US" sz="1800" dirty="0" smtClean="0"/>
              <a:t>Add-in </a:t>
            </a:r>
            <a:r>
              <a:rPr lang="en-US" sz="1800" dirty="0" err="1" smtClean="0">
                <a:solidFill>
                  <a:srgbClr val="FFC000"/>
                </a:solidFill>
              </a:rPr>
              <a:t>dll</a:t>
            </a:r>
            <a:r>
              <a:rPr lang="en-US" sz="1800" dirty="0" smtClean="0"/>
              <a:t> + </a:t>
            </a:r>
            <a:r>
              <a:rPr lang="en-US" sz="1800" dirty="0" err="1" smtClean="0">
                <a:solidFill>
                  <a:srgbClr val="FFC000"/>
                </a:solidFill>
              </a:rPr>
              <a:t>resouces</a:t>
            </a:r>
            <a:r>
              <a:rPr lang="en-US" sz="1800" dirty="0" smtClean="0"/>
              <a:t> + </a:t>
            </a:r>
            <a:r>
              <a:rPr lang="en-US" sz="1800" dirty="0" smtClean="0">
                <a:solidFill>
                  <a:srgbClr val="FFC000"/>
                </a:solidFill>
              </a:rPr>
              <a:t>.addin </a:t>
            </a:r>
            <a:r>
              <a:rPr lang="en-US" sz="1800" dirty="0" smtClean="0"/>
              <a:t>file placed in a folder</a:t>
            </a:r>
          </a:p>
          <a:p>
            <a:pPr>
              <a:buClr>
                <a:srgbClr val="FFC000"/>
              </a:buClr>
              <a:buFont typeface="Wingdings" pitchFamily="2" charset="2"/>
              <a:buChar char="§"/>
            </a:pPr>
            <a:r>
              <a:rPr lang="en-US" sz="1800" dirty="0" smtClean="0"/>
              <a:t>Folder must be drag and drop ready</a:t>
            </a:r>
          </a:p>
          <a:p>
            <a:pPr>
              <a:buClr>
                <a:srgbClr val="FFC000"/>
              </a:buClr>
              <a:buFont typeface="Wingdings" pitchFamily="2" charset="2"/>
              <a:buChar char="§"/>
            </a:pPr>
            <a:r>
              <a:rPr lang="en-US" sz="1800" dirty="0" smtClean="0"/>
              <a:t>Installer can copy folder to </a:t>
            </a:r>
            <a:r>
              <a:rPr lang="en-US" sz="1800" dirty="0" smtClean="0">
                <a:solidFill>
                  <a:srgbClr val="FFC000"/>
                </a:solidFill>
              </a:rPr>
              <a:t>%APPDATA%\Autodesk\</a:t>
            </a:r>
            <a:r>
              <a:rPr lang="en-US" sz="1800" dirty="0" err="1" smtClean="0">
                <a:solidFill>
                  <a:srgbClr val="FFC000"/>
                </a:solidFill>
              </a:rPr>
              <a:t>ApplicationPlugins</a:t>
            </a:r>
            <a:endParaRPr lang="en-US" sz="1800" dirty="0" smtClean="0">
              <a:solidFill>
                <a:srgbClr val="FFC000"/>
              </a:solidFill>
            </a:endParaRPr>
          </a:p>
          <a:p>
            <a:pPr>
              <a:buClr>
                <a:srgbClr val="FFC000"/>
              </a:buClr>
              <a:buFont typeface="Wingdings" pitchFamily="2" charset="2"/>
              <a:buChar char="§"/>
            </a:pPr>
            <a:r>
              <a:rPr lang="en-US" sz="1800" dirty="0" smtClean="0"/>
              <a:t>At Inventor start-up subdirectories will be searched for .addin files</a:t>
            </a:r>
          </a:p>
          <a:p>
            <a:pPr>
              <a:buClr>
                <a:srgbClr val="FFC000"/>
              </a:buClr>
              <a:buFont typeface="Wingdings" pitchFamily="2" charset="2"/>
              <a:buChar char="§"/>
            </a:pPr>
            <a:r>
              <a:rPr lang="en-US" sz="1800" dirty="0" smtClean="0"/>
              <a:t>Path to add-in </a:t>
            </a:r>
            <a:r>
              <a:rPr lang="en-US" sz="1800" dirty="0" err="1" smtClean="0"/>
              <a:t>dll</a:t>
            </a:r>
            <a:r>
              <a:rPr lang="en-US" sz="1800" dirty="0" smtClean="0"/>
              <a:t> is </a:t>
            </a:r>
            <a:r>
              <a:rPr lang="en-US" sz="1800" dirty="0" smtClean="0">
                <a:solidFill>
                  <a:srgbClr val="FFC000"/>
                </a:solidFill>
              </a:rPr>
              <a:t>relative path to .addin location</a:t>
            </a:r>
            <a:endParaRPr lang="en-US" sz="1800" dirty="0" smtClean="0"/>
          </a:p>
          <a:p>
            <a:endParaRPr lang="en-US" sz="1800" dirty="0"/>
          </a:p>
        </p:txBody>
      </p:sp>
      <p:pic>
        <p:nvPicPr>
          <p:cNvPr id="6146" name="Picture 2" descr="C:\Users\ekinsb\AppData\Local\Temp\SNAGHTML3feac3a.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92593" y="3429279"/>
            <a:ext cx="4084900" cy="2933421"/>
          </a:xfrm>
          <a:prstGeom prst="rect">
            <a:avLst/>
          </a:prstGeom>
          <a:noFill/>
          <a:extLst>
            <a:ext uri="{909E8E84-426E-40DD-AFC4-6F175D3DCCD1}">
              <a14:hiddenFill xmlns="" xmlns:a14="http://schemas.microsoft.com/office/drawing/2010/main">
                <a:solidFill>
                  <a:srgbClr val="FFFFFF"/>
                </a:solidFill>
              </a14:hiddenFill>
            </a:ext>
          </a:extLst>
        </p:spPr>
      </p:pic>
      <p:pic>
        <p:nvPicPr>
          <p:cNvPr id="6162" name="Picture 18" descr="C:\Users\ekinsb\AppData\Local\Temp\SNAGHTML40ce43b.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681433" y="3445843"/>
            <a:ext cx="4172867" cy="18746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705339792"/>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Placeholder 1"/>
          <p:cNvSpPr>
            <a:spLocks noGrp="1"/>
          </p:cNvSpPr>
          <p:nvPr>
            <p:ph type="body" sz="quarter" idx="10"/>
          </p:nvPr>
        </p:nvSpPr>
        <p:spPr>
          <a:xfrm>
            <a:off x="612775" y="1231900"/>
            <a:ext cx="7899400" cy="4859338"/>
          </a:xfrm>
        </p:spPr>
        <p:txBody>
          <a:bodyPr/>
          <a:lstStyle/>
          <a:p>
            <a:endParaRPr lang="en-US" dirty="0" smtClean="0">
              <a:latin typeface="Arial" charset="0"/>
              <a:cs typeface="Arial" charset="0"/>
            </a:endParaRPr>
          </a:p>
          <a:p>
            <a:r>
              <a:rPr lang="en-US" dirty="0" smtClean="0">
                <a:latin typeface="Arial" charset="0"/>
                <a:cs typeface="Arial" charset="0"/>
              </a:rPr>
              <a:t>Interaction with </a:t>
            </a:r>
            <a:r>
              <a:rPr lang="en-US" dirty="0" err="1" smtClean="0">
                <a:latin typeface="Arial" charset="0"/>
                <a:cs typeface="Arial" charset="0"/>
              </a:rPr>
              <a:t>AddIn</a:t>
            </a:r>
            <a:endParaRPr lang="en-US" dirty="0" smtClean="0">
              <a:latin typeface="Arial" charset="0"/>
              <a:cs typeface="Arial" charset="0"/>
            </a:endParaRPr>
          </a:p>
          <a:p>
            <a:pPr lvl="1"/>
            <a:r>
              <a:rPr lang="en-US" dirty="0" smtClean="0">
                <a:latin typeface="Arial" charset="0"/>
                <a:cs typeface="Arial" charset="0"/>
              </a:rPr>
              <a:t>External application</a:t>
            </a:r>
          </a:p>
          <a:p>
            <a:pPr lvl="1"/>
            <a:r>
              <a:rPr lang="en-US" dirty="0" smtClean="0">
                <a:latin typeface="Arial" charset="0"/>
                <a:cs typeface="Arial" charset="0"/>
              </a:rPr>
              <a:t>Another </a:t>
            </a:r>
            <a:r>
              <a:rPr lang="en-US" dirty="0" err="1" smtClean="0">
                <a:latin typeface="Arial" charset="0"/>
                <a:cs typeface="Arial" charset="0"/>
              </a:rPr>
              <a:t>AddIn</a:t>
            </a:r>
            <a:endParaRPr lang="en-US" dirty="0" smtClean="0">
              <a:latin typeface="Arial" charset="0"/>
              <a:cs typeface="Arial" charset="0"/>
            </a:endParaRPr>
          </a:p>
          <a:p>
            <a:pPr lvl="1"/>
            <a:r>
              <a:rPr lang="en-US" dirty="0" smtClean="0">
                <a:latin typeface="Arial" charset="0"/>
                <a:cs typeface="Arial" charset="0"/>
              </a:rPr>
              <a:t>VBA</a:t>
            </a:r>
          </a:p>
          <a:p>
            <a:endParaRPr lang="en-US" dirty="0" smtClean="0">
              <a:latin typeface="Arial" charset="0"/>
              <a:cs typeface="Arial" charset="0"/>
            </a:endParaRPr>
          </a:p>
          <a:p>
            <a:r>
              <a:rPr lang="en-US" dirty="0" smtClean="0">
                <a:latin typeface="Arial" charset="0"/>
                <a:cs typeface="Arial" charset="0"/>
              </a:rPr>
              <a:t>Steps</a:t>
            </a:r>
          </a:p>
          <a:p>
            <a:pPr lvl="1"/>
            <a:r>
              <a:rPr lang="en-US" dirty="0" smtClean="0">
                <a:latin typeface="Arial" charset="0"/>
                <a:cs typeface="Arial" charset="0"/>
              </a:rPr>
              <a:t>Create interface</a:t>
            </a:r>
          </a:p>
          <a:p>
            <a:pPr lvl="1"/>
            <a:r>
              <a:rPr lang="en-US" dirty="0" smtClean="0">
                <a:latin typeface="Arial" charset="0"/>
                <a:cs typeface="Arial" charset="0"/>
              </a:rPr>
              <a:t>Make </a:t>
            </a:r>
            <a:r>
              <a:rPr lang="en-US" dirty="0" err="1" smtClean="0">
                <a:latin typeface="Arial" charset="0"/>
                <a:cs typeface="Arial" charset="0"/>
              </a:rPr>
              <a:t>AddIn</a:t>
            </a:r>
            <a:r>
              <a:rPr lang="en-US" dirty="0" smtClean="0">
                <a:latin typeface="Arial" charset="0"/>
                <a:cs typeface="Arial" charset="0"/>
              </a:rPr>
              <a:t> implement it</a:t>
            </a:r>
          </a:p>
          <a:p>
            <a:pPr lvl="1"/>
            <a:r>
              <a:rPr lang="en-US" dirty="0" smtClean="0">
                <a:latin typeface="Arial" charset="0"/>
                <a:cs typeface="Arial" charset="0"/>
              </a:rPr>
              <a:t>Return it as Automation property</a:t>
            </a:r>
          </a:p>
        </p:txBody>
      </p:sp>
      <p:sp>
        <p:nvSpPr>
          <p:cNvPr id="3" name="Text Placeholder 2"/>
          <p:cNvSpPr>
            <a:spLocks noGrp="1"/>
          </p:cNvSpPr>
          <p:nvPr>
            <p:ph type="body" sz="quarter" idx="11"/>
          </p:nvPr>
        </p:nvSpPr>
        <p:spPr>
          <a:xfrm>
            <a:off x="347663" y="550863"/>
            <a:ext cx="8196262" cy="657225"/>
          </a:xfrm>
        </p:spPr>
        <p:txBody>
          <a:bodyPr/>
          <a:lstStyle/>
          <a:p>
            <a:pPr>
              <a:defRPr/>
            </a:pPr>
            <a:r>
              <a:rPr lang="en-US" dirty="0" smtClean="0"/>
              <a:t>Automation</a:t>
            </a:r>
            <a:endParaRPr lang="en-US" dirty="0"/>
          </a:p>
        </p:txBody>
      </p:sp>
    </p:spTree>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Placeholder 1"/>
          <p:cNvSpPr>
            <a:spLocks noGrp="1"/>
          </p:cNvSpPr>
          <p:nvPr>
            <p:ph type="body" sz="quarter" idx="10"/>
          </p:nvPr>
        </p:nvSpPr>
        <p:spPr>
          <a:xfrm>
            <a:off x="612775" y="1231900"/>
            <a:ext cx="7899400" cy="4859338"/>
          </a:xfrm>
        </p:spPr>
        <p:txBody>
          <a:bodyPr/>
          <a:lstStyle/>
          <a:p>
            <a:r>
              <a:rPr lang="en-US" dirty="0" smtClean="0">
                <a:latin typeface="Arial" charset="0"/>
                <a:cs typeface="Arial" charset="0"/>
              </a:rPr>
              <a:t>Interface</a:t>
            </a:r>
          </a:p>
          <a:p>
            <a:endParaRPr lang="en-US" dirty="0" smtClean="0">
              <a:latin typeface="Arial" charset="0"/>
              <a:cs typeface="Arial" charset="0"/>
            </a:endParaRPr>
          </a:p>
          <a:p>
            <a:endParaRPr lang="en-US" dirty="0" smtClean="0">
              <a:latin typeface="Arial" charset="0"/>
              <a:cs typeface="Arial" charset="0"/>
            </a:endParaRPr>
          </a:p>
          <a:p>
            <a:endParaRPr lang="en-US" dirty="0" smtClean="0">
              <a:latin typeface="Arial" charset="0"/>
              <a:cs typeface="Arial" charset="0"/>
            </a:endParaRPr>
          </a:p>
          <a:p>
            <a:endParaRPr lang="en-US" dirty="0" smtClean="0">
              <a:latin typeface="Arial" charset="0"/>
              <a:cs typeface="Arial" charset="0"/>
            </a:endParaRPr>
          </a:p>
          <a:p>
            <a:r>
              <a:rPr lang="en-US" dirty="0" smtClean="0">
                <a:latin typeface="Arial" charset="0"/>
                <a:cs typeface="Arial" charset="0"/>
              </a:rPr>
              <a:t>Usage</a:t>
            </a:r>
          </a:p>
        </p:txBody>
      </p:sp>
      <p:sp>
        <p:nvSpPr>
          <p:cNvPr id="3" name="Text Placeholder 2"/>
          <p:cNvSpPr>
            <a:spLocks noGrp="1"/>
          </p:cNvSpPr>
          <p:nvPr>
            <p:ph type="body" sz="quarter" idx="11"/>
          </p:nvPr>
        </p:nvSpPr>
        <p:spPr>
          <a:xfrm>
            <a:off x="347663" y="550863"/>
            <a:ext cx="8196262" cy="657225"/>
          </a:xfrm>
        </p:spPr>
        <p:txBody>
          <a:bodyPr/>
          <a:lstStyle/>
          <a:p>
            <a:pPr>
              <a:defRPr/>
            </a:pPr>
            <a:r>
              <a:rPr lang="en-US" dirty="0" smtClean="0"/>
              <a:t>Automation</a:t>
            </a:r>
            <a:endParaRPr lang="en-US" dirty="0"/>
          </a:p>
        </p:txBody>
      </p:sp>
      <p:sp>
        <p:nvSpPr>
          <p:cNvPr id="4" name="TextBox 3"/>
          <p:cNvSpPr txBox="1"/>
          <p:nvPr/>
        </p:nvSpPr>
        <p:spPr>
          <a:xfrm>
            <a:off x="582236" y="1702946"/>
            <a:ext cx="7737475" cy="1542219"/>
          </a:xfrm>
          <a:prstGeom prst="rect">
            <a:avLst/>
          </a:prstGeom>
          <a:solidFill>
            <a:schemeClr val="bg2"/>
          </a:solidFill>
        </p:spPr>
        <p:txBody>
          <a:bodyPr wrap="square" lIns="64264" tIns="32132" rIns="64264" bIns="32132">
            <a:spAutoFit/>
          </a:bodyPr>
          <a:lstStyle/>
          <a:p>
            <a:pPr>
              <a:defRPr/>
            </a:pPr>
            <a:r>
              <a:rPr lang="en-US" sz="1200" b="1" u="none" kern="0" dirty="0" smtClean="0">
                <a:solidFill>
                  <a:srgbClr val="0000FF"/>
                </a:solidFill>
                <a:latin typeface="Courier New" pitchFamily="49" charset="0"/>
              </a:rPr>
              <a:t>Imports </a:t>
            </a:r>
            <a:r>
              <a:rPr lang="en-US" sz="1200" b="1" u="none" kern="0" dirty="0" err="1" smtClean="0">
                <a:solidFill>
                  <a:srgbClr val="003300"/>
                </a:solidFill>
                <a:latin typeface="Courier New" pitchFamily="49" charset="0"/>
              </a:rPr>
              <a:t>System.Runtime.InteropServices</a:t>
            </a:r>
            <a:endParaRPr lang="en-US" sz="1200" b="1" u="none" kern="0" dirty="0" smtClean="0">
              <a:solidFill>
                <a:srgbClr val="003300"/>
              </a:solidFill>
              <a:latin typeface="Courier New" pitchFamily="49" charset="0"/>
            </a:endParaRPr>
          </a:p>
          <a:p>
            <a:pPr>
              <a:defRPr/>
            </a:pPr>
            <a:endParaRPr lang="en-US" sz="1200" b="1" u="none" kern="0" dirty="0" smtClean="0">
              <a:solidFill>
                <a:srgbClr val="0000FF"/>
              </a:solidFill>
              <a:latin typeface="Courier New" pitchFamily="49" charset="0"/>
            </a:endParaRPr>
          </a:p>
          <a:p>
            <a:pPr>
              <a:defRPr/>
            </a:pPr>
            <a:r>
              <a:rPr lang="en-US" sz="1200" b="1" u="none" kern="0" dirty="0" smtClean="0">
                <a:solidFill>
                  <a:srgbClr val="0000FF"/>
                </a:solidFill>
                <a:latin typeface="Courier New" pitchFamily="49" charset="0"/>
              </a:rPr>
              <a:t>Namespace </a:t>
            </a:r>
            <a:r>
              <a:rPr lang="en-US" sz="1200" b="1" u="none" kern="0" dirty="0" err="1" smtClean="0">
                <a:solidFill>
                  <a:srgbClr val="003300"/>
                </a:solidFill>
                <a:latin typeface="Courier New" pitchFamily="49" charset="0"/>
              </a:rPr>
              <a:t>MyAddIn</a:t>
            </a:r>
            <a:endParaRPr lang="en-US" sz="1200" b="1" u="none" kern="0" dirty="0" smtClean="0">
              <a:solidFill>
                <a:srgbClr val="003300"/>
              </a:solidFill>
              <a:latin typeface="Courier New" pitchFamily="49" charset="0"/>
            </a:endParaRPr>
          </a:p>
          <a:p>
            <a:pPr>
              <a:defRPr/>
            </a:pPr>
            <a:r>
              <a:rPr lang="en-US" sz="1200" b="1" u="none" kern="0" dirty="0" smtClean="0">
                <a:solidFill>
                  <a:srgbClr val="0000FF"/>
                </a:solidFill>
                <a:latin typeface="Courier New" pitchFamily="49" charset="0"/>
              </a:rPr>
              <a:t>    </a:t>
            </a:r>
            <a:r>
              <a:rPr lang="en-US" sz="1200" b="1" u="none" kern="0" dirty="0" smtClean="0">
                <a:solidFill>
                  <a:srgbClr val="003300"/>
                </a:solidFill>
                <a:latin typeface="Courier New" pitchFamily="49" charset="0"/>
              </a:rPr>
              <a:t>&lt;</a:t>
            </a:r>
            <a:r>
              <a:rPr lang="en-US" sz="1200" b="1" u="none" kern="0" dirty="0" err="1" smtClean="0">
                <a:solidFill>
                  <a:srgbClr val="003300"/>
                </a:solidFill>
                <a:latin typeface="Courier New" pitchFamily="49" charset="0"/>
              </a:rPr>
              <a:t>GuidAttribute</a:t>
            </a:r>
            <a:r>
              <a:rPr lang="en-US" sz="1200" b="1" u="none" kern="0" dirty="0" smtClean="0">
                <a:solidFill>
                  <a:srgbClr val="003300"/>
                </a:solidFill>
                <a:latin typeface="Courier New" pitchFamily="49" charset="0"/>
              </a:rPr>
              <a:t>(</a:t>
            </a:r>
            <a:r>
              <a:rPr lang="en-US" sz="1200" b="1" u="none" kern="0" dirty="0" smtClean="0">
                <a:solidFill>
                  <a:srgbClr val="A31515"/>
                </a:solidFill>
                <a:latin typeface="Courier New" pitchFamily="49" charset="0"/>
              </a:rPr>
              <a:t>"dc87720d-8e8d-4575-b6e4-64cfa5ca13f8"</a:t>
            </a:r>
            <a:r>
              <a:rPr lang="en-US" sz="1200" b="1" u="none" kern="0" dirty="0" smtClean="0">
                <a:solidFill>
                  <a:srgbClr val="003300"/>
                </a:solidFill>
                <a:latin typeface="Courier New" pitchFamily="49" charset="0"/>
              </a:rPr>
              <a:t>)&gt;</a:t>
            </a:r>
            <a:r>
              <a:rPr lang="en-US" sz="1200" b="1" u="none" kern="0" dirty="0" smtClean="0">
                <a:solidFill>
                  <a:srgbClr val="0000FF"/>
                </a:solidFill>
                <a:latin typeface="Courier New" pitchFamily="49" charset="0"/>
              </a:rPr>
              <a:t> </a:t>
            </a:r>
            <a:r>
              <a:rPr lang="en-US" sz="1200" b="1" u="none" kern="0" dirty="0" smtClean="0">
                <a:solidFill>
                  <a:srgbClr val="003300"/>
                </a:solidFill>
                <a:latin typeface="Courier New" pitchFamily="49" charset="0"/>
              </a:rPr>
              <a:t>_</a:t>
            </a:r>
          </a:p>
          <a:p>
            <a:pPr>
              <a:defRPr/>
            </a:pPr>
            <a:r>
              <a:rPr lang="en-US" sz="1200" b="1" u="none" kern="0" dirty="0" smtClean="0">
                <a:solidFill>
                  <a:srgbClr val="0000FF"/>
                </a:solidFill>
                <a:latin typeface="Courier New" pitchFamily="49" charset="0"/>
              </a:rPr>
              <a:t>    Public Interface </a:t>
            </a:r>
            <a:r>
              <a:rPr lang="en-US" sz="1200" b="1" u="none" kern="0" dirty="0" err="1" smtClean="0">
                <a:solidFill>
                  <a:srgbClr val="003300"/>
                </a:solidFill>
                <a:latin typeface="Courier New" pitchFamily="49" charset="0"/>
              </a:rPr>
              <a:t>MyInterface</a:t>
            </a:r>
            <a:endParaRPr lang="en-US" sz="1200" b="1" u="none" kern="0" dirty="0" smtClean="0">
              <a:solidFill>
                <a:srgbClr val="003300"/>
              </a:solidFill>
              <a:latin typeface="Courier New" pitchFamily="49" charset="0"/>
            </a:endParaRPr>
          </a:p>
          <a:p>
            <a:pPr>
              <a:defRPr/>
            </a:pPr>
            <a:r>
              <a:rPr lang="en-US" sz="1200" b="1" u="none" kern="0" dirty="0" smtClean="0">
                <a:solidFill>
                  <a:srgbClr val="0000FF"/>
                </a:solidFill>
                <a:latin typeface="Courier New" pitchFamily="49" charset="0"/>
              </a:rPr>
              <a:t>        Function </a:t>
            </a:r>
            <a:r>
              <a:rPr lang="en-US" sz="1200" b="1" u="none" kern="0" dirty="0" err="1" smtClean="0">
                <a:solidFill>
                  <a:srgbClr val="003300"/>
                </a:solidFill>
                <a:latin typeface="Courier New" pitchFamily="49" charset="0"/>
              </a:rPr>
              <a:t>MyFunction</a:t>
            </a:r>
            <a:r>
              <a:rPr lang="en-US" sz="1200" b="1" u="none" kern="0" dirty="0" smtClean="0">
                <a:solidFill>
                  <a:srgbClr val="003300"/>
                </a:solidFill>
                <a:latin typeface="Courier New" pitchFamily="49" charset="0"/>
              </a:rPr>
              <a:t>(</a:t>
            </a:r>
            <a:r>
              <a:rPr lang="en-US" sz="1200" b="1" u="none" kern="0" dirty="0" err="1" smtClean="0">
                <a:solidFill>
                  <a:srgbClr val="0000FF"/>
                </a:solidFill>
                <a:latin typeface="Courier New" pitchFamily="49" charset="0"/>
              </a:rPr>
              <a:t>ByVal</a:t>
            </a:r>
            <a:r>
              <a:rPr lang="en-US" sz="1200" b="1" u="none" kern="0" dirty="0" smtClean="0">
                <a:solidFill>
                  <a:srgbClr val="0000FF"/>
                </a:solidFill>
                <a:latin typeface="Courier New" pitchFamily="49" charset="0"/>
              </a:rPr>
              <a:t> </a:t>
            </a:r>
            <a:r>
              <a:rPr lang="en-US" sz="1200" b="1" u="none" kern="0" dirty="0" err="1" smtClean="0">
                <a:solidFill>
                  <a:srgbClr val="003300"/>
                </a:solidFill>
                <a:latin typeface="Courier New" pitchFamily="49" charset="0"/>
              </a:rPr>
              <a:t>someString</a:t>
            </a:r>
            <a:r>
              <a:rPr lang="en-US" sz="1200" b="1" u="none" kern="0" dirty="0" smtClean="0">
                <a:solidFill>
                  <a:srgbClr val="0000FF"/>
                </a:solidFill>
                <a:latin typeface="Courier New" pitchFamily="49" charset="0"/>
              </a:rPr>
              <a:t> As String</a:t>
            </a:r>
            <a:r>
              <a:rPr lang="en-US" sz="1200" b="1" u="none" kern="0" dirty="0" smtClean="0">
                <a:solidFill>
                  <a:srgbClr val="003300"/>
                </a:solidFill>
                <a:latin typeface="Courier New" pitchFamily="49" charset="0"/>
              </a:rPr>
              <a:t>)</a:t>
            </a:r>
            <a:r>
              <a:rPr lang="en-US" sz="1200" b="1" u="none" kern="0" dirty="0" smtClean="0">
                <a:solidFill>
                  <a:srgbClr val="0000FF"/>
                </a:solidFill>
                <a:latin typeface="Courier New" pitchFamily="49" charset="0"/>
              </a:rPr>
              <a:t> As String</a:t>
            </a:r>
          </a:p>
          <a:p>
            <a:pPr>
              <a:defRPr/>
            </a:pPr>
            <a:r>
              <a:rPr lang="en-US" sz="1200" b="1" u="none" kern="0" dirty="0" smtClean="0">
                <a:solidFill>
                  <a:srgbClr val="0000FF"/>
                </a:solidFill>
                <a:latin typeface="Courier New" pitchFamily="49" charset="0"/>
              </a:rPr>
              <a:t>    End Interface</a:t>
            </a:r>
          </a:p>
          <a:p>
            <a:pPr>
              <a:defRPr/>
            </a:pPr>
            <a:r>
              <a:rPr lang="en-US" sz="1200" b="1" u="none" kern="0" dirty="0" smtClean="0">
                <a:solidFill>
                  <a:srgbClr val="0000FF"/>
                </a:solidFill>
                <a:latin typeface="Courier New" pitchFamily="49" charset="0"/>
              </a:rPr>
              <a:t>End Namespace</a:t>
            </a:r>
            <a:endParaRPr lang="en-US" sz="1200" b="1" u="none" kern="0" dirty="0">
              <a:solidFill>
                <a:srgbClr val="0000FF"/>
              </a:solidFill>
              <a:latin typeface="Courier New" pitchFamily="49" charset="0"/>
            </a:endParaRPr>
          </a:p>
        </p:txBody>
      </p:sp>
      <p:sp>
        <p:nvSpPr>
          <p:cNvPr id="5" name="TextBox 4"/>
          <p:cNvSpPr txBox="1"/>
          <p:nvPr/>
        </p:nvSpPr>
        <p:spPr>
          <a:xfrm>
            <a:off x="563382" y="4126224"/>
            <a:ext cx="7924402" cy="1357553"/>
          </a:xfrm>
          <a:prstGeom prst="rect">
            <a:avLst/>
          </a:prstGeom>
          <a:solidFill>
            <a:schemeClr val="bg2"/>
          </a:solidFill>
        </p:spPr>
        <p:txBody>
          <a:bodyPr wrap="square" lIns="64264" tIns="32132" rIns="64264" bIns="32132">
            <a:spAutoFit/>
          </a:bodyPr>
          <a:lstStyle/>
          <a:p>
            <a:pPr>
              <a:defRPr/>
            </a:pPr>
            <a:r>
              <a:rPr lang="en-US" sz="1200" b="1" u="none" kern="0" dirty="0" smtClean="0">
                <a:solidFill>
                  <a:srgbClr val="0000FF"/>
                </a:solidFill>
                <a:latin typeface="Courier New" pitchFamily="49" charset="0"/>
              </a:rPr>
              <a:t>Sub </a:t>
            </a:r>
            <a:r>
              <a:rPr lang="en-US" sz="1200" b="1" u="none" kern="0" dirty="0" err="1" smtClean="0">
                <a:solidFill>
                  <a:srgbClr val="003300"/>
                </a:solidFill>
                <a:latin typeface="Courier New" pitchFamily="49" charset="0"/>
              </a:rPr>
              <a:t>CallMyInterface</a:t>
            </a:r>
            <a:r>
              <a:rPr lang="en-US" sz="1200" b="1" u="none" kern="0" dirty="0" smtClean="0">
                <a:solidFill>
                  <a:srgbClr val="003300"/>
                </a:solidFill>
                <a:latin typeface="Courier New" pitchFamily="49" charset="0"/>
              </a:rPr>
              <a:t>()</a:t>
            </a:r>
          </a:p>
          <a:p>
            <a:pPr>
              <a:defRPr/>
            </a:pPr>
            <a:r>
              <a:rPr lang="en-US" sz="1200" b="1" u="none" kern="0" dirty="0" smtClean="0">
                <a:solidFill>
                  <a:srgbClr val="0000FF"/>
                </a:solidFill>
                <a:latin typeface="Courier New" pitchFamily="49" charset="0"/>
              </a:rPr>
              <a:t>    Dim </a:t>
            </a:r>
            <a:r>
              <a:rPr lang="en-US" sz="1200" b="1" u="none" kern="0" dirty="0" err="1" smtClean="0">
                <a:solidFill>
                  <a:srgbClr val="003300"/>
                </a:solidFill>
                <a:latin typeface="Courier New" pitchFamily="49" charset="0"/>
              </a:rPr>
              <a:t>invAddIn</a:t>
            </a:r>
            <a:r>
              <a:rPr lang="en-US" sz="1200" b="1" u="none" kern="0" dirty="0" smtClean="0">
                <a:solidFill>
                  <a:srgbClr val="0000FF"/>
                </a:solidFill>
                <a:latin typeface="Courier New" pitchFamily="49" charset="0"/>
              </a:rPr>
              <a:t> As </a:t>
            </a:r>
            <a:r>
              <a:rPr lang="en-US" sz="1200" b="1" u="none" kern="0" dirty="0" err="1" smtClean="0">
                <a:solidFill>
                  <a:srgbClr val="0000FF"/>
                </a:solidFill>
                <a:latin typeface="Courier New" pitchFamily="49" charset="0"/>
              </a:rPr>
              <a:t>ApplicationAddIn</a:t>
            </a:r>
            <a:endParaRPr lang="en-US" sz="1200" b="1" u="none" kern="0" dirty="0" smtClean="0">
              <a:solidFill>
                <a:srgbClr val="0000FF"/>
              </a:solidFill>
              <a:latin typeface="Courier New" pitchFamily="49" charset="0"/>
            </a:endParaRPr>
          </a:p>
          <a:p>
            <a:pPr>
              <a:defRPr/>
            </a:pPr>
            <a:r>
              <a:rPr lang="en-US" sz="1200" b="1" u="none" kern="0" dirty="0" smtClean="0">
                <a:solidFill>
                  <a:srgbClr val="0000FF"/>
                </a:solidFill>
                <a:latin typeface="Courier New" pitchFamily="49" charset="0"/>
              </a:rPr>
              <a:t>    Set </a:t>
            </a:r>
            <a:r>
              <a:rPr lang="en-US" sz="1200" b="1" u="none" kern="0" dirty="0" err="1" smtClean="0">
                <a:solidFill>
                  <a:srgbClr val="003300"/>
                </a:solidFill>
                <a:latin typeface="Courier New" pitchFamily="49" charset="0"/>
              </a:rPr>
              <a:t>invAddIn</a:t>
            </a:r>
            <a:r>
              <a:rPr lang="en-US" sz="1200" b="1" u="none" kern="0" dirty="0" smtClean="0">
                <a:solidFill>
                  <a:srgbClr val="0000FF"/>
                </a:solidFill>
                <a:latin typeface="Courier New" pitchFamily="49" charset="0"/>
              </a:rPr>
              <a:t> </a:t>
            </a:r>
            <a:r>
              <a:rPr lang="en-US" sz="1200" b="1" u="none" kern="0" dirty="0" smtClean="0">
                <a:solidFill>
                  <a:srgbClr val="003300"/>
                </a:solidFill>
                <a:latin typeface="Courier New" pitchFamily="49" charset="0"/>
              </a:rPr>
              <a:t>= </a:t>
            </a:r>
          </a:p>
          <a:p>
            <a:pPr>
              <a:defRPr/>
            </a:pPr>
            <a:r>
              <a:rPr lang="en-US" sz="1200" b="1" u="none" kern="0" dirty="0" smtClean="0">
                <a:solidFill>
                  <a:srgbClr val="003300"/>
                </a:solidFill>
                <a:latin typeface="Courier New" pitchFamily="49" charset="0"/>
              </a:rPr>
              <a:t>_</a:t>
            </a:r>
            <a:r>
              <a:rPr lang="en-US" sz="1200" b="1" u="none" kern="0" dirty="0" err="1" smtClean="0">
                <a:solidFill>
                  <a:srgbClr val="003300"/>
                </a:solidFill>
                <a:latin typeface="Courier New" pitchFamily="49" charset="0"/>
              </a:rPr>
              <a:t>InvApplication.ApplicationAddIns.ItemById</a:t>
            </a:r>
            <a:r>
              <a:rPr lang="en-US" sz="1200" b="1" u="none" kern="0" dirty="0" smtClean="0">
                <a:solidFill>
                  <a:srgbClr val="003300"/>
                </a:solidFill>
                <a:latin typeface="Courier New" pitchFamily="49" charset="0"/>
              </a:rPr>
              <a:t>(</a:t>
            </a:r>
            <a:r>
              <a:rPr lang="en-US" sz="1200" b="1" u="none" kern="0" dirty="0" smtClean="0">
                <a:solidFill>
                  <a:schemeClr val="accent6"/>
                </a:solidFill>
                <a:latin typeface="Courier New" pitchFamily="49" charset="0"/>
              </a:rPr>
              <a:t>"{dc87720d-8e8d-4575-b6e4-64cfa5ca13f7}"</a:t>
            </a:r>
            <a:r>
              <a:rPr lang="en-US" sz="1200" b="1" u="none" kern="0" dirty="0" smtClean="0">
                <a:solidFill>
                  <a:srgbClr val="003300"/>
                </a:solidFill>
                <a:latin typeface="Courier New" pitchFamily="49" charset="0"/>
              </a:rPr>
              <a:t>)</a:t>
            </a:r>
          </a:p>
          <a:p>
            <a:pPr>
              <a:defRPr/>
            </a:pPr>
            <a:r>
              <a:rPr lang="en-US" sz="1200" b="1" u="none" kern="0" dirty="0" smtClean="0">
                <a:solidFill>
                  <a:srgbClr val="0000FF"/>
                </a:solidFill>
                <a:latin typeface="Courier New" pitchFamily="49" charset="0"/>
              </a:rPr>
              <a:t>    </a:t>
            </a:r>
          </a:p>
          <a:p>
            <a:pPr>
              <a:defRPr/>
            </a:pPr>
            <a:r>
              <a:rPr lang="en-US" sz="1200" b="1" u="none" kern="0" dirty="0" smtClean="0">
                <a:solidFill>
                  <a:srgbClr val="0000FF"/>
                </a:solidFill>
                <a:latin typeface="Courier New" pitchFamily="49" charset="0"/>
              </a:rPr>
              <a:t>    </a:t>
            </a:r>
            <a:r>
              <a:rPr lang="en-US" sz="1200" b="1" u="none" kern="0" dirty="0" err="1" smtClean="0">
                <a:solidFill>
                  <a:srgbClr val="003300"/>
                </a:solidFill>
                <a:latin typeface="Courier New" pitchFamily="49" charset="0"/>
              </a:rPr>
              <a:t>MsgBox</a:t>
            </a:r>
            <a:r>
              <a:rPr lang="en-US" sz="1200" b="1" u="none" kern="0" dirty="0" smtClean="0">
                <a:solidFill>
                  <a:srgbClr val="003300"/>
                </a:solidFill>
                <a:latin typeface="Courier New" pitchFamily="49" charset="0"/>
              </a:rPr>
              <a:t> </a:t>
            </a:r>
            <a:r>
              <a:rPr lang="en-US" sz="1200" b="1" u="none" kern="0" dirty="0" err="1" smtClean="0">
                <a:solidFill>
                  <a:schemeClr val="bg1"/>
                </a:solidFill>
                <a:latin typeface="Courier New" pitchFamily="49" charset="0"/>
              </a:rPr>
              <a:t>invAddIn.Automation.myFunction</a:t>
            </a:r>
            <a:r>
              <a:rPr lang="en-US" sz="1200" b="1" u="none" kern="0" dirty="0" smtClean="0">
                <a:solidFill>
                  <a:schemeClr val="bg1"/>
                </a:solidFill>
                <a:latin typeface="Courier New" pitchFamily="49" charset="0"/>
              </a:rPr>
              <a:t>(</a:t>
            </a:r>
            <a:r>
              <a:rPr lang="en-US" sz="1200" b="1" u="none" kern="0" dirty="0" smtClean="0">
                <a:solidFill>
                  <a:schemeClr val="accent6"/>
                </a:solidFill>
                <a:latin typeface="Courier New" pitchFamily="49" charset="0"/>
              </a:rPr>
              <a:t>"some string"</a:t>
            </a:r>
            <a:r>
              <a:rPr lang="en-US" sz="1200" b="1" u="none" kern="0" dirty="0" smtClean="0">
                <a:solidFill>
                  <a:schemeClr val="bg1"/>
                </a:solidFill>
                <a:latin typeface="Courier New" pitchFamily="49" charset="0"/>
              </a:rPr>
              <a:t>)</a:t>
            </a:r>
          </a:p>
          <a:p>
            <a:pPr>
              <a:defRPr/>
            </a:pPr>
            <a:r>
              <a:rPr lang="en-US" sz="1200" b="1" u="none" kern="0" dirty="0" smtClean="0">
                <a:solidFill>
                  <a:srgbClr val="0000FF"/>
                </a:solidFill>
                <a:latin typeface="Courier New" pitchFamily="49" charset="0"/>
              </a:rPr>
              <a:t>End Sub</a:t>
            </a:r>
            <a:endParaRPr lang="en-US" sz="1200" b="1" u="none" kern="0" dirty="0">
              <a:solidFill>
                <a:srgbClr val="0000FF"/>
              </a:solidFill>
              <a:latin typeface="Courier New" pitchFamily="49" charset="0"/>
            </a:endParaRPr>
          </a:p>
        </p:txBody>
      </p:sp>
    </p:spTree>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1"/>
          </p:nvPr>
        </p:nvSpPr>
        <p:spPr>
          <a:xfrm>
            <a:off x="347663" y="550863"/>
            <a:ext cx="8196262" cy="657225"/>
          </a:xfrm>
        </p:spPr>
        <p:txBody>
          <a:bodyPr/>
          <a:lstStyle/>
          <a:p>
            <a:pPr>
              <a:defRPr/>
            </a:pPr>
            <a:r>
              <a:rPr lang="en-US" dirty="0" err="1" smtClean="0"/>
              <a:t>Dotfuscator</a:t>
            </a:r>
            <a:endParaRPr lang="en-US" dirty="0"/>
          </a:p>
        </p:txBody>
      </p:sp>
      <p:grpSp>
        <p:nvGrpSpPr>
          <p:cNvPr id="50180" name="Group 5"/>
          <p:cNvGrpSpPr>
            <a:grpSpLocks/>
          </p:cNvGrpSpPr>
          <p:nvPr/>
        </p:nvGrpSpPr>
        <p:grpSpPr bwMode="auto">
          <a:xfrm>
            <a:off x="419100" y="1423988"/>
            <a:ext cx="8318500" cy="3892550"/>
            <a:chOff x="597451" y="2025361"/>
            <a:chExt cx="11835201" cy="5538784"/>
          </a:xfrm>
        </p:grpSpPr>
        <p:pic>
          <p:nvPicPr>
            <p:cNvPr id="50186" name="Picture 2"/>
            <p:cNvPicPr>
              <a:picLocks noChangeAspect="1" noChangeArrowheads="1"/>
            </p:cNvPicPr>
            <p:nvPr/>
          </p:nvPicPr>
          <p:blipFill>
            <a:blip r:embed="rId3" cstate="print"/>
            <a:srcRect/>
            <a:stretch>
              <a:fillRect/>
            </a:stretch>
          </p:blipFill>
          <p:spPr bwMode="auto">
            <a:xfrm>
              <a:off x="9003652" y="2025361"/>
              <a:ext cx="3429000" cy="2533650"/>
            </a:xfrm>
            <a:prstGeom prst="rect">
              <a:avLst/>
            </a:prstGeom>
            <a:noFill/>
            <a:ln w="9525">
              <a:noFill/>
              <a:miter lim="800000"/>
              <a:headEnd/>
              <a:tailEnd/>
            </a:ln>
          </p:spPr>
        </p:pic>
        <p:pic>
          <p:nvPicPr>
            <p:cNvPr id="50187" name="Picture 3"/>
            <p:cNvPicPr>
              <a:picLocks noChangeAspect="1" noChangeArrowheads="1"/>
            </p:cNvPicPr>
            <p:nvPr/>
          </p:nvPicPr>
          <p:blipFill>
            <a:blip r:embed="rId4" cstate="print"/>
            <a:srcRect/>
            <a:stretch>
              <a:fillRect/>
            </a:stretch>
          </p:blipFill>
          <p:spPr bwMode="auto">
            <a:xfrm>
              <a:off x="597451" y="2677820"/>
              <a:ext cx="8866187" cy="4886325"/>
            </a:xfrm>
            <a:prstGeom prst="rect">
              <a:avLst/>
            </a:prstGeom>
            <a:noFill/>
            <a:ln w="9525">
              <a:noFill/>
              <a:miter lim="800000"/>
              <a:headEnd/>
              <a:tailEnd/>
            </a:ln>
          </p:spPr>
        </p:pic>
      </p:grpSp>
      <p:grpSp>
        <p:nvGrpSpPr>
          <p:cNvPr id="3" name="Group 16"/>
          <p:cNvGrpSpPr>
            <a:grpSpLocks/>
          </p:cNvGrpSpPr>
          <p:nvPr/>
        </p:nvGrpSpPr>
        <p:grpSpPr bwMode="auto">
          <a:xfrm>
            <a:off x="1365250" y="2751138"/>
            <a:ext cx="6346825" cy="2270125"/>
            <a:chOff x="1943100" y="3914775"/>
            <a:chExt cx="9029700" cy="3228975"/>
          </a:xfrm>
        </p:grpSpPr>
        <p:sp>
          <p:nvSpPr>
            <p:cNvPr id="50182" name="Rounded Rectangle 6"/>
            <p:cNvSpPr>
              <a:spLocks noChangeArrowheads="1"/>
            </p:cNvSpPr>
            <p:nvPr/>
          </p:nvSpPr>
          <p:spPr bwMode="auto">
            <a:xfrm>
              <a:off x="1943100" y="6972300"/>
              <a:ext cx="1047750" cy="171450"/>
            </a:xfrm>
            <a:prstGeom prst="roundRect">
              <a:avLst>
                <a:gd name="adj" fmla="val 16667"/>
              </a:avLst>
            </a:prstGeom>
            <a:noFill/>
            <a:ln w="25400" algn="ctr">
              <a:solidFill>
                <a:srgbClr val="FF0000"/>
              </a:solidFill>
              <a:round/>
              <a:headEnd/>
              <a:tailEnd/>
            </a:ln>
          </p:spPr>
          <p:txBody>
            <a:bodyPr/>
            <a:lstStyle/>
            <a:p>
              <a:pPr defTabSz="641350"/>
              <a:endParaRPr lang="en-US" sz="1300" u="none" baseline="-25000"/>
            </a:p>
          </p:txBody>
        </p:sp>
        <p:sp>
          <p:nvSpPr>
            <p:cNvPr id="50183" name="Rounded Rectangle 7"/>
            <p:cNvSpPr>
              <a:spLocks noChangeArrowheads="1"/>
            </p:cNvSpPr>
            <p:nvPr/>
          </p:nvSpPr>
          <p:spPr bwMode="auto">
            <a:xfrm>
              <a:off x="9925050" y="3914775"/>
              <a:ext cx="1047750" cy="171450"/>
            </a:xfrm>
            <a:prstGeom prst="roundRect">
              <a:avLst>
                <a:gd name="adj" fmla="val 16667"/>
              </a:avLst>
            </a:prstGeom>
            <a:noFill/>
            <a:ln w="25400" algn="ctr">
              <a:solidFill>
                <a:srgbClr val="FF0000"/>
              </a:solidFill>
              <a:round/>
              <a:headEnd/>
              <a:tailEnd/>
            </a:ln>
          </p:spPr>
          <p:txBody>
            <a:bodyPr/>
            <a:lstStyle/>
            <a:p>
              <a:pPr defTabSz="641350"/>
              <a:endParaRPr lang="en-US" sz="1300" u="none" baseline="-25000"/>
            </a:p>
          </p:txBody>
        </p:sp>
        <p:cxnSp>
          <p:nvCxnSpPr>
            <p:cNvPr id="50184" name="Elbow Connector 9"/>
            <p:cNvCxnSpPr>
              <a:cxnSpLocks noChangeShapeType="1"/>
              <a:stCxn id="50183" idx="2"/>
            </p:cNvCxnSpPr>
            <p:nvPr/>
          </p:nvCxnSpPr>
          <p:spPr bwMode="auto">
            <a:xfrm rot="5400000">
              <a:off x="10291761" y="4014789"/>
              <a:ext cx="85728" cy="228600"/>
            </a:xfrm>
            <a:prstGeom prst="bentConnector2">
              <a:avLst/>
            </a:prstGeom>
            <a:noFill/>
            <a:ln w="25400" algn="ctr">
              <a:solidFill>
                <a:srgbClr val="FF0000"/>
              </a:solidFill>
              <a:round/>
              <a:headEnd/>
              <a:tailEnd type="arrow" w="med" len="med"/>
            </a:ln>
          </p:spPr>
        </p:cxnSp>
        <p:cxnSp>
          <p:nvCxnSpPr>
            <p:cNvPr id="50185" name="Straight Arrow Connector 14"/>
            <p:cNvCxnSpPr>
              <a:cxnSpLocks noChangeShapeType="1"/>
              <a:stCxn id="50182" idx="3"/>
              <a:endCxn id="50183" idx="1"/>
            </p:cNvCxnSpPr>
            <p:nvPr/>
          </p:nvCxnSpPr>
          <p:spPr bwMode="auto">
            <a:xfrm flipV="1">
              <a:off x="2990850" y="4000500"/>
              <a:ext cx="6934200" cy="3057525"/>
            </a:xfrm>
            <a:prstGeom prst="straightConnector1">
              <a:avLst/>
            </a:prstGeom>
            <a:noFill/>
            <a:ln w="25400" algn="ctr">
              <a:solidFill>
                <a:srgbClr val="FF0000"/>
              </a:solidFill>
              <a:round/>
              <a:headEnd/>
              <a:tailEnd type="arrow" w="med" len="med"/>
            </a:ln>
          </p:spPr>
        </p:cxn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4302" y="1117706"/>
            <a:ext cx="7899780" cy="4859059"/>
          </a:xfrm>
        </p:spPr>
        <p:txBody>
          <a:bodyPr/>
          <a:lstStyle/>
          <a:p>
            <a:pPr>
              <a:buFont typeface="Wingdings" pitchFamily="2" charset="2"/>
              <a:buChar char="Ø"/>
            </a:pPr>
            <a:endParaRPr lang="fr-FR" dirty="0" smtClean="0"/>
          </a:p>
          <a:p>
            <a:pPr>
              <a:buFont typeface="Wingdings" pitchFamily="2" charset="2"/>
              <a:buChar char="Ø"/>
            </a:pPr>
            <a:r>
              <a:rPr lang="en-US" b="0" dirty="0" smtClean="0"/>
              <a:t>Create a new </a:t>
            </a:r>
            <a:r>
              <a:rPr lang="en-US" b="0" dirty="0" err="1" smtClean="0"/>
              <a:t>.Net</a:t>
            </a:r>
            <a:r>
              <a:rPr lang="en-US" b="0" dirty="0" smtClean="0"/>
              <a:t> </a:t>
            </a:r>
            <a:r>
              <a:rPr lang="en-US" b="0" dirty="0" err="1" smtClean="0"/>
              <a:t>AddIn</a:t>
            </a:r>
            <a:r>
              <a:rPr lang="en-US" b="0" dirty="0" smtClean="0"/>
              <a:t> project using the Wizard</a:t>
            </a:r>
          </a:p>
          <a:p>
            <a:pPr>
              <a:buFont typeface="Wingdings" pitchFamily="2" charset="2"/>
              <a:buChar char="Ø"/>
            </a:pPr>
            <a:endParaRPr lang="en-US" sz="1000" b="0" dirty="0" smtClean="0"/>
          </a:p>
          <a:p>
            <a:pPr>
              <a:buFont typeface="Wingdings" pitchFamily="2" charset="2"/>
              <a:buChar char="Ø"/>
            </a:pPr>
            <a:r>
              <a:rPr lang="en-US" b="0" dirty="0" smtClean="0"/>
              <a:t>Popup a message box in the Activate method to indicate that your </a:t>
            </a:r>
            <a:r>
              <a:rPr lang="en-US" b="0" dirty="0" err="1" smtClean="0"/>
              <a:t>addin</a:t>
            </a:r>
            <a:r>
              <a:rPr lang="en-US" b="0" dirty="0" smtClean="0"/>
              <a:t> is actually loaded</a:t>
            </a:r>
          </a:p>
          <a:p>
            <a:pPr>
              <a:buFont typeface="Wingdings" pitchFamily="2" charset="2"/>
              <a:buChar char="Ø"/>
            </a:pPr>
            <a:endParaRPr lang="en-US" sz="1000" b="0" dirty="0" smtClean="0"/>
          </a:p>
          <a:p>
            <a:pPr>
              <a:buFont typeface="Wingdings" pitchFamily="2" charset="2"/>
              <a:buChar char="Ø"/>
            </a:pPr>
            <a:r>
              <a:rPr lang="en-US" b="0" dirty="0" smtClean="0"/>
              <a:t>Use the debugger and set a break point in Activate, verify that you are able to hit this break point when running in debug mode</a:t>
            </a:r>
          </a:p>
          <a:p>
            <a:pPr>
              <a:buFont typeface="Wingdings" pitchFamily="2" charset="2"/>
              <a:buChar char="Ø"/>
            </a:pPr>
            <a:endParaRPr lang="en-US" sz="1000" b="0" dirty="0" smtClean="0"/>
          </a:p>
          <a:p>
            <a:pPr>
              <a:buFont typeface="Wingdings" pitchFamily="2" charset="2"/>
              <a:buChar char="Ø"/>
            </a:pPr>
            <a:r>
              <a:rPr lang="en-US" b="0" dirty="0" smtClean="0"/>
              <a:t>Create a simple interface in your </a:t>
            </a:r>
            <a:r>
              <a:rPr lang="en-US" b="0" dirty="0" err="1" smtClean="0"/>
              <a:t>addin</a:t>
            </a:r>
            <a:r>
              <a:rPr lang="en-US" b="0" dirty="0" smtClean="0"/>
              <a:t> and an external exe that can connect to this </a:t>
            </a:r>
            <a:r>
              <a:rPr lang="en-US" b="0" dirty="0" err="1" smtClean="0"/>
              <a:t>addin</a:t>
            </a:r>
            <a:r>
              <a:rPr lang="en-US" b="0" dirty="0" smtClean="0"/>
              <a:t> through Automation and exchange data</a:t>
            </a:r>
          </a:p>
          <a:p>
            <a:endParaRPr lang="fr-FR" dirty="0" smtClean="0"/>
          </a:p>
          <a:p>
            <a:endParaRPr lang="en-US" dirty="0"/>
          </a:p>
        </p:txBody>
      </p:sp>
      <p:sp>
        <p:nvSpPr>
          <p:cNvPr id="3" name="Text Placeholder 2"/>
          <p:cNvSpPr>
            <a:spLocks noGrp="1"/>
          </p:cNvSpPr>
          <p:nvPr>
            <p:ph type="body" sz="quarter" idx="11"/>
          </p:nvPr>
        </p:nvSpPr>
        <p:spPr>
          <a:xfrm>
            <a:off x="197128" y="348132"/>
            <a:ext cx="8816276" cy="657980"/>
          </a:xfrm>
        </p:spPr>
        <p:txBody>
          <a:bodyPr/>
          <a:lstStyle/>
          <a:p>
            <a:r>
              <a:rPr lang="en-US" dirty="0" smtClean="0"/>
              <a:t>Lab: “Hello World” </a:t>
            </a:r>
            <a:r>
              <a:rPr lang="en-US" dirty="0" err="1" smtClean="0"/>
              <a:t>AddIn</a:t>
            </a:r>
            <a:r>
              <a:rPr lang="en-US" dirty="0" smtClean="0"/>
              <a:t> and Automation</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3"/>
          <p:cNvSpPr>
            <a:spLocks noChangeArrowheads="1"/>
          </p:cNvSpPr>
          <p:nvPr/>
        </p:nvSpPr>
        <p:spPr bwMode="white">
          <a:xfrm>
            <a:off x="0" y="0"/>
            <a:ext cx="9144000" cy="6858000"/>
          </a:xfrm>
          <a:prstGeom prst="rect">
            <a:avLst/>
          </a:prstGeom>
          <a:solidFill>
            <a:schemeClr val="bg1"/>
          </a:solidFill>
          <a:ln w="9525">
            <a:noFill/>
            <a:miter lim="800000"/>
            <a:headEnd/>
            <a:tailEnd/>
          </a:ln>
        </p:spPr>
        <p:txBody>
          <a:bodyPr wrap="none" lIns="64264" tIns="32132" rIns="64264" bIns="32132" anchor="ctr"/>
          <a:lstStyle/>
          <a:p>
            <a:endParaRPr lang="en-US"/>
          </a:p>
        </p:txBody>
      </p:sp>
      <p:pic>
        <p:nvPicPr>
          <p:cNvPr id="55299" name="Picture 33" descr="PPT_LOGO_3b"/>
          <p:cNvPicPr>
            <a:picLocks noChangeAspect="1" noChangeArrowheads="1"/>
          </p:cNvPicPr>
          <p:nvPr/>
        </p:nvPicPr>
        <p:blipFill>
          <a:blip r:embed="rId3" cstate="print"/>
          <a:srcRect/>
          <a:stretch>
            <a:fillRect/>
          </a:stretch>
        </p:blipFill>
        <p:spPr bwMode="invGray">
          <a:xfrm>
            <a:off x="1447800" y="2628900"/>
            <a:ext cx="6426200" cy="1125538"/>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12775" y="1231900"/>
            <a:ext cx="7899400" cy="4859338"/>
          </a:xfrm>
        </p:spPr>
        <p:txBody>
          <a:bodyPr/>
          <a:lstStyle/>
          <a:p>
            <a:endParaRPr lang="en-US" dirty="0" smtClean="0">
              <a:latin typeface="Arial" charset="0"/>
              <a:cs typeface="Arial" charset="0"/>
            </a:endParaRPr>
          </a:p>
          <a:p>
            <a:pPr>
              <a:buFont typeface="Wingdings" pitchFamily="2" charset="2"/>
              <a:buChar char="Ø"/>
            </a:pPr>
            <a:r>
              <a:rPr lang="en-US" dirty="0" smtClean="0">
                <a:latin typeface="Arial" charset="0"/>
                <a:cs typeface="Arial" charset="0"/>
              </a:rPr>
              <a:t>COM Component</a:t>
            </a:r>
          </a:p>
          <a:p>
            <a:pPr>
              <a:buFont typeface="Wingdings" pitchFamily="2" charset="2"/>
              <a:buChar char="Ø"/>
            </a:pPr>
            <a:endParaRPr lang="en-US" sz="1000" dirty="0" smtClean="0">
              <a:latin typeface="Arial" charset="0"/>
              <a:cs typeface="Arial" charset="0"/>
            </a:endParaRPr>
          </a:p>
          <a:p>
            <a:pPr>
              <a:buFont typeface="Wingdings" pitchFamily="2" charset="2"/>
              <a:buChar char="Ø"/>
            </a:pPr>
            <a:r>
              <a:rPr lang="en-US" dirty="0" smtClean="0">
                <a:latin typeface="Arial" charset="0"/>
                <a:cs typeface="Arial" charset="0"/>
              </a:rPr>
              <a:t>Registered or Registry-Free as an Inventor Add-In</a:t>
            </a:r>
          </a:p>
          <a:p>
            <a:pPr>
              <a:buFont typeface="Wingdings" pitchFamily="2" charset="2"/>
              <a:buChar char="Ø"/>
            </a:pPr>
            <a:endParaRPr lang="en-US" sz="1000" dirty="0" smtClean="0">
              <a:latin typeface="Arial" charset="0"/>
              <a:cs typeface="Arial" charset="0"/>
            </a:endParaRPr>
          </a:p>
          <a:p>
            <a:pPr>
              <a:buFont typeface="Wingdings" pitchFamily="2" charset="2"/>
              <a:buChar char="Ø"/>
            </a:pPr>
            <a:r>
              <a:rPr lang="en-US" dirty="0" smtClean="0">
                <a:latin typeface="Arial" charset="0"/>
                <a:cs typeface="Arial" charset="0"/>
              </a:rPr>
              <a:t>Started by Inventor during start-up</a:t>
            </a:r>
          </a:p>
          <a:p>
            <a:pPr>
              <a:buFont typeface="Wingdings" pitchFamily="2" charset="2"/>
              <a:buChar char="Ø"/>
            </a:pPr>
            <a:endParaRPr lang="en-US" sz="1000" dirty="0" smtClean="0">
              <a:latin typeface="Arial" charset="0"/>
              <a:cs typeface="Arial" charset="0"/>
            </a:endParaRPr>
          </a:p>
          <a:p>
            <a:pPr>
              <a:buFont typeface="Wingdings" pitchFamily="2" charset="2"/>
              <a:buChar char="Ø"/>
            </a:pPr>
            <a:r>
              <a:rPr lang="en-US" dirty="0" smtClean="0">
                <a:latin typeface="Arial" charset="0"/>
                <a:cs typeface="Arial" charset="0"/>
              </a:rPr>
              <a:t>Passed the Inventor Application object at start-up</a:t>
            </a:r>
          </a:p>
          <a:p>
            <a:endParaRPr lang="en-US" dirty="0" smtClean="0">
              <a:latin typeface="Arial" charset="0"/>
              <a:cs typeface="Arial" charset="0"/>
            </a:endParaRPr>
          </a:p>
        </p:txBody>
      </p:sp>
      <p:sp>
        <p:nvSpPr>
          <p:cNvPr id="7" name="Text Placeholder 6"/>
          <p:cNvSpPr>
            <a:spLocks noGrp="1"/>
          </p:cNvSpPr>
          <p:nvPr>
            <p:ph type="body" sz="quarter" idx="11"/>
          </p:nvPr>
        </p:nvSpPr>
        <p:spPr>
          <a:xfrm>
            <a:off x="347663" y="550863"/>
            <a:ext cx="8196262" cy="657225"/>
          </a:xfrm>
        </p:spPr>
        <p:txBody>
          <a:bodyPr/>
          <a:lstStyle/>
          <a:p>
            <a:pPr>
              <a:defRPr/>
            </a:pPr>
            <a:r>
              <a:rPr lang="en-US" smtClean="0"/>
              <a:t>What is an Add-In?</a:t>
            </a:r>
            <a:endParaRPr lang="en-US" dirty="0"/>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12775" y="1231900"/>
            <a:ext cx="7899400" cy="4859338"/>
          </a:xfrm>
        </p:spPr>
        <p:txBody>
          <a:bodyPr/>
          <a:lstStyle/>
          <a:p>
            <a:endParaRPr lang="en-US" smtClean="0">
              <a:latin typeface="Arial" charset="0"/>
              <a:cs typeface="Arial" charset="0"/>
            </a:endParaRPr>
          </a:p>
          <a:p>
            <a:r>
              <a:rPr lang="en-US" smtClean="0">
                <a:latin typeface="Arial" charset="0"/>
                <a:cs typeface="Arial" charset="0"/>
              </a:rPr>
              <a:t>Advantages of an Add-In</a:t>
            </a:r>
          </a:p>
          <a:p>
            <a:pPr lvl="1"/>
            <a:r>
              <a:rPr lang="en-US" smtClean="0"/>
              <a:t>Loads on startup</a:t>
            </a:r>
          </a:p>
          <a:p>
            <a:pPr lvl="1"/>
            <a:r>
              <a:rPr lang="en-US" smtClean="0"/>
              <a:t>Can use new languages</a:t>
            </a:r>
          </a:p>
          <a:p>
            <a:pPr lvl="1"/>
            <a:r>
              <a:rPr lang="en-US" smtClean="0"/>
              <a:t>Can fully integrate into Inventor’s user-interface</a:t>
            </a:r>
          </a:p>
          <a:p>
            <a:pPr lvl="1"/>
            <a:r>
              <a:rPr lang="en-US" smtClean="0"/>
              <a:t>Better at handling events</a:t>
            </a:r>
          </a:p>
          <a:p>
            <a:pPr lvl="1"/>
            <a:r>
              <a:rPr lang="en-US" smtClean="0"/>
              <a:t>Installation</a:t>
            </a:r>
          </a:p>
          <a:p>
            <a:pPr lvl="1"/>
            <a:r>
              <a:rPr lang="en-US" smtClean="0"/>
              <a:t>Easier to manage the source code</a:t>
            </a:r>
          </a:p>
          <a:p>
            <a:pPr lvl="1"/>
            <a:r>
              <a:rPr lang="en-US" smtClean="0"/>
              <a:t>Code Security</a:t>
            </a:r>
          </a:p>
          <a:p>
            <a:pPr lvl="1"/>
            <a:r>
              <a:rPr lang="en-US" smtClean="0"/>
              <a:t>Better support for transactions and transcripting</a:t>
            </a:r>
          </a:p>
          <a:p>
            <a:endParaRPr lang="en-US" smtClean="0">
              <a:latin typeface="Arial" charset="0"/>
              <a:cs typeface="Arial" charset="0"/>
            </a:endParaRPr>
          </a:p>
        </p:txBody>
      </p:sp>
      <p:sp>
        <p:nvSpPr>
          <p:cNvPr id="4" name="Text Placeholder 3"/>
          <p:cNvSpPr>
            <a:spLocks noGrp="1"/>
          </p:cNvSpPr>
          <p:nvPr>
            <p:ph type="body" sz="quarter" idx="11"/>
          </p:nvPr>
        </p:nvSpPr>
        <p:spPr>
          <a:xfrm>
            <a:off x="347663" y="550863"/>
            <a:ext cx="8196262" cy="657225"/>
          </a:xfrm>
        </p:spPr>
        <p:txBody>
          <a:bodyPr/>
          <a:lstStyle/>
          <a:p>
            <a:pPr>
              <a:defRPr/>
            </a:pPr>
            <a:r>
              <a:rPr lang="en-US" smtClean="0"/>
              <a:t>Why Create an Add-In?</a:t>
            </a:r>
            <a:endParaRPr lang="en-US" dirty="0"/>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12775" y="1231900"/>
            <a:ext cx="7899400" cy="4859338"/>
          </a:xfrm>
        </p:spPr>
        <p:txBody>
          <a:bodyPr/>
          <a:lstStyle/>
          <a:p>
            <a:endParaRPr lang="en-US" dirty="0" smtClean="0">
              <a:latin typeface="Arial" charset="0"/>
              <a:cs typeface="Arial" charset="0"/>
            </a:endParaRPr>
          </a:p>
          <a:p>
            <a:r>
              <a:rPr lang="en-US" dirty="0" smtClean="0">
                <a:latin typeface="Arial" charset="0"/>
                <a:cs typeface="Arial" charset="0"/>
              </a:rPr>
              <a:t>Advantages of VBA</a:t>
            </a:r>
          </a:p>
          <a:p>
            <a:pPr lvl="1"/>
            <a:r>
              <a:rPr lang="en-US" dirty="0" smtClean="0"/>
              <a:t>Easier to write</a:t>
            </a:r>
          </a:p>
          <a:p>
            <a:pPr lvl="1"/>
            <a:r>
              <a:rPr lang="en-US" dirty="0" smtClean="0"/>
              <a:t>Better for rapid prototyping</a:t>
            </a:r>
          </a:p>
          <a:p>
            <a:pPr lvl="1"/>
            <a:r>
              <a:rPr lang="en-US" dirty="0" smtClean="0"/>
              <a:t>Better object browser</a:t>
            </a:r>
          </a:p>
          <a:p>
            <a:pPr lvl="1"/>
            <a:r>
              <a:rPr lang="en-US" dirty="0" smtClean="0"/>
              <a:t>Debugger is better at looking at Inventor objects</a:t>
            </a:r>
          </a:p>
        </p:txBody>
      </p:sp>
      <p:sp>
        <p:nvSpPr>
          <p:cNvPr id="4" name="Text Placeholder 3"/>
          <p:cNvSpPr>
            <a:spLocks noGrp="1"/>
          </p:cNvSpPr>
          <p:nvPr>
            <p:ph type="body" sz="quarter" idx="11"/>
          </p:nvPr>
        </p:nvSpPr>
        <p:spPr>
          <a:xfrm>
            <a:off x="347663" y="550863"/>
            <a:ext cx="8196262" cy="657225"/>
          </a:xfrm>
        </p:spPr>
        <p:txBody>
          <a:bodyPr/>
          <a:lstStyle/>
          <a:p>
            <a:pPr>
              <a:defRPr/>
            </a:pPr>
            <a:r>
              <a:rPr lang="en-US" dirty="0" smtClean="0"/>
              <a:t>Why Create an Add-In?</a:t>
            </a:r>
            <a:endParaRPr lang="en-US" dirty="0"/>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8131" y="1232470"/>
            <a:ext cx="7899780" cy="4859059"/>
          </a:xfrm>
        </p:spPr>
        <p:txBody>
          <a:bodyPr/>
          <a:lstStyle/>
          <a:p>
            <a:pPr>
              <a:buFont typeface="Arial" pitchFamily="34" charset="0"/>
              <a:buChar char="•"/>
            </a:pPr>
            <a:r>
              <a:rPr lang="en-US" altLang="zh-CN" b="0" dirty="0" smtClean="0"/>
              <a:t>Old style before Inventor 2012</a:t>
            </a:r>
          </a:p>
          <a:p>
            <a:pPr>
              <a:buFont typeface="Arial" pitchFamily="34" charset="0"/>
              <a:buChar char="•"/>
            </a:pPr>
            <a:r>
              <a:rPr lang="en-US" altLang="zh-CN" b="0" dirty="0" smtClean="0"/>
              <a:t>COM Registration section</a:t>
            </a:r>
          </a:p>
          <a:p>
            <a:pPr>
              <a:buFont typeface="Arial" pitchFamily="34" charset="0"/>
              <a:buChar char="•"/>
            </a:pPr>
            <a:r>
              <a:rPr lang="en-US" altLang="zh-CN" b="0" dirty="0" smtClean="0"/>
              <a:t>Register with Inventor</a:t>
            </a:r>
          </a:p>
          <a:p>
            <a:pPr>
              <a:buFont typeface="Arial" pitchFamily="34" charset="0"/>
              <a:buChar char="•"/>
            </a:pPr>
            <a:r>
              <a:rPr lang="en-US" altLang="zh-CN" b="0" dirty="0" smtClean="0"/>
              <a:t>Inventor checks all available </a:t>
            </a:r>
            <a:r>
              <a:rPr lang="en-US" altLang="zh-CN" b="0" dirty="0" err="1" smtClean="0"/>
              <a:t>addins</a:t>
            </a:r>
            <a:r>
              <a:rPr lang="en-US" altLang="zh-CN" b="0" dirty="0" smtClean="0"/>
              <a:t> and loads them</a:t>
            </a:r>
          </a:p>
          <a:p>
            <a:pPr>
              <a:buFont typeface="Arial" pitchFamily="34" charset="0"/>
              <a:buChar char="•"/>
            </a:pPr>
            <a:r>
              <a:rPr lang="en-US" altLang="zh-CN" b="0" dirty="0" smtClean="0"/>
              <a:t>Still supported in Inventor 2012,2013 for compatible</a:t>
            </a:r>
          </a:p>
          <a:p>
            <a:endParaRPr lang="en-US" altLang="zh-CN" b="0" dirty="0" smtClean="0"/>
          </a:p>
          <a:p>
            <a:r>
              <a:rPr lang="en-US" altLang="zh-CN" b="0" dirty="0" smtClean="0"/>
              <a:t>Tutorial:</a:t>
            </a:r>
          </a:p>
          <a:p>
            <a:r>
              <a:rPr lang="en-US" altLang="zh-CN" sz="2000" b="0" dirty="0" smtClean="0">
                <a:hlinkClick r:id="rId3"/>
              </a:rPr>
              <a:t>http://download.autodesk.com/media/adn/Autodesk_Inventor_API_Module8_AddIns_22April10.zip</a:t>
            </a:r>
            <a:r>
              <a:rPr lang="en-US" altLang="zh-CN" sz="2000" b="0" dirty="0" smtClean="0"/>
              <a:t> </a:t>
            </a:r>
            <a:endParaRPr lang="zh-CN" altLang="en-US" sz="2000" b="0" dirty="0"/>
          </a:p>
        </p:txBody>
      </p:sp>
      <p:sp>
        <p:nvSpPr>
          <p:cNvPr id="3" name="Text Placeholder 2"/>
          <p:cNvSpPr>
            <a:spLocks noGrp="1"/>
          </p:cNvSpPr>
          <p:nvPr>
            <p:ph type="body" sz="quarter" idx="11"/>
          </p:nvPr>
        </p:nvSpPr>
        <p:spPr/>
        <p:txBody>
          <a:bodyPr/>
          <a:lstStyle/>
          <a:p>
            <a:r>
              <a:rPr lang="en-US" altLang="zh-CN" dirty="0" smtClean="0"/>
              <a:t>Registry </a:t>
            </a:r>
            <a:r>
              <a:rPr lang="en-US" altLang="zh-CN" dirty="0" err="1" smtClean="0"/>
              <a:t>addin</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Registry-Free Add-Ins</a:t>
            </a:r>
            <a:endParaRPr lang="en-US" dirty="0"/>
          </a:p>
        </p:txBody>
      </p:sp>
      <p:sp>
        <p:nvSpPr>
          <p:cNvPr id="3" name="Content Placeholder 2"/>
          <p:cNvSpPr>
            <a:spLocks noGrp="1"/>
          </p:cNvSpPr>
          <p:nvPr>
            <p:ph idx="1"/>
          </p:nvPr>
        </p:nvSpPr>
        <p:spPr>
          <a:xfrm>
            <a:off x="319088" y="1377950"/>
            <a:ext cx="8062912" cy="5119688"/>
          </a:xfrm>
        </p:spPr>
        <p:txBody>
          <a:bodyPr/>
          <a:lstStyle/>
          <a:p>
            <a:pPr lvl="1">
              <a:buClr>
                <a:srgbClr val="FFC000"/>
              </a:buClr>
            </a:pPr>
            <a:r>
              <a:rPr lang="en-US" sz="2400" dirty="0" smtClean="0"/>
              <a:t>Registration-free COM is a mechanism available on the Microsoft Windows XP SP2 onwards</a:t>
            </a:r>
          </a:p>
          <a:p>
            <a:pPr lvl="1">
              <a:buClr>
                <a:srgbClr val="FFC000"/>
              </a:buClr>
            </a:pPr>
            <a:endParaRPr lang="en-US" sz="1500" dirty="0" smtClean="0"/>
          </a:p>
          <a:p>
            <a:pPr lvl="1">
              <a:buClr>
                <a:srgbClr val="FFC000"/>
              </a:buClr>
            </a:pPr>
            <a:r>
              <a:rPr lang="en-US" sz="2400" dirty="0" smtClean="0"/>
              <a:t>Since the 2012 release, </a:t>
            </a:r>
            <a:r>
              <a:rPr lang="en-US" sz="2400" b="1" dirty="0" smtClean="0">
                <a:solidFill>
                  <a:srgbClr val="FFC000"/>
                </a:solidFill>
              </a:rPr>
              <a:t>registry-free COM</a:t>
            </a:r>
            <a:r>
              <a:rPr lang="en-US" sz="2400" dirty="0" smtClean="0"/>
              <a:t> add-ins are supported by Inventor</a:t>
            </a:r>
          </a:p>
          <a:p>
            <a:pPr lvl="1">
              <a:buClr>
                <a:srgbClr val="FFC000"/>
              </a:buClr>
            </a:pPr>
            <a:endParaRPr lang="en-US" sz="1500" dirty="0" smtClean="0"/>
          </a:p>
          <a:p>
            <a:pPr lvl="1">
              <a:buClr>
                <a:srgbClr val="FFC000"/>
              </a:buClr>
            </a:pPr>
            <a:r>
              <a:rPr lang="en-US" sz="2400" dirty="0" smtClean="0"/>
              <a:t>Using </a:t>
            </a:r>
            <a:r>
              <a:rPr lang="en-US" sz="2400" b="1" dirty="0" smtClean="0">
                <a:solidFill>
                  <a:srgbClr val="FFC000"/>
                </a:solidFill>
              </a:rPr>
              <a:t>registry-free COM</a:t>
            </a:r>
            <a:r>
              <a:rPr lang="en-US" sz="2400" dirty="0" smtClean="0"/>
              <a:t> add-ins is the </a:t>
            </a:r>
            <a:r>
              <a:rPr lang="en-US" sz="2400" b="1" dirty="0" smtClean="0"/>
              <a:t>recommended approach</a:t>
            </a:r>
          </a:p>
          <a:p>
            <a:pPr lvl="2">
              <a:buClr>
                <a:srgbClr val="FFC000"/>
              </a:buClr>
            </a:pPr>
            <a:r>
              <a:rPr lang="en-US" sz="1800" dirty="0" smtClean="0"/>
              <a:t>The add-in wizard will create registry free add-ins</a:t>
            </a:r>
          </a:p>
          <a:p>
            <a:pPr lvl="2">
              <a:buClr>
                <a:srgbClr val="FFC000"/>
              </a:buClr>
            </a:pPr>
            <a:endParaRPr lang="en-US" sz="1800" dirty="0" smtClean="0"/>
          </a:p>
          <a:p>
            <a:pPr>
              <a:buClr>
                <a:srgbClr val="FFC000"/>
              </a:buClr>
            </a:pPr>
            <a:r>
              <a:rPr lang="en-US" altLang="zh-CN" sz="2200" dirty="0" smtClean="0"/>
              <a:t> </a:t>
            </a:r>
          </a:p>
          <a:p>
            <a:pPr>
              <a:buClr>
                <a:srgbClr val="FFC000"/>
              </a:buClr>
            </a:pPr>
            <a:endParaRPr lang="en-US" altLang="zh-CN" sz="2200" dirty="0" smtClean="0"/>
          </a:p>
          <a:p>
            <a:pPr lvl="2">
              <a:buClr>
                <a:srgbClr val="FFC000"/>
              </a:buClr>
            </a:pPr>
            <a:endParaRPr lang="en-US" sz="1800" dirty="0" smtClean="0"/>
          </a:p>
          <a:p>
            <a:pPr marL="459642" lvl="2" indent="0">
              <a:buClr>
                <a:srgbClr val="FFC000"/>
              </a:buClr>
              <a:buNone/>
            </a:pPr>
            <a:endParaRPr lang="en-US" dirty="0" smtClean="0"/>
          </a:p>
        </p:txBody>
      </p:sp>
    </p:spTree>
    <p:extLst>
      <p:ext uri="{BB962C8B-B14F-4D97-AF65-F5344CB8AC3E}">
        <p14:creationId xmlns:p14="http://schemas.microsoft.com/office/powerpoint/2010/main" xmlns="" val="3071057606"/>
      </p:ext>
    </p:extLst>
  </p:cSld>
  <p:clrMapOvr>
    <a:masterClrMapping/>
  </p:clrMapOvr>
  <p:transition spd="med">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USESECONDARYMONITOR" val="True"/>
  <p:tag name="BULLETTYPE" val="3"/>
  <p:tag name="RESPCOUNTERSTYLE" val="-1"/>
  <p:tag name="INPUTSOURCE" val="3"/>
  <p:tag name="BACKUPSESSIONS" val="True"/>
  <p:tag name="REVIEWONLY" val="False"/>
  <p:tag name="PARTICIPANTSINLEADERBOARD" val="8"/>
  <p:tag name="BUBBLESIZEVISIBLE" val="True"/>
  <p:tag name="CUSTOMGRIDBACKCOLOR" val="-32640"/>
  <p:tag name="CUSTOMCELLBACKCOLOR3" val="-16728064"/>
  <p:tag name="DISPLAYDEVICENUMBER" val="True"/>
  <p:tag name="AUTOSIZEGRID" val="True"/>
  <p:tag name="CHARTCOLORS" val="0"/>
  <p:tag name="MULTIRESPDIVISOR" val="1"/>
  <p:tag name="CORRECTPOINTVALUE" val="100"/>
  <p:tag name="ZEROBASED" val="False"/>
  <p:tag name="SHOWBARVISIBLE" val="True"/>
  <p:tag name="REQUIREPASSWORD" val="False"/>
  <p:tag name="RESPCOUNTERFORMAT" val="0"/>
  <p:tag name="NUMRESPONSES" val="10"/>
  <p:tag name="AUTOADVANCE" val="True"/>
  <p:tag name="TEAMSINLEADERBOARD" val="8"/>
  <p:tag name="BUBBLEGROUPING" val="3"/>
  <p:tag name="CUSTOMCELLBACKCOLOR2" val="-16711681"/>
  <p:tag name="DISPLAYDEVICEID" val="True"/>
  <p:tag name="GRIDPOSITION" val="1"/>
  <p:tag name="INCLUDENONRESPONDERS" val="True"/>
  <p:tag name="INCORRECTPOINTVALUE" val="0"/>
  <p:tag name="CHARTSCALE" val="True"/>
  <p:tag name="DEFAULTPORT" val="1001"/>
  <p:tag name="RESPTABLESTYLE" val="0"/>
  <p:tag name="BACKUPMAINTENANCE" val="7"/>
  <p:tag name="STDCHART" val="1"/>
  <p:tag name="DEFAULTNUMTEAMS" val="8"/>
  <p:tag name="USESCHEMECOLORS" val="True"/>
  <p:tag name="GRIDSIZE" val="{Width=800, Height=600}"/>
  <p:tag name="PARTLISTDEFAULT" val="0"/>
  <p:tag name="ADDINALWAYSLOADED" val="True"/>
  <p:tag name="ENABLEPRESENTERVPAD" val="False"/>
  <p:tag name="COUNTDOWNSECONDS" val="5"/>
  <p:tag name="ROTATIONINTERVAL" val="2"/>
  <p:tag name="BUBBLEVALUEFORMAT" val="0.0"/>
  <p:tag name="DISPLAYNAME" val="True"/>
  <p:tag name="CHARTLABELS" val="1"/>
  <p:tag name="REALTIMEBACKUP" val="False"/>
  <p:tag name="ANSWERNOWSTYLE" val="-1"/>
  <p:tag name="ALLOWDUPLICATES" val="False"/>
  <p:tag name="BUBBLENAMEVISIBLE" val="True"/>
  <p:tag name="GRIDOPACITY" val="100"/>
  <p:tag name="INCLUDEPPT" val="True"/>
  <p:tag name="EXPANDSHOWBAR" val="False"/>
  <p:tag name="CHARTVALUEFORMAT" val="0%"/>
  <p:tag name="CUSTOMCELLBACKCOLOR1" val="-256"/>
  <p:tag name="RESETCHARTS" val="True"/>
  <p:tag name="ANSWERNOWTEXT" val="Answer Now"/>
  <p:tag name="MAXRESPONDERS" val="8"/>
  <p:tag name="POLLINGCYCLE" val="2"/>
  <p:tag name="COUNTDOWNSTYLE" val="2"/>
  <p:tag name="CUSTOMCELLBACKCOLOR4" val="-65536"/>
  <p:tag name="TPVERSION" val="2006"/>
  <p:tag name="GRIDROTATIONINTERVAL" val="2"/>
  <p:tag name="AUTOUPDATEALIASES" val="True"/>
  <p:tag name="USEENTERPRISEMANAGER" val="False"/>
  <p:tag name="CUSTOMCELLFORECOLOR" val="-4144960"/>
  <p:tag name="AUTOADJUSTPARTRANGE" val="True"/>
  <p:tag name="ALLOWUSERFEEDBACK" val="True"/>
  <p:tag name="DELIMITERS" val="3.1"/>
</p:tagLst>
</file>

<file path=ppt/theme/theme1.xml><?xml version="1.0" encoding="utf-8"?>
<a:theme xmlns:a="http://schemas.openxmlformats.org/drawingml/2006/main" name="blank">
  <a:themeElements>
    <a:clrScheme name="blank 1">
      <a:dk1>
        <a:srgbClr val="CCCCCC"/>
      </a:dk1>
      <a:lt1>
        <a:srgbClr val="FFFFFF"/>
      </a:lt1>
      <a:dk2>
        <a:srgbClr val="000000"/>
      </a:dk2>
      <a:lt2>
        <a:srgbClr val="FFFFFF"/>
      </a:lt2>
      <a:accent1>
        <a:srgbClr val="00B4FF"/>
      </a:accent1>
      <a:accent2>
        <a:srgbClr val="EE5500"/>
      </a:accent2>
      <a:accent3>
        <a:srgbClr val="AAAAAA"/>
      </a:accent3>
      <a:accent4>
        <a:srgbClr val="DADADA"/>
      </a:accent4>
      <a:accent5>
        <a:srgbClr val="AAD6FF"/>
      </a:accent5>
      <a:accent6>
        <a:srgbClr val="D84C00"/>
      </a:accent6>
      <a:hlink>
        <a:srgbClr val="77BB11"/>
      </a:hlink>
      <a:folHlink>
        <a:srgbClr val="FFAA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charset="0"/>
          </a:defRPr>
        </a:defPPr>
      </a:lstStyle>
    </a:lnDef>
  </a:objectDefaults>
  <a:extraClrSchemeLst>
    <a:extraClrScheme>
      <a:clrScheme name="blank 1">
        <a:dk1>
          <a:srgbClr val="CCCCCC"/>
        </a:dk1>
        <a:lt1>
          <a:srgbClr val="FFFFFF"/>
        </a:lt1>
        <a:dk2>
          <a:srgbClr val="000000"/>
        </a:dk2>
        <a:lt2>
          <a:srgbClr val="FFFFFF"/>
        </a:lt2>
        <a:accent1>
          <a:srgbClr val="00B4FF"/>
        </a:accent1>
        <a:accent2>
          <a:srgbClr val="EE5500"/>
        </a:accent2>
        <a:accent3>
          <a:srgbClr val="AAAAAA"/>
        </a:accent3>
        <a:accent4>
          <a:srgbClr val="DADADA"/>
        </a:accent4>
        <a:accent5>
          <a:srgbClr val="AAD6FF"/>
        </a:accent5>
        <a:accent6>
          <a:srgbClr val="D84C00"/>
        </a:accent6>
        <a:hlink>
          <a:srgbClr val="77BB11"/>
        </a:hlink>
        <a:folHlink>
          <a:srgbClr val="FFAA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6673</TotalTime>
  <Words>4936</Words>
  <Application>Microsoft Office PowerPoint</Application>
  <PresentationFormat>On-screen Show (4:3)</PresentationFormat>
  <Paragraphs>682</Paragraphs>
  <Slides>48</Slides>
  <Notes>45</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blank</vt:lpstr>
      <vt:lpstr> </vt:lpstr>
      <vt:lpstr>Agenda</vt:lpstr>
      <vt:lpstr>Slide 3</vt:lpstr>
      <vt:lpstr>Slide 4</vt:lpstr>
      <vt:lpstr>Slide 5</vt:lpstr>
      <vt:lpstr>Slide 6</vt:lpstr>
      <vt:lpstr>Slide 7</vt:lpstr>
      <vt:lpstr>Slide 8</vt:lpstr>
      <vt:lpstr>Registry-Free Add-Ins</vt:lpstr>
      <vt:lpstr>Registry Free Add-in components</vt:lpstr>
      <vt:lpstr>Example .addin file</vt:lpstr>
      <vt:lpstr>.addin Localization (Support in 2013)</vt:lpstr>
      <vt:lpstr>Sample of Manifest File (.NET)</vt:lpstr>
      <vt:lpstr>Sample of Manifest File (C++)</vt:lpstr>
      <vt:lpstr>.addin File Locations</vt:lpstr>
      <vt:lpstr>Template post build and clean steps ( .NET)</vt:lpstr>
      <vt:lpstr>Template post build (C++)</vt:lpstr>
      <vt:lpstr>Visual Studio Express limitations</vt:lpstr>
      <vt:lpstr>Registry Free COM - Further reading</vt:lpstr>
      <vt:lpstr>Creating an Add-In</vt:lpstr>
      <vt:lpstr>Slide 21</vt:lpstr>
      <vt:lpstr>Slide 22</vt:lpstr>
      <vt:lpstr>Inventor SDK addin wizard</vt:lpstr>
      <vt:lpstr>Slide 24</vt:lpstr>
      <vt:lpstr>Slide 25</vt:lpstr>
      <vt:lpstr>Slide 26</vt:lpstr>
      <vt:lpstr>Slide 27</vt:lpstr>
      <vt:lpstr>Slide 28</vt:lpstr>
      <vt:lpstr>Slide 29</vt:lpstr>
      <vt:lpstr>Step 1 - Removing COM visibility (.Net)</vt:lpstr>
      <vt:lpstr>Step 1 - Removing COM visibility (C++)</vt:lpstr>
      <vt:lpstr>Step 2 - Creating manifest file</vt:lpstr>
      <vt:lpstr>Step 2 - Creating manifest file .NET dll</vt:lpstr>
      <vt:lpstr>Step 2 - Creating manifest file C++ dll</vt:lpstr>
      <vt:lpstr>Step 3 - Creating .addin file </vt:lpstr>
      <vt:lpstr>Step 4 – Embedding Manifest (.Net)</vt:lpstr>
      <vt:lpstr>Step 4 – Embedding Manifest (C++)</vt:lpstr>
      <vt:lpstr>Step 5 - Copying .addin file</vt:lpstr>
      <vt:lpstr>         Registry Free add-in deployment</vt:lpstr>
      <vt:lpstr>Add-in Installer – Registry Free</vt:lpstr>
      <vt:lpstr>Add-in Installer – Registry Free</vt:lpstr>
      <vt:lpstr>Slide 42</vt:lpstr>
      <vt:lpstr>Inventor App Store Deployment (2013)</vt:lpstr>
      <vt:lpstr>Slide 44</vt:lpstr>
      <vt:lpstr>Slide 45</vt:lpstr>
      <vt:lpstr>Slide 46</vt:lpstr>
      <vt:lpstr>Slide 47</vt:lpstr>
      <vt:lpstr>Slide 48</vt:lpstr>
    </vt:vector>
  </TitlesOfParts>
  <Company>Autodesk,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 Tinman MRD</dc:title>
  <dc:creator>Autodesk, Inc.</dc:creator>
  <cp:lastModifiedBy>liangx</cp:lastModifiedBy>
  <cp:revision>483</cp:revision>
  <dcterms:created xsi:type="dcterms:W3CDTF">2005-01-11T23:12:23Z</dcterms:created>
  <dcterms:modified xsi:type="dcterms:W3CDTF">2013-01-28T10:21:30Z</dcterms:modified>
</cp:coreProperties>
</file>