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4"/>
  </p:sldMasterIdLst>
  <p:notesMasterIdLst>
    <p:notesMasterId r:id="rId34"/>
  </p:notesMasterIdLst>
  <p:sldIdLst>
    <p:sldId id="422" r:id="rId5"/>
    <p:sldId id="426" r:id="rId6"/>
    <p:sldId id="431" r:id="rId7"/>
    <p:sldId id="433" r:id="rId8"/>
    <p:sldId id="468" r:id="rId9"/>
    <p:sldId id="464" r:id="rId10"/>
    <p:sldId id="469" r:id="rId11"/>
    <p:sldId id="465" r:id="rId12"/>
    <p:sldId id="470" r:id="rId13"/>
    <p:sldId id="472" r:id="rId14"/>
    <p:sldId id="466" r:id="rId15"/>
    <p:sldId id="473" r:id="rId16"/>
    <p:sldId id="474" r:id="rId17"/>
    <p:sldId id="467" r:id="rId18"/>
    <p:sldId id="449" r:id="rId19"/>
    <p:sldId id="450" r:id="rId20"/>
    <p:sldId id="453" r:id="rId21"/>
    <p:sldId id="430" r:id="rId22"/>
    <p:sldId id="427" r:id="rId23"/>
    <p:sldId id="454" r:id="rId24"/>
    <p:sldId id="455" r:id="rId25"/>
    <p:sldId id="456" r:id="rId26"/>
    <p:sldId id="461" r:id="rId27"/>
    <p:sldId id="462" r:id="rId28"/>
    <p:sldId id="475" r:id="rId29"/>
    <p:sldId id="457" r:id="rId30"/>
    <p:sldId id="476" r:id="rId31"/>
    <p:sldId id="477" r:id="rId32"/>
    <p:sldId id="428" r:id="rId33"/>
  </p:sldIdLst>
  <p:sldSz cx="9144000" cy="6858000" type="screen4x3"/>
  <p:notesSz cx="6858000" cy="9144000"/>
  <p:custDataLst>
    <p:tags r:id="rId35"/>
  </p:custDataLst>
  <p:defaultTextStyle>
    <a:defPPr>
      <a:defRPr lang="en-US"/>
    </a:defPPr>
    <a:lvl1pPr algn="l" rtl="0" fontAlgn="base">
      <a:spcBef>
        <a:spcPct val="0"/>
      </a:spcBef>
      <a:spcAft>
        <a:spcPct val="0"/>
      </a:spcAft>
      <a:defRPr u="sng" kern="1200">
        <a:solidFill>
          <a:schemeClr val="tx1"/>
        </a:solidFill>
        <a:latin typeface="Arial" charset="0"/>
        <a:ea typeface="+mn-ea"/>
        <a:cs typeface="Arial" charset="0"/>
      </a:defRPr>
    </a:lvl1pPr>
    <a:lvl2pPr marL="457200" algn="l" rtl="0" fontAlgn="base">
      <a:spcBef>
        <a:spcPct val="0"/>
      </a:spcBef>
      <a:spcAft>
        <a:spcPct val="0"/>
      </a:spcAft>
      <a:defRPr u="sng" kern="1200">
        <a:solidFill>
          <a:schemeClr val="tx1"/>
        </a:solidFill>
        <a:latin typeface="Arial" charset="0"/>
        <a:ea typeface="+mn-ea"/>
        <a:cs typeface="Arial" charset="0"/>
      </a:defRPr>
    </a:lvl2pPr>
    <a:lvl3pPr marL="914400" algn="l" rtl="0" fontAlgn="base">
      <a:spcBef>
        <a:spcPct val="0"/>
      </a:spcBef>
      <a:spcAft>
        <a:spcPct val="0"/>
      </a:spcAft>
      <a:defRPr u="sng" kern="1200">
        <a:solidFill>
          <a:schemeClr val="tx1"/>
        </a:solidFill>
        <a:latin typeface="Arial" charset="0"/>
        <a:ea typeface="+mn-ea"/>
        <a:cs typeface="Arial" charset="0"/>
      </a:defRPr>
    </a:lvl3pPr>
    <a:lvl4pPr marL="1371600" algn="l" rtl="0" fontAlgn="base">
      <a:spcBef>
        <a:spcPct val="0"/>
      </a:spcBef>
      <a:spcAft>
        <a:spcPct val="0"/>
      </a:spcAft>
      <a:defRPr u="sng" kern="1200">
        <a:solidFill>
          <a:schemeClr val="tx1"/>
        </a:solidFill>
        <a:latin typeface="Arial" charset="0"/>
        <a:ea typeface="+mn-ea"/>
        <a:cs typeface="Arial" charset="0"/>
      </a:defRPr>
    </a:lvl4pPr>
    <a:lvl5pPr marL="1828800" algn="l" rtl="0" fontAlgn="base">
      <a:spcBef>
        <a:spcPct val="0"/>
      </a:spcBef>
      <a:spcAft>
        <a:spcPct val="0"/>
      </a:spcAft>
      <a:defRPr u="sng" kern="1200">
        <a:solidFill>
          <a:schemeClr val="tx1"/>
        </a:solidFill>
        <a:latin typeface="Arial" charset="0"/>
        <a:ea typeface="+mn-ea"/>
        <a:cs typeface="Arial" charset="0"/>
      </a:defRPr>
    </a:lvl5pPr>
    <a:lvl6pPr marL="2286000" algn="l" defTabSz="914400" rtl="0" eaLnBrk="1" latinLnBrk="0" hangingPunct="1">
      <a:defRPr u="sng" kern="1200">
        <a:solidFill>
          <a:schemeClr val="tx1"/>
        </a:solidFill>
        <a:latin typeface="Arial" charset="0"/>
        <a:ea typeface="+mn-ea"/>
        <a:cs typeface="Arial" charset="0"/>
      </a:defRPr>
    </a:lvl6pPr>
    <a:lvl7pPr marL="2743200" algn="l" defTabSz="914400" rtl="0" eaLnBrk="1" latinLnBrk="0" hangingPunct="1">
      <a:defRPr u="sng" kern="1200">
        <a:solidFill>
          <a:schemeClr val="tx1"/>
        </a:solidFill>
        <a:latin typeface="Arial" charset="0"/>
        <a:ea typeface="+mn-ea"/>
        <a:cs typeface="Arial" charset="0"/>
      </a:defRPr>
    </a:lvl7pPr>
    <a:lvl8pPr marL="3200400" algn="l" defTabSz="914400" rtl="0" eaLnBrk="1" latinLnBrk="0" hangingPunct="1">
      <a:defRPr u="sng" kern="1200">
        <a:solidFill>
          <a:schemeClr val="tx1"/>
        </a:solidFill>
        <a:latin typeface="Arial" charset="0"/>
        <a:ea typeface="+mn-ea"/>
        <a:cs typeface="Arial" charset="0"/>
      </a:defRPr>
    </a:lvl8pPr>
    <a:lvl9pPr marL="3657600" algn="l" defTabSz="914400" rtl="0" eaLnBrk="1" latinLnBrk="0" hangingPunct="1">
      <a:defRPr u="sng"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00FF00"/>
    <a:srgbClr val="00CC00"/>
    <a:srgbClr val="CC9900"/>
    <a:srgbClr val="009999"/>
    <a:srgbClr val="008080"/>
    <a:srgbClr val="FFCC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588" autoAdjust="0"/>
    <p:restoredTop sz="69726" autoAdjust="0"/>
  </p:normalViewPr>
  <p:slideViewPr>
    <p:cSldViewPr snapToGrid="0">
      <p:cViewPr varScale="1">
        <p:scale>
          <a:sx n="70" d="100"/>
          <a:sy n="70" d="100"/>
        </p:scale>
        <p:origin x="-16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u="none">
                <a:cs typeface="+mn-cs"/>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cs typeface="+mn-cs"/>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u="none">
                <a:cs typeface="+mn-cs"/>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cs typeface="+mn-cs"/>
              </a:defRPr>
            </a:lvl1pPr>
          </a:lstStyle>
          <a:p>
            <a:pPr>
              <a:defRPr/>
            </a:pPr>
            <a:fld id="{C5FFF9D4-6F7E-4E95-BDAF-00943C8AFFC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B0A06F25-44DF-41FE-B62D-13B6CA9C3CC7}" type="slidenum">
              <a:rPr lang="en-US" smtClean="0"/>
              <a:pPr>
                <a:defRPr/>
              </a:pPr>
              <a:t>1</a:t>
            </a:fld>
            <a:endParaRPr lang="en-US" smtClean="0"/>
          </a:p>
        </p:txBody>
      </p:sp>
      <p:sp>
        <p:nvSpPr>
          <p:cNvPr id="58371" name="Rectangle 2"/>
          <p:cNvSpPr>
            <a:spLocks noGrp="1" noRot="1" noChangeAspect="1" noChangeArrowheads="1" noTextEdit="1"/>
          </p:cNvSpPr>
          <p:nvPr>
            <p:ph type="sldImg"/>
          </p:nvPr>
        </p:nvSpPr>
        <p:spPr>
          <a:xfrm>
            <a:off x="1692275" y="685800"/>
            <a:ext cx="3568700" cy="2678113"/>
          </a:xfrm>
          <a:ln/>
        </p:spPr>
      </p:sp>
      <p:sp>
        <p:nvSpPr>
          <p:cNvPr id="58372" name="Rectangle 3"/>
          <p:cNvSpPr>
            <a:spLocks noGrp="1" noChangeArrowheads="1"/>
          </p:cNvSpPr>
          <p:nvPr>
            <p:ph type="body" idx="1"/>
          </p:nvPr>
        </p:nvSpPr>
        <p:spPr>
          <a:noFill/>
          <a:ln/>
        </p:spPr>
        <p:txBody>
          <a:bodyPr/>
          <a:lstStyle/>
          <a:p>
            <a:pPr eaLnBrk="1" hangingPunct="1">
              <a:spcBef>
                <a:spcPct val="0"/>
              </a:spcBef>
            </a:pPr>
            <a:endParaRPr lang="en-US" sz="1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kern="1200" dirty="0" smtClean="0">
                <a:solidFill>
                  <a:schemeClr val="tx1"/>
                </a:solidFill>
                <a:latin typeface="Arial" charset="0"/>
                <a:ea typeface="+mn-ea"/>
                <a:cs typeface="Tahoma" pitchFamily="34" charset="0"/>
              </a:rPr>
              <a:t>Print the list of Contextual Tabs display name in the Part document</a:t>
            </a:r>
            <a:br>
              <a:rPr lang="en-US" sz="1600" kern="1200" dirty="0" smtClean="0">
                <a:solidFill>
                  <a:schemeClr val="tx1"/>
                </a:solidFill>
                <a:latin typeface="Arial" charset="0"/>
                <a:ea typeface="+mn-ea"/>
                <a:cs typeface="Tahoma" pitchFamily="34" charset="0"/>
              </a:rPr>
            </a:br>
            <a:endParaRPr lang="en-US" sz="1600" kern="1200" dirty="0" smtClean="0">
              <a:solidFill>
                <a:schemeClr val="tx1"/>
              </a:solidFill>
              <a:latin typeface="Arial" charset="0"/>
              <a:ea typeface="+mn-ea"/>
              <a:cs typeface="Tahoma" pitchFamily="34" charset="0"/>
            </a:endParaRPr>
          </a:p>
          <a:p>
            <a:pPr lvl="0">
              <a:lnSpc>
                <a:spcPts val="1100"/>
              </a:lnSpc>
              <a:buNone/>
            </a:pPr>
            <a:r>
              <a:rPr lang="en-US" sz="1600" b="1" dirty="0" smtClean="0">
                <a:cs typeface="Tahoma" pitchFamily="34" charset="0"/>
              </a:rPr>
              <a:t>Sub </a:t>
            </a:r>
            <a:r>
              <a:rPr lang="en-US" sz="1600" b="1" dirty="0" err="1" smtClean="0">
                <a:cs typeface="Tahoma" pitchFamily="34" charset="0"/>
              </a:rPr>
              <a:t>PrintContextualTabs</a:t>
            </a:r>
            <a:r>
              <a:rPr lang="en-US" sz="1600" b="1" dirty="0" smtClean="0">
                <a:cs typeface="Tahoma" pitchFamily="34" charset="0"/>
              </a:rPr>
              <a:t>()</a:t>
            </a:r>
          </a:p>
          <a:p>
            <a:pPr lvl="0">
              <a:lnSpc>
                <a:spcPts val="1100"/>
              </a:lnSpc>
              <a:buNone/>
            </a:pPr>
            <a:endParaRPr lang="en-US" sz="1600" b="1" dirty="0" smtClean="0">
              <a:cs typeface="Tahoma" pitchFamily="34" charset="0"/>
            </a:endParaRPr>
          </a:p>
          <a:p>
            <a:pPr lvl="0">
              <a:lnSpc>
                <a:spcPts val="1100"/>
              </a:lnSpc>
              <a:buNone/>
            </a:pPr>
            <a:r>
              <a:rPr lang="en-US" sz="1600" b="1" dirty="0" smtClean="0">
                <a:cs typeface="Tahoma" pitchFamily="34" charset="0"/>
              </a:rPr>
              <a:t>	Dim </a:t>
            </a:r>
            <a:r>
              <a:rPr lang="en-US" sz="1600" b="1" dirty="0" err="1" smtClean="0">
                <a:cs typeface="Tahoma" pitchFamily="34" charset="0"/>
              </a:rPr>
              <a:t>oUIManager</a:t>
            </a:r>
            <a:r>
              <a:rPr lang="en-US" sz="1600" b="1" dirty="0" smtClean="0">
                <a:cs typeface="Tahoma" pitchFamily="34" charset="0"/>
              </a:rPr>
              <a:t> As </a:t>
            </a:r>
            <a:r>
              <a:rPr lang="en-US" sz="1600" b="1" dirty="0" err="1" smtClean="0">
                <a:cs typeface="Tahoma" pitchFamily="34" charset="0"/>
              </a:rPr>
              <a:t>UserInterfaceManager</a:t>
            </a:r>
            <a:endParaRPr lang="en-US" sz="1600" b="1" dirty="0" smtClean="0">
              <a:cs typeface="Tahoma" pitchFamily="34" charset="0"/>
            </a:endParaRPr>
          </a:p>
          <a:p>
            <a:pPr lvl="0">
              <a:lnSpc>
                <a:spcPts val="1100"/>
              </a:lnSpc>
              <a:buNone/>
            </a:pPr>
            <a:r>
              <a:rPr lang="en-US" sz="1600" b="1" dirty="0" smtClean="0">
                <a:cs typeface="Tahoma" pitchFamily="34" charset="0"/>
              </a:rPr>
              <a:t>    Set </a:t>
            </a:r>
            <a:r>
              <a:rPr lang="en-US" sz="1600" b="1" dirty="0" err="1" smtClean="0">
                <a:cs typeface="Tahoma" pitchFamily="34" charset="0"/>
              </a:rPr>
              <a:t>oUIManager</a:t>
            </a:r>
            <a:r>
              <a:rPr lang="en-US" sz="1600" b="1" dirty="0" smtClean="0">
                <a:cs typeface="Tahoma" pitchFamily="34" charset="0"/>
              </a:rPr>
              <a:t> = </a:t>
            </a:r>
            <a:r>
              <a:rPr lang="en-US" sz="1600" b="1" dirty="0" err="1" smtClean="0">
                <a:cs typeface="Tahoma" pitchFamily="34" charset="0"/>
              </a:rPr>
              <a:t>ThisApplication.UserInterfaceManager</a:t>
            </a:r>
            <a:endParaRPr lang="en-US" sz="1600" b="1" dirty="0" smtClean="0">
              <a:cs typeface="Tahoma" pitchFamily="34" charset="0"/>
            </a:endParaRPr>
          </a:p>
          <a:p>
            <a:pPr lvl="0">
              <a:lnSpc>
                <a:spcPts val="1100"/>
              </a:lnSpc>
              <a:buNone/>
            </a:pPr>
            <a:r>
              <a:rPr lang="en-US" sz="1600" b="1" dirty="0" smtClean="0">
                <a:cs typeface="Tahoma" pitchFamily="34" charset="0"/>
              </a:rPr>
              <a:t>    </a:t>
            </a:r>
          </a:p>
          <a:p>
            <a:pPr lvl="0">
              <a:lnSpc>
                <a:spcPts val="1100"/>
              </a:lnSpc>
              <a:buNone/>
            </a:pPr>
            <a:r>
              <a:rPr lang="en-US" sz="1600" b="1" dirty="0" smtClean="0">
                <a:cs typeface="Tahoma" pitchFamily="34" charset="0"/>
              </a:rPr>
              <a:t>    Dim </a:t>
            </a:r>
            <a:r>
              <a:rPr lang="en-US" sz="1600" b="1" dirty="0" err="1" smtClean="0">
                <a:cs typeface="Tahoma" pitchFamily="34" charset="0"/>
              </a:rPr>
              <a:t>oRibbon</a:t>
            </a:r>
            <a:r>
              <a:rPr lang="en-US" sz="1600" b="1" dirty="0" smtClean="0">
                <a:cs typeface="Tahoma" pitchFamily="34" charset="0"/>
              </a:rPr>
              <a:t> As Ribbon</a:t>
            </a:r>
          </a:p>
          <a:p>
            <a:pPr lvl="0">
              <a:lnSpc>
                <a:spcPts val="1100"/>
              </a:lnSpc>
              <a:buNone/>
            </a:pPr>
            <a:r>
              <a:rPr lang="en-US" sz="1600" b="1" dirty="0" smtClean="0">
                <a:cs typeface="Tahoma" pitchFamily="34" charset="0"/>
              </a:rPr>
              <a:t>    Set </a:t>
            </a:r>
            <a:r>
              <a:rPr lang="en-US" sz="1600" b="1" dirty="0" err="1" smtClean="0">
                <a:cs typeface="Tahoma" pitchFamily="34" charset="0"/>
              </a:rPr>
              <a:t>oRibbon</a:t>
            </a:r>
            <a:r>
              <a:rPr lang="en-US" sz="1600" b="1" dirty="0" smtClean="0">
                <a:cs typeface="Tahoma" pitchFamily="34" charset="0"/>
              </a:rPr>
              <a:t> = </a:t>
            </a:r>
            <a:r>
              <a:rPr lang="en-US" sz="1600" b="1" dirty="0" err="1" smtClean="0">
                <a:cs typeface="Tahoma" pitchFamily="34" charset="0"/>
              </a:rPr>
              <a:t>oUIManager.Ribbons.Item</a:t>
            </a:r>
            <a:r>
              <a:rPr lang="en-US" sz="1600" b="1" dirty="0" smtClean="0">
                <a:cs typeface="Tahoma" pitchFamily="34" charset="0"/>
              </a:rPr>
              <a:t>("Part")</a:t>
            </a:r>
          </a:p>
          <a:p>
            <a:pPr lvl="0">
              <a:lnSpc>
                <a:spcPts val="1100"/>
              </a:lnSpc>
              <a:buNone/>
            </a:pPr>
            <a:r>
              <a:rPr lang="en-US" sz="1600" b="1" dirty="0" smtClean="0">
                <a:cs typeface="Tahoma" pitchFamily="34" charset="0"/>
              </a:rPr>
              <a:t>            </a:t>
            </a:r>
          </a:p>
          <a:p>
            <a:pPr lvl="0">
              <a:lnSpc>
                <a:spcPts val="1100"/>
              </a:lnSpc>
              <a:buNone/>
            </a:pPr>
            <a:r>
              <a:rPr lang="en-US" sz="1600" b="1" dirty="0" smtClean="0">
                <a:cs typeface="Tahoma" pitchFamily="34" charset="0"/>
              </a:rPr>
              <a:t>    Dim </a:t>
            </a:r>
            <a:r>
              <a:rPr lang="en-US" sz="1600" b="1" dirty="0" err="1" smtClean="0">
                <a:cs typeface="Tahoma" pitchFamily="34" charset="0"/>
              </a:rPr>
              <a:t>oRibbonTabs</a:t>
            </a:r>
            <a:r>
              <a:rPr lang="en-US" sz="1600" b="1" dirty="0" smtClean="0">
                <a:cs typeface="Tahoma" pitchFamily="34" charset="0"/>
              </a:rPr>
              <a:t> As </a:t>
            </a:r>
            <a:r>
              <a:rPr lang="en-US" sz="1600" b="1" dirty="0" err="1" smtClean="0">
                <a:cs typeface="Tahoma" pitchFamily="34" charset="0"/>
              </a:rPr>
              <a:t>RibbonTabs</a:t>
            </a:r>
            <a:endParaRPr lang="en-US" sz="1600" b="1" dirty="0" smtClean="0">
              <a:cs typeface="Tahoma" pitchFamily="34" charset="0"/>
            </a:endParaRPr>
          </a:p>
          <a:p>
            <a:pPr lvl="0">
              <a:lnSpc>
                <a:spcPts val="1100"/>
              </a:lnSpc>
              <a:buNone/>
            </a:pPr>
            <a:r>
              <a:rPr lang="en-US" sz="1600" b="1" dirty="0" smtClean="0">
                <a:cs typeface="Tahoma" pitchFamily="34" charset="0"/>
              </a:rPr>
              <a:t>    Dim </a:t>
            </a:r>
            <a:r>
              <a:rPr lang="en-US" sz="1600" b="1" dirty="0" err="1" smtClean="0">
                <a:cs typeface="Tahoma" pitchFamily="34" charset="0"/>
              </a:rPr>
              <a:t>oRibbonTab</a:t>
            </a:r>
            <a:r>
              <a:rPr lang="en-US" sz="1600" b="1" dirty="0" smtClean="0">
                <a:cs typeface="Tahoma" pitchFamily="34" charset="0"/>
              </a:rPr>
              <a:t> As </a:t>
            </a:r>
            <a:r>
              <a:rPr lang="en-US" sz="1600" b="1" dirty="0" err="1" smtClean="0">
                <a:cs typeface="Tahoma" pitchFamily="34" charset="0"/>
              </a:rPr>
              <a:t>RibbonTab</a:t>
            </a:r>
            <a:endParaRPr lang="en-US" sz="1600" b="1" dirty="0" smtClean="0">
              <a:cs typeface="Tahoma" pitchFamily="34" charset="0"/>
            </a:endParaRPr>
          </a:p>
          <a:p>
            <a:pPr lvl="0">
              <a:lnSpc>
                <a:spcPts val="1100"/>
              </a:lnSpc>
              <a:buNone/>
            </a:pPr>
            <a:r>
              <a:rPr lang="en-US" sz="1600" b="1" dirty="0" smtClean="0">
                <a:cs typeface="Tahoma" pitchFamily="34" charset="0"/>
              </a:rPr>
              <a:t>    </a:t>
            </a:r>
          </a:p>
          <a:p>
            <a:pPr lvl="0">
              <a:lnSpc>
                <a:spcPts val="1100"/>
              </a:lnSpc>
              <a:buNone/>
            </a:pPr>
            <a:r>
              <a:rPr lang="en-US" sz="1600" b="1" dirty="0" smtClean="0">
                <a:cs typeface="Tahoma" pitchFamily="34" charset="0"/>
              </a:rPr>
              <a:t>    Set </a:t>
            </a:r>
            <a:r>
              <a:rPr lang="en-US" sz="1600" b="1" dirty="0" err="1" smtClean="0">
                <a:cs typeface="Tahoma" pitchFamily="34" charset="0"/>
              </a:rPr>
              <a:t>oRibbonTabs</a:t>
            </a:r>
            <a:r>
              <a:rPr lang="en-US" sz="1600" b="1" dirty="0" smtClean="0">
                <a:cs typeface="Tahoma" pitchFamily="34" charset="0"/>
              </a:rPr>
              <a:t> = </a:t>
            </a:r>
            <a:r>
              <a:rPr lang="en-US" sz="1600" b="1" dirty="0" err="1" smtClean="0">
                <a:cs typeface="Tahoma" pitchFamily="34" charset="0"/>
              </a:rPr>
              <a:t>oRibbon.RibbonTabs</a:t>
            </a:r>
            <a:endParaRPr lang="en-US" sz="1600" b="1" dirty="0" smtClean="0">
              <a:cs typeface="Tahoma" pitchFamily="34" charset="0"/>
            </a:endParaRPr>
          </a:p>
          <a:p>
            <a:pPr lvl="0">
              <a:lnSpc>
                <a:spcPts val="1100"/>
              </a:lnSpc>
              <a:buNone/>
            </a:pPr>
            <a:r>
              <a:rPr lang="en-US" sz="1600" b="1" dirty="0" smtClean="0">
                <a:cs typeface="Tahoma" pitchFamily="34" charset="0"/>
              </a:rPr>
              <a:t>    </a:t>
            </a:r>
          </a:p>
          <a:p>
            <a:pPr lvl="0">
              <a:lnSpc>
                <a:spcPts val="1100"/>
              </a:lnSpc>
              <a:buNone/>
            </a:pPr>
            <a:r>
              <a:rPr lang="en-US" sz="1600" b="1" dirty="0" smtClean="0">
                <a:cs typeface="Tahoma" pitchFamily="34" charset="0"/>
              </a:rPr>
              <a:t>    For Each </a:t>
            </a:r>
            <a:r>
              <a:rPr lang="en-US" sz="1600" b="1" dirty="0" err="1" smtClean="0">
                <a:cs typeface="Tahoma" pitchFamily="34" charset="0"/>
              </a:rPr>
              <a:t>oRibbonTab</a:t>
            </a:r>
            <a:r>
              <a:rPr lang="en-US" sz="1600" b="1" dirty="0" smtClean="0">
                <a:cs typeface="Tahoma" pitchFamily="34" charset="0"/>
              </a:rPr>
              <a:t> In </a:t>
            </a:r>
            <a:r>
              <a:rPr lang="en-US" sz="1600" b="1" dirty="0" err="1" smtClean="0">
                <a:cs typeface="Tahoma" pitchFamily="34" charset="0"/>
              </a:rPr>
              <a:t>oRibbonTabs</a:t>
            </a:r>
            <a:endParaRPr lang="en-US" sz="1600" b="1" dirty="0" smtClean="0">
              <a:cs typeface="Tahoma" pitchFamily="34" charset="0"/>
            </a:endParaRPr>
          </a:p>
          <a:p>
            <a:pPr lvl="0">
              <a:lnSpc>
                <a:spcPts val="1100"/>
              </a:lnSpc>
              <a:buNone/>
            </a:pPr>
            <a:r>
              <a:rPr lang="en-US" sz="1600" b="1" dirty="0" smtClean="0">
                <a:solidFill>
                  <a:schemeClr val="accent1"/>
                </a:solidFill>
                <a:cs typeface="Tahoma" pitchFamily="34" charset="0"/>
              </a:rPr>
              <a:t>        ' Non Permanent visible tabs</a:t>
            </a:r>
          </a:p>
          <a:p>
            <a:pPr lvl="0">
              <a:lnSpc>
                <a:spcPts val="1100"/>
              </a:lnSpc>
              <a:buNone/>
            </a:pPr>
            <a:r>
              <a:rPr lang="en-US" sz="1600" b="1" dirty="0" smtClean="0">
                <a:cs typeface="Tahoma" pitchFamily="34" charset="0"/>
              </a:rPr>
              <a:t>        If </a:t>
            </a:r>
            <a:r>
              <a:rPr lang="en-US" sz="1600" b="1" dirty="0" err="1" smtClean="0">
                <a:cs typeface="Tahoma" pitchFamily="34" charset="0"/>
              </a:rPr>
              <a:t>oRibbonTab.Contextual</a:t>
            </a:r>
            <a:r>
              <a:rPr lang="en-US" sz="1600" b="1" dirty="0" smtClean="0">
                <a:cs typeface="Tahoma" pitchFamily="34" charset="0"/>
              </a:rPr>
              <a:t> Then</a:t>
            </a:r>
          </a:p>
          <a:p>
            <a:pPr lvl="0">
              <a:lnSpc>
                <a:spcPts val="1100"/>
              </a:lnSpc>
              <a:buNone/>
            </a:pPr>
            <a:r>
              <a:rPr lang="en-US" sz="1600" b="1" dirty="0" smtClean="0">
                <a:cs typeface="Tahoma" pitchFamily="34" charset="0"/>
              </a:rPr>
              <a:t>            </a:t>
            </a:r>
            <a:r>
              <a:rPr lang="en-US" sz="1600" b="1" dirty="0" err="1" smtClean="0">
                <a:cs typeface="Tahoma" pitchFamily="34" charset="0"/>
              </a:rPr>
              <a:t>Debug.Print</a:t>
            </a:r>
            <a:r>
              <a:rPr lang="en-US" sz="1600" b="1" dirty="0" smtClean="0">
                <a:cs typeface="Tahoma" pitchFamily="34" charset="0"/>
              </a:rPr>
              <a:t> </a:t>
            </a:r>
            <a:r>
              <a:rPr lang="en-US" sz="1600" b="1" dirty="0" err="1" smtClean="0">
                <a:cs typeface="Tahoma" pitchFamily="34" charset="0"/>
              </a:rPr>
              <a:t>oRibbonTab.DisplayName</a:t>
            </a:r>
            <a:endParaRPr lang="en-US" sz="1600" b="1" dirty="0" smtClean="0">
              <a:cs typeface="Tahoma" pitchFamily="34" charset="0"/>
            </a:endParaRPr>
          </a:p>
          <a:p>
            <a:pPr lvl="0">
              <a:lnSpc>
                <a:spcPts val="1100"/>
              </a:lnSpc>
              <a:buNone/>
            </a:pPr>
            <a:r>
              <a:rPr lang="en-US" sz="1600" b="1" dirty="0" smtClean="0">
                <a:cs typeface="Tahoma" pitchFamily="34" charset="0"/>
              </a:rPr>
              <a:t>        End If</a:t>
            </a:r>
          </a:p>
          <a:p>
            <a:pPr lvl="0">
              <a:lnSpc>
                <a:spcPts val="1100"/>
              </a:lnSpc>
              <a:buNone/>
            </a:pPr>
            <a:r>
              <a:rPr lang="en-US" sz="1600" b="1" dirty="0" smtClean="0">
                <a:cs typeface="Tahoma" pitchFamily="34" charset="0"/>
              </a:rPr>
              <a:t>    Next</a:t>
            </a:r>
          </a:p>
          <a:p>
            <a:pPr lvl="0">
              <a:lnSpc>
                <a:spcPts val="1100"/>
              </a:lnSpc>
              <a:buNone/>
            </a:pPr>
            <a:endParaRPr lang="en-US" sz="1600" b="1" dirty="0" smtClean="0">
              <a:cs typeface="Tahoma" pitchFamily="34" charset="0"/>
            </a:endParaRPr>
          </a:p>
          <a:p>
            <a:pPr lvl="0">
              <a:lnSpc>
                <a:spcPts val="1100"/>
              </a:lnSpc>
              <a:buNone/>
            </a:pPr>
            <a:r>
              <a:rPr lang="en-US" sz="1600" b="1" dirty="0" smtClean="0">
                <a:cs typeface="Tahoma" pitchFamily="34" charset="0"/>
              </a:rPr>
              <a:t>End Sub</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RibbonPanel</a:t>
            </a:r>
            <a:r>
              <a:rPr lang="en-US" baseline="0" dirty="0" smtClean="0"/>
              <a:t> allows the logical grouping of commands within a tab. For example, </a:t>
            </a:r>
            <a:r>
              <a:rPr lang="en-US" baseline="0" dirty="0" err="1" smtClean="0"/>
              <a:t>thre</a:t>
            </a:r>
            <a:r>
              <a:rPr lang="en-US" baseline="0" dirty="0" smtClean="0"/>
              <a:t> Measure panel groups all the measurement tools.</a:t>
            </a:r>
          </a:p>
          <a:p>
            <a:endParaRPr lang="en-US" baseline="0" dirty="0" smtClean="0"/>
          </a:p>
          <a:p>
            <a:r>
              <a:rPr lang="en-US" baseline="0" dirty="0" smtClean="0"/>
              <a:t>As for Tabs, you can edit, create and set the visibility of panels. And you can also define slide-out controls. If you look at the Measure tab in the screenshot, you’ll see a little arrow. Clicking on that reveals more measurement controls (normally you’ll put the less often used controls in the slide-out).</a:t>
            </a:r>
          </a:p>
          <a:p>
            <a:endParaRPr lang="en-US" baseline="0" dirty="0" smtClean="0"/>
          </a:p>
          <a:p>
            <a:r>
              <a:rPr lang="en-US" baseline="0" dirty="0" smtClean="0"/>
              <a:t>Users can reorganize the panels, they can turn them on and off, and they can pull a panel off a tab to create a floating panel.</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DisplayName</a:t>
            </a:r>
            <a:r>
              <a:rPr lang="en-US" dirty="0" smtClean="0"/>
              <a:t>  - Input string that defines the display name of the ribbon Panel</a:t>
            </a:r>
          </a:p>
          <a:p>
            <a:r>
              <a:rPr lang="en-US" dirty="0" err="1" smtClean="0"/>
              <a:t>InternalName</a:t>
            </a:r>
            <a:r>
              <a:rPr lang="en-US" dirty="0" smtClean="0"/>
              <a:t>  Input string that defines the unique internal name of the ribbon Panel. This can used to find a specific Panel.  </a:t>
            </a:r>
          </a:p>
          <a:p>
            <a:r>
              <a:rPr lang="en-US" dirty="0" err="1" smtClean="0"/>
              <a:t>ClientId</a:t>
            </a:r>
            <a:r>
              <a:rPr lang="en-US" dirty="0" smtClean="0"/>
              <a:t>   -  Input String that uniquely identifies the client. This is the CLSID of the </a:t>
            </a:r>
            <a:r>
              <a:rPr lang="en-US" dirty="0" err="1" smtClean="0"/>
              <a:t>AddIn</a:t>
            </a:r>
            <a:r>
              <a:rPr lang="en-US" dirty="0" smtClean="0"/>
              <a:t> in a string form, e.g. "{C9A6C580-3817-11D0-BE4E-080036E87B02}". It is not 	recommended to pass a “dummy” string or a null string.</a:t>
            </a:r>
          </a:p>
          <a:p>
            <a:r>
              <a:rPr lang="en-US" sz="1200" dirty="0" err="1" smtClean="0"/>
              <a:t>TargetPanelInternalName</a:t>
            </a:r>
            <a:r>
              <a:rPr lang="en-US" sz="1200" dirty="0" smtClean="0"/>
              <a:t>  </a:t>
            </a:r>
            <a:r>
              <a:rPr lang="en-US" dirty="0" smtClean="0"/>
              <a:t>Optional , String that specifies existing tab to position the new Panel</a:t>
            </a:r>
            <a:r>
              <a:rPr lang="en-US" baseline="0" dirty="0" smtClean="0"/>
              <a:t> </a:t>
            </a:r>
            <a:r>
              <a:rPr lang="en-US" dirty="0" smtClean="0"/>
              <a:t>next to. </a:t>
            </a:r>
          </a:p>
          <a:p>
            <a:r>
              <a:rPr lang="en-US" sz="1200" dirty="0" err="1" smtClean="0"/>
              <a:t>InsertBeforeTargetPanel</a:t>
            </a:r>
            <a:r>
              <a:rPr lang="en-US" sz="1200" dirty="0" smtClean="0"/>
              <a:t>  </a:t>
            </a:r>
            <a:r>
              <a:rPr lang="en-US" dirty="0" smtClean="0"/>
              <a:t>Optional, Boolean value that specifies whether to position the new panel before or after the target ribbon panel. </a:t>
            </a:r>
          </a:p>
          <a:p>
            <a:r>
              <a:rPr lang="en-US" dirty="0" smtClean="0"/>
              <a:t>	                 The argument defaults to False and is not used if  the </a:t>
            </a:r>
            <a:r>
              <a:rPr lang="en-US" sz="1200" dirty="0" err="1" smtClean="0"/>
              <a:t>TargetPanelInternalName</a:t>
            </a:r>
            <a:r>
              <a:rPr lang="en-US" sz="1200" dirty="0" smtClean="0"/>
              <a:t> </a:t>
            </a:r>
            <a:r>
              <a:rPr lang="en-US" dirty="0" smtClean="0"/>
              <a:t>argument is not specified. </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ahoma" pitchFamily="34" charset="0"/>
              </a:rPr>
              <a:t>Get the "Modify" panel in Part document "Model" tab and place it as first panel</a:t>
            </a:r>
          </a:p>
          <a:p>
            <a:endParaRPr lang="en-US" dirty="0" smtClean="0">
              <a:cs typeface="Tahoma" pitchFamily="34" charset="0"/>
            </a:endParaRPr>
          </a:p>
          <a:p>
            <a:pPr lvl="0">
              <a:lnSpc>
                <a:spcPts val="1100"/>
              </a:lnSpc>
              <a:buNone/>
            </a:pPr>
            <a:r>
              <a:rPr lang="en-US" sz="1400" b="1" dirty="0" smtClean="0">
                <a:cs typeface="Tahoma" pitchFamily="34" charset="0"/>
              </a:rPr>
              <a:t>Sub </a:t>
            </a:r>
            <a:r>
              <a:rPr lang="en-US" sz="1400" b="1" dirty="0" err="1" smtClean="0">
                <a:cs typeface="Tahoma" pitchFamily="34" charset="0"/>
              </a:rPr>
              <a:t>RepositionPanel</a:t>
            </a:r>
            <a:r>
              <a:rPr lang="en-US" sz="1400" b="1" dirty="0" smtClean="0">
                <a:cs typeface="Tahoma" pitchFamily="34" charset="0"/>
              </a:rPr>
              <a:t>()</a:t>
            </a:r>
          </a:p>
          <a:p>
            <a:pPr lvl="0">
              <a:lnSpc>
                <a:spcPts val="1100"/>
              </a:lnSpc>
              <a:buNone/>
            </a:pPr>
            <a:r>
              <a:rPr lang="en-US" sz="1400" b="1" dirty="0" smtClean="0">
                <a:cs typeface="Tahoma" pitchFamily="34" charset="0"/>
              </a:rPr>
              <a:t>    </a:t>
            </a:r>
          </a:p>
          <a:p>
            <a:pPr lvl="0">
              <a:lnSpc>
                <a:spcPts val="1100"/>
              </a:lnSpc>
              <a:buNone/>
            </a:pPr>
            <a:r>
              <a:rPr lang="en-US" sz="1400" b="1" dirty="0" smtClean="0">
                <a:cs typeface="Tahoma" pitchFamily="34" charset="0"/>
              </a:rPr>
              <a:t>    Dim </a:t>
            </a:r>
            <a:r>
              <a:rPr lang="en-US" sz="1400" b="1" dirty="0" err="1" smtClean="0">
                <a:cs typeface="Tahoma" pitchFamily="34" charset="0"/>
              </a:rPr>
              <a:t>oRibbon</a:t>
            </a:r>
            <a:r>
              <a:rPr lang="en-US" sz="1400" b="1" dirty="0" smtClean="0">
                <a:cs typeface="Tahoma" pitchFamily="34" charset="0"/>
              </a:rPr>
              <a:t> As Ribbon</a:t>
            </a:r>
          </a:p>
          <a:p>
            <a:pPr lvl="0">
              <a:lnSpc>
                <a:spcPts val="1100"/>
              </a:lnSpc>
              <a:buNone/>
            </a:pPr>
            <a:r>
              <a:rPr lang="en-US" sz="1400" b="1" dirty="0" smtClean="0">
                <a:cs typeface="Tahoma" pitchFamily="34" charset="0"/>
              </a:rPr>
              <a:t>    Set </a:t>
            </a:r>
            <a:r>
              <a:rPr lang="en-US" sz="1400" b="1" dirty="0" err="1" smtClean="0">
                <a:cs typeface="Tahoma" pitchFamily="34" charset="0"/>
              </a:rPr>
              <a:t>oRibbon</a:t>
            </a:r>
            <a:r>
              <a:rPr lang="en-US" sz="1400" b="1" dirty="0" smtClean="0">
                <a:cs typeface="Tahoma" pitchFamily="34" charset="0"/>
              </a:rPr>
              <a:t> = </a:t>
            </a:r>
            <a:r>
              <a:rPr lang="en-US" sz="1400" b="1" dirty="0" err="1" smtClean="0">
                <a:cs typeface="Tahoma" pitchFamily="34" charset="0"/>
              </a:rPr>
              <a:t>ThisApplication.UserInterfaceManager</a:t>
            </a:r>
            <a:r>
              <a:rPr lang="en-US" sz="1400" b="1" dirty="0" smtClean="0">
                <a:cs typeface="Tahoma" pitchFamily="34" charset="0"/>
              </a:rPr>
              <a:t> .</a:t>
            </a:r>
            <a:r>
              <a:rPr lang="en-US" sz="1400" b="1" dirty="0" err="1" smtClean="0">
                <a:cs typeface="Tahoma" pitchFamily="34" charset="0"/>
              </a:rPr>
              <a:t>Ribbons.Item</a:t>
            </a:r>
            <a:r>
              <a:rPr lang="en-US" sz="1400" b="1" dirty="0" smtClean="0">
                <a:cs typeface="Tahoma" pitchFamily="34" charset="0"/>
              </a:rPr>
              <a:t>("Part")</a:t>
            </a:r>
          </a:p>
          <a:p>
            <a:pPr lvl="0">
              <a:lnSpc>
                <a:spcPts val="1100"/>
              </a:lnSpc>
              <a:buNone/>
            </a:pPr>
            <a:r>
              <a:rPr lang="en-US" sz="1400" b="1" dirty="0" smtClean="0">
                <a:cs typeface="Tahoma" pitchFamily="34" charset="0"/>
              </a:rPr>
              <a:t>            </a:t>
            </a:r>
          </a:p>
          <a:p>
            <a:pPr lvl="0">
              <a:lnSpc>
                <a:spcPts val="1100"/>
              </a:lnSpc>
              <a:buNone/>
            </a:pPr>
            <a:r>
              <a:rPr lang="en-US" sz="1400" b="1" dirty="0" smtClean="0">
                <a:cs typeface="Tahoma" pitchFamily="34" charset="0"/>
              </a:rPr>
              <a:t>    Dim </a:t>
            </a:r>
            <a:r>
              <a:rPr lang="en-US" sz="1400" b="1" dirty="0" err="1" smtClean="0">
                <a:cs typeface="Tahoma" pitchFamily="34" charset="0"/>
              </a:rPr>
              <a:t>oRibbonTabs</a:t>
            </a:r>
            <a:r>
              <a:rPr lang="en-US" sz="1400" b="1" dirty="0" smtClean="0">
                <a:cs typeface="Tahoma" pitchFamily="34" charset="0"/>
              </a:rPr>
              <a:t> As </a:t>
            </a:r>
            <a:r>
              <a:rPr lang="en-US" sz="1400" b="1" dirty="0" err="1" smtClean="0">
                <a:cs typeface="Tahoma" pitchFamily="34" charset="0"/>
              </a:rPr>
              <a:t>RibbonTabs</a:t>
            </a:r>
            <a:endParaRPr lang="en-US" sz="1400" b="1" dirty="0" smtClean="0">
              <a:cs typeface="Tahoma" pitchFamily="34" charset="0"/>
            </a:endParaRPr>
          </a:p>
          <a:p>
            <a:pPr lvl="0">
              <a:lnSpc>
                <a:spcPts val="1100"/>
              </a:lnSpc>
              <a:buNone/>
            </a:pPr>
            <a:r>
              <a:rPr lang="en-US" sz="1400" b="1" dirty="0" smtClean="0">
                <a:cs typeface="Tahoma" pitchFamily="34" charset="0"/>
              </a:rPr>
              <a:t>    Dim </a:t>
            </a:r>
            <a:r>
              <a:rPr lang="en-US" sz="1400" b="1" dirty="0" err="1" smtClean="0">
                <a:cs typeface="Tahoma" pitchFamily="34" charset="0"/>
              </a:rPr>
              <a:t>oRibbonTab</a:t>
            </a:r>
            <a:r>
              <a:rPr lang="en-US" sz="1400" b="1" dirty="0" smtClean="0">
                <a:cs typeface="Tahoma" pitchFamily="34" charset="0"/>
              </a:rPr>
              <a:t> As </a:t>
            </a:r>
            <a:r>
              <a:rPr lang="en-US" sz="1400" b="1" dirty="0" err="1" smtClean="0">
                <a:cs typeface="Tahoma" pitchFamily="34" charset="0"/>
              </a:rPr>
              <a:t>RibbonTab</a:t>
            </a:r>
            <a:r>
              <a:rPr lang="en-US" sz="1400" b="1" dirty="0" smtClean="0">
                <a:cs typeface="Tahoma" pitchFamily="34" charset="0"/>
              </a:rPr>
              <a:t>            </a:t>
            </a:r>
          </a:p>
          <a:p>
            <a:pPr lvl="0">
              <a:lnSpc>
                <a:spcPts val="1100"/>
              </a:lnSpc>
              <a:buNone/>
            </a:pPr>
            <a:r>
              <a:rPr lang="en-US" sz="1400" b="1" dirty="0" smtClean="0">
                <a:cs typeface="Tahoma" pitchFamily="34" charset="0"/>
              </a:rPr>
              <a:t>    Set </a:t>
            </a:r>
            <a:r>
              <a:rPr lang="en-US" sz="1400" b="1" dirty="0" err="1" smtClean="0">
                <a:cs typeface="Tahoma" pitchFamily="34" charset="0"/>
              </a:rPr>
              <a:t>oRibbonTabs</a:t>
            </a:r>
            <a:r>
              <a:rPr lang="en-US" sz="1400" b="1" dirty="0" smtClean="0">
                <a:cs typeface="Tahoma" pitchFamily="34" charset="0"/>
              </a:rPr>
              <a:t> = </a:t>
            </a:r>
            <a:r>
              <a:rPr lang="en-US" sz="1400" b="1" dirty="0" err="1" smtClean="0">
                <a:cs typeface="Tahoma" pitchFamily="34" charset="0"/>
              </a:rPr>
              <a:t>oRibbon.RibbonTabs</a:t>
            </a:r>
            <a:endParaRPr lang="en-US" sz="1400" b="1" dirty="0" smtClean="0">
              <a:cs typeface="Tahoma" pitchFamily="34" charset="0"/>
            </a:endParaRPr>
          </a:p>
          <a:p>
            <a:pPr lvl="0">
              <a:lnSpc>
                <a:spcPts val="1100"/>
              </a:lnSpc>
              <a:buNone/>
            </a:pPr>
            <a:r>
              <a:rPr lang="en-US" sz="1400" b="1" dirty="0" smtClean="0">
                <a:cs typeface="Tahoma" pitchFamily="34" charset="0"/>
              </a:rPr>
              <a:t>    Set </a:t>
            </a:r>
            <a:r>
              <a:rPr lang="en-US" sz="1400" b="1" dirty="0" err="1" smtClean="0">
                <a:cs typeface="Tahoma" pitchFamily="34" charset="0"/>
              </a:rPr>
              <a:t>oRibbonTab</a:t>
            </a:r>
            <a:r>
              <a:rPr lang="en-US" sz="1400" b="1" dirty="0" smtClean="0">
                <a:cs typeface="Tahoma" pitchFamily="34" charset="0"/>
              </a:rPr>
              <a:t> = </a:t>
            </a:r>
            <a:r>
              <a:rPr lang="en-US" sz="1400" b="1" dirty="0" err="1" smtClean="0">
                <a:cs typeface="Tahoma" pitchFamily="34" charset="0"/>
              </a:rPr>
              <a:t>oRibbonTabs.Item</a:t>
            </a:r>
            <a:r>
              <a:rPr lang="en-US" sz="1400" b="1" dirty="0" smtClean="0">
                <a:cs typeface="Tahoma" pitchFamily="34" charset="0"/>
              </a:rPr>
              <a:t>("</a:t>
            </a:r>
            <a:r>
              <a:rPr lang="en-US" sz="1400" b="1" dirty="0" err="1" smtClean="0">
                <a:cs typeface="Tahoma" pitchFamily="34" charset="0"/>
              </a:rPr>
              <a:t>id_TabModel</a:t>
            </a:r>
            <a:r>
              <a:rPr lang="en-US" sz="1400" b="1" dirty="0" smtClean="0">
                <a:cs typeface="Tahoma" pitchFamily="34" charset="0"/>
              </a:rPr>
              <a:t>")</a:t>
            </a:r>
          </a:p>
          <a:p>
            <a:pPr lvl="0">
              <a:lnSpc>
                <a:spcPts val="1100"/>
              </a:lnSpc>
              <a:buNone/>
            </a:pPr>
            <a:r>
              <a:rPr lang="en-US" sz="1400" b="1" dirty="0" smtClean="0">
                <a:cs typeface="Tahoma" pitchFamily="34" charset="0"/>
              </a:rPr>
              <a:t>    </a:t>
            </a:r>
          </a:p>
          <a:p>
            <a:pPr lvl="0">
              <a:lnSpc>
                <a:spcPts val="1100"/>
              </a:lnSpc>
              <a:buNone/>
            </a:pPr>
            <a:r>
              <a:rPr lang="en-US" sz="1400" b="1" dirty="0" smtClean="0">
                <a:cs typeface="Tahoma" pitchFamily="34" charset="0"/>
              </a:rPr>
              <a:t>   </a:t>
            </a:r>
            <a:r>
              <a:rPr lang="en-US" sz="1400" b="1" dirty="0" smtClean="0">
                <a:solidFill>
                  <a:schemeClr val="accent1"/>
                </a:solidFill>
                <a:cs typeface="Tahoma" pitchFamily="34" charset="0"/>
              </a:rPr>
              <a:t>'Reposition the Modify Panel as the first panel</a:t>
            </a:r>
          </a:p>
          <a:p>
            <a:pPr lvl="0">
              <a:lnSpc>
                <a:spcPts val="1100"/>
              </a:lnSpc>
              <a:buNone/>
            </a:pPr>
            <a:r>
              <a:rPr lang="en-US" sz="1400" b="1" dirty="0" smtClean="0">
                <a:cs typeface="Tahoma" pitchFamily="34" charset="0"/>
              </a:rPr>
              <a:t>   Dim </a:t>
            </a:r>
            <a:r>
              <a:rPr lang="en-US" sz="1400" b="1" dirty="0" err="1" smtClean="0">
                <a:cs typeface="Tahoma" pitchFamily="34" charset="0"/>
              </a:rPr>
              <a:t>oRibbonPanel</a:t>
            </a:r>
            <a:r>
              <a:rPr lang="en-US" sz="1400" b="1" dirty="0" smtClean="0">
                <a:cs typeface="Tahoma" pitchFamily="34" charset="0"/>
              </a:rPr>
              <a:t> As </a:t>
            </a:r>
            <a:r>
              <a:rPr lang="en-US" sz="1400" b="1" dirty="0" err="1" smtClean="0">
                <a:cs typeface="Tahoma" pitchFamily="34" charset="0"/>
              </a:rPr>
              <a:t>RibbonPanel</a:t>
            </a:r>
            <a:endParaRPr lang="en-US" sz="1400" b="1" dirty="0" smtClean="0">
              <a:cs typeface="Tahoma" pitchFamily="34" charset="0"/>
            </a:endParaRPr>
          </a:p>
          <a:p>
            <a:pPr lvl="0">
              <a:lnSpc>
                <a:spcPts val="1100"/>
              </a:lnSpc>
              <a:buNone/>
            </a:pPr>
            <a:r>
              <a:rPr lang="en-US" sz="1400" b="1" dirty="0" smtClean="0">
                <a:cs typeface="Tahoma" pitchFamily="34" charset="0"/>
              </a:rPr>
              <a:t>   Set </a:t>
            </a:r>
            <a:r>
              <a:rPr lang="en-US" sz="1400" b="1" dirty="0" err="1" smtClean="0">
                <a:cs typeface="Tahoma" pitchFamily="34" charset="0"/>
              </a:rPr>
              <a:t>oRibbonPanel</a:t>
            </a:r>
            <a:r>
              <a:rPr lang="en-US" sz="1400" b="1" dirty="0" smtClean="0">
                <a:cs typeface="Tahoma" pitchFamily="34" charset="0"/>
              </a:rPr>
              <a:t> = </a:t>
            </a:r>
            <a:r>
              <a:rPr lang="en-US" sz="1400" b="1" dirty="0" err="1" smtClean="0">
                <a:cs typeface="Tahoma" pitchFamily="34" charset="0"/>
              </a:rPr>
              <a:t>oRibbonTab.RibbonPanels.Item</a:t>
            </a:r>
            <a:r>
              <a:rPr lang="en-US" sz="1400" b="1" dirty="0" smtClean="0">
                <a:cs typeface="Tahoma" pitchFamily="34" charset="0"/>
              </a:rPr>
              <a:t>("</a:t>
            </a:r>
            <a:r>
              <a:rPr lang="en-US" sz="1400" b="1" dirty="0" err="1" smtClean="0">
                <a:cs typeface="Tahoma" pitchFamily="34" charset="0"/>
              </a:rPr>
              <a:t>id_PanelP_ModelModify</a:t>
            </a:r>
            <a:r>
              <a:rPr lang="en-US" sz="1400" b="1" dirty="0" smtClean="0">
                <a:cs typeface="Tahoma" pitchFamily="34" charset="0"/>
              </a:rPr>
              <a:t>")</a:t>
            </a:r>
          </a:p>
          <a:p>
            <a:pPr lvl="0">
              <a:lnSpc>
                <a:spcPts val="1100"/>
              </a:lnSpc>
              <a:buNone/>
            </a:pPr>
            <a:r>
              <a:rPr lang="en-US" sz="1400" b="1" dirty="0" smtClean="0">
                <a:cs typeface="Tahoma" pitchFamily="34" charset="0"/>
              </a:rPr>
              <a:t>   </a:t>
            </a:r>
            <a:r>
              <a:rPr lang="en-US" sz="1400" b="1" dirty="0" err="1" smtClean="0">
                <a:cs typeface="Tahoma" pitchFamily="34" charset="0"/>
              </a:rPr>
              <a:t>oRibbonPanel.Reposition</a:t>
            </a:r>
            <a:r>
              <a:rPr lang="en-US" sz="1400" b="1" dirty="0" smtClean="0">
                <a:cs typeface="Tahoma" pitchFamily="34" charset="0"/>
              </a:rPr>
              <a:t> "id_PanelP_Model2DSketchCreate", False</a:t>
            </a:r>
          </a:p>
          <a:p>
            <a:pPr lvl="0">
              <a:lnSpc>
                <a:spcPts val="1100"/>
              </a:lnSpc>
              <a:buNone/>
            </a:pPr>
            <a:endParaRPr lang="en-US" sz="1400" b="1" dirty="0" smtClean="0">
              <a:cs typeface="Tahoma" pitchFamily="34" charset="0"/>
            </a:endParaRPr>
          </a:p>
          <a:p>
            <a:pPr lvl="0">
              <a:lnSpc>
                <a:spcPts val="1100"/>
              </a:lnSpc>
              <a:buNone/>
            </a:pPr>
            <a:r>
              <a:rPr lang="en-US" sz="1400" b="1" dirty="0" smtClean="0">
                <a:cs typeface="Tahoma" pitchFamily="34" charset="0"/>
              </a:rPr>
              <a:t>End Sub</a:t>
            </a:r>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each panel groups</a:t>
            </a:r>
            <a:r>
              <a:rPr lang="en-US" baseline="0" dirty="0" smtClean="0"/>
              <a:t> together a number of controls. You can add a number of stock controls to your panels and customize their behavior.</a:t>
            </a:r>
          </a:p>
          <a:p>
            <a:endParaRPr lang="en-US" baseline="0" dirty="0" smtClean="0"/>
          </a:p>
          <a:p>
            <a:r>
              <a:rPr lang="en-US" dirty="0" smtClean="0"/>
              <a:t>These are very like the old </a:t>
            </a:r>
            <a:r>
              <a:rPr lang="en-US" dirty="0" err="1" smtClean="0"/>
              <a:t>CommandBar</a:t>
            </a:r>
            <a:r>
              <a:rPr lang="en-US" dirty="0" smtClean="0"/>
              <a:t> objects.</a:t>
            </a:r>
          </a:p>
          <a:p>
            <a:endParaRPr lang="en-US" dirty="0" smtClean="0"/>
          </a:p>
          <a:p>
            <a:r>
              <a:rPr lang="en-US" dirty="0" smtClean="0"/>
              <a:t>Visibility can be used to create</a:t>
            </a:r>
            <a:r>
              <a:rPr lang="en-US" baseline="0" dirty="0" smtClean="0"/>
              <a:t> the effect of a button changing its function according to context. You can create two buttons next to each other in a panel and toggle the visibility between them to make it look like the button is changing its icon and functionality. Inventor uses this approach itself.</a:t>
            </a:r>
          </a:p>
          <a:p>
            <a:endParaRPr lang="fr-FR" baseline="0" dirty="0" smtClean="0"/>
          </a:p>
          <a:p>
            <a:r>
              <a:rPr lang="fr-FR" baseline="0" dirty="0" err="1" smtClean="0"/>
              <a:t>Icons</a:t>
            </a:r>
            <a:r>
              <a:rPr lang="fr-FR" baseline="0" dirty="0" smtClean="0"/>
              <a:t>:</a:t>
            </a:r>
          </a:p>
          <a:p>
            <a:endParaRPr lang="en-US" baseline="0" dirty="0" smtClean="0"/>
          </a:p>
          <a:p>
            <a:pPr lvl="0">
              <a:lnSpc>
                <a:spcPts val="2900"/>
              </a:lnSpc>
            </a:pPr>
            <a:r>
              <a:rPr lang="en-US" sz="1200" dirty="0" smtClean="0"/>
              <a:t>Classic Interface: </a:t>
            </a:r>
          </a:p>
          <a:p>
            <a:pPr lvl="0">
              <a:buNone/>
            </a:pPr>
            <a:r>
              <a:rPr lang="en-US" sz="1200" dirty="0" smtClean="0"/>
              <a:t>                Small:    16 x 16 </a:t>
            </a:r>
          </a:p>
          <a:p>
            <a:pPr lvl="0">
              <a:buNone/>
            </a:pPr>
            <a:r>
              <a:rPr lang="en-US" sz="1200" dirty="0" smtClean="0"/>
              <a:t>                Large:    24 x 24 </a:t>
            </a:r>
          </a:p>
          <a:p>
            <a:pPr lvl="0">
              <a:buNone/>
            </a:pPr>
            <a:endParaRPr lang="en-US" sz="1200" dirty="0" smtClean="0"/>
          </a:p>
          <a:p>
            <a:pPr lvl="0"/>
            <a:r>
              <a:rPr lang="en-US" sz="1200" dirty="0" smtClean="0"/>
              <a:t> Ribbon Interface: </a:t>
            </a:r>
          </a:p>
          <a:p>
            <a:pPr lvl="0">
              <a:buNone/>
            </a:pPr>
            <a:r>
              <a:rPr lang="en-US" sz="1200" dirty="0" smtClean="0"/>
              <a:t>                Small:    16 x 16 </a:t>
            </a:r>
          </a:p>
          <a:p>
            <a:pPr lvl="0">
              <a:buNone/>
            </a:pPr>
            <a:r>
              <a:rPr lang="en-US" sz="1200" dirty="0" smtClean="0"/>
              <a:t>                Large:    32 x 32 </a:t>
            </a:r>
          </a:p>
          <a:p>
            <a:endParaRPr lang="en-US" dirty="0" smtClean="0"/>
          </a:p>
          <a:p>
            <a:r>
              <a:rPr lang="en-US" dirty="0" smtClean="0"/>
              <a:t>One</a:t>
            </a:r>
            <a:r>
              <a:rPr lang="en-US" baseline="0" dirty="0" smtClean="0"/>
              <a:t> thing to note is that separators are defined differently now. In the old UI, a separator was automatically added when you set the </a:t>
            </a:r>
            <a:r>
              <a:rPr lang="en-US" baseline="0" dirty="0" err="1" smtClean="0"/>
              <a:t>BeginGroup</a:t>
            </a:r>
            <a:r>
              <a:rPr lang="en-US" baseline="0" dirty="0" smtClean="0"/>
              <a:t> property for a control. Now it’s a separate object you have to add.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useful code to get the</a:t>
            </a:r>
            <a:r>
              <a:rPr lang="en-US" baseline="0" dirty="0" smtClean="0"/>
              <a:t> internal names of the ribbons, tabs, panels, and controls so that you can use those to position your controls.  This is demonstrated in the code in the previous slide.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Add a new Tab and a panel to the Part Document with few button controls in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For more information about </a:t>
            </a:r>
            <a:r>
              <a:rPr lang="fr-FR" dirty="0" err="1" smtClean="0"/>
              <a:t>using</a:t>
            </a:r>
            <a:r>
              <a:rPr lang="fr-FR" dirty="0" smtClean="0"/>
              <a:t> </a:t>
            </a:r>
            <a:r>
              <a:rPr lang="en-US" b="1" i="1" dirty="0" err="1" smtClean="0"/>
              <a:t>InteractionEvents</a:t>
            </a:r>
            <a:r>
              <a:rPr lang="en-US" dirty="0" smtClean="0"/>
              <a:t>  see module 12 Events</a:t>
            </a:r>
          </a:p>
          <a:p>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For more information about </a:t>
            </a:r>
            <a:r>
              <a:rPr lang="fr-FR" dirty="0" err="1" smtClean="0"/>
              <a:t>using</a:t>
            </a:r>
            <a:r>
              <a:rPr lang="fr-FR" dirty="0" smtClean="0"/>
              <a:t> </a:t>
            </a:r>
            <a:r>
              <a:rPr lang="en-US" b="1" i="1" dirty="0" smtClean="0"/>
              <a:t>Client Graphics </a:t>
            </a:r>
            <a:r>
              <a:rPr lang="en-US" dirty="0" smtClean="0"/>
              <a:t>see module 16</a:t>
            </a:r>
          </a:p>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F982D5-82CA-48AE-9A63-27929C1096EC}" type="slidenum">
              <a:rPr lang="en-US"/>
              <a:pPr>
                <a:defRPr/>
              </a:pPr>
              <a:t>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14400" y="4343400"/>
            <a:ext cx="5029200" cy="4114800"/>
          </a:xfrm>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'List all commands which Internal Name contains </a:t>
            </a:r>
            <a:r>
              <a:rPr lang="en-US" dirty="0" err="1" smtClean="0"/>
              <a:t>CmdName</a:t>
            </a:r>
            <a:endParaRPr lang="en-US" dirty="0" smtClean="0"/>
          </a:p>
          <a:p>
            <a:r>
              <a:rPr lang="en-US" dirty="0" smtClean="0"/>
              <a:t>Public Function </a:t>
            </a:r>
            <a:r>
              <a:rPr lang="en-US" dirty="0" err="1" smtClean="0"/>
              <a:t>FindCommandByInternalName</a:t>
            </a:r>
            <a:r>
              <a:rPr lang="en-US" dirty="0" smtClean="0"/>
              <a:t>(</a:t>
            </a:r>
            <a:r>
              <a:rPr lang="en-US" dirty="0" err="1" smtClean="0"/>
              <a:t>CmdName</a:t>
            </a:r>
            <a:r>
              <a:rPr lang="en-US" dirty="0" smtClean="0"/>
              <a:t> As String)</a:t>
            </a:r>
          </a:p>
          <a:p>
            <a:endParaRPr lang="en-US" dirty="0" smtClean="0"/>
          </a:p>
          <a:p>
            <a:r>
              <a:rPr lang="en-US" dirty="0" smtClean="0"/>
              <a:t>    'Gets </a:t>
            </a:r>
            <a:r>
              <a:rPr lang="en-US" dirty="0" err="1" smtClean="0"/>
              <a:t>CommandManager's</a:t>
            </a:r>
            <a:r>
              <a:rPr lang="en-US" dirty="0" smtClean="0"/>
              <a:t> Control Definitions</a:t>
            </a:r>
          </a:p>
          <a:p>
            <a:r>
              <a:rPr lang="en-US" dirty="0" smtClean="0"/>
              <a:t>    Dim </a:t>
            </a:r>
            <a:r>
              <a:rPr lang="en-US" dirty="0" err="1" smtClean="0"/>
              <a:t>oControlDefs</a:t>
            </a:r>
            <a:r>
              <a:rPr lang="en-US" dirty="0" smtClean="0"/>
              <a:t> As </a:t>
            </a:r>
            <a:r>
              <a:rPr lang="en-US" dirty="0" err="1" smtClean="0"/>
              <a:t>ControlDefinitions</a:t>
            </a:r>
            <a:endParaRPr lang="en-US" dirty="0" smtClean="0"/>
          </a:p>
          <a:p>
            <a:r>
              <a:rPr lang="en-US" dirty="0" smtClean="0"/>
              <a:t>    Set </a:t>
            </a:r>
            <a:r>
              <a:rPr lang="en-US" dirty="0" err="1" smtClean="0"/>
              <a:t>oControlDefs</a:t>
            </a:r>
            <a:r>
              <a:rPr lang="en-US" dirty="0" smtClean="0"/>
              <a:t> = </a:t>
            </a:r>
            <a:r>
              <a:rPr lang="en-US" dirty="0" err="1" smtClean="0"/>
              <a:t>ThisApplication.CommandManager.ControlDefinitions</a:t>
            </a:r>
            <a:endParaRPr lang="en-US" dirty="0" smtClean="0"/>
          </a:p>
          <a:p>
            <a:endParaRPr lang="en-US" dirty="0" smtClean="0"/>
          </a:p>
          <a:p>
            <a:endParaRPr lang="en-US" dirty="0" smtClean="0"/>
          </a:p>
          <a:p>
            <a:r>
              <a:rPr lang="en-US" dirty="0" smtClean="0"/>
              <a:t>    'Iterates trough all Control Definitions and prints </a:t>
            </a:r>
            <a:r>
              <a:rPr lang="en-US" dirty="0" err="1" smtClean="0"/>
              <a:t>InternalName</a:t>
            </a:r>
            <a:r>
              <a:rPr lang="en-US" dirty="0" smtClean="0"/>
              <a:t> and </a:t>
            </a:r>
            <a:r>
              <a:rPr lang="en-US" dirty="0" err="1" smtClean="0"/>
              <a:t>DescriptionText</a:t>
            </a:r>
            <a:endParaRPr lang="en-US" dirty="0" smtClean="0"/>
          </a:p>
          <a:p>
            <a:r>
              <a:rPr lang="en-US" dirty="0" smtClean="0"/>
              <a:t>    'of commands that match a part of the input string</a:t>
            </a:r>
          </a:p>
          <a:p>
            <a:r>
              <a:rPr lang="en-US" dirty="0" smtClean="0"/>
              <a:t>    Dim </a:t>
            </a:r>
            <a:r>
              <a:rPr lang="en-US" dirty="0" err="1" smtClean="0"/>
              <a:t>oControlDef</a:t>
            </a:r>
            <a:r>
              <a:rPr lang="en-US" dirty="0" smtClean="0"/>
              <a:t> As </a:t>
            </a:r>
            <a:r>
              <a:rPr lang="en-US" dirty="0" err="1" smtClean="0"/>
              <a:t>ControlDefinition</a:t>
            </a:r>
            <a:endParaRPr lang="en-US" dirty="0" smtClean="0"/>
          </a:p>
          <a:p>
            <a:endParaRPr lang="en-US" dirty="0" smtClean="0"/>
          </a:p>
          <a:p>
            <a:r>
              <a:rPr lang="en-US" dirty="0" smtClean="0"/>
              <a:t>    For Each </a:t>
            </a:r>
            <a:r>
              <a:rPr lang="en-US" dirty="0" err="1" smtClean="0"/>
              <a:t>oControlDef</a:t>
            </a:r>
            <a:r>
              <a:rPr lang="en-US" dirty="0" smtClean="0"/>
              <a:t> In </a:t>
            </a:r>
            <a:r>
              <a:rPr lang="en-US" dirty="0" err="1" smtClean="0"/>
              <a:t>oControlDefs</a:t>
            </a:r>
            <a:endParaRPr lang="en-US" dirty="0" smtClean="0"/>
          </a:p>
          <a:p>
            <a:r>
              <a:rPr lang="en-US" dirty="0" smtClean="0"/>
              <a:t>        </a:t>
            </a:r>
          </a:p>
          <a:p>
            <a:r>
              <a:rPr lang="en-US" dirty="0" smtClean="0"/>
              <a:t>        If </a:t>
            </a:r>
            <a:r>
              <a:rPr lang="en-US" dirty="0" err="1" smtClean="0"/>
              <a:t>InStr</a:t>
            </a:r>
            <a:r>
              <a:rPr lang="en-US" dirty="0" smtClean="0"/>
              <a:t>(</a:t>
            </a:r>
            <a:r>
              <a:rPr lang="en-US" dirty="0" err="1" smtClean="0"/>
              <a:t>oControlDef.InternalName</a:t>
            </a:r>
            <a:r>
              <a:rPr lang="en-US" dirty="0" smtClean="0"/>
              <a:t>, </a:t>
            </a:r>
            <a:r>
              <a:rPr lang="en-US" dirty="0" err="1" smtClean="0"/>
              <a:t>CmdName</a:t>
            </a:r>
            <a:r>
              <a:rPr lang="en-US" dirty="0" smtClean="0"/>
              <a:t>) &lt;&gt; 0 Then</a:t>
            </a:r>
          </a:p>
          <a:p>
            <a:r>
              <a:rPr lang="en-US" dirty="0" smtClean="0"/>
              <a:t>            </a:t>
            </a:r>
          </a:p>
          <a:p>
            <a:r>
              <a:rPr lang="en-US" dirty="0" smtClean="0"/>
              <a:t>            </a:t>
            </a:r>
            <a:r>
              <a:rPr lang="en-US" dirty="0" err="1" smtClean="0"/>
              <a:t>Debug.Print</a:t>
            </a:r>
            <a:r>
              <a:rPr lang="en-US" dirty="0" smtClean="0"/>
              <a:t> "[Internal Name]" &amp; </a:t>
            </a:r>
            <a:r>
              <a:rPr lang="en-US" dirty="0" err="1" smtClean="0"/>
              <a:t>oControlDef.InternalName</a:t>
            </a:r>
            <a:r>
              <a:rPr lang="en-US" dirty="0" smtClean="0"/>
              <a:t> &amp; Space(45 - Len(</a:t>
            </a:r>
            <a:r>
              <a:rPr lang="en-US" dirty="0" err="1" smtClean="0"/>
              <a:t>oControlDef.InternalName</a:t>
            </a:r>
            <a:r>
              <a:rPr lang="en-US" dirty="0" smtClean="0"/>
              <a:t>)) &amp; " [Description]" &amp; </a:t>
            </a:r>
            <a:r>
              <a:rPr lang="en-US" dirty="0" err="1" smtClean="0"/>
              <a:t>oControlDef.DescriptionText</a:t>
            </a:r>
            <a:endParaRPr lang="en-US" dirty="0" smtClean="0"/>
          </a:p>
          <a:p>
            <a:r>
              <a:rPr lang="en-US" dirty="0" smtClean="0"/>
              <a:t>        </a:t>
            </a:r>
          </a:p>
          <a:p>
            <a:r>
              <a:rPr lang="en-US" dirty="0" smtClean="0"/>
              <a:t>        End If</a:t>
            </a:r>
          </a:p>
          <a:p>
            <a:r>
              <a:rPr lang="en-US" dirty="0" smtClean="0"/>
              <a:t>    Next</a:t>
            </a:r>
          </a:p>
          <a:p>
            <a:endParaRPr lang="en-US" dirty="0" smtClean="0"/>
          </a:p>
          <a:p>
            <a:r>
              <a:rPr lang="en-US" dirty="0" smtClean="0"/>
              <a:t>End Function</a:t>
            </a:r>
          </a:p>
          <a:p>
            <a:endParaRPr lang="en-US" dirty="0" smtClean="0"/>
          </a:p>
          <a:p>
            <a:r>
              <a:rPr lang="en-US" dirty="0" smtClean="0"/>
              <a:t>Public Function </a:t>
            </a:r>
            <a:r>
              <a:rPr lang="en-US" dirty="0" err="1" smtClean="0"/>
              <a:t>FindCommandBarByInternalName</a:t>
            </a:r>
            <a:r>
              <a:rPr lang="en-US" dirty="0" smtClean="0"/>
              <a:t>(</a:t>
            </a:r>
            <a:r>
              <a:rPr lang="en-US" dirty="0" err="1" smtClean="0"/>
              <a:t>CmdBarName</a:t>
            </a:r>
            <a:r>
              <a:rPr lang="en-US" dirty="0" smtClean="0"/>
              <a:t> As String)</a:t>
            </a:r>
          </a:p>
          <a:p>
            <a:endParaRPr lang="en-US" dirty="0" smtClean="0"/>
          </a:p>
          <a:p>
            <a:r>
              <a:rPr lang="en-US" dirty="0" smtClean="0"/>
              <a:t>    Dim </a:t>
            </a:r>
            <a:r>
              <a:rPr lang="en-US" dirty="0" err="1" smtClean="0"/>
              <a:t>oComBars</a:t>
            </a:r>
            <a:r>
              <a:rPr lang="en-US" dirty="0" smtClean="0"/>
              <a:t> As </a:t>
            </a:r>
            <a:r>
              <a:rPr lang="en-US" dirty="0" err="1" smtClean="0"/>
              <a:t>CommandBars</a:t>
            </a:r>
            <a:endParaRPr lang="en-US" dirty="0" smtClean="0"/>
          </a:p>
          <a:p>
            <a:r>
              <a:rPr lang="en-US" dirty="0" smtClean="0"/>
              <a:t>    Set </a:t>
            </a:r>
            <a:r>
              <a:rPr lang="en-US" dirty="0" err="1" smtClean="0"/>
              <a:t>oComBars</a:t>
            </a:r>
            <a:r>
              <a:rPr lang="en-US" dirty="0" smtClean="0"/>
              <a:t> = </a:t>
            </a:r>
            <a:r>
              <a:rPr lang="en-US" dirty="0" err="1" smtClean="0"/>
              <a:t>ThisApplication.UserInterfaceManager.CommandBars</a:t>
            </a:r>
            <a:endParaRPr lang="en-US" dirty="0" smtClean="0"/>
          </a:p>
          <a:p>
            <a:endParaRPr lang="en-US" dirty="0" smtClean="0"/>
          </a:p>
          <a:p>
            <a:r>
              <a:rPr lang="en-US" dirty="0" smtClean="0"/>
              <a:t>    Dim </a:t>
            </a:r>
            <a:r>
              <a:rPr lang="en-US" dirty="0" err="1" smtClean="0"/>
              <a:t>oBar</a:t>
            </a:r>
            <a:r>
              <a:rPr lang="en-US" dirty="0" smtClean="0"/>
              <a:t> As </a:t>
            </a:r>
            <a:r>
              <a:rPr lang="en-US" dirty="0" err="1" smtClean="0"/>
              <a:t>CommandBar</a:t>
            </a:r>
            <a:endParaRPr lang="en-US" dirty="0" smtClean="0"/>
          </a:p>
          <a:p>
            <a:endParaRPr lang="en-US" dirty="0" smtClean="0"/>
          </a:p>
          <a:p>
            <a:r>
              <a:rPr lang="en-US" dirty="0" smtClean="0"/>
              <a:t>    For Each </a:t>
            </a:r>
            <a:r>
              <a:rPr lang="en-US" dirty="0" err="1" smtClean="0"/>
              <a:t>oBar</a:t>
            </a:r>
            <a:r>
              <a:rPr lang="en-US" dirty="0" smtClean="0"/>
              <a:t> In </a:t>
            </a:r>
            <a:r>
              <a:rPr lang="en-US" dirty="0" err="1" smtClean="0"/>
              <a:t>oComBars</a:t>
            </a:r>
            <a:endParaRPr lang="en-US" dirty="0" smtClean="0"/>
          </a:p>
          <a:p>
            <a:r>
              <a:rPr lang="en-US" dirty="0" smtClean="0"/>
              <a:t>        </a:t>
            </a:r>
          </a:p>
          <a:p>
            <a:r>
              <a:rPr lang="en-US" dirty="0" smtClean="0"/>
              <a:t>        If </a:t>
            </a:r>
            <a:r>
              <a:rPr lang="en-US" dirty="0" err="1" smtClean="0"/>
              <a:t>InStr</a:t>
            </a:r>
            <a:r>
              <a:rPr lang="en-US" dirty="0" smtClean="0"/>
              <a:t>(</a:t>
            </a:r>
            <a:r>
              <a:rPr lang="en-US" dirty="0" err="1" smtClean="0"/>
              <a:t>oBar.InternalName</a:t>
            </a:r>
            <a:r>
              <a:rPr lang="en-US" dirty="0" smtClean="0"/>
              <a:t>, </a:t>
            </a:r>
            <a:r>
              <a:rPr lang="en-US" dirty="0" err="1" smtClean="0"/>
              <a:t>CmdBarName</a:t>
            </a:r>
            <a:r>
              <a:rPr lang="en-US" dirty="0" smtClean="0"/>
              <a:t>) &lt;&gt; 0 Then</a:t>
            </a:r>
          </a:p>
          <a:p>
            <a:r>
              <a:rPr lang="en-US" dirty="0" smtClean="0"/>
              <a:t>            </a:t>
            </a:r>
          </a:p>
          <a:p>
            <a:r>
              <a:rPr lang="en-US" dirty="0" smtClean="0"/>
              <a:t>            </a:t>
            </a:r>
            <a:r>
              <a:rPr lang="en-US" dirty="0" err="1" smtClean="0"/>
              <a:t>Debug.Print</a:t>
            </a:r>
            <a:r>
              <a:rPr lang="en-US" dirty="0" smtClean="0"/>
              <a:t> "[Internal Name] " &amp; </a:t>
            </a:r>
            <a:r>
              <a:rPr lang="en-US" dirty="0" err="1" smtClean="0"/>
              <a:t>oBar.InternalName</a:t>
            </a:r>
            <a:r>
              <a:rPr lang="en-US" dirty="0" smtClean="0"/>
              <a:t> &amp; Space(45 - Len(</a:t>
            </a:r>
            <a:r>
              <a:rPr lang="en-US" dirty="0" err="1" smtClean="0"/>
              <a:t>oBar.InternalName</a:t>
            </a:r>
            <a:r>
              <a:rPr lang="en-US" dirty="0" smtClean="0"/>
              <a:t>)) &amp; "  [Description]" &amp; </a:t>
            </a:r>
            <a:r>
              <a:rPr lang="en-US" dirty="0" err="1" smtClean="0"/>
              <a:t>oBar.DisplayName</a:t>
            </a:r>
            <a:endParaRPr lang="en-US" dirty="0" smtClean="0"/>
          </a:p>
          <a:p>
            <a:r>
              <a:rPr lang="en-US" dirty="0" smtClean="0"/>
              <a:t>        </a:t>
            </a:r>
          </a:p>
          <a:p>
            <a:r>
              <a:rPr lang="en-US" dirty="0" smtClean="0"/>
              <a:t>        End If</a:t>
            </a:r>
          </a:p>
          <a:p>
            <a:r>
              <a:rPr lang="en-US" dirty="0" smtClean="0"/>
              <a:t>    Next</a:t>
            </a:r>
          </a:p>
          <a:p>
            <a:endParaRPr lang="en-US" dirty="0" smtClean="0"/>
          </a:p>
          <a:p>
            <a:r>
              <a:rPr lang="en-US" dirty="0" smtClean="0"/>
              <a:t>End Function</a:t>
            </a:r>
          </a:p>
          <a:p>
            <a:endParaRPr lang="en-US" dirty="0" smtClean="0"/>
          </a:p>
          <a:p>
            <a:r>
              <a:rPr lang="en-US" dirty="0" smtClean="0"/>
              <a:t>Public Sub </a:t>
            </a:r>
            <a:r>
              <a:rPr lang="en-US" dirty="0" err="1" smtClean="0"/>
              <a:t>TestFindCommandBar</a:t>
            </a:r>
            <a:r>
              <a:rPr lang="en-US" dirty="0" smtClean="0"/>
              <a:t>()</a:t>
            </a:r>
          </a:p>
          <a:p>
            <a:endParaRPr lang="en-US" dirty="0" smtClean="0"/>
          </a:p>
          <a:p>
            <a:r>
              <a:rPr lang="en-US" dirty="0" smtClean="0"/>
              <a:t>    Call </a:t>
            </a:r>
            <a:r>
              <a:rPr lang="en-US" dirty="0" err="1" smtClean="0"/>
              <a:t>FindCommandBarByInternalName</a:t>
            </a:r>
            <a:r>
              <a:rPr lang="en-US" dirty="0" smtClean="0"/>
              <a:t>("Part")</a:t>
            </a:r>
          </a:p>
          <a:p>
            <a:endParaRPr lang="en-US" dirty="0" smtClean="0"/>
          </a:p>
          <a:p>
            <a:r>
              <a:rPr lang="en-US" dirty="0" smtClean="0"/>
              <a:t>End Sub</a:t>
            </a:r>
          </a:p>
          <a:p>
            <a:endParaRPr lang="en-US" dirty="0" smtClean="0"/>
          </a:p>
          <a:p>
            <a:endParaRPr lang="en-US" dirty="0" smtClean="0"/>
          </a:p>
          <a:p>
            <a:r>
              <a:rPr lang="en-US" dirty="0" smtClean="0"/>
              <a:t>Public Sub </a:t>
            </a:r>
            <a:r>
              <a:rPr lang="en-US" dirty="0" err="1" smtClean="0"/>
              <a:t>TestFindCommand</a:t>
            </a:r>
            <a:r>
              <a:rPr lang="en-US" dirty="0" smtClean="0"/>
              <a:t>()</a:t>
            </a:r>
          </a:p>
          <a:p>
            <a:endParaRPr lang="en-US" dirty="0" smtClean="0"/>
          </a:p>
          <a:p>
            <a:r>
              <a:rPr lang="en-US" dirty="0" smtClean="0"/>
              <a:t>    Call </a:t>
            </a:r>
            <a:r>
              <a:rPr lang="en-US" dirty="0" err="1" smtClean="0"/>
              <a:t>FindCommandByInternalName</a:t>
            </a:r>
            <a:r>
              <a:rPr lang="en-US" dirty="0" smtClean="0"/>
              <a:t>("Punch")</a:t>
            </a:r>
          </a:p>
          <a:p>
            <a:endParaRPr lang="en-US" dirty="0" smtClean="0"/>
          </a:p>
          <a:p>
            <a:r>
              <a:rPr lang="en-US" dirty="0" smtClean="0"/>
              <a:t>End Sub</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Note: </a:t>
            </a:r>
            <a:r>
              <a:rPr lang="fr-FR" dirty="0" err="1" smtClean="0"/>
              <a:t>From</a:t>
            </a:r>
            <a:r>
              <a:rPr lang="fr-FR" baseline="0" dirty="0" smtClean="0"/>
              <a:t> Inventor 2010, the first time flag </a:t>
            </a:r>
            <a:r>
              <a:rPr lang="fr-FR" baseline="0" dirty="0" err="1" smtClean="0"/>
              <a:t>is</a:t>
            </a:r>
            <a:r>
              <a:rPr lang="fr-FR" baseline="0" dirty="0" smtClean="0"/>
              <a:t> </a:t>
            </a:r>
            <a:r>
              <a:rPr lang="fr-FR" baseline="0" dirty="0" err="1" smtClean="0"/>
              <a:t>always</a:t>
            </a:r>
            <a:r>
              <a:rPr lang="fr-FR" baseline="0" dirty="0" smtClean="0"/>
              <a:t> </a:t>
            </a:r>
            <a:r>
              <a:rPr lang="fr-FR" baseline="0" dirty="0" err="1" smtClean="0"/>
              <a:t>true</a:t>
            </a:r>
            <a:r>
              <a:rPr lang="fr-FR" baseline="0" dirty="0" smtClean="0"/>
              <a:t> </a:t>
            </a:r>
            <a:r>
              <a:rPr lang="fr-FR" baseline="0" dirty="0" err="1" smtClean="0"/>
              <a:t>so</a:t>
            </a:r>
            <a:r>
              <a:rPr lang="fr-FR" baseline="0" dirty="0" smtClean="0"/>
              <a:t> </a:t>
            </a:r>
            <a:r>
              <a:rPr lang="fr-FR" baseline="0" dirty="0" err="1" smtClean="0"/>
              <a:t>your</a:t>
            </a:r>
            <a:r>
              <a:rPr lang="fr-FR" baseline="0" dirty="0" smtClean="0"/>
              <a:t> UI changes are not </a:t>
            </a:r>
            <a:r>
              <a:rPr lang="fr-FR" baseline="0" dirty="0" err="1" smtClean="0"/>
              <a:t>persisted</a:t>
            </a:r>
            <a:r>
              <a:rPr lang="fr-FR" baseline="0" dirty="0" smtClean="0"/>
              <a:t> and </a:t>
            </a:r>
            <a:r>
              <a:rPr lang="fr-FR" baseline="0" dirty="0" err="1" smtClean="0"/>
              <a:t>you</a:t>
            </a:r>
            <a:r>
              <a:rPr lang="fr-FR" baseline="0" dirty="0" smtClean="0"/>
              <a:t> </a:t>
            </a:r>
            <a:r>
              <a:rPr lang="fr-FR" baseline="0" dirty="0" err="1" smtClean="0"/>
              <a:t>will</a:t>
            </a:r>
            <a:r>
              <a:rPr lang="fr-FR" baseline="0" dirty="0" smtClean="0"/>
              <a:t> </a:t>
            </a:r>
            <a:r>
              <a:rPr lang="fr-FR" baseline="0" dirty="0" err="1" smtClean="0"/>
              <a:t>need</a:t>
            </a:r>
            <a:r>
              <a:rPr lang="fr-FR" baseline="0" dirty="0" smtClean="0"/>
              <a:t> to </a:t>
            </a:r>
            <a:r>
              <a:rPr lang="fr-FR" baseline="0" dirty="0" err="1" smtClean="0"/>
              <a:t>recreate</a:t>
            </a:r>
            <a:r>
              <a:rPr lang="fr-FR" baseline="0" dirty="0" smtClean="0"/>
              <a:t> </a:t>
            </a:r>
            <a:r>
              <a:rPr lang="fr-FR" baseline="0" dirty="0" err="1" smtClean="0"/>
              <a:t>them</a:t>
            </a:r>
            <a:r>
              <a:rPr lang="fr-FR" baseline="0" dirty="0" smtClean="0"/>
              <a:t> </a:t>
            </a:r>
            <a:r>
              <a:rPr lang="fr-FR" baseline="0" dirty="0" err="1" smtClean="0"/>
              <a:t>each</a:t>
            </a:r>
            <a:r>
              <a:rPr lang="fr-FR" baseline="0" dirty="0" smtClean="0"/>
              <a:t> time </a:t>
            </a:r>
            <a:r>
              <a:rPr lang="fr-FR" baseline="0" dirty="0" err="1" smtClean="0"/>
              <a:t>your</a:t>
            </a:r>
            <a:r>
              <a:rPr lang="fr-FR" baseline="0" dirty="0" smtClean="0"/>
              <a:t> </a:t>
            </a:r>
            <a:r>
              <a:rPr lang="fr-FR" baseline="0" dirty="0" err="1" smtClean="0"/>
              <a:t>addin</a:t>
            </a:r>
            <a:r>
              <a:rPr lang="fr-FR" baseline="0" dirty="0" smtClean="0"/>
              <a:t> </a:t>
            </a:r>
            <a:r>
              <a:rPr lang="fr-FR" baseline="0" dirty="0" err="1" smtClean="0"/>
              <a:t>starts</a:t>
            </a:r>
            <a:r>
              <a:rPr lang="fr-FR" baseline="0" dirty="0" smtClean="0"/>
              <a:t>.</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r>
              <a:rPr lang="en-US" dirty="0" smtClean="0"/>
              <a:t>Always when the </a:t>
            </a:r>
            <a:r>
              <a:rPr lang="en-US" dirty="0" err="1" smtClean="0"/>
              <a:t>AddIn</a:t>
            </a:r>
            <a:r>
              <a:rPr lang="en-US" dirty="0" smtClean="0"/>
              <a:t> gets loaded and the Activate method is called we create our button definition.</a:t>
            </a:r>
          </a:p>
          <a:p>
            <a:r>
              <a:rPr lang="en-US" dirty="0" smtClean="0"/>
              <a:t>Based on that definition we create a control if the </a:t>
            </a:r>
            <a:r>
              <a:rPr lang="en-US" dirty="0" err="1" smtClean="0"/>
              <a:t>AddIn</a:t>
            </a:r>
            <a:r>
              <a:rPr lang="en-US" dirty="0" smtClean="0"/>
              <a:t> is activated for the first time.</a:t>
            </a:r>
          </a:p>
          <a:p>
            <a:endParaRPr lang="en-US" dirty="0" smtClean="0"/>
          </a:p>
          <a:p>
            <a:r>
              <a:rPr lang="en-US" dirty="0" smtClean="0"/>
              <a:t>Why we only create the control for the first time, is that from then onwards the user can do with it what he wants, and Inventor will store the changes and keep them for the next session, where we only need to create our button definition which will create a connection between the controls referencing it and the functionality provided by it.</a:t>
            </a:r>
          </a:p>
          <a:p>
            <a:endParaRPr lang="en-US" dirty="0" smtClean="0"/>
          </a:p>
        </p:txBody>
      </p:sp>
      <p:sp>
        <p:nvSpPr>
          <p:cNvPr id="4" name="Slide Number Placeholder 3"/>
          <p:cNvSpPr>
            <a:spLocks noGrp="1"/>
          </p:cNvSpPr>
          <p:nvPr>
            <p:ph type="sldNum" sz="quarter" idx="5"/>
          </p:nvPr>
        </p:nvSpPr>
        <p:spPr/>
        <p:txBody>
          <a:bodyPr/>
          <a:lstStyle/>
          <a:p>
            <a:pPr>
              <a:defRPr/>
            </a:pPr>
            <a:fld id="{4A97CD80-B5B1-4417-9D3D-1818E86D6AA5}"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0" dirty="0" smtClean="0">
                <a:latin typeface="Arial" charset="0"/>
                <a:cs typeface="Arial" charset="0"/>
              </a:rPr>
              <a:t>Old way</a:t>
            </a:r>
            <a:r>
              <a:rPr lang="en-US" altLang="zh-CN" b="0" baseline="0" dirty="0" smtClean="0">
                <a:latin typeface="Arial" charset="0"/>
                <a:cs typeface="Arial" charset="0"/>
              </a:rPr>
              <a:t> to </a:t>
            </a:r>
            <a:r>
              <a:rPr lang="en-US" altLang="zh-CN" b="0" dirty="0" smtClean="0">
                <a:latin typeface="Arial" charset="0"/>
                <a:cs typeface="Arial" charset="0"/>
              </a:rPr>
              <a:t>Convert from Image (or Icon) to </a:t>
            </a:r>
            <a:r>
              <a:rPr lang="en-US" altLang="zh-CN" b="0" dirty="0" err="1" smtClean="0">
                <a:latin typeface="Arial" charset="0"/>
                <a:cs typeface="Arial" charset="0"/>
              </a:rPr>
              <a:t>IPictureDisp</a:t>
            </a:r>
            <a:r>
              <a:rPr lang="en-US" dirty="0" smtClean="0"/>
              <a:t>: It’s fairly easy to use resource in .NET. You just get its stream from the assembly, then can create the given object from it – e.g. an Icon Since Inventor is using </a:t>
            </a:r>
            <a:r>
              <a:rPr lang="en-US" dirty="0" err="1" smtClean="0"/>
              <a:t>IPictureDisp</a:t>
            </a:r>
            <a:r>
              <a:rPr lang="en-US" dirty="0" smtClean="0"/>
              <a:t> as images for the buttons, you need to convert the .NET image into that, whether it’s an Image or Icon object.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Reference and Imports </a:t>
            </a:r>
            <a:r>
              <a:rPr lang="en-US" dirty="0" err="1" smtClean="0"/>
              <a:t>System.Drawing</a:t>
            </a:r>
            <a:r>
              <a:rPr lang="en-US" dirty="0" smtClean="0"/>
              <a:t> and </a:t>
            </a:r>
            <a:r>
              <a:rPr lang="en-US" dirty="0" err="1" smtClean="0"/>
              <a:t>Microsoft.VisualBasic.Compatibility</a:t>
            </a:r>
            <a:r>
              <a:rPr lang="en-US" dirty="0" smtClean="0"/>
              <a:t>.</a:t>
            </a:r>
            <a:r>
              <a:rPr lang="en-US" baseline="0" dirty="0" smtClean="0"/>
              <a:t>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1" u="none" kern="0" dirty="0" smtClean="0">
                <a:solidFill>
                  <a:srgbClr val="0000FF"/>
                </a:solidFill>
                <a:latin typeface="Courier New" pitchFamily="49" charset="0"/>
              </a:rPr>
              <a:t>Dim </a:t>
            </a:r>
            <a:r>
              <a:rPr lang="en-US" altLang="zh-CN" sz="1200" b="1" u="none" kern="0" dirty="0" err="1" smtClean="0">
                <a:solidFill>
                  <a:srgbClr val="000000"/>
                </a:solidFill>
                <a:latin typeface="Courier New" pitchFamily="49" charset="0"/>
              </a:rPr>
              <a:t>myIPictureDisp</a:t>
            </a:r>
            <a:r>
              <a:rPr lang="en-US" altLang="zh-CN" sz="1200" b="1" u="none" kern="0" dirty="0" smtClean="0">
                <a:solidFill>
                  <a:srgbClr val="0000FF"/>
                </a:solidFill>
                <a:latin typeface="Courier New" pitchFamily="49" charset="0"/>
              </a:rPr>
              <a:t> As Object </a:t>
            </a:r>
            <a:r>
              <a:rPr lang="en-US" altLang="zh-CN" sz="1200" b="1" u="none" kern="0" dirty="0" smtClean="0">
                <a:solidFill>
                  <a:srgbClr val="000000"/>
                </a:solidFill>
                <a:latin typeface="Courier New" pitchFamily="49" charset="0"/>
              </a:rPr>
              <a:t>= _ Microsoft.VisualBasic.Compatibility.VB6.Support.IconToIPicture(</a:t>
            </a:r>
            <a:r>
              <a:rPr lang="en-US" altLang="zh-CN" sz="1200" b="1" u="none" kern="0" dirty="0" err="1" smtClean="0">
                <a:solidFill>
                  <a:srgbClr val="000000"/>
                </a:solidFill>
                <a:latin typeface="Courier New" pitchFamily="49" charset="0"/>
              </a:rPr>
              <a:t>myIcon</a:t>
            </a:r>
            <a:r>
              <a:rPr lang="en-US" altLang="zh-CN" sz="1200" b="1" u="none" kern="0" dirty="0" smtClean="0">
                <a:solidFill>
                  <a:srgbClr val="000000"/>
                </a:solidFill>
                <a:latin typeface="Courier New" pitchFamily="49" charset="0"/>
              </a:rPr>
              <a:t>)</a:t>
            </a:r>
          </a:p>
          <a:p>
            <a:endParaRPr lang="en-US" dirty="0" smtClean="0"/>
          </a:p>
          <a:p>
            <a:r>
              <a:rPr lang="en-US" altLang="zh-CN" dirty="0" err="1" smtClean="0"/>
              <a:t>VisualBasic.Compatibility</a:t>
            </a:r>
            <a:r>
              <a:rPr lang="en-US" altLang="zh-CN" dirty="0" smtClean="0"/>
              <a:t> is</a:t>
            </a:r>
            <a:r>
              <a:rPr lang="en-US" altLang="zh-CN" baseline="0" dirty="0" smtClean="0"/>
              <a:t> </a:t>
            </a:r>
            <a:r>
              <a:rPr lang="en-US" altLang="zh-CN" baseline="0" dirty="0" err="1" smtClean="0"/>
              <a:t>obsolted</a:t>
            </a:r>
            <a:r>
              <a:rPr lang="en-US" altLang="zh-CN" baseline="0" dirty="0" smtClean="0"/>
              <a:t> </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2194DDB9-D321-4559-9E4B-C6EACCD72D1D}"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3EF0DD30-8396-40BD-87E4-6113D6331ADC}" type="slidenum">
              <a:rPr lang="en-US" smtClean="0"/>
              <a:pPr>
                <a:defRPr/>
              </a:pPr>
              <a:t>29</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r>
              <a:rPr lang="en-US" sz="1000" smtClean="0">
                <a:cs typeface="Arial" charset="0"/>
              </a:rPr>
              <a:t>Thank you! </a:t>
            </a:r>
          </a:p>
          <a:p>
            <a:pPr eaLnBrk="1" hangingPunct="1"/>
            <a:endParaRPr lang="en-US" sz="1000" smtClean="0">
              <a:cs typeface="Arial" charset="0"/>
            </a:endParaRPr>
          </a:p>
          <a:p>
            <a:pPr eaLnBrk="1" hangingPunct="1"/>
            <a:r>
              <a:rPr lang="en-US" sz="1000" smtClean="0">
                <a:cs typeface="Arial" charset="0"/>
              </a:rPr>
              <a:t>Questions?</a:t>
            </a:r>
            <a:endParaRPr lang="en-US" smtClean="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All of the previous UI related API is still there and works but will create items that can’t be seen in the  ribbon interface.</a:t>
            </a:r>
          </a:p>
          <a:p>
            <a:pPr lvl="0">
              <a:spcBef>
                <a:spcPts val="1800"/>
              </a:spcBef>
            </a:pPr>
            <a:endParaRPr lang="fr-FR" dirty="0" smtClean="0"/>
          </a:p>
          <a:p>
            <a:pPr marL="0" marR="0" lvl="0" indent="0" algn="l" defTabSz="914400" rtl="0" eaLnBrk="0" fontAlgn="base" latinLnBrk="0" hangingPunct="0">
              <a:lnSpc>
                <a:spcPct val="100000"/>
              </a:lnSpc>
              <a:spcBef>
                <a:spcPts val="1800"/>
              </a:spcBef>
              <a:spcAft>
                <a:spcPct val="0"/>
              </a:spcAft>
              <a:buClrTx/>
              <a:buSzTx/>
              <a:buFontTx/>
              <a:buNone/>
              <a:tabLst/>
              <a:defRPr/>
            </a:pPr>
            <a:r>
              <a:rPr lang="en-US" dirty="0" smtClean="0"/>
              <a:t>The yellow items are the new objects that deal with the ribbon. They white objects are existing classes you can still use. The grey objects</a:t>
            </a:r>
            <a:r>
              <a:rPr lang="en-US" baseline="0" dirty="0" smtClean="0"/>
              <a:t> are now obsolete.</a:t>
            </a:r>
            <a:endParaRPr lang="fr-FR" dirty="0" smtClean="0"/>
          </a:p>
          <a:p>
            <a:pPr lvl="0">
              <a:spcBef>
                <a:spcPts val="1800"/>
              </a:spcBef>
            </a:pPr>
            <a:endParaRPr lang="en-US" dirty="0" smtClean="0"/>
          </a:p>
          <a:p>
            <a:pPr lvl="0">
              <a:spcBef>
                <a:spcPts val="1800"/>
              </a:spcBef>
            </a:pPr>
            <a:r>
              <a:rPr lang="en-US" dirty="0" smtClean="0"/>
              <a:t>The functionality available through the </a:t>
            </a:r>
            <a:r>
              <a:rPr lang="en-US" dirty="0" err="1" smtClean="0"/>
              <a:t>CommandManager</a:t>
            </a:r>
            <a:r>
              <a:rPr lang="en-US" dirty="0" smtClean="0"/>
              <a:t> is unchanged and behaves the same.  You still create a </a:t>
            </a:r>
            <a:r>
              <a:rPr lang="en-US" dirty="0" err="1" smtClean="0"/>
              <a:t>ButtonDefinition</a:t>
            </a:r>
            <a:r>
              <a:rPr lang="en-US" dirty="0" smtClean="0"/>
              <a:t> to define the look and behavior of a button.</a:t>
            </a:r>
          </a:p>
          <a:p>
            <a:pPr lvl="0">
              <a:spcBef>
                <a:spcPts val="1800"/>
              </a:spcBef>
            </a:pPr>
            <a:endParaRPr lang="en-US" dirty="0" smtClean="0"/>
          </a:p>
          <a:p>
            <a:pPr lvl="0">
              <a:spcBef>
                <a:spcPts val="1800"/>
              </a:spcBef>
            </a:pPr>
            <a:r>
              <a:rPr lang="en-US" dirty="0" smtClean="0"/>
              <a:t>New objects have been added under the </a:t>
            </a:r>
            <a:r>
              <a:rPr lang="en-US" dirty="0" err="1" smtClean="0"/>
              <a:t>UserInterfaceManager</a:t>
            </a:r>
            <a:r>
              <a:rPr lang="en-US" dirty="0" smtClean="0"/>
              <a:t> object to access the ribbon hierarchy.  The creation of these objects should be done in the Activate method of your add-in.</a:t>
            </a:r>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Now some details from the API perspective …</a:t>
            </a:r>
          </a:p>
          <a:p>
            <a:endParaRPr lang="en-US" baseline="0" dirty="0" smtClean="0"/>
          </a:p>
          <a:p>
            <a:r>
              <a:rPr lang="en-US" baseline="0" dirty="0" smtClean="0"/>
              <a:t>There are seven available Ribbons … Most of them are self-explanatory. The </a:t>
            </a:r>
            <a:r>
              <a:rPr lang="en-US" baseline="0" dirty="0" err="1" smtClean="0"/>
              <a:t>ZeroDoc</a:t>
            </a:r>
            <a:r>
              <a:rPr lang="en-US" baseline="0" dirty="0" smtClean="0"/>
              <a:t> Ribbon is the one that displays when there are no documents open. And the </a:t>
            </a:r>
            <a:r>
              <a:rPr lang="en-US" baseline="0" dirty="0" err="1" smtClean="0"/>
              <a:t>UnknownDocument</a:t>
            </a:r>
            <a:r>
              <a:rPr lang="en-US" baseline="0" dirty="0" smtClean="0"/>
              <a:t> Ribbon is displayed for two cases that don’t fit with the other environments; when editing a Notebook and when modifying the orientation when creating a drawing view.</a:t>
            </a:r>
          </a:p>
          <a:p>
            <a:endParaRPr lang="en-US" baseline="0" dirty="0" smtClean="0"/>
          </a:p>
          <a:p>
            <a:r>
              <a:rPr lang="en-US" baseline="0" dirty="0" smtClean="0"/>
              <a:t>You can’t create any additional Ribbons using the UI or API, but you can add your own elements to existing Ribbons.</a:t>
            </a:r>
          </a:p>
          <a:p>
            <a:endParaRPr lang="en-US" baseline="0" dirty="0" smtClean="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Macro</a:t>
            </a:r>
            <a:r>
              <a:rPr lang="en-US" baseline="0" dirty="0" smtClean="0"/>
              <a:t> to </a:t>
            </a:r>
            <a:r>
              <a:rPr lang="en-US" dirty="0" smtClean="0"/>
              <a:t>Use</a:t>
            </a:r>
            <a:r>
              <a:rPr lang="en-US" baseline="0" dirty="0" smtClean="0"/>
              <a:t> </a:t>
            </a:r>
            <a:r>
              <a:rPr lang="en-US" baseline="0" dirty="0" err="1" smtClean="0"/>
              <a:t>InterfaceStyle</a:t>
            </a:r>
            <a:r>
              <a:rPr lang="en-US" baseline="0" dirty="0" smtClean="0"/>
              <a:t> to check UI style</a:t>
            </a:r>
            <a:endParaRPr lang="en-US" dirty="0" smtClean="0"/>
          </a:p>
          <a:p>
            <a:r>
              <a:rPr lang="en-US" dirty="0" smtClean="0"/>
              <a:t>Macro to print the lis</a:t>
            </a:r>
            <a:r>
              <a:rPr lang="en-US" baseline="0" dirty="0" smtClean="0"/>
              <a:t>t of </a:t>
            </a:r>
            <a:r>
              <a:rPr lang="en-US" dirty="0" smtClean="0"/>
              <a:t>available</a:t>
            </a:r>
            <a:r>
              <a:rPr lang="en-US" baseline="0" dirty="0" smtClean="0"/>
              <a:t> Ribbons internal name </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Selecting a </a:t>
            </a:r>
            <a:r>
              <a:rPr lang="en-US" dirty="0" err="1" smtClean="0"/>
              <a:t>RibbonTab</a:t>
            </a:r>
            <a:r>
              <a:rPr lang="en-US" dirty="0" smtClean="0"/>
              <a:t> displays the group of Panels assigned to that Tab. The Tab is a logical grouping of commands for a particular workflow. For example, selecting the Model Tab shows </a:t>
            </a:r>
            <a:r>
              <a:rPr lang="en-US" baseline="0" dirty="0" smtClean="0"/>
              <a:t>all the commands you’re likely to need for manipulating a model</a:t>
            </a:r>
            <a:r>
              <a:rPr lang="en-US" dirty="0" smtClean="0"/>
              <a:t>.</a:t>
            </a:r>
          </a:p>
          <a:p>
            <a:endParaRPr lang="en-US" dirty="0" smtClean="0"/>
          </a:p>
          <a:p>
            <a:r>
              <a:rPr lang="en-US" dirty="0" smtClean="0"/>
              <a:t>From the API, you can edit existing tabs,</a:t>
            </a:r>
            <a:r>
              <a:rPr lang="en-US" baseline="0" dirty="0" smtClean="0"/>
              <a:t> you can create new ones, and you can set visibility.</a:t>
            </a:r>
          </a:p>
          <a:p>
            <a:endParaRPr lang="en-US" baseline="0" dirty="0" smtClean="0"/>
          </a:p>
          <a:p>
            <a:r>
              <a:rPr lang="en-US" baseline="0" dirty="0" smtClean="0"/>
              <a:t>The user can also reorganize tabs and set their visibility.</a:t>
            </a:r>
            <a:endParaRPr lang="en-US" dirty="0" smtClean="0"/>
          </a:p>
          <a:p>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charset="0"/>
                <a:ea typeface="+mn-ea"/>
                <a:cs typeface="+mn-cs"/>
              </a:rPr>
              <a:t>Contextual tabs, such as the Sketch tab in the Sketch environment, come and go based on the current environment. They are displayed in a different color to indicate to the user that this is not a permanent tab</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7DAADD3-4FAF-4817-8CCC-66E9200FC67E}"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DisplayName</a:t>
            </a:r>
            <a:r>
              <a:rPr lang="en-US" dirty="0" smtClean="0"/>
              <a:t>  - Input string that defines the display name of the ribbon tab.  </a:t>
            </a:r>
          </a:p>
          <a:p>
            <a:r>
              <a:rPr lang="en-US" dirty="0" err="1" smtClean="0"/>
              <a:t>InternalName</a:t>
            </a:r>
            <a:r>
              <a:rPr lang="en-US" dirty="0" smtClean="0"/>
              <a:t>  Input string that defines the unique internal name of the ribbon tab. This can used to find a specific tab.  </a:t>
            </a:r>
          </a:p>
          <a:p>
            <a:r>
              <a:rPr lang="en-US" dirty="0" err="1" smtClean="0"/>
              <a:t>ClientId</a:t>
            </a:r>
            <a:r>
              <a:rPr lang="en-US" dirty="0" smtClean="0"/>
              <a:t>   -  Input String that uniquely identifies the client. This is the CLSID of the </a:t>
            </a:r>
            <a:r>
              <a:rPr lang="en-US" dirty="0" err="1" smtClean="0"/>
              <a:t>AddIn</a:t>
            </a:r>
            <a:r>
              <a:rPr lang="en-US" dirty="0" smtClean="0"/>
              <a:t> in a string form, e.g. "{C9A6C580-3817-11D0-BE4E-080036E87B02}". It is not 	recommended to pass a “dummy” string or a null string.</a:t>
            </a:r>
          </a:p>
          <a:p>
            <a:r>
              <a:rPr lang="en-US" dirty="0" err="1" smtClean="0"/>
              <a:t>TargetTabInternalName</a:t>
            </a:r>
            <a:r>
              <a:rPr lang="en-US" dirty="0" smtClean="0"/>
              <a:t>  Optional , String that specifies existing tab to position the new tab next to. </a:t>
            </a:r>
          </a:p>
          <a:p>
            <a:r>
              <a:rPr lang="en-US" dirty="0" err="1" smtClean="0"/>
              <a:t>InsertBeforeTargetTab</a:t>
            </a:r>
            <a:r>
              <a:rPr lang="en-US" dirty="0" smtClean="0"/>
              <a:t>  Optional, Boolean value that specifies whether to position the new tab before or after the target ribbon tab. The argument defaults to False and is not used if 	              the </a:t>
            </a:r>
            <a:r>
              <a:rPr lang="en-US" dirty="0" err="1" smtClean="0"/>
              <a:t>TargetTabInternalName</a:t>
            </a:r>
            <a:r>
              <a:rPr lang="en-US" dirty="0" smtClean="0"/>
              <a:t> argument is not specified.  </a:t>
            </a:r>
          </a:p>
          <a:p>
            <a:r>
              <a:rPr lang="en-US" dirty="0" smtClean="0"/>
              <a:t>Contextual  Optional, Boolean that specifies whether this is a contextual tab. </a:t>
            </a:r>
          </a:p>
          <a:p>
            <a:endParaRPr lang="en-US" dirty="0" smtClean="0"/>
          </a:p>
          <a:p>
            <a:r>
              <a:rPr lang="en-US" dirty="0" smtClean="0"/>
              <a:t>Contextual tabs, such as the Sketch tab in the Sketch environment, come and go based on the current environment. They are displayed in a different color to indicate to the user that this is not a permanent tab. If not provided, this argument defaults to False. If a value of False is provided, the tab is added visibly. If a value of True is provided, the tab is added invisibly. Contextual tabs should then be added to the </a:t>
            </a:r>
            <a:r>
              <a:rPr lang="en-US" dirty="0" err="1" smtClean="0"/>
              <a:t>Environment.AdditionalVisibleRibbonTabs</a:t>
            </a:r>
            <a:r>
              <a:rPr lang="en-US" dirty="0" smtClean="0"/>
              <a:t> so that they show up visible in the appropriate environment(s). </a:t>
            </a:r>
            <a:endParaRPr lang="en-US" dirty="0"/>
          </a:p>
        </p:txBody>
      </p:sp>
      <p:sp>
        <p:nvSpPr>
          <p:cNvPr id="4" name="Slide Number Placeholder 3"/>
          <p:cNvSpPr>
            <a:spLocks noGrp="1"/>
          </p:cNvSpPr>
          <p:nvPr>
            <p:ph type="sldNum" sz="quarter" idx="10"/>
          </p:nvPr>
        </p:nvSpPr>
        <p:spPr/>
        <p:txBody>
          <a:bodyPr/>
          <a:lstStyle/>
          <a:p>
            <a:pPr>
              <a:defRPr/>
            </a:pPr>
            <a:fld id="{C5FFF9D4-6F7E-4E95-BDAF-00943C8AFFCB}"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 descr="PPT_LOGO_1b"/>
          <p:cNvPicPr>
            <a:picLocks noChangeAspect="1" noChangeArrowheads="1"/>
          </p:cNvPicPr>
          <p:nvPr/>
        </p:nvPicPr>
        <p:blipFill>
          <a:blip r:embed="rId2" cstate="print"/>
          <a:srcRect/>
          <a:stretch>
            <a:fillRect/>
          </a:stretch>
        </p:blipFill>
        <p:spPr bwMode="auto">
          <a:xfrm>
            <a:off x="6172200" y="0"/>
            <a:ext cx="2971800" cy="6859588"/>
          </a:xfrm>
          <a:prstGeom prst="rect">
            <a:avLst/>
          </a:prstGeom>
          <a:noFill/>
          <a:ln w="9525">
            <a:noFill/>
            <a:miter lim="800000"/>
            <a:headEnd/>
            <a:tailEnd/>
          </a:ln>
        </p:spPr>
      </p:pic>
      <p:sp>
        <p:nvSpPr>
          <p:cNvPr id="5"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798FBCD8-8831-4675-8A55-30D0D590633E}"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6"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u="none" dirty="0">
                <a:solidFill>
                  <a:srgbClr val="969696"/>
                </a:solidFill>
                <a:cs typeface="+mn-cs"/>
              </a:rPr>
              <a:t>Autodesk Confidential Information </a:t>
            </a:r>
            <a:r>
              <a:rPr lang="en-US" sz="800" u="none" dirty="0" smtClean="0">
                <a:solidFill>
                  <a:srgbClr val="969696"/>
                </a:solidFill>
                <a:cs typeface="+mn-cs"/>
              </a:rPr>
              <a:t>June 2008</a:t>
            </a:r>
            <a:endParaRPr lang="en-US" sz="800" u="none" dirty="0">
              <a:solidFill>
                <a:srgbClr val="969696"/>
              </a:solidFill>
              <a:cs typeface="+mn-cs"/>
            </a:endParaRPr>
          </a:p>
        </p:txBody>
      </p:sp>
      <p:sp>
        <p:nvSpPr>
          <p:cNvPr id="211970" name="Rectangle 2"/>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211971" name="Rectangle 3"/>
          <p:cNvSpPr>
            <a:spLocks noGrp="1" noChangeArrowheads="1"/>
          </p:cNvSpPr>
          <p:nvPr>
            <p:ph type="subTitle" sz="quarter" idx="1"/>
          </p:nvPr>
        </p:nvSpPr>
        <p:spPr>
          <a:xfrm>
            <a:off x="319088" y="4495800"/>
            <a:ext cx="4862512" cy="838200"/>
          </a:xfrm>
        </p:spPr>
        <p:txBody>
          <a:bodyPr/>
          <a:lstStyle>
            <a:lvl1pPr>
              <a:lnSpc>
                <a:spcPct val="95000"/>
              </a:lnSpc>
              <a:defRPr>
                <a:solidFill>
                  <a:schemeClr val="accent1"/>
                </a:solidFill>
              </a:defRPr>
            </a:lvl1pPr>
          </a:lstStyle>
          <a:p>
            <a:r>
              <a:rPr lang="en-US"/>
              <a:t>Click to edit Master subtitle style</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7463" y="136525"/>
            <a:ext cx="20145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58959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19088" y="1416050"/>
            <a:ext cx="3954462"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1416050"/>
            <a:ext cx="8062912" cy="5119688"/>
          </a:xfrm>
        </p:spPr>
        <p:txBody>
          <a:bodyPr/>
          <a:lstStyle/>
          <a:p>
            <a:pPr lvl="0"/>
            <a:endParaRPr lang="en-US" noProof="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2984" y="1232470"/>
            <a:ext cx="7899780" cy="4859059"/>
          </a:xfrm>
          <a:prstGeom prst="rect">
            <a:avLst/>
          </a:prstGeom>
        </p:spPr>
        <p:txBody>
          <a:bodyPr/>
          <a:lstStyle>
            <a:lvl1pPr>
              <a:buNone/>
              <a:defRPr b="1" baseline="0">
                <a:latin typeface="Arial" pitchFamily="34" charset="0"/>
                <a:cs typeface="Arial" pitchFamily="34" charset="0"/>
              </a:defRPr>
            </a:lvl1pPr>
          </a:lstStyle>
          <a:p>
            <a:pPr lvl="0"/>
            <a:r>
              <a:rPr lang="en-US" dirty="0" smtClean="0"/>
              <a:t>Click to edit Master text styles</a:t>
            </a:r>
          </a:p>
        </p:txBody>
      </p:sp>
      <p:sp>
        <p:nvSpPr>
          <p:cNvPr id="7" name="Text Placeholder 6"/>
          <p:cNvSpPr>
            <a:spLocks noGrp="1"/>
          </p:cNvSpPr>
          <p:nvPr>
            <p:ph type="body" sz="quarter" idx="11"/>
          </p:nvPr>
        </p:nvSpPr>
        <p:spPr>
          <a:xfrm>
            <a:off x="346952" y="550734"/>
            <a:ext cx="8196221" cy="657980"/>
          </a:xfrm>
          <a:prstGeom prst="rect">
            <a:avLst/>
          </a:prstGeom>
        </p:spPr>
        <p:txBody>
          <a:bodyPr/>
          <a:lstStyle>
            <a:lvl1pPr>
              <a:buNone/>
              <a:defRPr sz="3500" b="1" spc="-14" baseline="0">
                <a:latin typeface="Arial" pitchFamily="34" charset="0"/>
                <a:cs typeface="Arial" pitchFamily="34" charset="0"/>
              </a:defRPr>
            </a:lvl1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39544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25950" y="1416050"/>
            <a:ext cx="39560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319088" y="1416050"/>
            <a:ext cx="80629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7" name="Rectangle 3"/>
          <p:cNvSpPr>
            <a:spLocks noGrp="1" noChangeArrowheads="1"/>
          </p:cNvSpPr>
          <p:nvPr>
            <p:ph type="title"/>
          </p:nvPr>
        </p:nvSpPr>
        <p:spPr bwMode="auto">
          <a:xfrm>
            <a:off x="319088" y="136525"/>
            <a:ext cx="80629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6148" name="Picture 4" descr="PPT_LOGO_4b"/>
          <p:cNvPicPr>
            <a:picLocks noChangeAspect="1" noChangeArrowheads="1"/>
          </p:cNvPicPr>
          <p:nvPr/>
        </p:nvPicPr>
        <p:blipFill>
          <a:blip r:embed="rId16" cstate="print"/>
          <a:srcRect/>
          <a:stretch>
            <a:fillRect/>
          </a:stretch>
        </p:blipFill>
        <p:spPr bwMode="auto">
          <a:xfrm>
            <a:off x="8550275" y="0"/>
            <a:ext cx="593725" cy="6859588"/>
          </a:xfrm>
          <a:prstGeom prst="rect">
            <a:avLst/>
          </a:prstGeom>
          <a:noFill/>
          <a:ln w="9525">
            <a:noFill/>
            <a:miter lim="800000"/>
            <a:headEnd/>
            <a:tailEnd/>
          </a:ln>
        </p:spPr>
      </p:pic>
      <p:sp>
        <p:nvSpPr>
          <p:cNvPr id="210949" name="Rectangle 5"/>
          <p:cNvSpPr>
            <a:spLocks noChangeArrowheads="1"/>
          </p:cNvSpPr>
          <p:nvPr/>
        </p:nvSpPr>
        <p:spPr bwMode="auto">
          <a:xfrm>
            <a:off x="4572000" y="6672263"/>
            <a:ext cx="304800" cy="136525"/>
          </a:xfrm>
          <a:prstGeom prst="rect">
            <a:avLst/>
          </a:prstGeom>
          <a:noFill/>
          <a:ln w="9525">
            <a:noFill/>
            <a:miter lim="800000"/>
            <a:headEnd/>
            <a:tailEnd/>
          </a:ln>
          <a:effectLst/>
        </p:spPr>
        <p:txBody>
          <a:bodyPr lIns="0" tIns="0" rIns="0" bIns="0" anchor="ctr"/>
          <a:lstStyle/>
          <a:p>
            <a:pPr eaLnBrk="0" hangingPunct="0">
              <a:defRPr/>
            </a:pPr>
            <a:fld id="{FAC1506D-72DB-4C16-9B2E-996AADB9B523}" type="slidenum">
              <a:rPr lang="en-US" sz="600" u="none">
                <a:solidFill>
                  <a:srgbClr val="969696"/>
                </a:solidFill>
                <a:cs typeface="+mn-cs"/>
              </a:rPr>
              <a:pPr eaLnBrk="0" hangingPunct="0">
                <a:defRPr/>
              </a:pPr>
              <a:t>‹#›</a:t>
            </a:fld>
            <a:endParaRPr lang="en-US" sz="600" u="none">
              <a:solidFill>
                <a:srgbClr val="969696"/>
              </a:solidFill>
              <a:cs typeface="+mn-cs"/>
            </a:endParaRPr>
          </a:p>
        </p:txBody>
      </p:sp>
      <p:sp>
        <p:nvSpPr>
          <p:cNvPr id="7" name="Text Box 7"/>
          <p:cNvSpPr txBox="1">
            <a:spLocks noChangeArrowheads="1"/>
          </p:cNvSpPr>
          <p:nvPr userDrawn="1"/>
        </p:nvSpPr>
        <p:spPr bwMode="auto">
          <a:xfrm>
            <a:off x="319088" y="6672263"/>
            <a:ext cx="3656012" cy="136525"/>
          </a:xfrm>
          <a:prstGeom prst="rect">
            <a:avLst/>
          </a:prstGeom>
          <a:noFill/>
          <a:ln w="9525">
            <a:noFill/>
            <a:miter lim="800000"/>
            <a:headEnd/>
            <a:tailEnd/>
          </a:ln>
          <a:effectLst/>
        </p:spPr>
        <p:txBody>
          <a:bodyPr lIns="0" tIns="0" rIns="0" bIns="0" anchor="ctr"/>
          <a:lstStyle/>
          <a:p>
            <a:pPr eaLnBrk="0" hangingPunct="0">
              <a:defRPr/>
            </a:pPr>
            <a:r>
              <a:rPr lang="en-US" sz="800" b="1" u="none" dirty="0">
                <a:solidFill>
                  <a:srgbClr val="969696"/>
                </a:solidFill>
                <a:cs typeface="+mn-cs"/>
              </a:rPr>
              <a:t>Autodesk Confidential Information </a:t>
            </a:r>
            <a:r>
              <a:rPr lang="en-US" sz="800" b="1" u="none" dirty="0" smtClean="0">
                <a:solidFill>
                  <a:srgbClr val="969696"/>
                </a:solidFill>
                <a:cs typeface="+mn-cs"/>
              </a:rPr>
              <a:t>January 2010</a:t>
            </a:r>
            <a:endParaRPr lang="en-US" sz="800" b="1" u="none" dirty="0">
              <a:solidFill>
                <a:srgbClr val="969696"/>
              </a:solidFill>
              <a:cs typeface="+mn-cs"/>
            </a:endParaRPr>
          </a:p>
        </p:txBody>
      </p:sp>
    </p:spTree>
  </p:cSld>
  <p:clrMap bg1="dk2" tx1="lt1" bg2="dk1" tx2="lt2" accent1="accent1" accent2="accent2" accent3="accent3" accent4="accent4" accent5="accent5" accent6="accent6" hlink="hlink" folHlink="folHlink"/>
  <p:sldLayoutIdLst>
    <p:sldLayoutId id="2147483754"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5" r:id="rId14"/>
  </p:sldLayoutIdLst>
  <p:transition spd="med">
    <p:fade/>
  </p:transition>
  <p:txStyles>
    <p:titleStyle>
      <a:lvl1pPr algn="l" rtl="0" eaLnBrk="0" fontAlgn="base" hangingPunct="0">
        <a:lnSpc>
          <a:spcPct val="90000"/>
        </a:lnSpc>
        <a:spcBef>
          <a:spcPct val="0"/>
        </a:spcBef>
        <a:spcAft>
          <a:spcPct val="0"/>
        </a:spcAft>
        <a:defRPr sz="36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Arial" charset="0"/>
        </a:defRPr>
      </a:lvl2pPr>
      <a:lvl3pPr algn="l" rtl="0" eaLnBrk="0" fontAlgn="base" hangingPunct="0">
        <a:lnSpc>
          <a:spcPct val="90000"/>
        </a:lnSpc>
        <a:spcBef>
          <a:spcPct val="0"/>
        </a:spcBef>
        <a:spcAft>
          <a:spcPct val="0"/>
        </a:spcAft>
        <a:defRPr sz="3600">
          <a:solidFill>
            <a:schemeClr val="tx1"/>
          </a:solidFill>
          <a:latin typeface="Arial" charset="0"/>
        </a:defRPr>
      </a:lvl3pPr>
      <a:lvl4pPr algn="l" rtl="0" eaLnBrk="0" fontAlgn="base" hangingPunct="0">
        <a:lnSpc>
          <a:spcPct val="90000"/>
        </a:lnSpc>
        <a:spcBef>
          <a:spcPct val="0"/>
        </a:spcBef>
        <a:spcAft>
          <a:spcPct val="0"/>
        </a:spcAft>
        <a:defRPr sz="3600">
          <a:solidFill>
            <a:schemeClr val="tx1"/>
          </a:solidFill>
          <a:latin typeface="Arial" charset="0"/>
        </a:defRPr>
      </a:lvl4pPr>
      <a:lvl5pPr algn="l" rtl="0" eaLnBrk="0" fontAlgn="base" hangingPunct="0">
        <a:lnSpc>
          <a:spcPct val="90000"/>
        </a:lnSpc>
        <a:spcBef>
          <a:spcPct val="0"/>
        </a:spcBef>
        <a:spcAft>
          <a:spcPct val="0"/>
        </a:spcAft>
        <a:defRPr sz="3600">
          <a:solidFill>
            <a:schemeClr val="tx1"/>
          </a:solidFill>
          <a:latin typeface="Arial" charset="0"/>
        </a:defRPr>
      </a:lvl5pPr>
      <a:lvl6pPr marL="457200" algn="l" rtl="0" fontAlgn="base">
        <a:lnSpc>
          <a:spcPct val="90000"/>
        </a:lnSpc>
        <a:spcBef>
          <a:spcPct val="0"/>
        </a:spcBef>
        <a:spcAft>
          <a:spcPct val="0"/>
        </a:spcAft>
        <a:defRPr sz="3600">
          <a:solidFill>
            <a:schemeClr val="tx1"/>
          </a:solidFill>
          <a:latin typeface="Arial" charset="0"/>
        </a:defRPr>
      </a:lvl6pPr>
      <a:lvl7pPr marL="914400" algn="l" rtl="0" fontAlgn="base">
        <a:lnSpc>
          <a:spcPct val="90000"/>
        </a:lnSpc>
        <a:spcBef>
          <a:spcPct val="0"/>
        </a:spcBef>
        <a:spcAft>
          <a:spcPct val="0"/>
        </a:spcAft>
        <a:defRPr sz="3600">
          <a:solidFill>
            <a:schemeClr val="tx1"/>
          </a:solidFill>
          <a:latin typeface="Arial" charset="0"/>
        </a:defRPr>
      </a:lvl7pPr>
      <a:lvl8pPr marL="1371600" algn="l" rtl="0" fontAlgn="base">
        <a:lnSpc>
          <a:spcPct val="90000"/>
        </a:lnSpc>
        <a:spcBef>
          <a:spcPct val="0"/>
        </a:spcBef>
        <a:spcAft>
          <a:spcPct val="0"/>
        </a:spcAft>
        <a:defRPr sz="3600">
          <a:solidFill>
            <a:schemeClr val="tx1"/>
          </a:solidFill>
          <a:latin typeface="Arial" charset="0"/>
        </a:defRPr>
      </a:lvl8pPr>
      <a:lvl9pPr marL="1828800" algn="l" rtl="0" fontAlgn="base">
        <a:lnSpc>
          <a:spcPct val="90000"/>
        </a:lnSpc>
        <a:spcBef>
          <a:spcPct val="0"/>
        </a:spcBef>
        <a:spcAft>
          <a:spcPct val="0"/>
        </a:spcAft>
        <a:defRPr sz="3600">
          <a:solidFill>
            <a:schemeClr val="tx1"/>
          </a:solidFill>
          <a:latin typeface="Arial" charset="0"/>
        </a:defRPr>
      </a:lvl9pPr>
    </p:titleStyle>
    <p:bodyStyle>
      <a:lvl1pPr marL="342900" indent="-342900" algn="l" rtl="0" eaLnBrk="0" fontAlgn="base" hangingPunct="0">
        <a:spcBef>
          <a:spcPct val="15000"/>
        </a:spcBef>
        <a:spcAft>
          <a:spcPct val="15000"/>
        </a:spcAft>
        <a:buChar char="•"/>
        <a:defRPr sz="2400">
          <a:solidFill>
            <a:schemeClr val="tx1"/>
          </a:solidFill>
          <a:latin typeface="+mn-lt"/>
          <a:ea typeface="+mn-ea"/>
          <a:cs typeface="+mn-cs"/>
        </a:defRPr>
      </a:lvl1pPr>
      <a:lvl2pPr marL="284163"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2pPr>
      <a:lvl3pPr marL="568325" indent="-169863" algn="l" rtl="0" eaLnBrk="0" fontAlgn="base" hangingPunct="0">
        <a:spcBef>
          <a:spcPct val="15000"/>
        </a:spcBef>
        <a:spcAft>
          <a:spcPct val="15000"/>
        </a:spcAft>
        <a:buClr>
          <a:schemeClr val="accent1"/>
        </a:buClr>
        <a:buSzPct val="80000"/>
        <a:buFont typeface="Wingdings" pitchFamily="2" charset="2"/>
        <a:buChar char="§"/>
        <a:defRPr sz="2000">
          <a:solidFill>
            <a:schemeClr val="tx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nvSpPr>
        <p:spPr bwMode="auto">
          <a:xfrm>
            <a:off x="319088" y="2649538"/>
            <a:ext cx="8443912" cy="952500"/>
          </a:xfrm>
          <a:prstGeom prst="rect">
            <a:avLst/>
          </a:prstGeom>
          <a:noFill/>
          <a:ln w="9525">
            <a:noFill/>
            <a:miter lim="800000"/>
            <a:headEnd/>
            <a:tailEnd/>
          </a:ln>
        </p:spPr>
        <p:txBody>
          <a:bodyPr lIns="0" tIns="0" rIns="0" bIns="0"/>
          <a:lstStyle/>
          <a:p>
            <a:pPr eaLnBrk="0" hangingPunct="0">
              <a:spcBef>
                <a:spcPct val="5000"/>
              </a:spcBef>
              <a:spcAft>
                <a:spcPct val="5000"/>
              </a:spcAft>
            </a:pPr>
            <a:endParaRPr lang="en-US">
              <a:solidFill>
                <a:schemeClr val="bg1"/>
              </a:solidFill>
            </a:endParaRPr>
          </a:p>
        </p:txBody>
      </p:sp>
      <p:sp>
        <p:nvSpPr>
          <p:cNvPr id="9" name="TextBox 8"/>
          <p:cNvSpPr txBox="1"/>
          <p:nvPr/>
        </p:nvSpPr>
        <p:spPr>
          <a:xfrm>
            <a:off x="0" y="2485618"/>
            <a:ext cx="9144000" cy="2308324"/>
          </a:xfrm>
          <a:prstGeom prst="rect">
            <a:avLst/>
          </a:prstGeom>
          <a:solidFill>
            <a:schemeClr val="bg1">
              <a:alpha val="68000"/>
            </a:schemeClr>
          </a:solidFill>
        </p:spPr>
        <p:txBody>
          <a:bodyPr wrap="square" rtlCol="0">
            <a:spAutoFit/>
          </a:bodyP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en-US" dirty="0"/>
          </a:p>
        </p:txBody>
      </p:sp>
      <p:sp>
        <p:nvSpPr>
          <p:cNvPr id="6" name="Rectangle 3"/>
          <p:cNvSpPr>
            <a:spLocks noGrp="1" noChangeArrowheads="1"/>
          </p:cNvSpPr>
          <p:nvPr/>
        </p:nvSpPr>
        <p:spPr bwMode="auto">
          <a:xfrm>
            <a:off x="287705" y="2351820"/>
            <a:ext cx="7742604" cy="2568523"/>
          </a:xfrm>
          <a:prstGeom prst="rect">
            <a:avLst/>
          </a:prstGeom>
          <a:noFill/>
          <a:ln w="9525">
            <a:noFill/>
            <a:miter lim="800000"/>
            <a:headEnd/>
            <a:tailEnd/>
          </a:ln>
          <a:effectLst/>
        </p:spPr>
        <p:txBody>
          <a:bodyPr lIns="0" tIns="0" rIns="0" bIns="0"/>
          <a:lstStyle/>
          <a:p>
            <a:pPr>
              <a:defRPr/>
            </a:pPr>
            <a:endParaRPr lang="en-US" sz="1400" u="none" dirty="0">
              <a:cs typeface="+mn-cs"/>
            </a:endParaRPr>
          </a:p>
          <a:p>
            <a:pPr>
              <a:defRPr/>
            </a:pPr>
            <a:r>
              <a:rPr lang="en-US" sz="3600" u="none" dirty="0" smtClean="0">
                <a:cs typeface="+mn-cs"/>
              </a:rPr>
              <a:t>Customizing the User Interface</a:t>
            </a:r>
          </a:p>
          <a:p>
            <a:pPr>
              <a:defRPr/>
            </a:pPr>
            <a:endParaRPr lang="en-US" sz="3600" i="1" u="none" dirty="0">
              <a:cs typeface="+mn-cs"/>
            </a:endParaRPr>
          </a:p>
          <a:p>
            <a:pPr>
              <a:defRPr/>
            </a:pPr>
            <a:r>
              <a:rPr lang="fr-FR" sz="2800" i="1" u="none" dirty="0" err="1" smtClean="0">
                <a:cs typeface="+mn-cs"/>
              </a:rPr>
              <a:t>Presenter</a:t>
            </a:r>
            <a:endParaRPr lang="fr-FR" sz="2800" i="1" u="none" dirty="0" smtClean="0">
              <a:cs typeface="+mn-cs"/>
            </a:endParaRPr>
          </a:p>
          <a:p>
            <a:pPr>
              <a:defRPr/>
            </a:pPr>
            <a:r>
              <a:rPr lang="fr-FR" sz="2800" i="1" u="none" dirty="0" err="1" smtClean="0">
                <a:cs typeface="+mn-cs"/>
              </a:rPr>
              <a:t>Developer</a:t>
            </a:r>
            <a:r>
              <a:rPr lang="fr-FR" sz="2800" i="1" u="none" dirty="0" smtClean="0">
                <a:cs typeface="+mn-cs"/>
              </a:rPr>
              <a:t> </a:t>
            </a:r>
            <a:r>
              <a:rPr lang="fr-FR" sz="2800" i="1" u="none" dirty="0" err="1" smtClean="0">
                <a:cs typeface="+mn-cs"/>
              </a:rPr>
              <a:t>Technical</a:t>
            </a:r>
            <a:r>
              <a:rPr lang="fr-FR" sz="2800" i="1" u="none" dirty="0" smtClean="0">
                <a:cs typeface="+mn-cs"/>
              </a:rPr>
              <a:t> Services</a:t>
            </a:r>
            <a:endParaRPr lang="en-US" sz="1050" i="1" u="none" dirty="0">
              <a:cs typeface="+mn-cs"/>
            </a:endParaRPr>
          </a:p>
        </p:txBody>
      </p:sp>
      <p:pic>
        <p:nvPicPr>
          <p:cNvPr id="278529" name="Picture 1"/>
          <p:cNvPicPr>
            <a:picLocks noChangeAspect="1" noChangeArrowheads="1"/>
          </p:cNvPicPr>
          <p:nvPr/>
        </p:nvPicPr>
        <p:blipFill>
          <a:blip r:embed="rId3" cstate="print"/>
          <a:srcRect/>
          <a:stretch>
            <a:fillRect/>
          </a:stretch>
        </p:blipFill>
        <p:spPr bwMode="auto">
          <a:xfrm>
            <a:off x="354013" y="594783"/>
            <a:ext cx="6810375" cy="16383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76365"/>
            <a:ext cx="8062912" cy="874128"/>
          </a:xfrm>
        </p:spPr>
        <p:txBody>
          <a:bodyPr/>
          <a:lstStyle/>
          <a:p>
            <a:r>
              <a:rPr lang="en-US" dirty="0" smtClean="0"/>
              <a:t>Ribbon Elements - Tab</a:t>
            </a:r>
            <a:endParaRPr lang="en-US" dirty="0"/>
          </a:p>
        </p:txBody>
      </p:sp>
      <p:sp>
        <p:nvSpPr>
          <p:cNvPr id="3" name="Content Placeholder 2"/>
          <p:cNvSpPr>
            <a:spLocks noGrp="1"/>
          </p:cNvSpPr>
          <p:nvPr>
            <p:ph idx="1"/>
          </p:nvPr>
        </p:nvSpPr>
        <p:spPr>
          <a:xfrm>
            <a:off x="213211" y="992070"/>
            <a:ext cx="8603530" cy="1241974"/>
          </a:xfrm>
        </p:spPr>
        <p:txBody>
          <a:bodyPr/>
          <a:lstStyle/>
          <a:p>
            <a:r>
              <a:rPr lang="en-US" dirty="0" smtClean="0">
                <a:cs typeface="Tahoma" pitchFamily="34" charset="0"/>
              </a:rPr>
              <a:t>Add a </a:t>
            </a:r>
            <a:r>
              <a:rPr lang="en-US" dirty="0" err="1" smtClean="0">
                <a:cs typeface="Tahoma" pitchFamily="34" charset="0"/>
              </a:rPr>
              <a:t>RibbonTab</a:t>
            </a:r>
            <a:r>
              <a:rPr lang="en-US" dirty="0" smtClean="0">
                <a:cs typeface="Tahoma" pitchFamily="34" charset="0"/>
              </a:rPr>
              <a:t> by name “My </a:t>
            </a:r>
            <a:r>
              <a:rPr lang="en-US" dirty="0" err="1" smtClean="0">
                <a:cs typeface="Tahoma" pitchFamily="34" charset="0"/>
              </a:rPr>
              <a:t>ZeroDocTab</a:t>
            </a:r>
            <a:r>
              <a:rPr lang="en-US" dirty="0" smtClean="0">
                <a:cs typeface="Tahoma" pitchFamily="34" charset="0"/>
              </a:rPr>
              <a:t>” in the Zero Document Ribbon</a:t>
            </a:r>
          </a:p>
          <a:p>
            <a:endParaRPr lang="en-US" sz="1000" dirty="0" smtClean="0"/>
          </a:p>
        </p:txBody>
      </p:sp>
      <p:sp>
        <p:nvSpPr>
          <p:cNvPr id="260098" name="Text Box 2"/>
          <p:cNvSpPr txBox="1">
            <a:spLocks noChangeArrowheads="1"/>
          </p:cNvSpPr>
          <p:nvPr/>
        </p:nvSpPr>
        <p:spPr bwMode="auto">
          <a:xfrm>
            <a:off x="493713" y="1867774"/>
            <a:ext cx="7621587" cy="4699290"/>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AddNewRibbonTab()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'Get the ZeroDoc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ZeroDocRibbon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Ribbon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ZeroDocRibbon = _InvApplication.UserInterfaceManager.Ribbons.Item(</a:t>
            </a:r>
            <a:r>
              <a:rPr kumimoji="0" lang="en-US" sz="1200" b="1" i="0" u="none" strike="noStrike" cap="none" normalizeH="0" baseline="0" noProof="1" smtClean="0">
                <a:ln>
                  <a:noFill/>
                </a:ln>
                <a:solidFill>
                  <a:srgbClr val="A31515"/>
                </a:solidFill>
                <a:effectLst/>
                <a:latin typeface="Courier New" pitchFamily="49" charset="0"/>
              </a:rPr>
              <a:t>"ZeroDoc"</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MyZeroDocTab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RibbonTab</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Try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MyZeroDocTab = ZeroDocRibbon.RibbonTabs.Item(</a:t>
            </a:r>
            <a:r>
              <a:rPr kumimoji="0" lang="en-US" sz="1200" b="1" i="0" u="none" strike="noStrike" cap="none" normalizeH="0" baseline="0" noProof="1" smtClean="0">
                <a:ln>
                  <a:noFill/>
                </a:ln>
                <a:solidFill>
                  <a:srgbClr val="A31515"/>
                </a:solidFill>
                <a:effectLst/>
                <a:latin typeface="Courier New" pitchFamily="49" charset="0"/>
              </a:rPr>
              <a:t>"id_ZDTab"</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Catch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'Add a new RibbonTab afer the "Tools" Tab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MyZeroDocTab = ZeroDocRibbon.RibbonTabs.Add(</a:t>
            </a:r>
            <a:r>
              <a:rPr kumimoji="0" lang="en-US" sz="1200" b="1" i="0" u="none" strike="noStrike" cap="none" normalizeH="0" baseline="0" noProof="1" smtClean="0">
                <a:ln>
                  <a:noFill/>
                </a:ln>
                <a:solidFill>
                  <a:srgbClr val="A31515"/>
                </a:solidFill>
                <a:effectLst/>
                <a:latin typeface="Courier New" pitchFamily="49" charset="0"/>
              </a:rPr>
              <a:t>“My ZeroDocTab"</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A31515"/>
                </a:solidFill>
                <a:effectLst/>
                <a:latin typeface="Courier New" pitchFamily="49" charset="0"/>
              </a:rPr>
              <a:t>"id_ZDTab"</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A31515"/>
                </a:solidFill>
                <a:effectLst/>
                <a:latin typeface="Courier New" pitchFamily="49" charset="0"/>
              </a:rPr>
              <a:t>"{5B9AA8AD-1D99-4957-8CB4-9870F23CBBFB}"</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A31515"/>
                </a:solidFill>
                <a:effectLst/>
                <a:latin typeface="Courier New" pitchFamily="49" charset="0"/>
              </a:rPr>
              <a:t>"id_TabTools"</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False</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Try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MyZeroDocTab.Visible = </a:t>
            </a:r>
            <a:r>
              <a:rPr kumimoji="0" lang="en-US" sz="1200" b="1" i="0" u="none" strike="noStrike" cap="none" normalizeH="0" baseline="0" noProof="1" smtClean="0">
                <a:ln>
                  <a:noFill/>
                </a:ln>
                <a:solidFill>
                  <a:srgbClr val="0000FF"/>
                </a:solidFill>
                <a:effectLst/>
                <a:latin typeface="Courier New" pitchFamily="49" charset="0"/>
              </a:rPr>
              <a:t>True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Ribbon Elements - Panel</a:t>
            </a:r>
            <a:endParaRPr lang="en-US" sz="3500" dirty="0"/>
          </a:p>
        </p:txBody>
      </p:sp>
      <p:sp>
        <p:nvSpPr>
          <p:cNvPr id="3" name="Content Placeholder 2"/>
          <p:cNvSpPr>
            <a:spLocks noGrp="1"/>
          </p:cNvSpPr>
          <p:nvPr>
            <p:ph idx="1"/>
          </p:nvPr>
        </p:nvSpPr>
        <p:spPr>
          <a:xfrm>
            <a:off x="319088" y="1416050"/>
            <a:ext cx="8470582" cy="5119688"/>
          </a:xfrm>
        </p:spPr>
        <p:txBody>
          <a:bodyPr/>
          <a:lstStyle/>
          <a:p>
            <a:pPr lvl="1">
              <a:lnSpc>
                <a:spcPct val="200000"/>
              </a:lnSpc>
            </a:pPr>
            <a:r>
              <a:rPr lang="en-US" b="1" i="1" dirty="0" err="1" smtClean="0"/>
              <a:t>RibbonPanel</a:t>
            </a:r>
            <a:r>
              <a:rPr lang="en-US" dirty="0" smtClean="0"/>
              <a:t> object allows organization of commands within a tab.</a:t>
            </a:r>
          </a:p>
          <a:p>
            <a:pPr lvl="1">
              <a:lnSpc>
                <a:spcPct val="200000"/>
              </a:lnSpc>
            </a:pPr>
            <a:r>
              <a:rPr lang="en-US" dirty="0" smtClean="0"/>
              <a:t>Can edit existing panels.</a:t>
            </a:r>
          </a:p>
          <a:p>
            <a:pPr lvl="1">
              <a:lnSpc>
                <a:spcPct val="200000"/>
              </a:lnSpc>
            </a:pPr>
            <a:r>
              <a:rPr lang="en-US" dirty="0" smtClean="0"/>
              <a:t>Can create new panels.</a:t>
            </a:r>
          </a:p>
          <a:p>
            <a:pPr lvl="1">
              <a:lnSpc>
                <a:spcPct val="200000"/>
              </a:lnSpc>
            </a:pPr>
            <a:r>
              <a:rPr lang="en-US" dirty="0" smtClean="0"/>
              <a:t>Panels can be invisible.</a:t>
            </a:r>
          </a:p>
          <a:p>
            <a:pPr lvl="1">
              <a:spcBef>
                <a:spcPts val="1800"/>
              </a:spcBef>
            </a:pPr>
            <a:r>
              <a:rPr lang="en-US" dirty="0" smtClean="0"/>
              <a:t>Panels can have an </a:t>
            </a:r>
            <a:br>
              <a:rPr lang="en-US" dirty="0" smtClean="0"/>
            </a:br>
            <a:r>
              <a:rPr lang="en-US" dirty="0" smtClean="0"/>
              <a:t>additional set of slide-out</a:t>
            </a:r>
            <a:br>
              <a:rPr lang="en-US" dirty="0" smtClean="0"/>
            </a:br>
            <a:r>
              <a:rPr lang="en-US" dirty="0" smtClean="0"/>
              <a:t>controls.</a:t>
            </a:r>
          </a:p>
          <a:p>
            <a:pPr lvl="1">
              <a:spcBef>
                <a:spcPts val="1800"/>
              </a:spcBef>
            </a:pPr>
            <a:r>
              <a:rPr lang="en-US" dirty="0" smtClean="0"/>
              <a:t>Users can reorganize, control visibility, and create floating panels.</a:t>
            </a:r>
          </a:p>
          <a:p>
            <a:pPr lvl="1">
              <a:lnSpc>
                <a:spcPct val="150000"/>
              </a:lnSpc>
            </a:pPr>
            <a:endParaRPr lang="en-US" dirty="0" smtClean="0"/>
          </a:p>
        </p:txBody>
      </p:sp>
      <p:grpSp>
        <p:nvGrpSpPr>
          <p:cNvPr id="4" name="Group 5"/>
          <p:cNvGrpSpPr/>
          <p:nvPr/>
        </p:nvGrpSpPr>
        <p:grpSpPr>
          <a:xfrm>
            <a:off x="3818008" y="2112083"/>
            <a:ext cx="4861039" cy="3266159"/>
            <a:chOff x="3486538" y="2112083"/>
            <a:chExt cx="4861039" cy="3266159"/>
          </a:xfrm>
        </p:grpSpPr>
        <p:pic>
          <p:nvPicPr>
            <p:cNvPr id="5" name="Picture 6"/>
            <p:cNvPicPr>
              <a:picLocks noChangeAspect="1" noChangeArrowheads="1"/>
            </p:cNvPicPr>
            <p:nvPr/>
          </p:nvPicPr>
          <p:blipFill>
            <a:blip r:embed="rId3" cstate="print"/>
            <a:srcRect/>
            <a:stretch>
              <a:fillRect/>
            </a:stretch>
          </p:blipFill>
          <p:spPr bwMode="auto">
            <a:xfrm>
              <a:off x="3486538" y="2112083"/>
              <a:ext cx="4861039" cy="3266159"/>
            </a:xfrm>
            <a:prstGeom prst="rect">
              <a:avLst/>
            </a:prstGeom>
            <a:noFill/>
            <a:ln w="9525">
              <a:noFill/>
              <a:miter lim="800000"/>
              <a:headEnd/>
              <a:tailEnd/>
            </a:ln>
            <a:effectLst/>
          </p:spPr>
        </p:pic>
        <p:sp>
          <p:nvSpPr>
            <p:cNvPr id="13" name="Rectangle 12"/>
            <p:cNvSpPr/>
            <p:nvPr/>
          </p:nvSpPr>
          <p:spPr bwMode="auto">
            <a:xfrm>
              <a:off x="3489960" y="2293620"/>
              <a:ext cx="611777" cy="52578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gr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0"/>
            <a:ext cx="8062912" cy="1143000"/>
          </a:xfrm>
        </p:spPr>
        <p:txBody>
          <a:bodyPr/>
          <a:lstStyle/>
          <a:p>
            <a:r>
              <a:rPr lang="en-US" dirty="0" smtClean="0"/>
              <a:t>Ribbon Elements - Panel</a:t>
            </a:r>
            <a:endParaRPr lang="en-US" dirty="0"/>
          </a:p>
        </p:txBody>
      </p:sp>
      <p:sp>
        <p:nvSpPr>
          <p:cNvPr id="3" name="Content Placeholder 2"/>
          <p:cNvSpPr>
            <a:spLocks noGrp="1"/>
          </p:cNvSpPr>
          <p:nvPr>
            <p:ph idx="1"/>
          </p:nvPr>
        </p:nvSpPr>
        <p:spPr>
          <a:xfrm>
            <a:off x="211756" y="1279526"/>
            <a:ext cx="8932244" cy="2979304"/>
          </a:xfrm>
        </p:spPr>
        <p:txBody>
          <a:bodyPr/>
          <a:lstStyle/>
          <a:p>
            <a:pPr lvl="1">
              <a:buNone/>
            </a:pPr>
            <a:r>
              <a:rPr lang="en-US" sz="2400" b="1" i="1" dirty="0" err="1" smtClean="0"/>
              <a:t>RibbonPanels.Add</a:t>
            </a:r>
            <a:r>
              <a:rPr lang="en-US" sz="2400" b="1" i="1" dirty="0" smtClean="0"/>
              <a:t> ( </a:t>
            </a:r>
            <a:r>
              <a:rPr lang="en-US" sz="2400" b="1" i="1" dirty="0" err="1" smtClean="0"/>
              <a:t>DisplayName</a:t>
            </a:r>
            <a:r>
              <a:rPr lang="en-US" sz="2400" b="1" i="1" dirty="0" smtClean="0"/>
              <a:t> , </a:t>
            </a:r>
          </a:p>
          <a:p>
            <a:pPr lvl="1">
              <a:buNone/>
            </a:pPr>
            <a:r>
              <a:rPr lang="en-US" sz="2400" b="1" i="1" dirty="0" smtClean="0"/>
              <a:t>				</a:t>
            </a:r>
            <a:r>
              <a:rPr lang="en-US" sz="2400" b="1" i="1" dirty="0" err="1" smtClean="0"/>
              <a:t>InternalName</a:t>
            </a:r>
            <a:r>
              <a:rPr lang="en-US" sz="2400" b="1" i="1" dirty="0" smtClean="0"/>
              <a:t>, </a:t>
            </a:r>
          </a:p>
          <a:p>
            <a:pPr lvl="1">
              <a:buNone/>
            </a:pPr>
            <a:r>
              <a:rPr lang="en-US" sz="2400" b="1" i="1" dirty="0" smtClean="0"/>
              <a:t>				</a:t>
            </a:r>
            <a:r>
              <a:rPr lang="en-US" sz="2400" b="1" i="1" dirty="0" err="1" smtClean="0"/>
              <a:t>ClientId</a:t>
            </a:r>
            <a:r>
              <a:rPr lang="en-US" sz="2400" b="1" i="1" dirty="0" smtClean="0"/>
              <a:t>, </a:t>
            </a:r>
          </a:p>
          <a:p>
            <a:pPr lvl="1">
              <a:buNone/>
            </a:pPr>
            <a:r>
              <a:rPr lang="en-US" sz="2400" b="1" i="1" dirty="0" smtClean="0"/>
              <a:t>				[ </a:t>
            </a:r>
            <a:r>
              <a:rPr lang="en-US" sz="2400" b="1" i="1" dirty="0" err="1" smtClean="0"/>
              <a:t>TargetPanelInternalName</a:t>
            </a:r>
            <a:r>
              <a:rPr lang="en-US" sz="2400" b="1" i="1" dirty="0" smtClean="0"/>
              <a:t> ] , </a:t>
            </a:r>
          </a:p>
          <a:p>
            <a:pPr lvl="1">
              <a:buNone/>
            </a:pPr>
            <a:r>
              <a:rPr lang="en-US" sz="2400" b="1" i="1" dirty="0" smtClean="0"/>
              <a:t>				[ </a:t>
            </a:r>
            <a:r>
              <a:rPr lang="en-US" sz="2400" b="1" i="1" dirty="0" err="1" smtClean="0"/>
              <a:t>InsertBeforeTargetPanel</a:t>
            </a:r>
            <a:r>
              <a:rPr lang="en-US" sz="2400" b="1" i="1" dirty="0" smtClean="0"/>
              <a:t> ] )</a:t>
            </a:r>
          </a:p>
          <a:p>
            <a:pPr lvl="2">
              <a:lnSpc>
                <a:spcPts val="1100"/>
              </a:lnSpc>
              <a:buNone/>
            </a:pPr>
            <a:r>
              <a:rPr lang="en-US" b="1" dirty="0" smtClean="0">
                <a:solidFill>
                  <a:srgbClr val="FFFF00"/>
                </a:solidFill>
                <a:cs typeface="Tahoma" pitchFamily="34" charset="0"/>
              </a:rPr>
              <a:t> </a:t>
            </a:r>
          </a:p>
          <a:p>
            <a:pPr lvl="2">
              <a:lnSpc>
                <a:spcPts val="1100"/>
              </a:lnSpc>
              <a:buNone/>
            </a:pPr>
            <a:endParaRPr lang="en-US" sz="2000" b="1" dirty="0" smtClean="0">
              <a:solidFill>
                <a:srgbClr val="FFFF00"/>
              </a:solidFill>
              <a:cs typeface="Tahoma" pitchFamily="34" charset="0"/>
            </a:endParaRPr>
          </a:p>
          <a:p>
            <a:endParaRPr lang="en-US" dirty="0"/>
          </a:p>
        </p:txBody>
      </p:sp>
      <p:sp>
        <p:nvSpPr>
          <p:cNvPr id="256001" name="Text Box 1"/>
          <p:cNvSpPr txBox="1">
            <a:spLocks noChangeArrowheads="1"/>
          </p:cNvSpPr>
          <p:nvPr/>
        </p:nvSpPr>
        <p:spPr bwMode="auto">
          <a:xfrm>
            <a:off x="909348" y="4391313"/>
            <a:ext cx="6072187" cy="1323686"/>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bg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MyToolsPanel = oAssemblyPanels.Add(</a:t>
            </a:r>
            <a:r>
              <a:rPr kumimoji="0" lang="en-US" sz="1200" b="1" i="0" u="none" strike="noStrike" cap="none" normalizeH="0" baseline="0" noProof="1" smtClean="0">
                <a:ln>
                  <a:noFill/>
                </a:ln>
                <a:solidFill>
                  <a:srgbClr val="A31515"/>
                </a:solidFill>
                <a:effectLst/>
                <a:latin typeface="Courier New" pitchFamily="49" charset="0"/>
              </a:rPr>
              <a:t>"My ToolsPanel"</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A31515"/>
                </a:solidFill>
                <a:effectLst/>
                <a:latin typeface="Courier New" pitchFamily="49" charset="0"/>
              </a:rPr>
              <a:t>"id_mytoolspanels"</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A31515"/>
                </a:solidFill>
                <a:effectLst/>
                <a:latin typeface="Courier New" pitchFamily="49" charset="0"/>
              </a:rPr>
              <a:t>"{5B9AA8AD-1D99-4957-8CB4-9870F23CBBFC}"</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A31515"/>
                </a:solidFill>
                <a:effectLst/>
                <a:latin typeface="Courier New" pitchFamily="49" charset="0"/>
              </a:rPr>
              <a:t>"id_PanelA_ToolsMeasure"</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True</a:t>
            </a:r>
            <a:r>
              <a:rPr kumimoji="0" lang="en-US" sz="1200" b="1" i="0" u="none" strike="noStrike" cap="none" normalizeH="0" baseline="0" noProof="1" smtClean="0">
                <a:ln>
                  <a:noFill/>
                </a:ln>
                <a:solidFill>
                  <a:schemeClr val="bg1"/>
                </a:solidFill>
                <a:effectLst/>
                <a:latin typeface="Courier New" pitchFamily="49" charset="0"/>
              </a:rPr>
              <a:t>)</a:t>
            </a:r>
            <a:endParaRPr kumimoji="0" lang="en-US" sz="1200" b="1" i="0" u="none" strike="noStrike" cap="none" normalizeH="0" baseline="0" dirty="0" smtClean="0">
              <a:ln>
                <a:noFill/>
              </a:ln>
              <a:solidFill>
                <a:schemeClr val="bg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8062912" cy="710498"/>
          </a:xfrm>
        </p:spPr>
        <p:txBody>
          <a:bodyPr/>
          <a:lstStyle/>
          <a:p>
            <a:r>
              <a:rPr lang="en-US" dirty="0" smtClean="0"/>
              <a:t>Ribbon Elements - Panel</a:t>
            </a:r>
            <a:endParaRPr lang="en-US" dirty="0"/>
          </a:p>
        </p:txBody>
      </p:sp>
      <p:sp>
        <p:nvSpPr>
          <p:cNvPr id="3" name="Content Placeholder 2"/>
          <p:cNvSpPr>
            <a:spLocks noGrp="1"/>
          </p:cNvSpPr>
          <p:nvPr>
            <p:ph idx="1"/>
          </p:nvPr>
        </p:nvSpPr>
        <p:spPr>
          <a:xfrm>
            <a:off x="319087" y="934451"/>
            <a:ext cx="8466693" cy="915131"/>
          </a:xfrm>
        </p:spPr>
        <p:txBody>
          <a:bodyPr/>
          <a:lstStyle/>
          <a:p>
            <a:r>
              <a:rPr lang="en-US" dirty="0" smtClean="0">
                <a:cs typeface="Tahoma" pitchFamily="34" charset="0"/>
              </a:rPr>
              <a:t>Toggles the visibility of the "</a:t>
            </a:r>
            <a:r>
              <a:rPr lang="en-US" dirty="0" err="1" smtClean="0">
                <a:cs typeface="Tahoma" pitchFamily="34" charset="0"/>
              </a:rPr>
              <a:t>WorkFeatures</a:t>
            </a:r>
            <a:r>
              <a:rPr lang="en-US" dirty="0" smtClean="0">
                <a:cs typeface="Tahoma" pitchFamily="34" charset="0"/>
              </a:rPr>
              <a:t>" panel in the Assembly document model tab</a:t>
            </a:r>
          </a:p>
          <a:p>
            <a:pPr>
              <a:buNone/>
            </a:pPr>
            <a:endParaRPr lang="en-US" sz="1200" dirty="0" smtClean="0"/>
          </a:p>
        </p:txBody>
      </p:sp>
      <p:sp>
        <p:nvSpPr>
          <p:cNvPr id="253953" name="Text Box 1"/>
          <p:cNvSpPr txBox="1">
            <a:spLocks noChangeArrowheads="1"/>
          </p:cNvSpPr>
          <p:nvPr/>
        </p:nvSpPr>
        <p:spPr bwMode="auto">
          <a:xfrm>
            <a:off x="431366" y="1982076"/>
            <a:ext cx="8058005" cy="4501860"/>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TogglePanel()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oAssemblyRibbon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Ribbon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oAssemblyRibbon = _InvApplication.UserInterfaceManager.Ribbons.Item(</a:t>
            </a:r>
            <a:r>
              <a:rPr kumimoji="0" lang="en-US" sz="1200" b="1" i="0" u="none" strike="noStrike" cap="none" normalizeH="0" baseline="0" noProof="1" smtClean="0">
                <a:ln>
                  <a:noFill/>
                </a:ln>
                <a:solidFill>
                  <a:srgbClr val="A31515"/>
                </a:solidFill>
                <a:effectLst/>
                <a:latin typeface="Courier New" pitchFamily="49" charset="0"/>
              </a:rPr>
              <a:t>"Assembly"</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oAssembleModelTab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RibbonTab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oAssembleModelTab = oAssemblyRibbon.RibbonTabs.Item(</a:t>
            </a:r>
            <a:r>
              <a:rPr kumimoji="0" lang="en-US" sz="1200" b="1" i="0" u="none" strike="noStrike" cap="none" normalizeH="0" baseline="0" noProof="1" smtClean="0">
                <a:ln>
                  <a:noFill/>
                </a:ln>
                <a:solidFill>
                  <a:srgbClr val="A31515"/>
                </a:solidFill>
                <a:effectLst/>
                <a:latin typeface="Courier New" pitchFamily="49" charset="0"/>
              </a:rPr>
              <a:t>"id_TabModel"</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oAssemblyPanels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RibbonPanels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oAssemblyPanels = oAssembleModelTab.RibbonPanels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'Get the WorkFeatures Ribbon panel by passing the internal name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oWorkFeatureTabPanel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RibbonPanel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oWorkFeatureTabPanel = oAssemblyPanels.Item(</a:t>
            </a:r>
            <a:r>
              <a:rPr kumimoji="0" lang="en-US" sz="1200" b="1" i="0" u="none" strike="noStrike" cap="none" normalizeH="0" baseline="0" noProof="1" smtClean="0">
                <a:ln>
                  <a:noFill/>
                </a:ln>
                <a:solidFill>
                  <a:srgbClr val="A31515"/>
                </a:solidFill>
                <a:effectLst/>
                <a:latin typeface="Courier New" pitchFamily="49" charset="0"/>
              </a:rPr>
              <a:t>"id_PanelAssm_ModelWorkFeatures"</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If</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oWorkFeatureTabPanel.Visible</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oWorkFeatureTabPanel.Visible =</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False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Else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oWorkFeatureTabPanel.Visible =</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True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If</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Ribbon Elements - Control</a:t>
            </a:r>
            <a:endParaRPr lang="en-US" sz="3500" dirty="0"/>
          </a:p>
        </p:txBody>
      </p:sp>
      <p:sp>
        <p:nvSpPr>
          <p:cNvPr id="3" name="Content Placeholder 2"/>
          <p:cNvSpPr>
            <a:spLocks noGrp="1"/>
          </p:cNvSpPr>
          <p:nvPr>
            <p:ph idx="1"/>
          </p:nvPr>
        </p:nvSpPr>
        <p:spPr>
          <a:xfrm>
            <a:off x="319088" y="1416050"/>
            <a:ext cx="8573452" cy="5119688"/>
          </a:xfrm>
        </p:spPr>
        <p:txBody>
          <a:bodyPr/>
          <a:lstStyle/>
          <a:p>
            <a:pPr lvl="1">
              <a:spcBef>
                <a:spcPts val="1700"/>
              </a:spcBef>
              <a:spcAft>
                <a:spcPts val="0"/>
              </a:spcAft>
            </a:pPr>
            <a:r>
              <a:rPr lang="en-US" b="1" i="1" dirty="0" err="1" smtClean="0"/>
              <a:t>CommandControl</a:t>
            </a:r>
            <a:r>
              <a:rPr lang="en-US" dirty="0" smtClean="0"/>
              <a:t> object Represents all controls in a panel or menu.</a:t>
            </a:r>
          </a:p>
          <a:p>
            <a:pPr lvl="1">
              <a:spcBef>
                <a:spcPts val="1700"/>
              </a:spcBef>
              <a:spcAft>
                <a:spcPts val="0"/>
              </a:spcAft>
            </a:pPr>
            <a:r>
              <a:rPr lang="en-US" dirty="0" smtClean="0"/>
              <a:t>Content is defined by a </a:t>
            </a:r>
            <a:br>
              <a:rPr lang="en-US" dirty="0" smtClean="0"/>
            </a:br>
            <a:r>
              <a:rPr lang="en-US" b="1" i="1" dirty="0" err="1" smtClean="0"/>
              <a:t>ControlDefinition</a:t>
            </a:r>
            <a:r>
              <a:rPr lang="en-US" dirty="0" smtClean="0"/>
              <a:t> object.</a:t>
            </a:r>
          </a:p>
          <a:p>
            <a:pPr lvl="1">
              <a:spcBef>
                <a:spcPts val="1700"/>
              </a:spcBef>
              <a:spcAft>
                <a:spcPts val="0"/>
              </a:spcAft>
            </a:pPr>
            <a:r>
              <a:rPr lang="en-US" dirty="0" smtClean="0"/>
              <a:t>Behaves in similar</a:t>
            </a:r>
            <a:br>
              <a:rPr lang="en-US" dirty="0" smtClean="0"/>
            </a:br>
            <a:r>
              <a:rPr lang="en-US" dirty="0" smtClean="0"/>
              <a:t>way as the “classic”</a:t>
            </a:r>
            <a:br>
              <a:rPr lang="en-US" dirty="0" smtClean="0"/>
            </a:br>
            <a:r>
              <a:rPr lang="en-US" b="1" i="1" dirty="0" err="1" smtClean="0"/>
              <a:t>CommandBarControl</a:t>
            </a:r>
            <a:r>
              <a:rPr lang="en-US" dirty="0" smtClean="0"/>
              <a:t/>
            </a:r>
            <a:br>
              <a:rPr lang="en-US" dirty="0" smtClean="0"/>
            </a:br>
            <a:r>
              <a:rPr lang="en-US" dirty="0" smtClean="0"/>
              <a:t>object.</a:t>
            </a:r>
          </a:p>
          <a:p>
            <a:pPr lvl="1">
              <a:spcBef>
                <a:spcPts val="1700"/>
              </a:spcBef>
              <a:spcAft>
                <a:spcPts val="0"/>
              </a:spcAft>
            </a:pPr>
            <a:r>
              <a:rPr lang="en-US" dirty="0" smtClean="0"/>
              <a:t>Can be invisible.</a:t>
            </a:r>
          </a:p>
          <a:p>
            <a:pPr lvl="1">
              <a:spcBef>
                <a:spcPts val="1700"/>
              </a:spcBef>
              <a:spcAft>
                <a:spcPts val="0"/>
              </a:spcAft>
            </a:pPr>
            <a:r>
              <a:rPr lang="en-US" dirty="0" smtClean="0"/>
              <a:t>Can use small or large </a:t>
            </a:r>
            <a:br>
              <a:rPr lang="en-US" dirty="0" smtClean="0"/>
            </a:br>
            <a:r>
              <a:rPr lang="en-US" dirty="0" smtClean="0"/>
              <a:t>icon. (16x16 and 32x32)</a:t>
            </a:r>
          </a:p>
          <a:p>
            <a:pPr lvl="1">
              <a:spcBef>
                <a:spcPts val="1700"/>
              </a:spcBef>
              <a:spcAft>
                <a:spcPts val="0"/>
              </a:spcAft>
            </a:pPr>
            <a:r>
              <a:rPr lang="en-US" dirty="0" smtClean="0"/>
              <a:t>Can be the various types of buttons or combo box.</a:t>
            </a:r>
          </a:p>
          <a:p>
            <a:pPr lvl="1">
              <a:spcBef>
                <a:spcPts val="1700"/>
              </a:spcBef>
              <a:spcAft>
                <a:spcPts val="0"/>
              </a:spcAft>
            </a:pPr>
            <a:r>
              <a:rPr lang="en-US" dirty="0" smtClean="0"/>
              <a:t>Used to define separators in menus.</a:t>
            </a:r>
          </a:p>
        </p:txBody>
      </p:sp>
      <p:grpSp>
        <p:nvGrpSpPr>
          <p:cNvPr id="4" name="Group 5"/>
          <p:cNvGrpSpPr/>
          <p:nvPr/>
        </p:nvGrpSpPr>
        <p:grpSpPr>
          <a:xfrm>
            <a:off x="3795148" y="2112083"/>
            <a:ext cx="4861039" cy="3266159"/>
            <a:chOff x="3486538" y="2112083"/>
            <a:chExt cx="4861039" cy="3266159"/>
          </a:xfrm>
        </p:grpSpPr>
        <p:pic>
          <p:nvPicPr>
            <p:cNvPr id="5" name="Picture 6"/>
            <p:cNvPicPr>
              <a:picLocks noChangeAspect="1" noChangeArrowheads="1"/>
            </p:cNvPicPr>
            <p:nvPr/>
          </p:nvPicPr>
          <p:blipFill>
            <a:blip r:embed="rId3" cstate="print"/>
            <a:srcRect/>
            <a:stretch>
              <a:fillRect/>
            </a:stretch>
          </p:blipFill>
          <p:spPr bwMode="auto">
            <a:xfrm>
              <a:off x="3486538" y="2112083"/>
              <a:ext cx="4861039" cy="3266159"/>
            </a:xfrm>
            <a:prstGeom prst="rect">
              <a:avLst/>
            </a:prstGeom>
            <a:noFill/>
            <a:ln w="9525">
              <a:noFill/>
              <a:miter lim="800000"/>
              <a:headEnd/>
              <a:tailEnd/>
            </a:ln>
            <a:effectLst/>
          </p:spPr>
        </p:pic>
        <p:sp>
          <p:nvSpPr>
            <p:cNvPr id="13" name="Rectangle 12"/>
            <p:cNvSpPr/>
            <p:nvPr/>
          </p:nvSpPr>
          <p:spPr bwMode="auto">
            <a:xfrm>
              <a:off x="3489960" y="2293620"/>
              <a:ext cx="315124" cy="410251"/>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gr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61109"/>
            <a:ext cx="8062912" cy="873669"/>
          </a:xfrm>
        </p:spPr>
        <p:txBody>
          <a:bodyPr/>
          <a:lstStyle/>
          <a:p>
            <a:r>
              <a:rPr lang="en-US" dirty="0" smtClean="0"/>
              <a:t>Ribbon Name Extraction</a:t>
            </a:r>
            <a:endParaRPr lang="en-US" dirty="0"/>
          </a:p>
        </p:txBody>
      </p:sp>
      <p:sp>
        <p:nvSpPr>
          <p:cNvPr id="7" name="Content Placeholder 7"/>
          <p:cNvSpPr>
            <a:spLocks noGrp="1"/>
          </p:cNvSpPr>
          <p:nvPr>
            <p:ph idx="1"/>
          </p:nvPr>
        </p:nvSpPr>
        <p:spPr>
          <a:xfrm>
            <a:off x="409303" y="780985"/>
            <a:ext cx="7629396" cy="557618"/>
          </a:xfrm>
        </p:spPr>
        <p:txBody>
          <a:bodyPr/>
          <a:lstStyle/>
          <a:p>
            <a:pPr lvl="2">
              <a:lnSpc>
                <a:spcPts val="1100"/>
              </a:lnSpc>
              <a:buNone/>
            </a:pPr>
            <a:endParaRPr lang="en-US" sz="1200" dirty="0" smtClean="0">
              <a:cs typeface="Tahoma" pitchFamily="34" charset="0"/>
            </a:endParaRPr>
          </a:p>
          <a:p>
            <a:pPr lvl="2">
              <a:lnSpc>
                <a:spcPts val="1100"/>
              </a:lnSpc>
              <a:buNone/>
            </a:pPr>
            <a:endParaRPr lang="en-US" sz="1200" dirty="0" smtClean="0">
              <a:cs typeface="Tahoma" pitchFamily="34" charset="0"/>
            </a:endParaRPr>
          </a:p>
          <a:p>
            <a:pPr lvl="2">
              <a:lnSpc>
                <a:spcPts val="1100"/>
              </a:lnSpc>
              <a:buNone/>
            </a:pPr>
            <a:endParaRPr lang="en-US" sz="1200" dirty="0" smtClean="0">
              <a:cs typeface="Tahoma" pitchFamily="34" charset="0"/>
            </a:endParaRPr>
          </a:p>
        </p:txBody>
      </p:sp>
      <p:sp>
        <p:nvSpPr>
          <p:cNvPr id="8193" name="Rectangle 1"/>
          <p:cNvSpPr>
            <a:spLocks noChangeArrowheads="1"/>
          </p:cNvSpPr>
          <p:nvPr/>
        </p:nvSpPr>
        <p:spPr bwMode="auto">
          <a:xfrm>
            <a:off x="177800" y="1473187"/>
            <a:ext cx="8703733" cy="4555093"/>
          </a:xfrm>
          <a:prstGeom prst="rect">
            <a:avLst/>
          </a:prstGeom>
          <a:solidFill>
            <a:schemeClr val="tx1">
              <a:lumMod val="6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8000"/>
                </a:solidFill>
                <a:effectLst/>
                <a:latin typeface="Courier New" pitchFamily="49" charset="0"/>
                <a:ea typeface="宋体" pitchFamily="2" charset="-122"/>
                <a:cs typeface="Courier New" pitchFamily="49" charset="0"/>
              </a:rPr>
              <a:t>'dump Ribbon info</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Public</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PrintRibbon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oLogFile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String</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"c:\temp\ribbon.txt"</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objWriter</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New</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System.IO.</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StreamWriter</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oLogFile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True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oControl</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CommandControl</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oRibbon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2B91AF"/>
                </a:solidFill>
                <a:effectLst/>
                <a:latin typeface="Courier New" pitchFamily="49" charset="0"/>
                <a:ea typeface="宋体" pitchFamily="2" charset="-122"/>
                <a:cs typeface="Courier New" pitchFamily="49" charset="0"/>
              </a:rPr>
              <a:t>Ribbon</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For</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Each</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oRibbon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In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mApp.UserInterfaceManager.Ribbons</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objWriter.WriteLine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"Ribbon: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oRibbon.InternalName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oTab</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RibbonTab</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For</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Each</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oTab</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In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oRibbon.RibbonTabs</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objWriter.WriteLine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 Tab: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oTab.DisplayName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_</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b="1" u="none" dirty="0" smtClean="0">
                <a:solidFill>
                  <a:srgbClr val="000000"/>
                </a:solidFill>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oTab.InternalName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 Visible: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oTab.Visible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oPanel</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RibbonPanel</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For</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Each</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oPanel</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In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oTab.RibbonPanels</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objWriter.WriteLine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smtClean="0">
                <a:ln>
                  <a:noFill/>
                </a:ln>
                <a:solidFill>
                  <a:srgbClr val="A31515"/>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 Panel: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oPanel.DisplayName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_</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000" b="1" u="none" dirty="0" smtClean="0">
                <a:solidFill>
                  <a:srgbClr val="000000"/>
                </a:solidFill>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oPanel.InternalName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 Visible: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oPanel.Visible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For</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Each</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oControl</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In</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oPanel.CommandControls</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objWriter.WriteLine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"Control: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oControl.DisplayName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_</a:t>
            </a:r>
            <a:b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b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oControl.InternalName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 Visible: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&amp;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oControl.Visible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Next</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Next</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Next</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Next</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objWriter.Close</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0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Considerations</a:t>
            </a:r>
            <a:endParaRPr lang="en-US" dirty="0"/>
          </a:p>
        </p:txBody>
      </p:sp>
      <p:sp>
        <p:nvSpPr>
          <p:cNvPr id="3" name="Content Placeholder 2"/>
          <p:cNvSpPr>
            <a:spLocks noGrp="1"/>
          </p:cNvSpPr>
          <p:nvPr>
            <p:ph idx="1"/>
          </p:nvPr>
        </p:nvSpPr>
        <p:spPr>
          <a:xfrm>
            <a:off x="319088" y="1249794"/>
            <a:ext cx="8062912" cy="5119688"/>
          </a:xfrm>
        </p:spPr>
        <p:txBody>
          <a:bodyPr/>
          <a:lstStyle/>
          <a:p>
            <a:pPr>
              <a:spcAft>
                <a:spcPts val="1200"/>
              </a:spcAft>
              <a:buFont typeface="Arial" pitchFamily="34" charset="0"/>
              <a:buChar char="•"/>
            </a:pPr>
            <a:r>
              <a:rPr lang="en-US" sz="2000" dirty="0" smtClean="0"/>
              <a:t>Add-</a:t>
            </a:r>
            <a:r>
              <a:rPr lang="en-US" sz="2000" dirty="0" err="1" smtClean="0"/>
              <a:t>In’s</a:t>
            </a:r>
            <a:r>
              <a:rPr lang="en-US" sz="2000" dirty="0" smtClean="0"/>
              <a:t> Activate method should support both ribbon and classic user interfaces:</a:t>
            </a:r>
          </a:p>
          <a:p>
            <a:pPr lvl="2">
              <a:spcAft>
                <a:spcPts val="0"/>
              </a:spcAft>
              <a:buFont typeface="Arial" pitchFamily="34" charset="0"/>
              <a:buChar char="•"/>
            </a:pPr>
            <a:r>
              <a:rPr lang="en-US" sz="1600" b="1" i="1" dirty="0" err="1" smtClean="0"/>
              <a:t>ControlDefinition</a:t>
            </a:r>
            <a:r>
              <a:rPr lang="en-US" sz="1600" dirty="0" smtClean="0"/>
              <a:t> creation is the same for both.</a:t>
            </a:r>
          </a:p>
          <a:p>
            <a:pPr lvl="2">
              <a:spcAft>
                <a:spcPts val="1200"/>
              </a:spcAft>
              <a:buFont typeface="Arial" pitchFamily="34" charset="0"/>
              <a:buChar char="•"/>
            </a:pPr>
            <a:r>
              <a:rPr lang="en-US" sz="1600" dirty="0" smtClean="0"/>
              <a:t>In </a:t>
            </a:r>
            <a:r>
              <a:rPr lang="en-US" sz="1600" b="1" i="1" dirty="0" smtClean="0"/>
              <a:t>Activate</a:t>
            </a:r>
            <a:r>
              <a:rPr lang="en-US" sz="1600" dirty="0" smtClean="0"/>
              <a:t> and when </a:t>
            </a:r>
            <a:r>
              <a:rPr lang="en-US" sz="1600" b="1" i="1" dirty="0" err="1" smtClean="0"/>
              <a:t>FirstTime</a:t>
            </a:r>
            <a:r>
              <a:rPr lang="en-US" sz="1600" dirty="0" smtClean="0"/>
              <a:t> is True check the value of </a:t>
            </a:r>
            <a:r>
              <a:rPr lang="en-US" sz="1600" b="1" i="1" dirty="0" err="1" smtClean="0"/>
              <a:t>UserInterfaceManager.InterfaceStyle</a:t>
            </a:r>
            <a:r>
              <a:rPr lang="en-US" sz="1600" dirty="0" smtClean="0"/>
              <a:t> and use the API to create either ribbon or classic controls.</a:t>
            </a:r>
          </a:p>
          <a:p>
            <a:pPr>
              <a:spcAft>
                <a:spcPts val="1200"/>
              </a:spcAft>
              <a:buFont typeface="Arial" pitchFamily="34" charset="0"/>
              <a:buChar char="•"/>
            </a:pPr>
            <a:r>
              <a:rPr lang="en-US" sz="2000" dirty="0" smtClean="0"/>
              <a:t>Need to determine the most logical location for your commands.  Where will the user most likely look for your functionality?</a:t>
            </a:r>
          </a:p>
          <a:p>
            <a:pPr lvl="2">
              <a:spcAft>
                <a:spcPts val="0"/>
              </a:spcAft>
              <a:buFont typeface="Arial" pitchFamily="34" charset="0"/>
              <a:buChar char="•"/>
            </a:pPr>
            <a:r>
              <a:rPr lang="en-US" sz="1600" dirty="0" smtClean="0"/>
              <a:t>Do they consider your command an enhancement to basic Inventor functionality?  Then consider adding it to an existing panel.</a:t>
            </a:r>
          </a:p>
          <a:p>
            <a:pPr lvl="2">
              <a:spcAft>
                <a:spcPts val="0"/>
              </a:spcAft>
              <a:buFont typeface="Arial" pitchFamily="34" charset="0"/>
              <a:buChar char="•"/>
            </a:pPr>
            <a:r>
              <a:rPr lang="en-US" sz="1600" dirty="0" smtClean="0"/>
              <a:t>Do they consider your command a specialized command?  Then consider creating a new panel that contains all of your commands.</a:t>
            </a:r>
          </a:p>
          <a:p>
            <a:pPr>
              <a:spcAft>
                <a:spcPts val="1200"/>
              </a:spcAft>
              <a:buFont typeface="Arial" pitchFamily="34" charset="0"/>
              <a:buChar char="•"/>
            </a:pPr>
            <a:r>
              <a:rPr lang="en-US" sz="2000" dirty="0" smtClean="0"/>
              <a:t>Can take advantage of visibility control and only show your tab, panel, or control when the functionality should be available.</a:t>
            </a:r>
          </a:p>
          <a:p>
            <a:pPr>
              <a:spcAft>
                <a:spcPts val="1200"/>
              </a:spcAft>
              <a:buFont typeface="Arial" pitchFamily="34" charset="0"/>
              <a:buChar char="•"/>
            </a:pPr>
            <a:r>
              <a:rPr lang="en-US" sz="2000" dirty="0" smtClean="0"/>
              <a:t>Environments are also supported by the ribbon and API.</a:t>
            </a:r>
          </a:p>
          <a:p>
            <a:endParaRPr lang="en-US" dirty="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Ribbon API</a:t>
            </a:r>
            <a:endParaRPr lang="en-US" dirty="0"/>
          </a:p>
        </p:txBody>
      </p:sp>
      <p:sp>
        <p:nvSpPr>
          <p:cNvPr id="3" name="Content Placeholder 2"/>
          <p:cNvSpPr>
            <a:spLocks noGrp="1"/>
          </p:cNvSpPr>
          <p:nvPr>
            <p:ph idx="1"/>
          </p:nvPr>
        </p:nvSpPr>
        <p:spPr>
          <a:xfrm>
            <a:off x="319088" y="1416051"/>
            <a:ext cx="8062912" cy="2740314"/>
          </a:xfrm>
        </p:spPr>
        <p:txBody>
          <a:bodyPr/>
          <a:lstStyle/>
          <a:p>
            <a:r>
              <a:rPr lang="fr-FR" dirty="0" err="1" smtClean="0"/>
              <a:t>Using</a:t>
            </a:r>
            <a:r>
              <a:rPr lang="fr-FR" dirty="0" smtClean="0"/>
              <a:t> a .Net </a:t>
            </a:r>
            <a:r>
              <a:rPr lang="fr-FR" dirty="0" err="1" smtClean="0"/>
              <a:t>Addin</a:t>
            </a:r>
            <a:r>
              <a:rPr lang="fr-FR" dirty="0" smtClean="0"/>
              <a:t>:</a:t>
            </a:r>
          </a:p>
          <a:p>
            <a:endParaRPr lang="en-US" sz="1000" dirty="0" smtClean="0"/>
          </a:p>
          <a:p>
            <a:pPr lvl="2"/>
            <a:r>
              <a:rPr lang="en-US" dirty="0" smtClean="0"/>
              <a:t>Add a Button to the </a:t>
            </a:r>
            <a:r>
              <a:rPr lang="en-US" dirty="0" err="1" smtClean="0"/>
              <a:t>ZeroDoc</a:t>
            </a:r>
            <a:r>
              <a:rPr lang="en-US" dirty="0" smtClean="0"/>
              <a:t> Ribbon in the  Launch Panel available in the “Get Started” tab. Let the button have Large icon</a:t>
            </a:r>
          </a:p>
          <a:p>
            <a:pPr lvl="2"/>
            <a:endParaRPr lang="en-US" sz="600" dirty="0" smtClean="0"/>
          </a:p>
          <a:p>
            <a:pPr lvl="2"/>
            <a:r>
              <a:rPr lang="en-US" dirty="0" smtClean="0"/>
              <a:t>Add a new panel to the </a:t>
            </a:r>
            <a:r>
              <a:rPr lang="en-US" dirty="0" err="1" smtClean="0"/>
              <a:t>ZeroDoc</a:t>
            </a:r>
            <a:r>
              <a:rPr lang="en-US" dirty="0" smtClean="0"/>
              <a:t> – Get Started Tab with two button controls in the panel</a:t>
            </a:r>
          </a:p>
          <a:p>
            <a:pPr>
              <a:buNone/>
            </a:pPr>
            <a:endParaRPr lang="en-US" dirty="0" smtClean="0"/>
          </a:p>
          <a:p>
            <a:endParaRPr lang="en-US" dirty="0" smtClean="0"/>
          </a:p>
          <a:p>
            <a:endParaRPr lang="en-US" dirty="0" smtClean="0"/>
          </a:p>
          <a:p>
            <a:pPr lvl="1">
              <a:buNone/>
            </a:pPr>
            <a:r>
              <a:rPr lang="en-US" dirty="0" smtClean="0"/>
              <a:t>  </a:t>
            </a:r>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285750" y="4194404"/>
            <a:ext cx="8349863" cy="1553254"/>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77203"/>
            <a:ext cx="8062912" cy="974725"/>
          </a:xfrm>
        </p:spPr>
        <p:txBody>
          <a:bodyPr/>
          <a:lstStyle/>
          <a:p>
            <a:r>
              <a:rPr lang="en-US" dirty="0" smtClean="0"/>
              <a:t>Command behavior</a:t>
            </a:r>
            <a:br>
              <a:rPr lang="en-US" dirty="0" smtClean="0"/>
            </a:br>
            <a:r>
              <a:rPr lang="en-US" sz="2400" dirty="0" smtClean="0"/>
              <a:t>From User Perspective</a:t>
            </a:r>
          </a:p>
        </p:txBody>
      </p:sp>
      <p:sp>
        <p:nvSpPr>
          <p:cNvPr id="3" name="Content Placeholder 2"/>
          <p:cNvSpPr>
            <a:spLocks noGrp="1"/>
          </p:cNvSpPr>
          <p:nvPr>
            <p:ph idx="1"/>
          </p:nvPr>
        </p:nvSpPr>
        <p:spPr>
          <a:xfrm>
            <a:off x="223391" y="1458582"/>
            <a:ext cx="8062912" cy="5119688"/>
          </a:xfrm>
        </p:spPr>
        <p:txBody>
          <a:bodyPr/>
          <a:lstStyle/>
          <a:p>
            <a:pPr marL="342900" lvl="1" indent="-342900" eaLnBrk="1" hangingPunct="1">
              <a:lnSpc>
                <a:spcPct val="90000"/>
              </a:lnSpc>
              <a:buFont typeface="Courier New" pitchFamily="49" charset="0"/>
              <a:buChar char="•"/>
            </a:pPr>
            <a:r>
              <a:rPr lang="en-US" sz="2400" dirty="0" smtClean="0">
                <a:ea typeface="+mn-ea"/>
                <a:cs typeface="+mn-cs"/>
              </a:rPr>
              <a:t>For more complex commands,</a:t>
            </a:r>
            <a:br>
              <a:rPr lang="en-US" sz="2400" dirty="0" smtClean="0">
                <a:ea typeface="+mn-ea"/>
                <a:cs typeface="+mn-cs"/>
              </a:rPr>
            </a:br>
            <a:r>
              <a:rPr lang="en-US" sz="2400" dirty="0" smtClean="0">
                <a:ea typeface="+mn-ea"/>
                <a:cs typeface="+mn-cs"/>
              </a:rPr>
              <a:t>a dialog is used to gather the</a:t>
            </a:r>
            <a:br>
              <a:rPr lang="en-US" sz="2400" dirty="0" smtClean="0">
                <a:ea typeface="+mn-ea"/>
                <a:cs typeface="+mn-cs"/>
              </a:rPr>
            </a:br>
            <a:r>
              <a:rPr lang="en-US" sz="2400" dirty="0" smtClean="0">
                <a:ea typeface="+mn-ea"/>
                <a:cs typeface="+mn-cs"/>
              </a:rPr>
              <a:t>required input.</a:t>
            </a:r>
          </a:p>
          <a:p>
            <a:pPr marL="342900" lvl="1" indent="-342900" eaLnBrk="1" hangingPunct="1">
              <a:lnSpc>
                <a:spcPct val="90000"/>
              </a:lnSpc>
              <a:buFont typeface="Courier New" pitchFamily="49" charset="0"/>
              <a:buChar char="•"/>
            </a:pPr>
            <a:endParaRPr lang="en-US" sz="800" dirty="0" smtClean="0">
              <a:ea typeface="+mn-ea"/>
              <a:cs typeface="+mn-cs"/>
            </a:endParaRPr>
          </a:p>
          <a:p>
            <a:pPr marL="342900" lvl="1" indent="-342900" eaLnBrk="1" hangingPunct="1">
              <a:lnSpc>
                <a:spcPct val="90000"/>
              </a:lnSpc>
              <a:buFont typeface="Courier New" pitchFamily="49" charset="0"/>
              <a:buChar char="•"/>
            </a:pPr>
            <a:r>
              <a:rPr lang="en-US" sz="2400" dirty="0" smtClean="0">
                <a:ea typeface="+mn-ea"/>
                <a:cs typeface="+mn-cs"/>
              </a:rPr>
              <a:t>Selection behavior is specific to </a:t>
            </a:r>
            <a:br>
              <a:rPr lang="en-US" sz="2400" dirty="0" smtClean="0">
                <a:ea typeface="+mn-ea"/>
                <a:cs typeface="+mn-cs"/>
              </a:rPr>
            </a:br>
            <a:r>
              <a:rPr lang="en-US" sz="2400" dirty="0" smtClean="0">
                <a:ea typeface="+mn-ea"/>
                <a:cs typeface="+mn-cs"/>
              </a:rPr>
              <a:t>that command.</a:t>
            </a:r>
          </a:p>
          <a:p>
            <a:pPr marL="342900" lvl="1" indent="-342900" eaLnBrk="1" hangingPunct="1">
              <a:lnSpc>
                <a:spcPct val="90000"/>
              </a:lnSpc>
              <a:buFont typeface="Courier New" pitchFamily="49" charset="0"/>
              <a:buChar char="•"/>
            </a:pPr>
            <a:endParaRPr lang="en-US" sz="800" dirty="0" smtClean="0">
              <a:ea typeface="+mn-ea"/>
              <a:cs typeface="+mn-cs"/>
            </a:endParaRPr>
          </a:p>
          <a:p>
            <a:pPr marL="342900" lvl="1" indent="-342900" eaLnBrk="1" hangingPunct="1">
              <a:lnSpc>
                <a:spcPct val="90000"/>
              </a:lnSpc>
              <a:buFont typeface="Courier New" pitchFamily="49" charset="0"/>
              <a:buChar char="•"/>
            </a:pPr>
            <a:r>
              <a:rPr lang="en-US" sz="2400" dirty="0" smtClean="0">
                <a:ea typeface="+mn-ea"/>
                <a:cs typeface="+mn-cs"/>
              </a:rPr>
              <a:t>Previews of the possible results </a:t>
            </a:r>
            <a:br>
              <a:rPr lang="en-US" sz="2400" dirty="0" smtClean="0">
                <a:ea typeface="+mn-ea"/>
                <a:cs typeface="+mn-cs"/>
              </a:rPr>
            </a:br>
            <a:r>
              <a:rPr lang="en-US" sz="2400" dirty="0" smtClean="0">
                <a:ea typeface="+mn-ea"/>
                <a:cs typeface="+mn-cs"/>
              </a:rPr>
              <a:t>are shown.</a:t>
            </a:r>
          </a:p>
          <a:p>
            <a:pPr marL="342900" lvl="1" indent="-342900" eaLnBrk="1" hangingPunct="1">
              <a:lnSpc>
                <a:spcPct val="90000"/>
              </a:lnSpc>
              <a:buFont typeface="Courier New" pitchFamily="49" charset="0"/>
              <a:buChar char="•"/>
            </a:pPr>
            <a:endParaRPr lang="en-US" sz="800" dirty="0" smtClean="0">
              <a:ea typeface="+mn-ea"/>
              <a:cs typeface="+mn-cs"/>
            </a:endParaRPr>
          </a:p>
          <a:p>
            <a:pPr marL="342900" lvl="1" indent="-342900" eaLnBrk="1" hangingPunct="1">
              <a:lnSpc>
                <a:spcPct val="90000"/>
              </a:lnSpc>
              <a:buFont typeface="Courier New" pitchFamily="49" charset="0"/>
              <a:buChar char="•"/>
            </a:pPr>
            <a:r>
              <a:rPr lang="en-US" sz="2400" dirty="0" smtClean="0">
                <a:ea typeface="+mn-ea"/>
                <a:cs typeface="+mn-cs"/>
              </a:rPr>
              <a:t>Executing another command terminates </a:t>
            </a:r>
            <a:br>
              <a:rPr lang="en-US" sz="2400" dirty="0" smtClean="0">
                <a:ea typeface="+mn-ea"/>
                <a:cs typeface="+mn-cs"/>
              </a:rPr>
            </a:br>
            <a:r>
              <a:rPr lang="en-US" sz="2400" dirty="0" smtClean="0">
                <a:ea typeface="+mn-ea"/>
                <a:cs typeface="+mn-cs"/>
              </a:rPr>
              <a:t>the current command.  </a:t>
            </a:r>
          </a:p>
          <a:p>
            <a:pPr marL="342900" lvl="1" indent="-342900" eaLnBrk="1" hangingPunct="1">
              <a:lnSpc>
                <a:spcPct val="90000"/>
              </a:lnSpc>
              <a:buFont typeface="Courier New" pitchFamily="49" charset="0"/>
              <a:buChar char="•"/>
            </a:pPr>
            <a:endParaRPr lang="en-US" sz="800" dirty="0" smtClean="0">
              <a:ea typeface="+mn-ea"/>
              <a:cs typeface="+mn-cs"/>
            </a:endParaRPr>
          </a:p>
          <a:p>
            <a:pPr marL="342900" lvl="1" indent="-342900" eaLnBrk="1" hangingPunct="1">
              <a:lnSpc>
                <a:spcPct val="90000"/>
              </a:lnSpc>
              <a:buFont typeface="Courier New" pitchFamily="49" charset="0"/>
              <a:buChar char="•"/>
            </a:pPr>
            <a:r>
              <a:rPr lang="en-US" sz="2400" dirty="0" smtClean="0">
                <a:ea typeface="+mn-ea"/>
                <a:cs typeface="+mn-cs"/>
              </a:rPr>
              <a:t>Exception of view commands that just </a:t>
            </a:r>
            <a:br>
              <a:rPr lang="en-US" sz="2400" dirty="0" smtClean="0">
                <a:ea typeface="+mn-ea"/>
                <a:cs typeface="+mn-cs"/>
              </a:rPr>
            </a:br>
            <a:r>
              <a:rPr lang="en-US" sz="2400" dirty="0" smtClean="0">
                <a:ea typeface="+mn-ea"/>
                <a:cs typeface="+mn-cs"/>
              </a:rPr>
              <a:t>temporarily suspend the current command</a:t>
            </a:r>
            <a:r>
              <a:rPr lang="en-US" sz="2400" dirty="0" smtClean="0"/>
              <a:t>.</a:t>
            </a:r>
          </a:p>
          <a:p>
            <a:endParaRPr lang="en-US" dirty="0"/>
          </a:p>
        </p:txBody>
      </p:sp>
      <p:pic>
        <p:nvPicPr>
          <p:cNvPr id="4"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98415" y="156754"/>
            <a:ext cx="2068512" cy="2713446"/>
          </a:xfrm>
          <a:prstGeom prst="rect">
            <a:avLst/>
          </a:prstGeom>
          <a:solidFill>
            <a:srgbClr val="FFFFFF"/>
          </a:solidFill>
          <a:ln w="38100">
            <a:solidFill>
              <a:srgbClr val="969696"/>
            </a:solidFill>
            <a:prstDash val="sysDot"/>
            <a:miter lim="800000"/>
            <a:headEnd/>
            <a:tailEnd/>
          </a:ln>
        </p:spPr>
      </p:pic>
      <p:pic>
        <p:nvPicPr>
          <p:cNvPr id="5"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391137" y="2987040"/>
            <a:ext cx="2273300" cy="2560638"/>
          </a:xfrm>
          <a:prstGeom prst="rect">
            <a:avLst/>
          </a:prstGeom>
          <a:solidFill>
            <a:srgbClr val="FFFFFF"/>
          </a:solidFill>
          <a:ln w="38100">
            <a:solidFill>
              <a:srgbClr val="969696"/>
            </a:solidFill>
            <a:prstDash val="sysDot"/>
            <a:miter lim="800000"/>
            <a:headEnd/>
            <a:tailEnd/>
          </a:ln>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br>
              <a:rPr lang="en-US" dirty="0" smtClean="0"/>
            </a:br>
            <a:r>
              <a:rPr lang="en-US" sz="2400" dirty="0" smtClean="0"/>
              <a:t>From the API Perspective</a:t>
            </a:r>
            <a:endParaRPr lang="en-US" sz="2400" dirty="0"/>
          </a:p>
        </p:txBody>
      </p:sp>
      <p:sp>
        <p:nvSpPr>
          <p:cNvPr id="3" name="Content Placeholder 2"/>
          <p:cNvSpPr>
            <a:spLocks noGrp="1"/>
          </p:cNvSpPr>
          <p:nvPr>
            <p:ph idx="1"/>
          </p:nvPr>
        </p:nvSpPr>
        <p:spPr>
          <a:xfrm>
            <a:off x="319088" y="1416051"/>
            <a:ext cx="7187498" cy="4219206"/>
          </a:xfrm>
        </p:spPr>
        <p:txBody>
          <a:bodyPr/>
          <a:lstStyle/>
          <a:p>
            <a:pPr eaLnBrk="1" hangingPunct="1"/>
            <a:r>
              <a:rPr lang="en-US" sz="2000" dirty="0" smtClean="0"/>
              <a:t>Commands don’t exist as a single concept.</a:t>
            </a:r>
          </a:p>
          <a:p>
            <a:pPr eaLnBrk="1" hangingPunct="1"/>
            <a:endParaRPr lang="en-US" sz="1000" dirty="0" smtClean="0"/>
          </a:p>
          <a:p>
            <a:pPr eaLnBrk="1" hangingPunct="1"/>
            <a:r>
              <a:rPr lang="en-US" sz="2000" dirty="0" smtClean="0"/>
              <a:t>Commands are created using a combination of API functionalities:</a:t>
            </a:r>
          </a:p>
          <a:p>
            <a:pPr eaLnBrk="1" hangingPunct="1"/>
            <a:endParaRPr lang="en-US" sz="800" dirty="0" smtClean="0"/>
          </a:p>
          <a:p>
            <a:pPr lvl="2" eaLnBrk="1" hangingPunct="1"/>
            <a:r>
              <a:rPr lang="en-US" dirty="0" smtClean="0"/>
              <a:t>User interface items (buttons, combo boxes, etc...) are created to allow the end-user to invoke your functionality.</a:t>
            </a:r>
          </a:p>
          <a:p>
            <a:pPr lvl="2" eaLnBrk="1" hangingPunct="1"/>
            <a:endParaRPr lang="en-US" sz="800" dirty="0" smtClean="0"/>
          </a:p>
          <a:p>
            <a:pPr lvl="2" eaLnBrk="1" hangingPunct="1"/>
            <a:r>
              <a:rPr lang="en-US" dirty="0" smtClean="0"/>
              <a:t>The command “behavior” is provided through the </a:t>
            </a:r>
            <a:r>
              <a:rPr lang="en-US" b="1" i="1" dirty="0" err="1" smtClean="0"/>
              <a:t>InteractionEvents</a:t>
            </a:r>
            <a:r>
              <a:rPr lang="en-US" dirty="0" smtClean="0"/>
              <a:t> object, your own dialogs and possibly </a:t>
            </a:r>
            <a:r>
              <a:rPr lang="en-US" b="1" i="1" dirty="0" smtClean="0"/>
              <a:t>Client Graphics</a:t>
            </a:r>
            <a:r>
              <a:rPr lang="en-US" dirty="0" smtClean="0"/>
              <a:t>: termination of current command, gathering user inputs, providing dynamic visual feedbacks.</a:t>
            </a:r>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19088" y="92981"/>
            <a:ext cx="8062912" cy="952046"/>
          </a:xfrm>
        </p:spPr>
        <p:txBody>
          <a:bodyPr/>
          <a:lstStyle/>
          <a:p>
            <a:r>
              <a:rPr lang="en-US" dirty="0" smtClean="0"/>
              <a:t>Agenda</a:t>
            </a:r>
          </a:p>
        </p:txBody>
      </p:sp>
      <p:sp>
        <p:nvSpPr>
          <p:cNvPr id="4" name="TextBox 3"/>
          <p:cNvSpPr txBox="1"/>
          <p:nvPr/>
        </p:nvSpPr>
        <p:spPr>
          <a:xfrm>
            <a:off x="463603" y="1188318"/>
            <a:ext cx="7035503" cy="4862870"/>
          </a:xfrm>
          <a:prstGeom prst="rect">
            <a:avLst/>
          </a:prstGeom>
          <a:noFill/>
        </p:spPr>
        <p:txBody>
          <a:bodyPr wrap="square" rtlCol="0">
            <a:spAutoFit/>
          </a:bodyPr>
          <a:lstStyle/>
          <a:p>
            <a:pPr>
              <a:lnSpc>
                <a:spcPts val="3100"/>
              </a:lnSpc>
              <a:buFont typeface="Wingdings" pitchFamily="2" charset="2"/>
              <a:buChar char="Ø"/>
            </a:pPr>
            <a:r>
              <a:rPr lang="en-US" sz="2400" u="none" dirty="0" smtClean="0"/>
              <a:t>  The Ribbon User Interface</a:t>
            </a:r>
          </a:p>
          <a:p>
            <a:pPr lvl="1">
              <a:lnSpc>
                <a:spcPts val="3100"/>
              </a:lnSpc>
              <a:buFont typeface="Wingdings" pitchFamily="2" charset="2"/>
              <a:buChar char="§"/>
            </a:pPr>
            <a:r>
              <a:rPr lang="en-US" sz="2000" u="none" dirty="0" smtClean="0"/>
              <a:t>  The Ribbon Interface</a:t>
            </a:r>
          </a:p>
          <a:p>
            <a:pPr lvl="1">
              <a:lnSpc>
                <a:spcPts val="3100"/>
              </a:lnSpc>
              <a:buFont typeface="Wingdings" pitchFamily="2" charset="2"/>
              <a:buChar char="§"/>
            </a:pPr>
            <a:r>
              <a:rPr lang="fr-FR" sz="2000" u="none" dirty="0" smtClean="0"/>
              <a:t> </a:t>
            </a:r>
            <a:r>
              <a:rPr lang="en-US" sz="2000" u="none" dirty="0" smtClean="0"/>
              <a:t>The Ribbon API - Object Model</a:t>
            </a:r>
          </a:p>
          <a:p>
            <a:pPr lvl="1">
              <a:lnSpc>
                <a:spcPts val="3100"/>
              </a:lnSpc>
              <a:buFont typeface="Wingdings" pitchFamily="2" charset="2"/>
              <a:buChar char="§"/>
            </a:pPr>
            <a:r>
              <a:rPr lang="en-US" sz="2000" u="none" dirty="0" smtClean="0"/>
              <a:t>  Ribbon Elements</a:t>
            </a:r>
          </a:p>
          <a:p>
            <a:pPr lvl="1">
              <a:lnSpc>
                <a:spcPts val="3100"/>
              </a:lnSpc>
              <a:buFont typeface="Wingdings" pitchFamily="2" charset="2"/>
              <a:buChar char="§"/>
            </a:pPr>
            <a:r>
              <a:rPr lang="en-US" sz="2000" u="none" dirty="0" smtClean="0"/>
              <a:t>  Ribbon considerations </a:t>
            </a:r>
          </a:p>
          <a:p>
            <a:pPr lvl="1">
              <a:lnSpc>
                <a:spcPts val="3100"/>
              </a:lnSpc>
              <a:buFont typeface="Wingdings" pitchFamily="2" charset="2"/>
              <a:buChar char="§"/>
            </a:pPr>
            <a:r>
              <a:rPr lang="en-US" sz="2000" u="none" dirty="0" smtClean="0"/>
              <a:t>  Lab: Ribbon Creation </a:t>
            </a:r>
          </a:p>
          <a:p>
            <a:pPr>
              <a:lnSpc>
                <a:spcPts val="3100"/>
              </a:lnSpc>
            </a:pPr>
            <a:endParaRPr lang="en-US" sz="2400" u="none" dirty="0" smtClean="0"/>
          </a:p>
          <a:p>
            <a:pPr>
              <a:lnSpc>
                <a:spcPts val="3100"/>
              </a:lnSpc>
              <a:buFont typeface="Wingdings" pitchFamily="2" charset="2"/>
              <a:buChar char="Ø"/>
            </a:pPr>
            <a:r>
              <a:rPr lang="en-US" sz="2400" u="none" dirty="0" smtClean="0"/>
              <a:t>  Creating a Command</a:t>
            </a:r>
          </a:p>
          <a:p>
            <a:pPr lvl="1">
              <a:lnSpc>
                <a:spcPts val="3100"/>
              </a:lnSpc>
              <a:buFont typeface="Wingdings" pitchFamily="2" charset="2"/>
              <a:buChar char="§"/>
            </a:pPr>
            <a:r>
              <a:rPr lang="en-US" sz="2000" u="none" dirty="0" smtClean="0"/>
              <a:t>  Introduction to Commands</a:t>
            </a:r>
          </a:p>
          <a:p>
            <a:pPr lvl="1">
              <a:lnSpc>
                <a:spcPts val="3100"/>
              </a:lnSpc>
              <a:buFont typeface="Wingdings" pitchFamily="2" charset="2"/>
              <a:buChar char="§"/>
            </a:pPr>
            <a:r>
              <a:rPr lang="en-US" sz="2000" u="none" dirty="0" smtClean="0"/>
              <a:t>  Command Behavior</a:t>
            </a:r>
          </a:p>
          <a:p>
            <a:pPr lvl="1">
              <a:lnSpc>
                <a:spcPts val="3100"/>
              </a:lnSpc>
              <a:buFont typeface="Wingdings" pitchFamily="2" charset="2"/>
              <a:buChar char="§"/>
            </a:pPr>
            <a:r>
              <a:rPr lang="en-US" sz="2000" u="none" dirty="0" smtClean="0"/>
              <a:t>  Control Definitions and Command Controls</a:t>
            </a:r>
          </a:p>
          <a:p>
            <a:pPr lvl="1">
              <a:lnSpc>
                <a:spcPts val="3100"/>
              </a:lnSpc>
              <a:buFont typeface="Wingdings" pitchFamily="2" charset="2"/>
              <a:buChar char="§"/>
            </a:pPr>
            <a:r>
              <a:rPr lang="en-US" sz="2000" u="none" dirty="0" smtClean="0"/>
              <a:t>  Lab: Command Creation</a:t>
            </a:r>
            <a:endParaRPr lang="en-US" u="none" dirty="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 and Other Controls</a:t>
            </a:r>
            <a:endParaRPr lang="en-US" dirty="0"/>
          </a:p>
        </p:txBody>
      </p:sp>
      <p:sp>
        <p:nvSpPr>
          <p:cNvPr id="3" name="Content Placeholder 2"/>
          <p:cNvSpPr>
            <a:spLocks noGrp="1"/>
          </p:cNvSpPr>
          <p:nvPr>
            <p:ph idx="1"/>
          </p:nvPr>
        </p:nvSpPr>
        <p:spPr>
          <a:xfrm>
            <a:off x="191493" y="1416050"/>
            <a:ext cx="5401228" cy="5119688"/>
          </a:xfrm>
        </p:spPr>
        <p:txBody>
          <a:bodyPr/>
          <a:lstStyle/>
          <a:p>
            <a:pPr eaLnBrk="1" hangingPunct="1">
              <a:lnSpc>
                <a:spcPct val="90000"/>
              </a:lnSpc>
            </a:pPr>
            <a:r>
              <a:rPr lang="en-US" sz="2000" dirty="0" smtClean="0"/>
              <a:t>A button, as seen by the end-user, is defined </a:t>
            </a:r>
            <a:br>
              <a:rPr lang="en-US" sz="2000" dirty="0" smtClean="0"/>
            </a:br>
            <a:r>
              <a:rPr lang="en-US" sz="2000" dirty="0" smtClean="0"/>
              <a:t>through the creation of two objects: </a:t>
            </a:r>
            <a:br>
              <a:rPr lang="en-US" sz="2000" dirty="0" smtClean="0"/>
            </a:br>
            <a:r>
              <a:rPr lang="en-US" sz="2000" b="1" i="1" dirty="0" err="1" smtClean="0"/>
              <a:t>ControlDefinition</a:t>
            </a:r>
            <a:r>
              <a:rPr lang="en-US" sz="2000" dirty="0" smtClean="0"/>
              <a:t> and </a:t>
            </a:r>
            <a:r>
              <a:rPr lang="en-US" sz="2000" b="1" i="1" dirty="0" err="1" smtClean="0"/>
              <a:t>CommandControl</a:t>
            </a:r>
            <a:r>
              <a:rPr lang="en-US" sz="2000" b="1" i="1" dirty="0" smtClean="0"/>
              <a:t> </a:t>
            </a:r>
            <a:r>
              <a:rPr lang="en-US" sz="2000" dirty="0" smtClean="0"/>
              <a:t>(or  </a:t>
            </a:r>
            <a:r>
              <a:rPr lang="en-US" sz="2000" b="1" i="1" dirty="0" err="1" smtClean="0"/>
              <a:t>CommandBarControl</a:t>
            </a:r>
            <a:r>
              <a:rPr lang="en-US" sz="2000" dirty="0" smtClean="0"/>
              <a:t> in 2009 and previous releases).</a:t>
            </a:r>
          </a:p>
          <a:p>
            <a:pPr eaLnBrk="1" hangingPunct="1">
              <a:lnSpc>
                <a:spcPct val="90000"/>
              </a:lnSpc>
            </a:pPr>
            <a:endParaRPr lang="en-US" sz="1000" dirty="0" smtClean="0"/>
          </a:p>
          <a:p>
            <a:pPr eaLnBrk="1" hangingPunct="1">
              <a:lnSpc>
                <a:spcPct val="90000"/>
              </a:lnSpc>
            </a:pPr>
            <a:r>
              <a:rPr lang="en-US" sz="2000" dirty="0" smtClean="0"/>
              <a:t>The </a:t>
            </a:r>
            <a:r>
              <a:rPr lang="en-US" sz="2000" dirty="0" err="1" smtClean="0"/>
              <a:t>ControlDefinition</a:t>
            </a:r>
            <a:r>
              <a:rPr lang="en-US" sz="2000" dirty="0" smtClean="0"/>
              <a:t> object is the </a:t>
            </a:r>
            <a:br>
              <a:rPr lang="en-US" sz="2000" dirty="0" smtClean="0"/>
            </a:br>
            <a:r>
              <a:rPr lang="en-US" sz="2000" dirty="0" smtClean="0"/>
              <a:t>base class for:</a:t>
            </a:r>
          </a:p>
          <a:p>
            <a:pPr lvl="2" eaLnBrk="1" hangingPunct="1">
              <a:lnSpc>
                <a:spcPct val="90000"/>
              </a:lnSpc>
            </a:pPr>
            <a:r>
              <a:rPr lang="en-US" b="1" i="1" dirty="0" err="1" smtClean="0"/>
              <a:t>ButtonDefinition</a:t>
            </a:r>
            <a:r>
              <a:rPr lang="en-US" dirty="0" smtClean="0"/>
              <a:t> - standard button</a:t>
            </a:r>
          </a:p>
          <a:p>
            <a:pPr lvl="2" eaLnBrk="1" hangingPunct="1">
              <a:lnSpc>
                <a:spcPct val="90000"/>
              </a:lnSpc>
            </a:pPr>
            <a:r>
              <a:rPr lang="en-US" b="1" i="1" dirty="0" err="1" smtClean="0"/>
              <a:t>ComboBoxDefinition</a:t>
            </a:r>
            <a:r>
              <a:rPr lang="en-US" dirty="0" smtClean="0"/>
              <a:t> - combo box</a:t>
            </a:r>
          </a:p>
          <a:p>
            <a:pPr lvl="2" eaLnBrk="1" hangingPunct="1">
              <a:lnSpc>
                <a:spcPct val="90000"/>
              </a:lnSpc>
            </a:pPr>
            <a:r>
              <a:rPr lang="en-US" b="1" i="1" dirty="0" err="1" smtClean="0"/>
              <a:t>MacroControlDefinition</a:t>
            </a:r>
            <a:r>
              <a:rPr lang="en-US" dirty="0" smtClean="0"/>
              <a:t> - button </a:t>
            </a:r>
            <a:br>
              <a:rPr lang="en-US" dirty="0" smtClean="0"/>
            </a:br>
            <a:r>
              <a:rPr lang="en-US" dirty="0" smtClean="0"/>
              <a:t>that executes a VBA macro</a:t>
            </a:r>
          </a:p>
          <a:p>
            <a:pPr lvl="2" eaLnBrk="1" hangingPunct="1">
              <a:lnSpc>
                <a:spcPct val="90000"/>
              </a:lnSpc>
            </a:pPr>
            <a:r>
              <a:rPr lang="en-US" dirty="0" smtClean="0"/>
              <a:t>More (please see help reference)</a:t>
            </a:r>
          </a:p>
          <a:p>
            <a:pPr lvl="2" eaLnBrk="1" hangingPunct="1">
              <a:lnSpc>
                <a:spcPct val="90000"/>
              </a:lnSpc>
            </a:pPr>
            <a:endParaRPr lang="en-US" sz="1000" dirty="0" smtClean="0"/>
          </a:p>
          <a:p>
            <a:pPr eaLnBrk="1" hangingPunct="1">
              <a:lnSpc>
                <a:spcPct val="90000"/>
              </a:lnSpc>
            </a:pPr>
            <a:r>
              <a:rPr lang="en-US" sz="2000" b="1" i="1" dirty="0" err="1" smtClean="0"/>
              <a:t>ControlDefinition</a:t>
            </a:r>
            <a:r>
              <a:rPr lang="en-US" sz="2000" dirty="0" smtClean="0"/>
              <a:t> objects also exist for</a:t>
            </a:r>
            <a:br>
              <a:rPr lang="en-US" sz="2000" dirty="0" smtClean="0"/>
            </a:br>
            <a:r>
              <a:rPr lang="en-US" sz="2000" dirty="0" smtClean="0"/>
              <a:t> all of the built-in Inventor commands.</a:t>
            </a:r>
          </a:p>
          <a:p>
            <a:endParaRPr lang="en-US" dirty="0"/>
          </a:p>
        </p:txBody>
      </p:sp>
      <p:graphicFrame>
        <p:nvGraphicFramePr>
          <p:cNvPr id="233476" name="Object 4"/>
          <p:cNvGraphicFramePr>
            <a:graphicFrameLocks noGrp="1" noChangeAspect="1"/>
          </p:cNvGraphicFramePr>
          <p:nvPr/>
        </p:nvGraphicFramePr>
        <p:xfrm>
          <a:off x="5769934" y="1404026"/>
          <a:ext cx="3174773" cy="3517900"/>
        </p:xfrm>
        <a:graphic>
          <a:graphicData uri="http://schemas.openxmlformats.org/presentationml/2006/ole">
            <p:oleObj spid="_x0000_s233476" name="Actrix Document" r:id="rId4" imgW="2421000" imgH="2628720" progId="">
              <p:embed/>
            </p:oleObj>
          </a:graphicData>
        </a:graphic>
      </p:graphicFrame>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Definitions vs. Controls</a:t>
            </a:r>
            <a:endParaRPr lang="en-US" dirty="0"/>
          </a:p>
        </p:txBody>
      </p:sp>
      <p:sp>
        <p:nvSpPr>
          <p:cNvPr id="3" name="Content Placeholder 2"/>
          <p:cNvSpPr>
            <a:spLocks noGrp="1"/>
          </p:cNvSpPr>
          <p:nvPr>
            <p:ph idx="1"/>
          </p:nvPr>
        </p:nvSpPr>
        <p:spPr>
          <a:xfrm>
            <a:off x="341394" y="1360312"/>
            <a:ext cx="8345406" cy="1371734"/>
          </a:xfrm>
        </p:spPr>
        <p:txBody>
          <a:bodyPr/>
          <a:lstStyle/>
          <a:p>
            <a:pPr>
              <a:buFont typeface="Arial" pitchFamily="34" charset="0"/>
              <a:buChar char="•"/>
            </a:pPr>
            <a:r>
              <a:rPr lang="en-US" dirty="0" smtClean="0"/>
              <a:t> A </a:t>
            </a:r>
            <a:r>
              <a:rPr lang="en-US" b="1" i="1" dirty="0" err="1" smtClean="0"/>
              <a:t>ControlDefinition</a:t>
            </a:r>
            <a:r>
              <a:rPr lang="en-US" dirty="0" smtClean="0"/>
              <a:t> object defines how a control will look and behave but it does not define where a control exists in the user interface.</a:t>
            </a:r>
          </a:p>
          <a:p>
            <a:pPr>
              <a:buFont typeface="Arial" pitchFamily="34" charset="0"/>
              <a:buChar char="•"/>
            </a:pPr>
            <a:endParaRPr lang="en-US" dirty="0"/>
          </a:p>
        </p:txBody>
      </p:sp>
      <p:graphicFrame>
        <p:nvGraphicFramePr>
          <p:cNvPr id="234499" name="Object 8"/>
          <p:cNvGraphicFramePr>
            <a:graphicFrameLocks noChangeAspect="1"/>
          </p:cNvGraphicFramePr>
          <p:nvPr/>
        </p:nvGraphicFramePr>
        <p:xfrm>
          <a:off x="5119182" y="2201708"/>
          <a:ext cx="4019688" cy="3362749"/>
        </p:xfrm>
        <a:graphic>
          <a:graphicData uri="http://schemas.openxmlformats.org/presentationml/2006/ole">
            <p:oleObj spid="_x0000_s234499" name="Actrix Document" r:id="rId4" imgW="3214440" imgH="2483280" progId="">
              <p:embed/>
            </p:oleObj>
          </a:graphicData>
        </a:graphic>
      </p:graphicFrame>
      <p:sp>
        <p:nvSpPr>
          <p:cNvPr id="6" name="Content Placeholder 2"/>
          <p:cNvSpPr txBox="1">
            <a:spLocks/>
          </p:cNvSpPr>
          <p:nvPr/>
        </p:nvSpPr>
        <p:spPr bwMode="auto">
          <a:xfrm>
            <a:off x="348829" y="2572061"/>
            <a:ext cx="4832771" cy="3490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marR="0" lvl="0" indent="-342900" algn="l" defTabSz="914400" rtl="0" eaLnBrk="1" fontAlgn="base" latinLnBrk="0" hangingPunct="1">
              <a:lnSpc>
                <a:spcPct val="90000"/>
              </a:lnSpc>
              <a:spcBef>
                <a:spcPct val="15000"/>
              </a:spcBef>
              <a:spcAft>
                <a:spcPct val="15000"/>
              </a:spcAft>
              <a:buClrTx/>
              <a:buSzTx/>
              <a:buFontTx/>
              <a:buChar char="•"/>
              <a:tabLst/>
              <a:defRPr/>
            </a:pPr>
            <a:endParaRPr kumimoji="0" lang="en-US" sz="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15000"/>
              </a:spcBef>
              <a:spcAft>
                <a:spcPct val="15000"/>
              </a:spcAft>
              <a:buClrTx/>
              <a:buSzTx/>
              <a:buFontTx/>
              <a:buChar char="•"/>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A </a:t>
            </a:r>
            <a:r>
              <a:rPr kumimoji="0" lang="en-US" sz="2400" b="1" i="1" u="none" strike="noStrike" kern="0" cap="none" spc="0" normalizeH="0" baseline="0" noProof="0" smtClean="0">
                <a:ln>
                  <a:noFill/>
                </a:ln>
                <a:solidFill>
                  <a:schemeClr val="tx1"/>
                </a:solidFill>
                <a:effectLst/>
                <a:uLnTx/>
                <a:uFillTx/>
                <a:latin typeface="+mn-lt"/>
                <a:ea typeface="+mn-ea"/>
                <a:cs typeface="+mn-cs"/>
              </a:rPr>
              <a:t>CommandControl</a:t>
            </a:r>
            <a:r>
              <a:rPr kumimoji="0" lang="en-US" sz="2400" b="0" i="0" u="none" strike="noStrike" kern="0" cap="none" spc="0" normalizeH="0" baseline="0" noProof="0" smtClean="0">
                <a:ln>
                  <a:noFill/>
                </a:ln>
                <a:solidFill>
                  <a:schemeClr val="tx1"/>
                </a:solidFill>
                <a:effectLst/>
                <a:uLnTx/>
                <a:uFillTx/>
                <a:latin typeface="+mn-lt"/>
                <a:ea typeface="+mn-ea"/>
                <a:cs typeface="+mn-cs"/>
              </a:rPr>
              <a:t> object represents the physical button, or other control.</a:t>
            </a:r>
          </a:p>
          <a:p>
            <a:pPr marL="342900" marR="0" lvl="0" indent="-342900" algn="l" defTabSz="914400" rtl="0" eaLnBrk="1" fontAlgn="base" latinLnBrk="0" hangingPunct="1">
              <a:lnSpc>
                <a:spcPct val="90000"/>
              </a:lnSpc>
              <a:spcBef>
                <a:spcPct val="15000"/>
              </a:spcBef>
              <a:spcAft>
                <a:spcPct val="15000"/>
              </a:spcAft>
              <a:buClrTx/>
              <a:buSzTx/>
              <a:buFontTx/>
              <a:buChar char="•"/>
              <a:tabLst/>
              <a:defRPr/>
            </a:pPr>
            <a:endParaRPr kumimoji="0" lang="en-US" sz="800" b="0"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15000"/>
              </a:spcBef>
              <a:spcAft>
                <a:spcPct val="15000"/>
              </a:spcAft>
              <a:buClrTx/>
              <a:buSzTx/>
              <a:buFontTx/>
              <a:buChar char="•"/>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A </a:t>
            </a:r>
            <a:r>
              <a:rPr kumimoji="0" lang="en-US" sz="2400" b="1" i="1" u="none" strike="noStrike" kern="0" cap="none" spc="0" normalizeH="0" baseline="0" noProof="0" smtClean="0">
                <a:ln>
                  <a:noFill/>
                </a:ln>
                <a:solidFill>
                  <a:schemeClr val="tx1"/>
                </a:solidFill>
                <a:effectLst/>
                <a:uLnTx/>
                <a:uFillTx/>
                <a:latin typeface="+mn-lt"/>
                <a:ea typeface="+mn-ea"/>
                <a:cs typeface="+mn-cs"/>
              </a:rPr>
              <a:t>CommandControl</a:t>
            </a:r>
            <a:r>
              <a:rPr kumimoji="0" lang="en-US" sz="2400" b="0" i="0" u="none" strike="noStrike" kern="0" cap="none" spc="0" normalizeH="0" baseline="0" noProof="0" smtClean="0">
                <a:ln>
                  <a:noFill/>
                </a:ln>
                <a:solidFill>
                  <a:schemeClr val="tx1"/>
                </a:solidFill>
                <a:effectLst/>
                <a:uLnTx/>
                <a:uFillTx/>
                <a:latin typeface="+mn-lt"/>
                <a:ea typeface="+mn-ea"/>
                <a:cs typeface="+mn-cs"/>
              </a:rPr>
              <a:t> references a </a:t>
            </a:r>
            <a:r>
              <a:rPr kumimoji="0" lang="en-US" sz="2400" b="1" i="1" u="none" strike="noStrike" kern="0" cap="none" spc="0" normalizeH="0" baseline="0" noProof="0" smtClean="0">
                <a:ln>
                  <a:noFill/>
                </a:ln>
                <a:solidFill>
                  <a:schemeClr val="tx1"/>
                </a:solidFill>
                <a:effectLst/>
                <a:uLnTx/>
                <a:uFillTx/>
                <a:latin typeface="+mn-lt"/>
                <a:ea typeface="+mn-ea"/>
                <a:cs typeface="+mn-cs"/>
              </a:rPr>
              <a:t>ControlDefinition</a:t>
            </a:r>
            <a:r>
              <a:rPr kumimoji="0" lang="en-US" sz="2400" b="0" i="0" u="none" strike="noStrike" kern="0" cap="none" spc="0" normalizeH="0" baseline="0" noProof="0" smtClean="0">
                <a:ln>
                  <a:noFill/>
                </a:ln>
                <a:solidFill>
                  <a:schemeClr val="tx1"/>
                </a:solidFill>
                <a:effectLst/>
                <a:uLnTx/>
                <a:uFillTx/>
                <a:latin typeface="+mn-lt"/>
                <a:ea typeface="+mn-ea"/>
                <a:cs typeface="+mn-cs"/>
              </a:rPr>
              <a:t>.  Changing  the ControlDefinition causes all the associated controls to update.</a:t>
            </a:r>
          </a:p>
          <a:p>
            <a:pPr marL="342900" marR="0" lvl="0" indent="-342900" algn="l" defTabSz="914400" rtl="0" eaLnBrk="0" fontAlgn="base" latinLnBrk="0" hangingPunct="0">
              <a:lnSpc>
                <a:spcPct val="100000"/>
              </a:lnSpc>
              <a:spcBef>
                <a:spcPct val="15000"/>
              </a:spcBef>
              <a:spcAft>
                <a:spcPct val="15000"/>
              </a:spcAft>
              <a:buClrTx/>
              <a:buSzTx/>
              <a:buFontTx/>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a:t>
            </a:r>
            <a:r>
              <a:rPr lang="en-US" dirty="0" err="1" smtClean="0"/>
              <a:t>ControlDefinition</a:t>
            </a:r>
            <a:endParaRPr lang="en-US" dirty="0"/>
          </a:p>
        </p:txBody>
      </p:sp>
      <p:sp>
        <p:nvSpPr>
          <p:cNvPr id="3" name="Content Placeholder 2"/>
          <p:cNvSpPr>
            <a:spLocks noGrp="1"/>
          </p:cNvSpPr>
          <p:nvPr>
            <p:ph idx="1"/>
          </p:nvPr>
        </p:nvSpPr>
        <p:spPr/>
        <p:txBody>
          <a:bodyPr/>
          <a:lstStyle/>
          <a:p>
            <a:r>
              <a:rPr lang="en-US" sz="2000" b="1" i="1" dirty="0" err="1" smtClean="0"/>
              <a:t>ControlDefinitions.AddButtonDefinition</a:t>
            </a:r>
            <a:r>
              <a:rPr lang="en-US" sz="2000" dirty="0" smtClean="0"/>
              <a:t> Method:</a:t>
            </a:r>
          </a:p>
          <a:p>
            <a:endParaRPr lang="fr-FR" sz="1000" dirty="0" smtClean="0"/>
          </a:p>
          <a:p>
            <a:r>
              <a:rPr lang="en-US" sz="1800" dirty="0" smtClean="0"/>
              <a:t>Sub </a:t>
            </a:r>
            <a:r>
              <a:rPr lang="en-US" sz="1800" b="1" i="1" dirty="0" err="1" smtClean="0"/>
              <a:t>AddButtonDefinition</a:t>
            </a:r>
            <a:r>
              <a:rPr lang="en-US" sz="1800" dirty="0" smtClean="0"/>
              <a:t>(</a:t>
            </a:r>
          </a:p>
          <a:p>
            <a:pPr>
              <a:buNone/>
            </a:pPr>
            <a:r>
              <a:rPr lang="en-US" sz="1800" dirty="0" smtClean="0"/>
              <a:t>		</a:t>
            </a:r>
            <a:r>
              <a:rPr lang="en-US" sz="1800" b="1" i="1" dirty="0" err="1" smtClean="0"/>
              <a:t>DisplayName</a:t>
            </a:r>
            <a:r>
              <a:rPr lang="en-US" sz="1800" dirty="0" smtClean="0"/>
              <a:t> </a:t>
            </a:r>
            <a:r>
              <a:rPr lang="en-US" sz="1800" dirty="0" smtClean="0">
                <a:solidFill>
                  <a:schemeClr val="accent1"/>
                </a:solidFill>
              </a:rPr>
              <a:t>As String</a:t>
            </a:r>
            <a:r>
              <a:rPr lang="en-US" sz="1800" dirty="0" smtClean="0"/>
              <a:t>, </a:t>
            </a:r>
          </a:p>
          <a:p>
            <a:pPr>
              <a:buNone/>
            </a:pPr>
            <a:r>
              <a:rPr lang="en-US" sz="1800" dirty="0" smtClean="0"/>
              <a:t>		</a:t>
            </a:r>
            <a:r>
              <a:rPr lang="en-US" sz="1800" b="1" i="1" dirty="0" err="1" smtClean="0"/>
              <a:t>InternalName</a:t>
            </a:r>
            <a:r>
              <a:rPr lang="en-US" sz="1800" dirty="0" smtClean="0"/>
              <a:t> </a:t>
            </a:r>
            <a:r>
              <a:rPr lang="en-US" sz="1800" dirty="0" smtClean="0">
                <a:solidFill>
                  <a:schemeClr val="accent1"/>
                </a:solidFill>
              </a:rPr>
              <a:t>As String</a:t>
            </a:r>
            <a:r>
              <a:rPr lang="en-US" sz="1800" dirty="0" smtClean="0"/>
              <a:t>, </a:t>
            </a:r>
          </a:p>
          <a:p>
            <a:pPr>
              <a:buNone/>
            </a:pPr>
            <a:r>
              <a:rPr lang="en-US" sz="1800" dirty="0" smtClean="0"/>
              <a:t>		</a:t>
            </a:r>
            <a:r>
              <a:rPr lang="en-US" sz="1800" b="1" i="1" dirty="0" smtClean="0"/>
              <a:t>Classification</a:t>
            </a:r>
            <a:r>
              <a:rPr lang="en-US" sz="1800" dirty="0" smtClean="0"/>
              <a:t> </a:t>
            </a:r>
            <a:r>
              <a:rPr lang="en-US" sz="1800" dirty="0" smtClean="0">
                <a:solidFill>
                  <a:schemeClr val="accent1"/>
                </a:solidFill>
              </a:rPr>
              <a:t>As </a:t>
            </a:r>
            <a:r>
              <a:rPr lang="en-US" sz="1800" dirty="0" err="1" smtClean="0">
                <a:solidFill>
                  <a:schemeClr val="accent1"/>
                </a:solidFill>
              </a:rPr>
              <a:t>CommandTypesEnum</a:t>
            </a:r>
            <a:r>
              <a:rPr lang="en-US" sz="1800" dirty="0" smtClean="0"/>
              <a:t>, </a:t>
            </a:r>
          </a:p>
          <a:p>
            <a:pPr>
              <a:buNone/>
            </a:pPr>
            <a:r>
              <a:rPr lang="en-US" sz="1800" dirty="0" smtClean="0"/>
              <a:t>		</a:t>
            </a:r>
            <a:r>
              <a:rPr lang="en-US" sz="1800" dirty="0" err="1" smtClean="0">
                <a:solidFill>
                  <a:schemeClr val="accent1"/>
                </a:solidFill>
              </a:rPr>
              <a:t>ByRef</a:t>
            </a:r>
            <a:r>
              <a:rPr lang="en-US" sz="1800" dirty="0" smtClean="0"/>
              <a:t> </a:t>
            </a:r>
            <a:r>
              <a:rPr lang="en-US" sz="1800" b="1" i="1" dirty="0" err="1" smtClean="0"/>
              <a:t>ClientId</a:t>
            </a:r>
            <a:r>
              <a:rPr lang="en-US" sz="1800" dirty="0" smtClean="0"/>
              <a:t> </a:t>
            </a:r>
            <a:r>
              <a:rPr lang="en-US" sz="1800" dirty="0" smtClean="0">
                <a:solidFill>
                  <a:schemeClr val="accent1"/>
                </a:solidFill>
              </a:rPr>
              <a:t>As</a:t>
            </a:r>
            <a:r>
              <a:rPr lang="en-US" sz="1800" dirty="0" smtClean="0"/>
              <a:t> [optional] </a:t>
            </a:r>
            <a:r>
              <a:rPr lang="en-US" sz="1800" dirty="0" smtClean="0">
                <a:solidFill>
                  <a:schemeClr val="accent1"/>
                </a:solidFill>
              </a:rPr>
              <a:t>VARIANT</a:t>
            </a:r>
            <a:r>
              <a:rPr lang="en-US" sz="1800" dirty="0" smtClean="0"/>
              <a:t>, </a:t>
            </a:r>
          </a:p>
          <a:p>
            <a:pPr>
              <a:buNone/>
            </a:pPr>
            <a:r>
              <a:rPr lang="en-US" sz="1800" dirty="0" smtClean="0"/>
              <a:t>		</a:t>
            </a:r>
            <a:r>
              <a:rPr lang="en-US" sz="1800" dirty="0" err="1" smtClean="0">
                <a:solidFill>
                  <a:schemeClr val="accent1"/>
                </a:solidFill>
              </a:rPr>
              <a:t>ByRef</a:t>
            </a:r>
            <a:r>
              <a:rPr lang="en-US" sz="1800" dirty="0" smtClean="0"/>
              <a:t> </a:t>
            </a:r>
            <a:r>
              <a:rPr lang="en-US" sz="1800" b="1" i="1" dirty="0" err="1" smtClean="0"/>
              <a:t>DescriptionText</a:t>
            </a:r>
            <a:r>
              <a:rPr lang="en-US" sz="1800" dirty="0" smtClean="0"/>
              <a:t> </a:t>
            </a:r>
            <a:r>
              <a:rPr lang="en-US" sz="1800" dirty="0" smtClean="0">
                <a:solidFill>
                  <a:schemeClr val="accent1"/>
                </a:solidFill>
              </a:rPr>
              <a:t>As</a:t>
            </a:r>
            <a:r>
              <a:rPr lang="en-US" sz="1800" dirty="0" smtClean="0"/>
              <a:t> [</a:t>
            </a:r>
            <a:r>
              <a:rPr lang="en-US" sz="1800" dirty="0" err="1" smtClean="0"/>
              <a:t>defaultvalue</a:t>
            </a:r>
            <a:r>
              <a:rPr lang="en-US" sz="1800" dirty="0" smtClean="0"/>
              <a:t>("")] </a:t>
            </a:r>
            <a:r>
              <a:rPr lang="en-US" sz="1800" dirty="0" smtClean="0">
                <a:solidFill>
                  <a:schemeClr val="accent1"/>
                </a:solidFill>
              </a:rPr>
              <a:t>BSTR</a:t>
            </a:r>
            <a:r>
              <a:rPr lang="en-US" sz="1800" dirty="0" smtClean="0"/>
              <a:t>, </a:t>
            </a:r>
          </a:p>
          <a:p>
            <a:pPr>
              <a:buNone/>
            </a:pPr>
            <a:r>
              <a:rPr lang="en-US" sz="1800" dirty="0" smtClean="0"/>
              <a:t>		</a:t>
            </a:r>
            <a:r>
              <a:rPr lang="en-US" sz="1800" dirty="0" err="1" smtClean="0">
                <a:solidFill>
                  <a:schemeClr val="accent1"/>
                </a:solidFill>
              </a:rPr>
              <a:t>ByRef</a:t>
            </a:r>
            <a:r>
              <a:rPr lang="en-US" sz="1800" dirty="0" smtClean="0"/>
              <a:t> </a:t>
            </a:r>
            <a:r>
              <a:rPr lang="en-US" sz="1800" b="1" i="1" dirty="0" err="1" smtClean="0"/>
              <a:t>TooltipText</a:t>
            </a:r>
            <a:r>
              <a:rPr lang="en-US" sz="1800" dirty="0" smtClean="0"/>
              <a:t> </a:t>
            </a:r>
            <a:r>
              <a:rPr lang="en-US" sz="1800" dirty="0" smtClean="0">
                <a:solidFill>
                  <a:schemeClr val="accent1"/>
                </a:solidFill>
              </a:rPr>
              <a:t>As</a:t>
            </a:r>
            <a:r>
              <a:rPr lang="en-US" sz="1800" dirty="0" smtClean="0"/>
              <a:t> [</a:t>
            </a:r>
            <a:r>
              <a:rPr lang="en-US" sz="1800" dirty="0" err="1" smtClean="0"/>
              <a:t>defaultvalue</a:t>
            </a:r>
            <a:r>
              <a:rPr lang="en-US" sz="1800" dirty="0" smtClean="0"/>
              <a:t>("")] </a:t>
            </a:r>
            <a:r>
              <a:rPr lang="en-US" sz="1800" dirty="0" smtClean="0">
                <a:solidFill>
                  <a:schemeClr val="accent1"/>
                </a:solidFill>
              </a:rPr>
              <a:t>BSTR</a:t>
            </a:r>
            <a:r>
              <a:rPr lang="en-US" sz="1800" dirty="0" smtClean="0"/>
              <a:t>, </a:t>
            </a:r>
          </a:p>
          <a:p>
            <a:pPr>
              <a:buNone/>
            </a:pPr>
            <a:r>
              <a:rPr lang="en-US" sz="1800" dirty="0" smtClean="0"/>
              <a:t>		</a:t>
            </a:r>
            <a:r>
              <a:rPr lang="en-US" sz="1800" dirty="0" err="1" smtClean="0">
                <a:solidFill>
                  <a:schemeClr val="accent1"/>
                </a:solidFill>
              </a:rPr>
              <a:t>ByRef</a:t>
            </a:r>
            <a:r>
              <a:rPr lang="en-US" sz="1800" dirty="0" smtClean="0">
                <a:solidFill>
                  <a:schemeClr val="accent1"/>
                </a:solidFill>
              </a:rPr>
              <a:t> </a:t>
            </a:r>
            <a:r>
              <a:rPr lang="en-US" sz="1800" b="1" i="1" dirty="0" err="1" smtClean="0"/>
              <a:t>StandardIcon</a:t>
            </a:r>
            <a:r>
              <a:rPr lang="en-US" sz="1800" dirty="0" smtClean="0"/>
              <a:t> </a:t>
            </a:r>
            <a:r>
              <a:rPr lang="en-US" sz="1800" dirty="0" smtClean="0">
                <a:solidFill>
                  <a:schemeClr val="accent1"/>
                </a:solidFill>
              </a:rPr>
              <a:t>As</a:t>
            </a:r>
            <a:r>
              <a:rPr lang="en-US" sz="1800" dirty="0" smtClean="0"/>
              <a:t> [optional] </a:t>
            </a:r>
            <a:r>
              <a:rPr lang="en-US" sz="1800" dirty="0" smtClean="0">
                <a:solidFill>
                  <a:schemeClr val="accent1"/>
                </a:solidFill>
              </a:rPr>
              <a:t>VARIANT</a:t>
            </a:r>
            <a:r>
              <a:rPr lang="en-US" sz="1800" dirty="0" smtClean="0"/>
              <a:t>, </a:t>
            </a:r>
          </a:p>
          <a:p>
            <a:pPr>
              <a:buNone/>
            </a:pPr>
            <a:r>
              <a:rPr lang="en-US" sz="1800" dirty="0" smtClean="0"/>
              <a:t>		</a:t>
            </a:r>
            <a:r>
              <a:rPr lang="en-US" sz="1800" dirty="0" err="1" smtClean="0">
                <a:solidFill>
                  <a:schemeClr val="accent1"/>
                </a:solidFill>
              </a:rPr>
              <a:t>ByRef</a:t>
            </a:r>
            <a:r>
              <a:rPr lang="en-US" sz="1800" dirty="0" smtClean="0"/>
              <a:t> </a:t>
            </a:r>
            <a:r>
              <a:rPr lang="en-US" sz="1800" b="1" i="1" dirty="0" err="1" smtClean="0"/>
              <a:t>LargeIcon</a:t>
            </a:r>
            <a:r>
              <a:rPr lang="en-US" sz="1800" dirty="0" smtClean="0"/>
              <a:t> </a:t>
            </a:r>
            <a:r>
              <a:rPr lang="en-US" sz="1800" dirty="0" smtClean="0">
                <a:solidFill>
                  <a:schemeClr val="accent1"/>
                </a:solidFill>
              </a:rPr>
              <a:t>As</a:t>
            </a:r>
            <a:r>
              <a:rPr lang="en-US" sz="1800" dirty="0" smtClean="0"/>
              <a:t> [optional] </a:t>
            </a:r>
            <a:r>
              <a:rPr lang="en-US" sz="1800" dirty="0" smtClean="0">
                <a:solidFill>
                  <a:schemeClr val="accent1"/>
                </a:solidFill>
              </a:rPr>
              <a:t>VARIANT</a:t>
            </a:r>
            <a:r>
              <a:rPr lang="en-US" sz="1800" dirty="0" smtClean="0"/>
              <a:t>, </a:t>
            </a:r>
          </a:p>
          <a:p>
            <a:pPr>
              <a:buNone/>
            </a:pPr>
            <a:r>
              <a:rPr lang="en-US" sz="1800" dirty="0" smtClean="0"/>
              <a:t>		</a:t>
            </a:r>
            <a:r>
              <a:rPr lang="en-US" sz="1800" dirty="0" err="1" smtClean="0">
                <a:solidFill>
                  <a:schemeClr val="accent1"/>
                </a:solidFill>
              </a:rPr>
              <a:t>ByRef</a:t>
            </a:r>
            <a:r>
              <a:rPr lang="en-US" sz="1800" dirty="0" smtClean="0"/>
              <a:t> </a:t>
            </a:r>
            <a:r>
              <a:rPr lang="en-US" sz="1800" b="1" i="1" dirty="0" err="1" smtClean="0"/>
              <a:t>ButtonDisplay</a:t>
            </a:r>
            <a:r>
              <a:rPr lang="en-US" sz="1800" dirty="0" smtClean="0"/>
              <a:t> </a:t>
            </a:r>
            <a:r>
              <a:rPr lang="en-US" sz="1800" dirty="0" smtClean="0">
                <a:solidFill>
                  <a:schemeClr val="accent1"/>
                </a:solidFill>
              </a:rPr>
              <a:t>As </a:t>
            </a:r>
            <a:r>
              <a:rPr lang="en-US" sz="1800" dirty="0" err="1" smtClean="0">
                <a:solidFill>
                  <a:schemeClr val="accent1"/>
                </a:solidFill>
              </a:rPr>
              <a:t>ButtonDisplayEnum</a:t>
            </a:r>
            <a:r>
              <a:rPr lang="en-US" sz="1800" dirty="0" smtClean="0"/>
              <a:t>, </a:t>
            </a:r>
          </a:p>
          <a:p>
            <a:pPr>
              <a:buNone/>
            </a:pPr>
            <a:r>
              <a:rPr lang="en-US" sz="1800" dirty="0" smtClean="0"/>
              <a:t>		</a:t>
            </a:r>
            <a:r>
              <a:rPr lang="en-US" sz="1800" b="1" i="1" dirty="0" smtClean="0"/>
              <a:t>Result</a:t>
            </a:r>
            <a:r>
              <a:rPr lang="en-US" sz="1800" dirty="0" smtClean="0"/>
              <a:t> </a:t>
            </a:r>
            <a:r>
              <a:rPr lang="en-US" sz="1800" dirty="0" smtClean="0">
                <a:solidFill>
                  <a:schemeClr val="accent1"/>
                </a:solidFill>
              </a:rPr>
              <a:t>As</a:t>
            </a:r>
            <a:r>
              <a:rPr lang="en-US" sz="1800" dirty="0" smtClean="0"/>
              <a:t> [out, </a:t>
            </a:r>
            <a:r>
              <a:rPr lang="en-US" sz="1800" dirty="0" err="1" smtClean="0"/>
              <a:t>retval</a:t>
            </a:r>
            <a:r>
              <a:rPr lang="en-US" sz="1800" dirty="0" smtClean="0"/>
              <a:t>] </a:t>
            </a:r>
            <a:r>
              <a:rPr lang="en-US" sz="1800" dirty="0" err="1" smtClean="0">
                <a:solidFill>
                  <a:schemeClr val="accent1"/>
                </a:solidFill>
              </a:rPr>
              <a:t>ButtonDefinition</a:t>
            </a:r>
            <a:r>
              <a:rPr lang="en-US" sz="1800" dirty="0" smtClean="0"/>
              <a:t>*)</a:t>
            </a:r>
            <a:endParaRPr lang="en-US" sz="1800" dirty="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Categories</a:t>
            </a:r>
            <a:endParaRPr lang="en-US" dirty="0"/>
          </a:p>
        </p:txBody>
      </p:sp>
      <p:sp>
        <p:nvSpPr>
          <p:cNvPr id="3" name="Content Placeholder 2"/>
          <p:cNvSpPr>
            <a:spLocks noGrp="1"/>
          </p:cNvSpPr>
          <p:nvPr>
            <p:ph idx="1"/>
          </p:nvPr>
        </p:nvSpPr>
        <p:spPr/>
        <p:txBody>
          <a:bodyPr/>
          <a:lstStyle/>
          <a:p>
            <a:r>
              <a:rPr lang="en-US" dirty="0" smtClean="0"/>
              <a:t>Command Categories can be created so your "commands" (Control Definitions) are grouped within the Customize dialog.</a:t>
            </a:r>
          </a:p>
          <a:p>
            <a:endParaRPr lang="en-US" dirty="0" smtClean="0"/>
          </a:p>
          <a:p>
            <a:endParaRPr lang="en-US" dirty="0"/>
          </a:p>
        </p:txBody>
      </p:sp>
      <p:graphicFrame>
        <p:nvGraphicFramePr>
          <p:cNvPr id="301060" name="Object 4"/>
          <p:cNvGraphicFramePr>
            <a:graphicFrameLocks noGrp="1" noChangeAspect="1"/>
          </p:cNvGraphicFramePr>
          <p:nvPr/>
        </p:nvGraphicFramePr>
        <p:xfrm>
          <a:off x="799011" y="3081519"/>
          <a:ext cx="3314700" cy="2122487"/>
        </p:xfrm>
        <a:graphic>
          <a:graphicData uri="http://schemas.openxmlformats.org/presentationml/2006/ole">
            <p:oleObj spid="_x0000_s301060" name="Actrix Document" r:id="rId4" imgW="2286000" imgH="1463040" progId="">
              <p:embed/>
            </p:oleObj>
          </a:graphicData>
        </a:graphic>
      </p:graphicFrame>
      <p:pic>
        <p:nvPicPr>
          <p:cNvPr id="301061" name="Picture 5"/>
          <p:cNvPicPr>
            <a:picLocks noChangeAspect="1" noChangeArrowheads="1"/>
          </p:cNvPicPr>
          <p:nvPr/>
        </p:nvPicPr>
        <p:blipFill>
          <a:blip r:embed="rId5" cstate="print"/>
          <a:srcRect/>
          <a:stretch>
            <a:fillRect/>
          </a:stretch>
        </p:blipFill>
        <p:spPr bwMode="auto">
          <a:xfrm>
            <a:off x="5106989" y="2352146"/>
            <a:ext cx="2891396" cy="4167187"/>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762000" y="76200"/>
            <a:ext cx="8128000" cy="1143000"/>
          </a:xfrm>
        </p:spPr>
        <p:txBody>
          <a:bodyPr/>
          <a:lstStyle/>
          <a:p>
            <a:pPr eaLnBrk="1" hangingPunct="1"/>
            <a:r>
              <a:rPr lang="en-US" dirty="0" smtClean="0"/>
              <a:t>When to Create User Interface elements</a:t>
            </a:r>
          </a:p>
        </p:txBody>
      </p:sp>
      <p:sp>
        <p:nvSpPr>
          <p:cNvPr id="1177603" name="Rectangle 3"/>
          <p:cNvSpPr>
            <a:spLocks noGrp="1" noChangeArrowheads="1"/>
          </p:cNvSpPr>
          <p:nvPr>
            <p:ph type="body" idx="1"/>
          </p:nvPr>
        </p:nvSpPr>
        <p:spPr>
          <a:xfrm>
            <a:off x="765098" y="1531664"/>
            <a:ext cx="7772400" cy="4445387"/>
          </a:xfrm>
        </p:spPr>
        <p:txBody>
          <a:bodyPr/>
          <a:lstStyle/>
          <a:p>
            <a:pPr eaLnBrk="1" hangingPunct="1">
              <a:lnSpc>
                <a:spcPct val="80000"/>
              </a:lnSpc>
            </a:pPr>
            <a:r>
              <a:rPr lang="en-US" sz="2000" dirty="0" smtClean="0"/>
              <a:t>You need to pay attention to the </a:t>
            </a:r>
            <a:r>
              <a:rPr lang="en-US" sz="2000" b="1" i="1" dirty="0" err="1" smtClean="0"/>
              <a:t>FirstTime</a:t>
            </a:r>
            <a:r>
              <a:rPr lang="en-US" sz="2000" dirty="0" smtClean="0"/>
              <a:t> argument in the Activate method of your Add-In.</a:t>
            </a:r>
          </a:p>
          <a:p>
            <a:pPr lvl="1" eaLnBrk="1" hangingPunct="1">
              <a:lnSpc>
                <a:spcPct val="80000"/>
              </a:lnSpc>
              <a:buFont typeface="Times" pitchFamily="18" charset="0"/>
              <a:buNone/>
            </a:pPr>
            <a:r>
              <a:rPr lang="en-US" sz="1800" b="1" i="1" dirty="0" err="1" smtClean="0">
                <a:latin typeface="Courier New" pitchFamily="49" charset="0"/>
              </a:rPr>
              <a:t>ApplicationAddInServer_Activate</a:t>
            </a:r>
            <a:r>
              <a:rPr lang="en-US" sz="1800" b="1" i="1" dirty="0" smtClean="0">
                <a:latin typeface="Courier New" pitchFamily="49" charset="0"/>
              </a:rPr>
              <a:t>( _</a:t>
            </a:r>
            <a:br>
              <a:rPr lang="en-US" sz="1800" b="1" i="1" dirty="0" smtClean="0">
                <a:latin typeface="Courier New" pitchFamily="49" charset="0"/>
              </a:rPr>
            </a:br>
            <a:r>
              <a:rPr lang="en-US" sz="1800" b="1" i="1" dirty="0" smtClean="0">
                <a:latin typeface="Courier New" pitchFamily="49" charset="0"/>
              </a:rPr>
              <a:t>	</a:t>
            </a:r>
            <a:r>
              <a:rPr lang="en-US" sz="1800" b="1" i="1" dirty="0" err="1" smtClean="0">
                <a:latin typeface="Courier New" pitchFamily="49" charset="0"/>
              </a:rPr>
              <a:t>ByVal</a:t>
            </a:r>
            <a:r>
              <a:rPr lang="en-US" sz="1800" b="1" i="1" dirty="0" smtClean="0">
                <a:latin typeface="Courier New" pitchFamily="49" charset="0"/>
              </a:rPr>
              <a:t> </a:t>
            </a:r>
            <a:r>
              <a:rPr lang="en-US" sz="1800" b="1" i="1" dirty="0" err="1" smtClean="0">
                <a:latin typeface="Courier New" pitchFamily="49" charset="0"/>
              </a:rPr>
              <a:t>AddInSiteObject</a:t>
            </a:r>
            <a:r>
              <a:rPr lang="en-US" sz="1800" b="1" i="1" dirty="0" smtClean="0">
                <a:latin typeface="Courier New" pitchFamily="49" charset="0"/>
              </a:rPr>
              <a:t> As </a:t>
            </a:r>
            <a:r>
              <a:rPr lang="en-US" sz="1800" b="1" i="1" dirty="0" err="1" smtClean="0">
                <a:latin typeface="Courier New" pitchFamily="49" charset="0"/>
              </a:rPr>
              <a:t>ApplicationAddInSite</a:t>
            </a:r>
            <a:r>
              <a:rPr lang="en-US" sz="1800" b="1" i="1" dirty="0" smtClean="0">
                <a:latin typeface="Courier New" pitchFamily="49" charset="0"/>
              </a:rPr>
              <a:t>, _</a:t>
            </a:r>
            <a:br>
              <a:rPr lang="en-US" sz="1800" b="1" i="1" dirty="0" smtClean="0">
                <a:latin typeface="Courier New" pitchFamily="49" charset="0"/>
              </a:rPr>
            </a:br>
            <a:r>
              <a:rPr lang="en-US" sz="1800" b="1" i="1" dirty="0" smtClean="0">
                <a:latin typeface="Courier New" pitchFamily="49" charset="0"/>
              </a:rPr>
              <a:t>	</a:t>
            </a:r>
            <a:r>
              <a:rPr lang="en-US" sz="1800" b="1" i="1" dirty="0" err="1" smtClean="0">
                <a:latin typeface="Courier New" pitchFamily="49" charset="0"/>
              </a:rPr>
              <a:t>ByVal</a:t>
            </a:r>
            <a:r>
              <a:rPr lang="en-US" sz="1800" b="1" i="1" dirty="0" smtClean="0">
                <a:latin typeface="Courier New" pitchFamily="49" charset="0"/>
              </a:rPr>
              <a:t> </a:t>
            </a:r>
            <a:r>
              <a:rPr lang="en-US" sz="1800" b="1" i="1" dirty="0" err="1" smtClean="0">
                <a:solidFill>
                  <a:schemeClr val="tx2"/>
                </a:solidFill>
                <a:latin typeface="Courier New" pitchFamily="49" charset="0"/>
              </a:rPr>
              <a:t>FirstTime</a:t>
            </a:r>
            <a:r>
              <a:rPr lang="en-US" sz="1800" b="1" i="1" dirty="0" smtClean="0">
                <a:latin typeface="Courier New" pitchFamily="49" charset="0"/>
              </a:rPr>
              <a:t> As Boolean)</a:t>
            </a:r>
          </a:p>
          <a:p>
            <a:pPr lvl="1" eaLnBrk="1" hangingPunct="1">
              <a:lnSpc>
                <a:spcPct val="80000"/>
              </a:lnSpc>
              <a:buFont typeface="Times" pitchFamily="18" charset="0"/>
              <a:buNone/>
            </a:pPr>
            <a:endParaRPr lang="en-US" sz="1000" b="1" dirty="0" smtClean="0">
              <a:latin typeface="Courier New" pitchFamily="49" charset="0"/>
            </a:endParaRPr>
          </a:p>
          <a:p>
            <a:pPr eaLnBrk="1" hangingPunct="1">
              <a:lnSpc>
                <a:spcPct val="80000"/>
              </a:lnSpc>
            </a:pPr>
            <a:r>
              <a:rPr lang="en-US" sz="2000" dirty="0" smtClean="0"/>
              <a:t>The </a:t>
            </a:r>
            <a:r>
              <a:rPr lang="en-US" sz="2000" b="1" i="1" dirty="0" err="1" smtClean="0"/>
              <a:t>FirstTime</a:t>
            </a:r>
            <a:r>
              <a:rPr lang="en-US" sz="2000" dirty="0" smtClean="0"/>
              <a:t> argument is </a:t>
            </a:r>
            <a:r>
              <a:rPr lang="en-US" sz="2000" b="1" i="1" dirty="0" smtClean="0"/>
              <a:t>True</a:t>
            </a:r>
            <a:r>
              <a:rPr lang="en-US" sz="2000" dirty="0" smtClean="0"/>
              <a:t> the first time your Add-In is activated for the current user.</a:t>
            </a:r>
          </a:p>
          <a:p>
            <a:pPr eaLnBrk="1" hangingPunct="1">
              <a:lnSpc>
                <a:spcPct val="80000"/>
              </a:lnSpc>
            </a:pPr>
            <a:endParaRPr lang="en-US" sz="1000" dirty="0" smtClean="0"/>
          </a:p>
          <a:p>
            <a:pPr eaLnBrk="1" hangingPunct="1">
              <a:lnSpc>
                <a:spcPct val="80000"/>
              </a:lnSpc>
            </a:pPr>
            <a:r>
              <a:rPr lang="en-US" sz="2000" u="sng" dirty="0" smtClean="0"/>
              <a:t>Every time</a:t>
            </a:r>
            <a:r>
              <a:rPr lang="en-US" sz="2000" dirty="0" smtClean="0"/>
              <a:t> your Add-In is activated you create your </a:t>
            </a:r>
            <a:r>
              <a:rPr lang="en-US" sz="2000" b="1" i="1" dirty="0" err="1" smtClean="0"/>
              <a:t>ControlDefinition</a:t>
            </a:r>
            <a:r>
              <a:rPr lang="en-US" sz="2000" dirty="0" smtClean="0"/>
              <a:t> objects.</a:t>
            </a:r>
          </a:p>
          <a:p>
            <a:pPr eaLnBrk="1" hangingPunct="1">
              <a:lnSpc>
                <a:spcPct val="80000"/>
              </a:lnSpc>
            </a:pPr>
            <a:endParaRPr lang="en-US" sz="1000" dirty="0" smtClean="0"/>
          </a:p>
          <a:p>
            <a:pPr eaLnBrk="1" hangingPunct="1">
              <a:lnSpc>
                <a:spcPct val="80000"/>
              </a:lnSpc>
            </a:pPr>
            <a:r>
              <a:rPr lang="en-US" sz="2000" u="sng" dirty="0" smtClean="0"/>
              <a:t>Only when the </a:t>
            </a:r>
            <a:r>
              <a:rPr lang="en-US" sz="2000" u="sng" dirty="0" err="1" smtClean="0"/>
              <a:t>FirstTime</a:t>
            </a:r>
            <a:r>
              <a:rPr lang="en-US" sz="2000" u="sng" dirty="0" smtClean="0"/>
              <a:t> argument is True</a:t>
            </a:r>
            <a:r>
              <a:rPr lang="en-US" sz="2000" dirty="0" smtClean="0"/>
              <a:t> you create command bars, command bar controls, and set environment information.</a:t>
            </a:r>
          </a:p>
          <a:p>
            <a:pPr eaLnBrk="1" hangingPunct="1">
              <a:lnSpc>
                <a:spcPct val="80000"/>
              </a:lnSpc>
            </a:pPr>
            <a:endParaRPr lang="en-US" sz="1000" dirty="0" smtClean="0"/>
          </a:p>
          <a:p>
            <a:pPr eaLnBrk="1" hangingPunct="1">
              <a:lnSpc>
                <a:spcPct val="80000"/>
              </a:lnSpc>
            </a:pPr>
            <a:r>
              <a:rPr lang="en-US" sz="2000" dirty="0" smtClean="0"/>
              <a:t>After your Add-In has been started for the first time, Inventor remembers the UI changes you made so there’s no need to recreate them.</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47663" y="99216"/>
            <a:ext cx="8196262" cy="657225"/>
          </a:xfrm>
        </p:spPr>
        <p:txBody>
          <a:bodyPr/>
          <a:lstStyle/>
          <a:p>
            <a:pPr>
              <a:defRPr/>
            </a:pPr>
            <a:r>
              <a:rPr lang="en-US" dirty="0" smtClean="0"/>
              <a:t>Button and Ribbon Sample</a:t>
            </a:r>
            <a:endParaRPr lang="en-US" dirty="0"/>
          </a:p>
        </p:txBody>
      </p:sp>
      <p:sp>
        <p:nvSpPr>
          <p:cNvPr id="312321" name="Text Box 1"/>
          <p:cNvSpPr txBox="1">
            <a:spLocks noChangeArrowheads="1"/>
          </p:cNvSpPr>
          <p:nvPr/>
        </p:nvSpPr>
        <p:spPr bwMode="auto">
          <a:xfrm>
            <a:off x="307979" y="764908"/>
            <a:ext cx="8325882" cy="5828397"/>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rgbClr val="0000FF"/>
                </a:solidFill>
                <a:effectLst/>
                <a:latin typeface="Courier New" pitchFamily="49" charset="0"/>
              </a:rPr>
              <a:t>Public</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Sub</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Activate(. . . ) </a:t>
            </a:r>
            <a:r>
              <a:rPr kumimoji="0" lang="en-US" sz="1000" b="1" i="0" u="none" strike="noStrike" cap="none" normalizeH="0" baseline="0" noProof="1" smtClean="0">
                <a:ln>
                  <a:noFill/>
                </a:ln>
                <a:solidFill>
                  <a:srgbClr val="0000FF"/>
                </a:solidFill>
                <a:effectLst/>
                <a:latin typeface="Courier New" pitchFamily="49" charset="0"/>
              </a:rPr>
              <a:t>Implements</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Inventor.ApplicationAddInServer.Activate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Dim</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oCtrlDefs </a:t>
            </a:r>
            <a:r>
              <a:rPr kumimoji="0" lang="en-US" sz="1000" b="1" i="0" u="none" strike="noStrike" cap="none" normalizeH="0" baseline="0" noProof="1" smtClean="0">
                <a:ln>
                  <a:noFill/>
                </a:ln>
                <a:solidFill>
                  <a:srgbClr val="0000FF"/>
                </a:solidFill>
                <a:effectLst/>
                <a:latin typeface="Courier New" pitchFamily="49" charset="0"/>
              </a:rPr>
              <a:t>As</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ControlDefinitions = m_inventorApplication.CommandManager.ControlDefinitions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chemeClr val="bg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bg1"/>
                </a:solidFill>
                <a:effectLst/>
                <a:latin typeface="Courier New" pitchFamily="49" charset="0"/>
              </a:rPr>
              <a:t>    mButtonDef = oCtrlDefs.AddButtonDefinition(</a:t>
            </a:r>
            <a:r>
              <a:rPr kumimoji="0" lang="en-US" sz="1000" b="1" i="0" u="none" strike="noStrike" cap="none" normalizeH="0" baseline="0" noProof="1" smtClean="0">
                <a:ln>
                  <a:noFill/>
                </a:ln>
                <a:solidFill>
                  <a:srgbClr val="A31515"/>
                </a:solidFill>
                <a:effectLst/>
                <a:latin typeface="Courier New" pitchFamily="49" charset="0"/>
              </a:rPr>
              <a:t>"Custom Cmd"</a:t>
            </a:r>
            <a:r>
              <a:rPr kumimoji="0" lang="en-US" sz="1000" b="1" i="0" u="none" strike="noStrike" cap="none" normalizeH="0" baseline="0" noProof="1" smtClean="0">
                <a:ln>
                  <a:noFill/>
                </a:ln>
                <a:solidFill>
                  <a:schemeClr val="bg1"/>
                </a:solidFill>
                <a:effectLst/>
                <a:latin typeface="Courier New" pitchFamily="49" charset="0"/>
              </a:rPr>
              <a:t>,</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A31515"/>
                </a:solidFill>
                <a:effectLst/>
                <a:latin typeface="Courier New" pitchFamily="49" charset="0"/>
              </a:rPr>
              <a:t>"Company:AddInName:Buton1"</a:t>
            </a:r>
            <a:r>
              <a:rPr kumimoji="0" lang="en-US" sz="1000" b="1" i="0" u="none" strike="noStrike" cap="none" normalizeH="0" baseline="0" noProof="1" smtClean="0">
                <a:ln>
                  <a:noFill/>
                </a:ln>
                <a:solidFill>
                  <a:schemeClr val="bg1"/>
                </a:solidFill>
                <a:effectLst/>
                <a:latin typeface="Courier New" pitchFamily="49" charset="0"/>
              </a:rPr>
              <a:t>,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bg1"/>
                </a:solidFill>
                <a:effectLst/>
                <a:latin typeface="Courier New" pitchFamily="49" charset="0"/>
              </a:rPr>
              <a:t>		         	CommandTypesEnum.kQueryOnlyCmdType,</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A31515"/>
                </a:solidFill>
                <a:effectLst/>
                <a:latin typeface="Courier New" pitchFamily="49" charset="0"/>
              </a:rPr>
              <a:t>"AddInGuid"</a:t>
            </a:r>
            <a:r>
              <a:rPr kumimoji="0" lang="en-US" sz="1000" b="1" i="0" u="none" strike="noStrike" cap="none" normalizeH="0" baseline="0" noProof="1" smtClean="0">
                <a:ln>
                  <a:noFill/>
                </a:ln>
                <a:solidFill>
                  <a:schemeClr val="bg1"/>
                </a:solidFill>
                <a:effectLst/>
                <a:latin typeface="Courier New" pitchFamily="49" charset="0"/>
              </a:rPr>
              <a:t>,</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A31515"/>
                </a:solidFill>
                <a:effectLst/>
                <a:latin typeface="Courier New" pitchFamily="49" charset="0"/>
              </a:rPr>
              <a:t>"Description"</a:t>
            </a:r>
            <a:r>
              <a:rPr kumimoji="0" lang="en-US" sz="1000" b="1" i="0" u="none" strike="noStrike" cap="none" normalizeH="0" baseline="0" noProof="1" smtClean="0">
                <a:ln>
                  <a:noFill/>
                </a:ln>
                <a:solidFill>
                  <a:schemeClr val="bg1"/>
                </a:solidFill>
                <a:effectLst/>
                <a:latin typeface="Courier New" pitchFamily="49" charset="0"/>
              </a:rPr>
              <a:t>,</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A31515"/>
                </a:solidFill>
                <a:effectLst/>
                <a:latin typeface="Courier New" pitchFamily="49" charset="0"/>
              </a:rPr>
              <a:t>"Tolltip text"</a:t>
            </a:r>
            <a:r>
              <a:rPr kumimoji="0" lang="en-US" sz="1000" b="1" i="0" u="none" strike="noStrike" cap="none" normalizeH="0" baseline="0" noProof="1" smtClean="0">
                <a:ln>
                  <a:noFill/>
                </a:ln>
                <a:solidFill>
                  <a:schemeClr val="bg1"/>
                </a:solidFill>
                <a:effectLst/>
                <a:latin typeface="Courier New" pitchFamily="49" charset="0"/>
              </a:rPr>
              <a:t>,</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Nothing</a:t>
            </a:r>
            <a:r>
              <a:rPr kumimoji="0" lang="en-US" sz="1000" b="1" i="0" u="none" strike="noStrike" cap="none" normalizeH="0" baseline="0" noProof="1" smtClean="0">
                <a:ln>
                  <a:noFill/>
                </a:ln>
                <a:solidFill>
                  <a:schemeClr val="bg1"/>
                </a:solidFill>
                <a:effectLst/>
                <a:latin typeface="Courier New" pitchFamily="49" charset="0"/>
              </a:rPr>
              <a:t>,</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Nothing</a:t>
            </a:r>
            <a:r>
              <a:rPr kumimoji="0" lang="en-US" sz="1000" b="1" i="0" u="none" strike="noStrike" cap="none" normalizeH="0" baseline="0" noProof="1" smtClean="0">
                <a:ln>
                  <a:noFill/>
                </a:ln>
                <a:solidFill>
                  <a:schemeClr val="bg1"/>
                </a:solidFill>
                <a:effectLst/>
                <a:latin typeface="Courier New" pitchFamily="49" charset="0"/>
              </a:rPr>
              <a:t>,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ButtonDisplayEnum.kDisplayTextInLearningMode)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endParaRPr kumimoji="0" lang="en-US" sz="10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rgbClr val="0000FF"/>
              </a:solidFill>
              <a:effectLst/>
              <a:latin typeface="Courier New" pitchFamily="49" charset="0"/>
            </a:endParaRPr>
          </a:p>
          <a:p>
            <a:pPr lvl="0"/>
            <a:r>
              <a:rPr lang="en-US" sz="1000" b="1" u="none" noProof="1" smtClean="0">
                <a:latin typeface="Courier New" pitchFamily="49" charset="0"/>
              </a:rPr>
              <a:t>        </a:t>
            </a:r>
            <a:r>
              <a:rPr lang="en-US" sz="1000" b="1" u="none" noProof="1" smtClean="0">
                <a:solidFill>
                  <a:srgbClr val="0000FF"/>
                </a:solidFill>
                <a:latin typeface="Courier New" pitchFamily="49" charset="0"/>
              </a:rPr>
              <a:t>Dim</a:t>
            </a:r>
            <a:r>
              <a:rPr lang="en-US" sz="1000" b="1" u="none" noProof="1" smtClean="0">
                <a:latin typeface="Courier New" pitchFamily="49" charset="0"/>
              </a:rPr>
              <a:t> </a:t>
            </a:r>
            <a:r>
              <a:rPr lang="en-US" sz="1000" b="1" u="none" noProof="1" smtClean="0">
                <a:solidFill>
                  <a:schemeClr val="bg1"/>
                </a:solidFill>
                <a:latin typeface="Courier New" pitchFamily="49" charset="0"/>
              </a:rPr>
              <a:t>oUIMng </a:t>
            </a:r>
            <a:r>
              <a:rPr lang="en-US" sz="1000" b="1" u="none" noProof="1" smtClean="0">
                <a:solidFill>
                  <a:srgbClr val="0000FF"/>
                </a:solidFill>
                <a:latin typeface="Courier New" pitchFamily="49" charset="0"/>
              </a:rPr>
              <a:t>As </a:t>
            </a:r>
            <a:r>
              <a:rPr lang="en-US" sz="1000" b="1" u="none" noProof="1" smtClean="0">
                <a:solidFill>
                  <a:schemeClr val="bg1"/>
                </a:solidFill>
                <a:latin typeface="Courier New" pitchFamily="49" charset="0"/>
              </a:rPr>
              <a:t>UserInterfaceManager = InvApplication.UserInterfaceManager </a:t>
            </a:r>
          </a:p>
          <a:p>
            <a:pPr lvl="0"/>
            <a:endParaRPr lang="en-US" sz="800" b="1" u="none" noProof="1" smtClean="0">
              <a:solidFill>
                <a:schemeClr val="bg1"/>
              </a:solidFill>
              <a:latin typeface="Courier New" pitchFamily="49" charset="0"/>
            </a:endParaRPr>
          </a:p>
          <a:p>
            <a:pPr lvl="0"/>
            <a:r>
              <a:rPr lang="en-US" sz="1000" b="1" u="none" noProof="1" smtClean="0">
                <a:solidFill>
                  <a:schemeClr val="bg1"/>
                </a:solidFill>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If</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oUIMng.InterfaceStyle = InterfaceStyleEnum.kRibbonInterface</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Then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8000"/>
                </a:solidFill>
                <a:effectLst/>
                <a:latin typeface="Courier New" pitchFamily="49" charset="0"/>
              </a:rPr>
              <a:t>'Add command to the File controls.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Dim</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fileControls </a:t>
            </a:r>
            <a:r>
              <a:rPr kumimoji="0" lang="en-US" sz="1000" b="1" i="0" u="none" strike="noStrike" cap="none" normalizeH="0" baseline="0" noProof="1" smtClean="0">
                <a:ln>
                  <a:noFill/>
                </a:ln>
                <a:solidFill>
                  <a:srgbClr val="0000FF"/>
                </a:solidFill>
                <a:effectLst/>
                <a:latin typeface="Courier New" pitchFamily="49" charset="0"/>
              </a:rPr>
              <a:t>As</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CommandControls = oUIMng.FileBrowserControls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bg1"/>
                </a:solidFill>
                <a:effectLst/>
                <a:latin typeface="Courier New" pitchFamily="49" charset="0"/>
              </a:rPr>
              <a:t>            fileControls.AddButton(mButtonDef)</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8000"/>
                </a:solidFill>
                <a:effectLst/>
                <a:latin typeface="Courier New" pitchFamily="49" charset="0"/>
              </a:rPr>
              <a:t>'Get the assembly ribbon.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Dim</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assemblyRibbon </a:t>
            </a:r>
            <a:r>
              <a:rPr kumimoji="0" lang="en-US" sz="1000" b="1" i="0" u="none" strike="noStrike" cap="none" normalizeH="0" baseline="0" noProof="1" smtClean="0">
                <a:ln>
                  <a:noFill/>
                </a:ln>
                <a:solidFill>
                  <a:srgbClr val="0000FF"/>
                </a:solidFill>
                <a:effectLst/>
                <a:latin typeface="Courier New" pitchFamily="49" charset="0"/>
              </a:rPr>
              <a:t>As</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Inventor.Ribbon = oUIMng.Ribbons.Item(</a:t>
            </a:r>
            <a:r>
              <a:rPr kumimoji="0" lang="en-US" sz="1000" b="1" i="0" u="none" strike="noStrike" cap="none" normalizeH="0" baseline="0" noProof="1" smtClean="0">
                <a:ln>
                  <a:noFill/>
                </a:ln>
                <a:solidFill>
                  <a:srgbClr val="A31515"/>
                </a:solidFill>
                <a:effectLst/>
                <a:latin typeface="Courier New" pitchFamily="49" charset="0"/>
              </a:rPr>
              <a:t>"Assembly"</a:t>
            </a:r>
            <a:r>
              <a:rPr kumimoji="0" lang="en-US" sz="10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8000"/>
                </a:solidFill>
                <a:effectLst/>
                <a:latin typeface="Courier New" pitchFamily="49" charset="0"/>
              </a:rPr>
              <a:t>'Get the "Assemble" tab.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Dim</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assemblyTab </a:t>
            </a:r>
            <a:r>
              <a:rPr kumimoji="0" lang="en-US" sz="1000" b="1" i="0" u="none" strike="noStrike" cap="none" normalizeH="0" baseline="0" noProof="1" smtClean="0">
                <a:ln>
                  <a:noFill/>
                </a:ln>
                <a:solidFill>
                  <a:srgbClr val="0000FF"/>
                </a:solidFill>
                <a:effectLst/>
                <a:latin typeface="Courier New" pitchFamily="49" charset="0"/>
              </a:rPr>
              <a:t>As</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Inventor.RibbonTab = assemblyRibbon.RibbonTabs.Item(</a:t>
            </a:r>
            <a:r>
              <a:rPr kumimoji="0" lang="en-US" sz="1000" b="1" i="0" u="none" strike="noStrike" cap="none" normalizeH="0" baseline="0" noProof="1" smtClean="0">
                <a:ln>
                  <a:noFill/>
                </a:ln>
                <a:solidFill>
                  <a:srgbClr val="A31515"/>
                </a:solidFill>
                <a:effectLst/>
                <a:latin typeface="Courier New" pitchFamily="49" charset="0"/>
              </a:rPr>
              <a:t>"id_TabAssemble"</a:t>
            </a:r>
            <a:r>
              <a:rPr kumimoji="0" lang="en-US" sz="10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8000"/>
                </a:solidFill>
                <a:effectLst/>
                <a:latin typeface="Courier New" pitchFamily="49" charset="0"/>
              </a:rPr>
              <a:t>'Create a new panel on the Assemble tab.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Dim</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panel </a:t>
            </a:r>
            <a:r>
              <a:rPr kumimoji="0" lang="en-US" sz="1000" b="1" i="0" u="none" strike="noStrike" cap="none" normalizeH="0" baseline="0" noProof="1" smtClean="0">
                <a:ln>
                  <a:noFill/>
                </a:ln>
                <a:solidFill>
                  <a:srgbClr val="0000FF"/>
                </a:solidFill>
                <a:effectLst/>
                <a:latin typeface="Courier New" pitchFamily="49" charset="0"/>
              </a:rPr>
              <a:t>As</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Inventor.RibbonPanel = assemblyTab.RibbonPanels.Add(</a:t>
            </a:r>
            <a:r>
              <a:rPr kumimoji="0" lang="en-US" sz="1000" b="1" i="0" u="none" strike="noStrike" cap="none" normalizeH="0" baseline="0" noProof="1" smtClean="0">
                <a:ln>
                  <a:noFill/>
                </a:ln>
                <a:solidFill>
                  <a:srgbClr val="A31515"/>
                </a:solidFill>
                <a:effectLst/>
                <a:latin typeface="Courier New" pitchFamily="49" charset="0"/>
              </a:rPr>
              <a:t>"Custom commands"</a:t>
            </a:r>
            <a:r>
              <a:rPr kumimoji="0" lang="en-US" sz="1000" b="1" i="0" u="none" strike="noStrike" cap="none" normalizeH="0" baseline="0" noProof="1" smtClean="0">
                <a:ln>
                  <a:noFill/>
                </a:ln>
                <a:solidFill>
                  <a:schemeClr val="bg1"/>
                </a:solidFill>
                <a:effectLst/>
                <a:latin typeface="Courier New" pitchFamily="49" charset="0"/>
              </a:rPr>
              <a:t>,</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_</a:t>
            </a:r>
          </a:p>
          <a:p>
            <a:pPr marL="0" marR="0" lvl="0" indent="0" algn="l" defTabSz="914400" rtl="0" eaLnBrk="1" fontAlgn="base" latinLnBrk="0" hangingPunct="1">
              <a:lnSpc>
                <a:spcPct val="100000"/>
              </a:lnSpc>
              <a:spcBef>
                <a:spcPct val="0"/>
              </a:spcBef>
              <a:spcAft>
                <a:spcPct val="0"/>
              </a:spcAft>
              <a:buClrTx/>
              <a:buSzTx/>
              <a:buFontTx/>
              <a:buNone/>
              <a:tabLst/>
            </a:pPr>
            <a:r>
              <a:rPr lang="en-US" sz="1000" b="1" u="none" noProof="1" smtClean="0">
                <a:latin typeface="Courier New" pitchFamily="49" charset="0"/>
              </a:rPr>
              <a:t>			</a:t>
            </a:r>
            <a:r>
              <a:rPr kumimoji="0" lang="en-US" sz="1000" b="1" i="0" u="none" strike="noStrike" cap="none" normalizeH="0" baseline="0" noProof="1" smtClean="0">
                <a:ln>
                  <a:noFill/>
                </a:ln>
                <a:solidFill>
                  <a:srgbClr val="A31515"/>
                </a:solidFill>
                <a:effectLst/>
                <a:latin typeface="Courier New" pitchFamily="49" charset="0"/>
              </a:rPr>
              <a:t>"Company:AddInName:Panel1"</a:t>
            </a:r>
            <a:r>
              <a:rPr kumimoji="0" lang="en-US" sz="1000" b="1" i="0" u="none" strike="noStrike" cap="none" normalizeH="0" baseline="0" noProof="1" smtClean="0">
                <a:ln>
                  <a:noFill/>
                </a:ln>
                <a:solidFill>
                  <a:schemeClr val="bg1"/>
                </a:solidFill>
                <a:effectLst/>
                <a:latin typeface="Courier New" pitchFamily="49" charset="0"/>
              </a:rPr>
              <a:t>,</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A31515"/>
                </a:solidFill>
                <a:effectLst/>
                <a:latin typeface="Courier New" pitchFamily="49" charset="0"/>
              </a:rPr>
              <a:t>"AddInGuid"</a:t>
            </a:r>
            <a:r>
              <a:rPr kumimoji="0" lang="en-US" sz="10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bg1"/>
                </a:solidFill>
                <a:effectLst/>
                <a:latin typeface="Courier New" pitchFamily="49" charset="0"/>
              </a:rPr>
              <a:t>            panel.CommandControls.AddButton(mButtonDef, </a:t>
            </a:r>
            <a:r>
              <a:rPr kumimoji="0" lang="en-US" sz="1000" b="1" i="0" u="none" strike="noStrike" cap="none" normalizeH="0" baseline="0" noProof="1" smtClean="0">
                <a:ln>
                  <a:noFill/>
                </a:ln>
                <a:solidFill>
                  <a:srgbClr val="0000FF"/>
                </a:solidFill>
                <a:effectLst/>
                <a:latin typeface="Courier New" pitchFamily="49" charset="0"/>
              </a:rPr>
              <a:t>True</a:t>
            </a:r>
            <a:r>
              <a:rPr kumimoji="0" lang="en-US" sz="10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Else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8000"/>
                </a:solidFill>
                <a:effectLst/>
                <a:latin typeface="Courier New" pitchFamily="49" charset="0"/>
              </a:rPr>
              <a:t>'Perform classic UI initialisation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End</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If</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endParaRPr kumimoji="0" lang="en-US" sz="8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AddHandler</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chemeClr val="bg1"/>
                </a:solidFill>
                <a:effectLst/>
                <a:latin typeface="Courier New" pitchFamily="49" charset="0"/>
              </a:rPr>
              <a:t>mButtonDef.OnExecute,</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AddressOf</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Me</a:t>
            </a:r>
            <a:r>
              <a:rPr kumimoji="0" lang="en-US" sz="1000" b="1" i="0" u="none" strike="noStrike" cap="none" normalizeH="0" baseline="0" noProof="1" smtClean="0">
                <a:ln>
                  <a:noFill/>
                </a:ln>
                <a:solidFill>
                  <a:schemeClr val="bg1"/>
                </a:solidFill>
                <a:effectLst/>
                <a:latin typeface="Courier New" pitchFamily="49" charset="0"/>
              </a:rPr>
              <a:t>.mButtonDef_OnExecute</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8000"/>
                </a:solidFill>
                <a:effectLst/>
                <a:latin typeface="Courier New" pitchFamily="49" charset="0"/>
              </a:rPr>
              <a:t>'Add handler VB.Net style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rgbClr val="008000"/>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1" i="0" u="none" strike="noStrike" cap="none" normalizeH="0" baseline="0" noProof="1" smtClean="0">
                <a:ln>
                  <a:noFill/>
                </a:ln>
                <a:solidFill>
                  <a:srgbClr val="0000FF"/>
                </a:solidFill>
                <a:effectLst/>
                <a:latin typeface="Courier New" pitchFamily="49" charset="0"/>
              </a:rPr>
              <a:t>End</a:t>
            </a:r>
            <a:r>
              <a:rPr kumimoji="0" lang="en-US" sz="1000" b="1" i="0" u="none" strike="noStrike" cap="none" normalizeH="0" baseline="0" noProof="1" smtClean="0">
                <a:ln>
                  <a:noFill/>
                </a:ln>
                <a:solidFill>
                  <a:schemeClr val="tx1"/>
                </a:solidFill>
                <a:effectLst/>
                <a:latin typeface="Courier New" pitchFamily="49" charset="0"/>
              </a:rPr>
              <a:t> </a:t>
            </a:r>
            <a:r>
              <a:rPr kumimoji="0" lang="en-US" sz="1000" b="1" i="0" u="none" strike="noStrike" cap="none" normalizeH="0" baseline="0" noProof="1" smtClean="0">
                <a:ln>
                  <a:noFill/>
                </a:ln>
                <a:solidFill>
                  <a:srgbClr val="0000FF"/>
                </a:solidFill>
                <a:effectLst/>
                <a:latin typeface="Courier New" pitchFamily="49" charset="0"/>
              </a:rPr>
              <a:t>Sub</a:t>
            </a:r>
            <a:endParaRPr kumimoji="0" lang="en-US" sz="10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Command creation</a:t>
            </a:r>
            <a:endParaRPr lang="en-US" dirty="0"/>
          </a:p>
        </p:txBody>
      </p:sp>
      <p:sp>
        <p:nvSpPr>
          <p:cNvPr id="3" name="Content Placeholder 2"/>
          <p:cNvSpPr>
            <a:spLocks noGrp="1"/>
          </p:cNvSpPr>
          <p:nvPr>
            <p:ph idx="1"/>
          </p:nvPr>
        </p:nvSpPr>
        <p:spPr>
          <a:xfrm>
            <a:off x="319088" y="1416050"/>
            <a:ext cx="8062912" cy="3852636"/>
          </a:xfrm>
        </p:spPr>
        <p:txBody>
          <a:bodyPr/>
          <a:lstStyle/>
          <a:p>
            <a:pPr eaLnBrk="1" hangingPunct="1"/>
            <a:r>
              <a:rPr lang="en-US" dirty="0" smtClean="0"/>
              <a:t>Using the existing Add-In created in a previous lab:</a:t>
            </a:r>
          </a:p>
          <a:p>
            <a:pPr eaLnBrk="1" hangingPunct="1"/>
            <a:endParaRPr lang="en-US" sz="800" dirty="0" smtClean="0"/>
          </a:p>
          <a:p>
            <a:pPr lvl="2" eaLnBrk="1" hangingPunct="1"/>
            <a:r>
              <a:rPr lang="en-US" dirty="0" smtClean="0"/>
              <a:t>Add code to define a </a:t>
            </a:r>
            <a:r>
              <a:rPr lang="en-US" b="1" i="1" dirty="0" err="1" smtClean="0"/>
              <a:t>ButtonDefinition</a:t>
            </a:r>
            <a:r>
              <a:rPr lang="en-US" dirty="0" smtClean="0"/>
              <a:t> object.  Add an icon if you would like to.</a:t>
            </a:r>
          </a:p>
          <a:p>
            <a:pPr lvl="2" eaLnBrk="1" hangingPunct="1"/>
            <a:endParaRPr lang="en-US" sz="800" dirty="0" smtClean="0"/>
          </a:p>
          <a:p>
            <a:pPr lvl="2" eaLnBrk="1" hangingPunct="1"/>
            <a:r>
              <a:rPr lang="en-US" dirty="0" smtClean="0"/>
              <a:t>Add code that creates a button control and adds it to the Part Model Tab </a:t>
            </a:r>
          </a:p>
          <a:p>
            <a:pPr lvl="2" eaLnBrk="1" hangingPunct="1"/>
            <a:endParaRPr lang="en-US" sz="800" dirty="0" smtClean="0"/>
          </a:p>
          <a:p>
            <a:pPr lvl="2" eaLnBrk="1" hangingPunct="1"/>
            <a:r>
              <a:rPr lang="en-US" dirty="0" smtClean="0"/>
              <a:t>When the button is pressed display a message box indicating the button has been clicked.</a:t>
            </a:r>
          </a:p>
          <a:p>
            <a:endParaRPr lang="en-US" dirty="0"/>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1"/>
          <p:cNvSpPr>
            <a:spLocks noGrp="1"/>
          </p:cNvSpPr>
          <p:nvPr>
            <p:ph type="body" sz="quarter" idx="10"/>
          </p:nvPr>
        </p:nvSpPr>
        <p:spPr>
          <a:xfrm>
            <a:off x="612775" y="1131541"/>
            <a:ext cx="7899400" cy="4859338"/>
          </a:xfrm>
        </p:spPr>
        <p:txBody>
          <a:bodyPr/>
          <a:lstStyle/>
          <a:p>
            <a:r>
              <a:rPr lang="en-US" b="0" dirty="0" smtClean="0">
                <a:latin typeface="Arial" charset="0"/>
                <a:cs typeface="Arial" charset="0"/>
              </a:rPr>
              <a:t>Bitmaps and Icons can be saved as resources</a:t>
            </a:r>
          </a:p>
          <a:p>
            <a:endParaRPr lang="en-US" b="0" dirty="0" smtClean="0">
              <a:latin typeface="Arial" charset="0"/>
              <a:cs typeface="Arial" charset="0"/>
            </a:endParaRPr>
          </a:p>
          <a:p>
            <a:pPr lvl="1"/>
            <a:r>
              <a:rPr lang="en-US" dirty="0" smtClean="0"/>
              <a:t>In this case MyIcon.ico is an </a:t>
            </a:r>
            <a:r>
              <a:rPr lang="en-US" dirty="0" smtClean="0">
                <a:solidFill>
                  <a:schemeClr val="accent1"/>
                </a:solidFill>
              </a:rPr>
              <a:t>Embedded Resource</a:t>
            </a:r>
          </a:p>
          <a:p>
            <a:r>
              <a:rPr lang="en-US" b="0" dirty="0" smtClean="0">
                <a:latin typeface="Arial" charset="0"/>
                <a:cs typeface="Arial" charset="0"/>
              </a:rPr>
              <a:t>Used as input when creating the button definition</a:t>
            </a:r>
          </a:p>
          <a:p>
            <a:r>
              <a:rPr lang="en-US" b="0" dirty="0" smtClean="0">
                <a:latin typeface="Arial" charset="0"/>
                <a:cs typeface="Arial" charset="0"/>
              </a:rPr>
              <a:t>Inventor expects an </a:t>
            </a:r>
            <a:r>
              <a:rPr lang="en-US" b="0" dirty="0" err="1" smtClean="0">
                <a:latin typeface="Arial" charset="0"/>
                <a:cs typeface="Arial" charset="0"/>
              </a:rPr>
              <a:t>IPictureDisp</a:t>
            </a:r>
            <a:r>
              <a:rPr lang="en-US" b="0" dirty="0" smtClean="0">
                <a:latin typeface="Arial" charset="0"/>
                <a:cs typeface="Arial" charset="0"/>
              </a:rPr>
              <a:t> object</a:t>
            </a:r>
          </a:p>
          <a:p>
            <a:r>
              <a:rPr lang="en-US" b="0" dirty="0" err="1" smtClean="0">
                <a:latin typeface="Arial" charset="0"/>
                <a:cs typeface="Arial" charset="0"/>
              </a:rPr>
              <a:t>.Net</a:t>
            </a:r>
            <a:r>
              <a:rPr lang="en-US" b="0" dirty="0" smtClean="0">
                <a:latin typeface="Arial" charset="0"/>
                <a:cs typeface="Arial" charset="0"/>
              </a:rPr>
              <a:t> uses the new Image type for bitmaps</a:t>
            </a:r>
          </a:p>
          <a:p>
            <a:endParaRPr lang="en-US" b="0" dirty="0" smtClean="0">
              <a:latin typeface="Arial" charset="0"/>
              <a:cs typeface="Arial" charset="0"/>
            </a:endParaRPr>
          </a:p>
          <a:p>
            <a:endParaRPr lang="en-US" b="0" dirty="0" smtClean="0">
              <a:latin typeface="Arial" charset="0"/>
              <a:cs typeface="Arial" charset="0"/>
            </a:endParaRPr>
          </a:p>
        </p:txBody>
      </p:sp>
      <p:sp>
        <p:nvSpPr>
          <p:cNvPr id="3" name="Text Placeholder 2"/>
          <p:cNvSpPr>
            <a:spLocks noGrp="1"/>
          </p:cNvSpPr>
          <p:nvPr>
            <p:ph type="body" sz="quarter" idx="11"/>
          </p:nvPr>
        </p:nvSpPr>
        <p:spPr>
          <a:xfrm>
            <a:off x="347663" y="249786"/>
            <a:ext cx="8196262" cy="657225"/>
          </a:xfrm>
        </p:spPr>
        <p:txBody>
          <a:bodyPr/>
          <a:lstStyle/>
          <a:p>
            <a:pPr>
              <a:defRPr/>
            </a:pPr>
            <a:r>
              <a:rPr lang="en-US" b="0" dirty="0" smtClean="0"/>
              <a:t>Using an Icon for a </a:t>
            </a:r>
            <a:r>
              <a:rPr lang="en-US" b="0" dirty="0" smtClean="0"/>
              <a:t>Button (1)</a:t>
            </a:r>
            <a:endParaRPr lang="en-US" b="0" dirty="0"/>
          </a:p>
        </p:txBody>
      </p:sp>
      <p:sp>
        <p:nvSpPr>
          <p:cNvPr id="4" name="TextBox 3"/>
          <p:cNvSpPr txBox="1"/>
          <p:nvPr/>
        </p:nvSpPr>
        <p:spPr>
          <a:xfrm>
            <a:off x="628650" y="1553825"/>
            <a:ext cx="7842250" cy="495300"/>
          </a:xfrm>
          <a:prstGeom prst="rect">
            <a:avLst/>
          </a:prstGeom>
          <a:solidFill>
            <a:schemeClr val="bg2"/>
          </a:solidFill>
        </p:spPr>
        <p:txBody>
          <a:bodyPr lIns="64264" tIns="32132" rIns="64264" bIns="32132">
            <a:spAutoFit/>
          </a:bodyPr>
          <a:lstStyle/>
          <a:p>
            <a:pPr>
              <a:defRPr/>
            </a:pPr>
            <a:r>
              <a:rPr lang="en-US" sz="1400" b="1" u="none" kern="0" dirty="0">
                <a:solidFill>
                  <a:srgbClr val="0000FF"/>
                </a:solidFill>
                <a:latin typeface="Courier New" pitchFamily="49" charset="0"/>
              </a:rPr>
              <a:t>Dim</a:t>
            </a:r>
            <a:r>
              <a:rPr lang="en-US" sz="1400" b="1" u="none" kern="0" dirty="0">
                <a:solidFill>
                  <a:srgbClr val="000000"/>
                </a:solidFill>
                <a:latin typeface="Courier New" pitchFamily="49" charset="0"/>
              </a:rPr>
              <a:t> </a:t>
            </a:r>
            <a:r>
              <a:rPr lang="en-US" sz="1400" b="1" u="none" kern="0" dirty="0" err="1">
                <a:solidFill>
                  <a:srgbClr val="000000"/>
                </a:solidFill>
                <a:latin typeface="Courier New" pitchFamily="49" charset="0"/>
              </a:rPr>
              <a:t>myStream</a:t>
            </a:r>
            <a:r>
              <a:rPr lang="en-US" sz="1400" b="1" u="none" kern="0" dirty="0">
                <a:solidFill>
                  <a:srgbClr val="000000"/>
                </a:solidFill>
                <a:latin typeface="Courier New" pitchFamily="49" charset="0"/>
              </a:rPr>
              <a:t> </a:t>
            </a:r>
            <a:r>
              <a:rPr lang="en-US" sz="1400" b="1" u="none" kern="0" dirty="0">
                <a:solidFill>
                  <a:srgbClr val="0000FF"/>
                </a:solidFill>
                <a:latin typeface="Courier New" pitchFamily="49" charset="0"/>
              </a:rPr>
              <a:t>As</a:t>
            </a:r>
            <a:r>
              <a:rPr lang="en-US" sz="1400" b="1" u="none" kern="0" dirty="0">
                <a:solidFill>
                  <a:srgbClr val="000000"/>
                </a:solidFill>
                <a:latin typeface="Courier New" pitchFamily="49" charset="0"/>
              </a:rPr>
              <a:t> </a:t>
            </a:r>
            <a:r>
              <a:rPr lang="en-US" sz="1400" b="1" u="none" kern="0" dirty="0" err="1">
                <a:solidFill>
                  <a:srgbClr val="000000"/>
                </a:solidFill>
                <a:latin typeface="Courier New" pitchFamily="49" charset="0"/>
              </a:rPr>
              <a:t>System.IO.Stream</a:t>
            </a:r>
            <a:r>
              <a:rPr lang="en-US" sz="1400" b="1" u="none" kern="0" dirty="0">
                <a:solidFill>
                  <a:srgbClr val="000000"/>
                </a:solidFill>
                <a:latin typeface="Courier New" pitchFamily="49" charset="0"/>
              </a:rPr>
              <a:t> = _ </a:t>
            </a:r>
            <a:r>
              <a:rPr lang="en-US" sz="1400" b="1" u="none" kern="0" dirty="0" err="1">
                <a:solidFill>
                  <a:srgbClr val="0000FF"/>
                </a:solidFill>
                <a:latin typeface="Courier New" pitchFamily="49" charset="0"/>
              </a:rPr>
              <a:t>Me</a:t>
            </a:r>
            <a:r>
              <a:rPr lang="en-US" sz="1400" b="1" u="none" kern="0" dirty="0" err="1">
                <a:solidFill>
                  <a:srgbClr val="000000"/>
                </a:solidFill>
                <a:latin typeface="Courier New" pitchFamily="49" charset="0"/>
              </a:rPr>
              <a:t>.GetType</a:t>
            </a:r>
            <a:r>
              <a:rPr lang="en-US" sz="1400" b="1" u="none" kern="0" dirty="0">
                <a:solidFill>
                  <a:srgbClr val="000000"/>
                </a:solidFill>
                <a:latin typeface="Courier New" pitchFamily="49" charset="0"/>
              </a:rPr>
              <a:t>().</a:t>
            </a:r>
            <a:r>
              <a:rPr lang="en-US" sz="1400" b="1" u="none" kern="0" dirty="0" err="1">
                <a:solidFill>
                  <a:srgbClr val="000000"/>
                </a:solidFill>
                <a:latin typeface="Courier New" pitchFamily="49" charset="0"/>
              </a:rPr>
              <a:t>Assembly.GetManifestResourceStream</a:t>
            </a:r>
            <a:r>
              <a:rPr lang="en-US" sz="1400" b="1" u="none" kern="0" dirty="0">
                <a:solidFill>
                  <a:srgbClr val="000000"/>
                </a:solidFill>
                <a:latin typeface="Courier New" pitchFamily="49" charset="0"/>
              </a:rPr>
              <a:t>(</a:t>
            </a:r>
            <a:r>
              <a:rPr lang="en-US" sz="1400" b="1" u="none" kern="0" dirty="0">
                <a:solidFill>
                  <a:srgbClr val="A31515"/>
                </a:solidFill>
                <a:latin typeface="Courier New" pitchFamily="49" charset="0"/>
              </a:rPr>
              <a:t>"</a:t>
            </a:r>
            <a:r>
              <a:rPr lang="en-US" sz="1400" b="1" u="none" kern="0" dirty="0" err="1">
                <a:solidFill>
                  <a:srgbClr val="A31515"/>
                </a:solidFill>
                <a:latin typeface="Courier New" pitchFamily="49" charset="0"/>
              </a:rPr>
              <a:t>MyAddIn.MyIcon.ico</a:t>
            </a:r>
            <a:r>
              <a:rPr lang="en-US" sz="1400" b="1" u="none" kern="0" dirty="0">
                <a:solidFill>
                  <a:srgbClr val="A31515"/>
                </a:solidFill>
                <a:latin typeface="Courier New" pitchFamily="49" charset="0"/>
              </a:rPr>
              <a:t>"</a:t>
            </a:r>
            <a:r>
              <a:rPr lang="en-US" sz="1400" b="1" u="none" kern="0" dirty="0">
                <a:solidFill>
                  <a:srgbClr val="000000"/>
                </a:solidFill>
                <a:latin typeface="Courier New" pitchFamily="49" charset="0"/>
              </a:rPr>
              <a:t>)</a:t>
            </a:r>
          </a:p>
        </p:txBody>
      </p:sp>
      <p:sp>
        <p:nvSpPr>
          <p:cNvPr id="5" name="TextBox 4"/>
          <p:cNvSpPr txBox="1"/>
          <p:nvPr/>
        </p:nvSpPr>
        <p:spPr>
          <a:xfrm>
            <a:off x="595993" y="3927617"/>
            <a:ext cx="7842250" cy="280987"/>
          </a:xfrm>
          <a:prstGeom prst="rect">
            <a:avLst/>
          </a:prstGeom>
          <a:solidFill>
            <a:schemeClr val="bg2"/>
          </a:solidFill>
        </p:spPr>
        <p:txBody>
          <a:bodyPr lIns="64264" tIns="32132" rIns="64264" bIns="32132">
            <a:spAutoFit/>
          </a:bodyPr>
          <a:lstStyle/>
          <a:p>
            <a:pPr>
              <a:defRPr/>
            </a:pPr>
            <a:r>
              <a:rPr lang="en-US" sz="1400" b="1" u="none" kern="0" dirty="0">
                <a:solidFill>
                  <a:srgbClr val="0000FF"/>
                </a:solidFill>
                <a:latin typeface="Courier New" pitchFamily="49" charset="0"/>
              </a:rPr>
              <a:t>Dim </a:t>
            </a:r>
            <a:r>
              <a:rPr lang="en-US" sz="1400" b="1" u="none" kern="0" dirty="0" err="1">
                <a:solidFill>
                  <a:srgbClr val="000000"/>
                </a:solidFill>
                <a:latin typeface="Courier New" pitchFamily="49" charset="0"/>
              </a:rPr>
              <a:t>myIcon</a:t>
            </a:r>
            <a:r>
              <a:rPr lang="en-US" sz="1400" b="1" u="none" kern="0" dirty="0">
                <a:solidFill>
                  <a:srgbClr val="0000FF"/>
                </a:solidFill>
                <a:latin typeface="Courier New" pitchFamily="49" charset="0"/>
              </a:rPr>
              <a:t> As </a:t>
            </a:r>
            <a:r>
              <a:rPr lang="en-US" sz="1400" b="1" u="none" kern="0" dirty="0">
                <a:solidFill>
                  <a:srgbClr val="000000"/>
                </a:solidFill>
                <a:latin typeface="Courier New" pitchFamily="49" charset="0"/>
              </a:rPr>
              <a:t>Icon =</a:t>
            </a:r>
            <a:r>
              <a:rPr lang="en-US" sz="1400" b="1" u="none" kern="0" dirty="0">
                <a:solidFill>
                  <a:srgbClr val="0000FF"/>
                </a:solidFill>
                <a:latin typeface="Courier New" pitchFamily="49" charset="0"/>
              </a:rPr>
              <a:t> New </a:t>
            </a:r>
            <a:r>
              <a:rPr lang="en-US" sz="1400" b="1" u="none" kern="0" dirty="0">
                <a:solidFill>
                  <a:srgbClr val="000000"/>
                </a:solidFill>
                <a:latin typeface="Courier New" pitchFamily="49" charset="0"/>
              </a:rPr>
              <a:t>Icon(</a:t>
            </a:r>
            <a:r>
              <a:rPr lang="en-US" sz="1400" b="1" u="none" kern="0" dirty="0" err="1">
                <a:solidFill>
                  <a:srgbClr val="000000"/>
                </a:solidFill>
                <a:latin typeface="Courier New" pitchFamily="49" charset="0"/>
              </a:rPr>
              <a:t>myStream</a:t>
            </a:r>
            <a:r>
              <a:rPr lang="en-US" sz="1400" b="1" u="none" kern="0" dirty="0">
                <a:solidFill>
                  <a:srgbClr val="000000"/>
                </a:solidFill>
                <a:latin typeface="Courier New" pitchFamily="49" charset="0"/>
              </a:rPr>
              <a:t>)</a:t>
            </a: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80326" y="829698"/>
            <a:ext cx="7899780" cy="4859059"/>
          </a:xfrm>
        </p:spPr>
        <p:txBody>
          <a:bodyPr/>
          <a:lstStyle/>
          <a:p>
            <a:pPr>
              <a:buFont typeface="Arial" pitchFamily="34" charset="0"/>
              <a:buChar char="•"/>
            </a:pPr>
            <a:r>
              <a:rPr lang="en-US" altLang="zh-CN" b="0" dirty="0" smtClean="0">
                <a:latin typeface="Arial" charset="0"/>
                <a:cs typeface="Arial" charset="0"/>
              </a:rPr>
              <a:t>Convert from Image (or Icon) to </a:t>
            </a:r>
            <a:r>
              <a:rPr lang="en-US" altLang="zh-CN" b="0" dirty="0" err="1" smtClean="0">
                <a:latin typeface="Arial" charset="0"/>
                <a:cs typeface="Arial" charset="0"/>
              </a:rPr>
              <a:t>IPictureDisp</a:t>
            </a:r>
            <a:endParaRPr lang="en-US" altLang="zh-CN" b="0" dirty="0" smtClean="0">
              <a:latin typeface="Arial" charset="0"/>
              <a:cs typeface="Arial" charset="0"/>
            </a:endParaRPr>
          </a:p>
          <a:p>
            <a:pPr lvl="2">
              <a:buFont typeface="Arial" pitchFamily="34" charset="0"/>
              <a:buChar char="•"/>
            </a:pPr>
            <a:r>
              <a:rPr lang="en-US" altLang="zh-CN" sz="1800" b="0" dirty="0" smtClean="0"/>
              <a:t>Old way (</a:t>
            </a:r>
            <a:r>
              <a:rPr lang="en-US" altLang="zh-CN" sz="1800" dirty="0" smtClean="0"/>
              <a:t>VisualBasic.Compatibility.VB6 </a:t>
            </a:r>
            <a:r>
              <a:rPr lang="en-US" altLang="zh-CN" sz="1800" dirty="0" smtClean="0"/>
              <a:t>is </a:t>
            </a:r>
            <a:r>
              <a:rPr lang="en-US" altLang="zh-CN" sz="1800" dirty="0" smtClean="0"/>
              <a:t>obsolete)</a:t>
            </a:r>
            <a:endParaRPr lang="en-US" altLang="zh-CN" sz="1800" b="0" dirty="0" smtClean="0"/>
          </a:p>
          <a:p>
            <a:pPr lvl="2">
              <a:buFont typeface="Arial" pitchFamily="34" charset="0"/>
              <a:buChar char="•"/>
            </a:pPr>
            <a:endParaRPr lang="en-US" altLang="zh-CN" sz="1800" b="0" dirty="0" smtClean="0"/>
          </a:p>
          <a:p>
            <a:pPr lvl="2">
              <a:buNone/>
            </a:pPr>
            <a:r>
              <a:rPr lang="en-US" altLang="zh-CN" sz="1800" b="0" dirty="0" smtClean="0"/>
              <a:t> </a:t>
            </a:r>
            <a:endParaRPr lang="en-US" altLang="zh-CN" sz="1600" b="0" dirty="0" smtClean="0"/>
          </a:p>
          <a:p>
            <a:pPr lvl="2">
              <a:buFont typeface="Arial" pitchFamily="34" charset="0"/>
              <a:buChar char="•"/>
            </a:pPr>
            <a:r>
              <a:rPr lang="en-US" altLang="zh-CN" b="0" dirty="0" smtClean="0"/>
              <a:t>New way (</a:t>
            </a:r>
            <a:r>
              <a:rPr lang="en-US" altLang="zh-CN" b="0" dirty="0" err="1" smtClean="0"/>
              <a:t>AxHost</a:t>
            </a:r>
            <a:r>
              <a:rPr lang="en-US" altLang="zh-CN" b="0" dirty="0" smtClean="0"/>
              <a:t>)</a:t>
            </a:r>
          </a:p>
          <a:p>
            <a:pPr lvl="2">
              <a:buFont typeface="Arial" pitchFamily="34" charset="0"/>
              <a:buChar char="•"/>
            </a:pPr>
            <a:endParaRPr lang="zh-CN" altLang="en-US" b="0" dirty="0"/>
          </a:p>
        </p:txBody>
      </p:sp>
      <p:sp>
        <p:nvSpPr>
          <p:cNvPr id="3" name="Text Placeholder 2"/>
          <p:cNvSpPr>
            <a:spLocks noGrp="1"/>
          </p:cNvSpPr>
          <p:nvPr>
            <p:ph type="body" sz="quarter" idx="11"/>
          </p:nvPr>
        </p:nvSpPr>
        <p:spPr>
          <a:xfrm>
            <a:off x="325180" y="147963"/>
            <a:ext cx="8196221" cy="407209"/>
          </a:xfrm>
        </p:spPr>
        <p:txBody>
          <a:bodyPr/>
          <a:lstStyle/>
          <a:p>
            <a:r>
              <a:rPr lang="en-US" altLang="zh-CN" b="0" dirty="0" smtClean="0"/>
              <a:t>Using an Icon for a </a:t>
            </a:r>
            <a:r>
              <a:rPr lang="en-US" altLang="zh-CN" b="0" dirty="0" smtClean="0"/>
              <a:t>Button (2)</a:t>
            </a:r>
          </a:p>
          <a:p>
            <a:endParaRPr lang="en-US" altLang="zh-CN" b="0" dirty="0" smtClean="0"/>
          </a:p>
          <a:p>
            <a:endParaRPr lang="zh-CN" altLang="en-US" dirty="0"/>
          </a:p>
        </p:txBody>
      </p:sp>
      <p:sp>
        <p:nvSpPr>
          <p:cNvPr id="4" name="TextBox 3"/>
          <p:cNvSpPr txBox="1"/>
          <p:nvPr/>
        </p:nvSpPr>
        <p:spPr>
          <a:xfrm>
            <a:off x="544286" y="1703114"/>
            <a:ext cx="8176985" cy="495300"/>
          </a:xfrm>
          <a:prstGeom prst="rect">
            <a:avLst/>
          </a:prstGeom>
          <a:solidFill>
            <a:schemeClr val="bg2"/>
          </a:solidFill>
        </p:spPr>
        <p:txBody>
          <a:bodyPr wrap="square" lIns="64264" tIns="32132" rIns="64264" bIns="32132">
            <a:spAutoFit/>
          </a:bodyPr>
          <a:lstStyle/>
          <a:p>
            <a:pPr>
              <a:defRPr/>
            </a:pPr>
            <a:r>
              <a:rPr lang="en-US" sz="1400" b="1" u="none" kern="0" dirty="0">
                <a:solidFill>
                  <a:srgbClr val="0000FF"/>
                </a:solidFill>
                <a:latin typeface="Courier New" pitchFamily="49" charset="0"/>
              </a:rPr>
              <a:t>Dim </a:t>
            </a:r>
            <a:r>
              <a:rPr lang="en-US" sz="1400" b="1" u="none" kern="0" dirty="0" err="1">
                <a:solidFill>
                  <a:srgbClr val="000000"/>
                </a:solidFill>
                <a:latin typeface="Courier New" pitchFamily="49" charset="0"/>
              </a:rPr>
              <a:t>myIPictureDisp</a:t>
            </a:r>
            <a:r>
              <a:rPr lang="en-US" sz="1400" b="1" u="none" kern="0" dirty="0">
                <a:solidFill>
                  <a:srgbClr val="0000FF"/>
                </a:solidFill>
                <a:latin typeface="Courier New" pitchFamily="49" charset="0"/>
              </a:rPr>
              <a:t> As Object </a:t>
            </a:r>
            <a:r>
              <a:rPr lang="en-US" sz="1400" b="1" u="none" kern="0" dirty="0">
                <a:solidFill>
                  <a:srgbClr val="000000"/>
                </a:solidFill>
                <a:latin typeface="Courier New" pitchFamily="49" charset="0"/>
              </a:rPr>
              <a:t>= _ Microsoft.VisualBasic.Compatibility.VB6.Support.IconToIPicture(</a:t>
            </a:r>
            <a:r>
              <a:rPr lang="en-US" sz="1400" b="1" u="none" kern="0" dirty="0" err="1">
                <a:solidFill>
                  <a:srgbClr val="000000"/>
                </a:solidFill>
                <a:latin typeface="Courier New" pitchFamily="49" charset="0"/>
              </a:rPr>
              <a:t>myIcon</a:t>
            </a:r>
            <a:r>
              <a:rPr lang="en-US" sz="1400" b="1" u="none" kern="0" dirty="0">
                <a:solidFill>
                  <a:srgbClr val="000000"/>
                </a:solidFill>
                <a:latin typeface="Courier New" pitchFamily="49" charset="0"/>
              </a:rPr>
              <a:t>)</a:t>
            </a:r>
          </a:p>
        </p:txBody>
      </p:sp>
      <p:sp>
        <p:nvSpPr>
          <p:cNvPr id="305153" name="Rectangle 1"/>
          <p:cNvSpPr>
            <a:spLocks noChangeArrowheads="1"/>
          </p:cNvSpPr>
          <p:nvPr/>
        </p:nvSpPr>
        <p:spPr bwMode="auto">
          <a:xfrm>
            <a:off x="500744" y="2846147"/>
            <a:ext cx="8371114" cy="2123658"/>
          </a:xfrm>
          <a:prstGeom prst="rect">
            <a:avLst/>
          </a:prstGeom>
          <a:solidFill>
            <a:schemeClr val="tx1">
              <a:lumMod val="6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Friend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Class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AxHostConverter</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Inherits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AxHost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Private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New</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MyBase</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.New</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10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Sub</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Public</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Shared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Function</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ImageToPictureDisp</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(image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2B91AF"/>
                </a:solidFill>
                <a:effectLst/>
                <a:latin typeface="Courier New" pitchFamily="49" charset="0"/>
                <a:ea typeface="宋体" pitchFamily="2" charset="-122"/>
                <a:cs typeface="Courier New" pitchFamily="49" charset="0"/>
              </a:rPr>
              <a:t>Image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stdole.</a:t>
            </a:r>
            <a:r>
              <a:rPr kumimoji="0" lang="en-US" altLang="zh-CN" sz="11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IPictureDisp</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Return</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DirectCast</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GetIPictureDispFromPicture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(image),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stdole.</a:t>
            </a:r>
            <a:r>
              <a:rPr kumimoji="0" lang="en-US" altLang="zh-CN" sz="11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IPictureDisp</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Function</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Public</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Shared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Function</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PictureDispToImage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pictureDisp</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stdole.</a:t>
            </a:r>
            <a:r>
              <a:rPr kumimoji="0" lang="en-US" altLang="zh-CN" sz="110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IPictureDisp</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2B91AF"/>
                </a:solidFill>
                <a:effectLst/>
                <a:latin typeface="Courier New" pitchFamily="49" charset="0"/>
                <a:ea typeface="宋体" pitchFamily="2" charset="-122"/>
                <a:cs typeface="Courier New" pitchFamily="49" charset="0"/>
              </a:rPr>
              <a:t>Image</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Return</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GetPictureFromIPicture</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10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pictureDisp</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Function</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End</a:t>
            </a:r>
            <a:r>
              <a:rPr kumimoji="0" lang="en-US" altLang="zh-CN" sz="110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10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Class</a:t>
            </a:r>
            <a:endParaRPr kumimoji="0" lang="en-US" altLang="zh-CN" sz="11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05154" name="Rectangle 2"/>
          <p:cNvSpPr>
            <a:spLocks noChangeArrowheads="1"/>
          </p:cNvSpPr>
          <p:nvPr/>
        </p:nvSpPr>
        <p:spPr bwMode="auto">
          <a:xfrm>
            <a:off x="511629" y="5301384"/>
            <a:ext cx="8327571" cy="892552"/>
          </a:xfrm>
          <a:prstGeom prst="rect">
            <a:avLst/>
          </a:prstGeom>
          <a:solidFill>
            <a:schemeClr val="tx1">
              <a:lumMod val="65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oStream1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System.IO.</a:t>
            </a:r>
            <a:r>
              <a:rPr kumimoji="0" lang="en-US" altLang="zh-CN" sz="105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Stream</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50" b="1" i="0" u="none" strike="noStrike" cap="none" normalizeH="0" baseline="0" dirty="0" err="1" smtClean="0">
                <a:ln>
                  <a:noFill/>
                </a:ln>
                <a:solidFill>
                  <a:srgbClr val="0000FF"/>
                </a:solidFill>
                <a:effectLst/>
                <a:latin typeface="Courier New" pitchFamily="49" charset="0"/>
                <a:ea typeface="宋体" pitchFamily="2" charset="-122"/>
                <a:cs typeface="Courier New" pitchFamily="49" charset="0"/>
              </a:rPr>
              <a:t>Me</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.GetType</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Assembly.GetManifestResourceStream</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r>
              <a:rPr kumimoji="0" lang="en-US" altLang="zh-CN" sz="105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050" b="1" i="0" u="none" strike="noStrike" cap="none" normalizeH="0" baseline="0" dirty="0" err="1" smtClean="0">
                <a:ln>
                  <a:noFill/>
                </a:ln>
                <a:solidFill>
                  <a:srgbClr val="A31515"/>
                </a:solidFill>
                <a:effectLst/>
                <a:latin typeface="Courier New" pitchFamily="49" charset="0"/>
                <a:ea typeface="宋体" pitchFamily="2" charset="-122"/>
                <a:cs typeface="Courier New" pitchFamily="49" charset="0"/>
              </a:rPr>
              <a:t>ZeroRibbon.Tools.ico</a:t>
            </a:r>
            <a:r>
              <a:rPr kumimoji="0" lang="en-US" altLang="zh-CN" sz="1050" b="1" i="0" u="none" strike="noStrike" cap="none" normalizeH="0" baseline="0" dirty="0" smtClean="0">
                <a:ln>
                  <a:noFill/>
                </a:ln>
                <a:solidFill>
                  <a:srgbClr val="A31515"/>
                </a:solidFill>
                <a:effectLst/>
                <a:latin typeface="Courier New" pitchFamily="49" charset="0"/>
                <a:ea typeface="宋体" pitchFamily="2" charset="-122"/>
                <a:cs typeface="Courier New" pitchFamily="49" charset="0"/>
              </a:rPr>
              <a:t>"</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oIcon1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2B91AF"/>
                </a:solidFill>
                <a:effectLst/>
                <a:latin typeface="Courier New" pitchFamily="49" charset="0"/>
                <a:ea typeface="宋体" pitchFamily="2" charset="-122"/>
                <a:cs typeface="Courier New" pitchFamily="49" charset="0"/>
              </a:rPr>
              <a:t>Icon</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New</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2B91AF"/>
                </a:solidFill>
                <a:effectLst/>
                <a:latin typeface="Courier New" pitchFamily="49" charset="0"/>
                <a:ea typeface="宋体" pitchFamily="2" charset="-122"/>
                <a:cs typeface="Courier New" pitchFamily="49" charset="0"/>
              </a:rPr>
              <a:t>Icon</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(oStream1)</a:t>
            </a:r>
            <a:endParaRPr kumimoji="0" lang="en-US" altLang="zh-CN" sz="16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Arial"/>
                <a:ea typeface="宋体" pitchFamily="2" charset="-122"/>
                <a:cs typeface="Courier New" pitchFamily="49" charset="0"/>
              </a:rPr>
              <a:t> </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Dim</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oIPictureDisp1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As</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a:t>
            </a:r>
            <a:r>
              <a:rPr kumimoji="0" lang="en-US" altLang="zh-CN" sz="1050" b="1" i="0" u="none" strike="noStrike" cap="none" normalizeH="0" baseline="0" dirty="0" smtClean="0">
                <a:ln>
                  <a:noFill/>
                </a:ln>
                <a:solidFill>
                  <a:srgbClr val="0000FF"/>
                </a:solidFill>
                <a:effectLst/>
                <a:latin typeface="Courier New" pitchFamily="49" charset="0"/>
                <a:ea typeface="宋体" pitchFamily="2" charset="-122"/>
                <a:cs typeface="Courier New" pitchFamily="49" charset="0"/>
              </a:rPr>
              <a:t>Object</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 = </a:t>
            </a:r>
            <a:r>
              <a:rPr kumimoji="0" lang="en-US" altLang="zh-CN" sz="1050" b="1" i="0" u="none" strike="noStrike" cap="none" normalizeH="0" baseline="0" dirty="0" err="1" smtClean="0">
                <a:ln>
                  <a:noFill/>
                </a:ln>
                <a:solidFill>
                  <a:srgbClr val="2B91AF"/>
                </a:solidFill>
                <a:effectLst/>
                <a:latin typeface="Courier New" pitchFamily="49" charset="0"/>
                <a:ea typeface="宋体" pitchFamily="2" charset="-122"/>
                <a:cs typeface="Courier New" pitchFamily="49" charset="0"/>
              </a:rPr>
              <a:t>AxHostConverter</a:t>
            </a:r>
            <a:r>
              <a:rPr kumimoji="0" lang="en-US" altLang="zh-CN" sz="1050" b="1" i="0" u="none" strike="noStrike" cap="none" normalizeH="0" baseline="0" dirty="0" err="1" smtClean="0">
                <a:ln>
                  <a:noFill/>
                </a:ln>
                <a:solidFill>
                  <a:srgbClr val="000000"/>
                </a:solidFill>
                <a:effectLst/>
                <a:latin typeface="Courier New" pitchFamily="49" charset="0"/>
                <a:ea typeface="宋体" pitchFamily="2" charset="-122"/>
                <a:cs typeface="Courier New" pitchFamily="49" charset="0"/>
              </a:rPr>
              <a:t>.ImageToPictureDisp</a:t>
            </a:r>
            <a:r>
              <a:rPr kumimoji="0" lang="en-US" altLang="zh-CN" sz="1050" b="1" i="0" u="none" strike="noStrike" cap="none" normalizeH="0" baseline="0" dirty="0" smtClean="0">
                <a:ln>
                  <a:noFill/>
                </a:ln>
                <a:solidFill>
                  <a:srgbClr val="000000"/>
                </a:solidFill>
                <a:effectLst/>
                <a:latin typeface="Courier New" pitchFamily="49" charset="0"/>
                <a:ea typeface="宋体" pitchFamily="2" charset="-122"/>
                <a:cs typeface="Courier New" pitchFamily="49" charset="0"/>
              </a:rPr>
              <a:t>(oIcon1.ToBitmap())</a:t>
            </a:r>
            <a:endParaRPr kumimoji="0" lang="en-US" altLang="zh-CN" sz="2400" b="1"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3"/>
          <p:cNvSpPr>
            <a:spLocks noChangeArrowheads="1"/>
          </p:cNvSpPr>
          <p:nvPr/>
        </p:nvSpPr>
        <p:spPr bwMode="white">
          <a:xfrm>
            <a:off x="0" y="0"/>
            <a:ext cx="9144000" cy="6858000"/>
          </a:xfrm>
          <a:prstGeom prst="rect">
            <a:avLst/>
          </a:prstGeom>
          <a:solidFill>
            <a:schemeClr val="bg1"/>
          </a:solidFill>
          <a:ln w="9525">
            <a:noFill/>
            <a:miter lim="800000"/>
            <a:headEnd/>
            <a:tailEnd/>
          </a:ln>
        </p:spPr>
        <p:txBody>
          <a:bodyPr wrap="none" lIns="64264" tIns="32132" rIns="64264" bIns="32132" anchor="ctr"/>
          <a:lstStyle/>
          <a:p>
            <a:endParaRPr lang="en-US"/>
          </a:p>
        </p:txBody>
      </p:sp>
      <p:pic>
        <p:nvPicPr>
          <p:cNvPr id="55299" name="Picture 33" descr="PPT_LOGO_3b"/>
          <p:cNvPicPr>
            <a:picLocks noChangeAspect="1" noChangeArrowheads="1"/>
          </p:cNvPicPr>
          <p:nvPr/>
        </p:nvPicPr>
        <p:blipFill>
          <a:blip r:embed="rId3" cstate="print"/>
          <a:srcRect/>
          <a:stretch>
            <a:fillRect/>
          </a:stretch>
        </p:blipFill>
        <p:spPr bwMode="invGray">
          <a:xfrm>
            <a:off x="1447800" y="2628900"/>
            <a:ext cx="6426200" cy="11255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Ribbon Interface</a:t>
            </a:r>
            <a:br>
              <a:rPr lang="en-US" dirty="0" smtClean="0"/>
            </a:br>
            <a:endParaRPr lang="en-US" dirty="0"/>
          </a:p>
        </p:txBody>
      </p:sp>
      <p:sp>
        <p:nvSpPr>
          <p:cNvPr id="7" name="Content Placeholder 6"/>
          <p:cNvSpPr>
            <a:spLocks noGrp="1"/>
          </p:cNvSpPr>
          <p:nvPr>
            <p:ph idx="1"/>
          </p:nvPr>
        </p:nvSpPr>
        <p:spPr>
          <a:xfrm>
            <a:off x="319088" y="1809549"/>
            <a:ext cx="8062912" cy="4851132"/>
          </a:xfrm>
        </p:spPr>
        <p:txBody>
          <a:bodyPr/>
          <a:lstStyle/>
          <a:p>
            <a:pPr lvl="1">
              <a:spcBef>
                <a:spcPts val="400"/>
              </a:spcBef>
              <a:spcAft>
                <a:spcPts val="1800"/>
              </a:spcAft>
            </a:pPr>
            <a:r>
              <a:rPr lang="en-US" sz="2400" dirty="0" smtClean="0"/>
              <a:t>The ribbon is the default user-interface in Inventor.</a:t>
            </a:r>
          </a:p>
          <a:p>
            <a:pPr lvl="1">
              <a:spcBef>
                <a:spcPts val="400"/>
              </a:spcBef>
              <a:spcAft>
                <a:spcPts val="1800"/>
              </a:spcAft>
            </a:pPr>
            <a:r>
              <a:rPr lang="en-US" sz="2400" dirty="0" smtClean="0"/>
              <a:t>The new interface based on the Microsoft ‘WPF’ technology</a:t>
            </a:r>
          </a:p>
          <a:p>
            <a:pPr lvl="1">
              <a:spcBef>
                <a:spcPts val="400"/>
              </a:spcBef>
              <a:spcAft>
                <a:spcPts val="1800"/>
              </a:spcAft>
            </a:pPr>
            <a:r>
              <a:rPr lang="en-US" sz="2400" dirty="0" smtClean="0"/>
              <a:t>Replaces the existing menu and panel bars.</a:t>
            </a:r>
          </a:p>
          <a:p>
            <a:pPr lvl="1">
              <a:spcBef>
                <a:spcPts val="400"/>
              </a:spcBef>
              <a:spcAft>
                <a:spcPts val="1800"/>
              </a:spcAft>
            </a:pPr>
            <a:r>
              <a:rPr lang="en-US" sz="2400" dirty="0" smtClean="0"/>
              <a:t>A new Quick Access toolbar can be used to store frequently used commands</a:t>
            </a:r>
          </a:p>
          <a:p>
            <a:pPr lvl="1">
              <a:spcBef>
                <a:spcPts val="400"/>
              </a:spcBef>
              <a:spcAft>
                <a:spcPts val="1800"/>
              </a:spcAft>
            </a:pPr>
            <a:r>
              <a:rPr lang="en-US" sz="2400" dirty="0" smtClean="0"/>
              <a:t>Users will have the choice of ribbon or “classic” user-interface – from Inventor 2010</a:t>
            </a:r>
          </a:p>
          <a:p>
            <a:endParaRPr lang="en-US" dirty="0"/>
          </a:p>
        </p:txBody>
      </p:sp>
      <p:pic>
        <p:nvPicPr>
          <p:cNvPr id="9" name="Picture 8"/>
          <p:cNvPicPr/>
          <p:nvPr/>
        </p:nvPicPr>
        <p:blipFill>
          <a:blip r:embed="rId3" cstate="print"/>
          <a:srcRect/>
          <a:stretch>
            <a:fillRect/>
          </a:stretch>
        </p:blipFill>
        <p:spPr bwMode="auto">
          <a:xfrm>
            <a:off x="5062888" y="298383"/>
            <a:ext cx="3376283" cy="1400175"/>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Ribbon API </a:t>
            </a:r>
          </a:p>
        </p:txBody>
      </p:sp>
      <p:sp>
        <p:nvSpPr>
          <p:cNvPr id="3" name="Content Placeholder 2"/>
          <p:cNvSpPr>
            <a:spLocks noGrp="1"/>
          </p:cNvSpPr>
          <p:nvPr>
            <p:ph idx="1"/>
          </p:nvPr>
        </p:nvSpPr>
        <p:spPr>
          <a:xfrm>
            <a:off x="319088" y="1312140"/>
            <a:ext cx="8062912" cy="5119688"/>
          </a:xfrm>
        </p:spPr>
        <p:txBody>
          <a:bodyPr/>
          <a:lstStyle/>
          <a:p>
            <a:pPr lvl="1">
              <a:spcAft>
                <a:spcPts val="2400"/>
              </a:spcAft>
            </a:pPr>
            <a:r>
              <a:rPr lang="en-US" sz="2400" dirty="0" smtClean="0"/>
              <a:t>From Inventor 2010 API provides </a:t>
            </a:r>
            <a:r>
              <a:rPr lang="en-US" sz="2400" b="1" dirty="0" smtClean="0"/>
              <a:t>full support </a:t>
            </a:r>
            <a:r>
              <a:rPr lang="en-US" sz="2400" dirty="0" smtClean="0"/>
              <a:t>for the Ribbon.</a:t>
            </a:r>
          </a:p>
          <a:p>
            <a:pPr lvl="1">
              <a:spcAft>
                <a:spcPts val="2400"/>
              </a:spcAft>
            </a:pPr>
            <a:r>
              <a:rPr lang="en-US" sz="2400" dirty="0" smtClean="0"/>
              <a:t>Programs using API for “classic” interface will continue to work and will automatically have their controls added to the ribbon interface, but to have better placement of your controls you should take advantage of the Ribbon API.</a:t>
            </a:r>
          </a:p>
          <a:p>
            <a:pPr lvl="1">
              <a:spcAft>
                <a:spcPts val="2400"/>
              </a:spcAft>
            </a:pPr>
            <a:r>
              <a:rPr lang="en-US" sz="2400" b="1" i="1" dirty="0" err="1" smtClean="0"/>
              <a:t>UserInterfaceManager.InterfaceStyle</a:t>
            </a:r>
            <a:r>
              <a:rPr lang="en-US" sz="2400" dirty="0" smtClean="0"/>
              <a:t> property returns the currently displayed interface style.</a:t>
            </a:r>
          </a:p>
          <a:p>
            <a:pPr lvl="1">
              <a:spcAft>
                <a:spcPts val="2400"/>
              </a:spcAft>
            </a:pPr>
            <a:r>
              <a:rPr lang="en-US" sz="2400" b="1" i="1" dirty="0" err="1" smtClean="0"/>
              <a:t>ColorSchemes.InterfaceStyle</a:t>
            </a:r>
            <a:r>
              <a:rPr lang="en-US" sz="2400" dirty="0" smtClean="0"/>
              <a:t> property allowed to change the </a:t>
            </a:r>
            <a:r>
              <a:rPr lang="en-US" sz="2400" dirty="0" err="1" smtClean="0"/>
              <a:t>InterfaceStyle</a:t>
            </a:r>
            <a:r>
              <a:rPr lang="en-US" sz="2400" dirty="0" smtClean="0"/>
              <a:t>. Need to </a:t>
            </a:r>
            <a:r>
              <a:rPr lang="en-US" sz="2400" b="1" dirty="0" smtClean="0"/>
              <a:t>restart</a:t>
            </a:r>
            <a:r>
              <a:rPr lang="en-US" sz="2400" dirty="0" smtClean="0"/>
              <a:t> Inventor.</a:t>
            </a:r>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ObjecModel.png"/>
          <p:cNvPicPr>
            <a:picLocks noChangeAspect="1"/>
          </p:cNvPicPr>
          <p:nvPr/>
        </p:nvPicPr>
        <p:blipFill>
          <a:blip r:embed="rId3" cstate="print"/>
          <a:stretch>
            <a:fillRect/>
          </a:stretch>
        </p:blipFill>
        <p:spPr>
          <a:xfrm>
            <a:off x="4473976" y="898734"/>
            <a:ext cx="4565527" cy="4309516"/>
          </a:xfrm>
          <a:prstGeom prst="rect">
            <a:avLst/>
          </a:prstGeom>
        </p:spPr>
      </p:pic>
      <p:sp>
        <p:nvSpPr>
          <p:cNvPr id="2" name="Title 1"/>
          <p:cNvSpPr>
            <a:spLocks noGrp="1"/>
          </p:cNvSpPr>
          <p:nvPr>
            <p:ph type="title"/>
          </p:nvPr>
        </p:nvSpPr>
        <p:spPr>
          <a:xfrm>
            <a:off x="319088" y="38551"/>
            <a:ext cx="8062912" cy="1017361"/>
          </a:xfrm>
        </p:spPr>
        <p:txBody>
          <a:bodyPr/>
          <a:lstStyle/>
          <a:p>
            <a:r>
              <a:rPr lang="en-US" dirty="0" smtClean="0"/>
              <a:t>Ribbon API – Object Model</a:t>
            </a:r>
            <a:endParaRPr lang="en-US" dirty="0"/>
          </a:p>
        </p:txBody>
      </p:sp>
      <p:sp>
        <p:nvSpPr>
          <p:cNvPr id="11" name="Content Placeholder 10"/>
          <p:cNvSpPr>
            <a:spLocks noGrp="1"/>
          </p:cNvSpPr>
          <p:nvPr>
            <p:ph idx="1"/>
          </p:nvPr>
        </p:nvSpPr>
        <p:spPr>
          <a:xfrm>
            <a:off x="232000" y="1416050"/>
            <a:ext cx="8062912" cy="5119688"/>
          </a:xfrm>
        </p:spPr>
        <p:txBody>
          <a:bodyPr/>
          <a:lstStyle/>
          <a:p>
            <a:pPr lvl="1"/>
            <a:r>
              <a:rPr lang="en-US" sz="2400" dirty="0" smtClean="0"/>
              <a:t>All of the previous UI </a:t>
            </a:r>
            <a:br>
              <a:rPr lang="en-US" sz="2400" dirty="0" smtClean="0"/>
            </a:br>
            <a:r>
              <a:rPr lang="en-US" sz="2400" dirty="0" smtClean="0"/>
              <a:t>related API is still exists.</a:t>
            </a:r>
          </a:p>
          <a:p>
            <a:pPr lvl="1">
              <a:spcBef>
                <a:spcPts val="1800"/>
              </a:spcBef>
            </a:pPr>
            <a:r>
              <a:rPr lang="en-US" sz="2400" dirty="0" smtClean="0"/>
              <a:t>The </a:t>
            </a:r>
            <a:r>
              <a:rPr lang="en-US" sz="2400" b="1" i="1" dirty="0" err="1" smtClean="0"/>
              <a:t>CommandManager</a:t>
            </a:r>
            <a:r>
              <a:rPr lang="en-US" sz="2400" dirty="0" smtClean="0"/>
              <a:t> </a:t>
            </a:r>
            <a:br>
              <a:rPr lang="en-US" sz="2400" dirty="0" smtClean="0"/>
            </a:br>
            <a:r>
              <a:rPr lang="en-US" sz="2400" dirty="0" smtClean="0"/>
              <a:t>functionalities are unchanged. </a:t>
            </a:r>
          </a:p>
          <a:p>
            <a:pPr lvl="1">
              <a:spcBef>
                <a:spcPts val="1800"/>
              </a:spcBef>
            </a:pPr>
            <a:r>
              <a:rPr lang="en-US" sz="2400" dirty="0" smtClean="0"/>
              <a:t>Need to create a </a:t>
            </a:r>
            <a:r>
              <a:rPr lang="en-US" sz="2400" b="1" i="1" dirty="0" err="1" smtClean="0"/>
              <a:t>ButtonDefinition</a:t>
            </a:r>
            <a:r>
              <a:rPr lang="en-US" sz="2400" dirty="0" smtClean="0"/>
              <a:t> to define</a:t>
            </a:r>
            <a:br>
              <a:rPr lang="en-US" sz="2400" dirty="0" smtClean="0"/>
            </a:br>
            <a:r>
              <a:rPr lang="en-US" sz="2400" dirty="0" smtClean="0"/>
              <a:t>the look and behavior of a button.</a:t>
            </a:r>
          </a:p>
          <a:p>
            <a:pPr lvl="1">
              <a:spcBef>
                <a:spcPts val="1800"/>
              </a:spcBef>
            </a:pPr>
            <a:r>
              <a:rPr lang="en-US" sz="2400" dirty="0" smtClean="0"/>
              <a:t>Ribbon related objects can be obtained from </a:t>
            </a:r>
            <a:br>
              <a:rPr lang="en-US" sz="2400" dirty="0" smtClean="0"/>
            </a:br>
            <a:r>
              <a:rPr lang="en-US" sz="2400" b="1" i="1" dirty="0" err="1" smtClean="0"/>
              <a:t>UserInterfaceManager</a:t>
            </a:r>
            <a:r>
              <a:rPr lang="en-US" sz="2400" dirty="0" smtClean="0"/>
              <a:t> object </a:t>
            </a:r>
          </a:p>
          <a:p>
            <a:pPr lvl="1">
              <a:spcBef>
                <a:spcPts val="1800"/>
              </a:spcBef>
            </a:pPr>
            <a:r>
              <a:rPr lang="en-US" sz="2400" b="1" i="1" dirty="0" smtClean="0"/>
              <a:t>Activate</a:t>
            </a:r>
            <a:r>
              <a:rPr lang="en-US" sz="2400" dirty="0" smtClean="0"/>
              <a:t> method of your add-in should be used for creation of ribbon objects.</a:t>
            </a:r>
          </a:p>
          <a:p>
            <a:endParaRPr lang="en-US"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8" y="136525"/>
            <a:ext cx="6406565" cy="1143000"/>
          </a:xfrm>
        </p:spPr>
        <p:txBody>
          <a:bodyPr/>
          <a:lstStyle/>
          <a:p>
            <a:r>
              <a:rPr lang="en-US" sz="3500" dirty="0" smtClean="0"/>
              <a:t>Ribbon Elements - Ribbon</a:t>
            </a:r>
            <a:endParaRPr lang="en-US" sz="3500" dirty="0"/>
          </a:p>
        </p:txBody>
      </p:sp>
      <p:sp>
        <p:nvSpPr>
          <p:cNvPr id="3" name="Content Placeholder 2"/>
          <p:cNvSpPr>
            <a:spLocks noGrp="1"/>
          </p:cNvSpPr>
          <p:nvPr>
            <p:ph idx="1"/>
          </p:nvPr>
        </p:nvSpPr>
        <p:spPr>
          <a:xfrm>
            <a:off x="204788" y="1377956"/>
            <a:ext cx="8630602" cy="4793161"/>
          </a:xfrm>
        </p:spPr>
        <p:txBody>
          <a:bodyPr/>
          <a:lstStyle/>
          <a:p>
            <a:pPr lvl="1">
              <a:lnSpc>
                <a:spcPct val="150000"/>
              </a:lnSpc>
            </a:pPr>
            <a:r>
              <a:rPr lang="en-US" dirty="0" smtClean="0"/>
              <a:t>Top-level object that provides access to all of the ribbon features.</a:t>
            </a:r>
          </a:p>
          <a:p>
            <a:pPr lvl="1">
              <a:lnSpc>
                <a:spcPct val="150000"/>
              </a:lnSpc>
              <a:spcBef>
                <a:spcPts val="2400"/>
              </a:spcBef>
            </a:pPr>
            <a:r>
              <a:rPr lang="en-US" dirty="0" smtClean="0"/>
              <a:t>Seven available ribbons:</a:t>
            </a:r>
          </a:p>
          <a:p>
            <a:pPr lvl="2">
              <a:spcBef>
                <a:spcPts val="360"/>
              </a:spcBef>
              <a:spcAft>
                <a:spcPts val="0"/>
              </a:spcAft>
            </a:pPr>
            <a:r>
              <a:rPr lang="en-US" dirty="0" err="1" smtClean="0"/>
              <a:t>ZeroDoc</a:t>
            </a:r>
            <a:endParaRPr lang="en-US" dirty="0" smtClean="0"/>
          </a:p>
          <a:p>
            <a:pPr lvl="2">
              <a:spcBef>
                <a:spcPts val="360"/>
              </a:spcBef>
              <a:spcAft>
                <a:spcPts val="0"/>
              </a:spcAft>
            </a:pPr>
            <a:r>
              <a:rPr lang="en-US" dirty="0" smtClean="0"/>
              <a:t>Part</a:t>
            </a:r>
          </a:p>
          <a:p>
            <a:pPr lvl="2">
              <a:spcBef>
                <a:spcPts val="360"/>
              </a:spcBef>
              <a:spcAft>
                <a:spcPts val="0"/>
              </a:spcAft>
            </a:pPr>
            <a:r>
              <a:rPr lang="en-US" dirty="0" smtClean="0"/>
              <a:t>Assembly</a:t>
            </a:r>
          </a:p>
          <a:p>
            <a:pPr lvl="2">
              <a:spcBef>
                <a:spcPts val="360"/>
              </a:spcBef>
              <a:spcAft>
                <a:spcPts val="0"/>
              </a:spcAft>
            </a:pPr>
            <a:r>
              <a:rPr lang="en-US" dirty="0" smtClean="0"/>
              <a:t>Drawing</a:t>
            </a:r>
          </a:p>
          <a:p>
            <a:pPr lvl="2">
              <a:spcBef>
                <a:spcPts val="360"/>
              </a:spcBef>
              <a:spcAft>
                <a:spcPts val="0"/>
              </a:spcAft>
            </a:pPr>
            <a:r>
              <a:rPr lang="en-US" dirty="0" smtClean="0"/>
              <a:t>Presentation</a:t>
            </a:r>
          </a:p>
          <a:p>
            <a:pPr lvl="2">
              <a:spcBef>
                <a:spcPts val="360"/>
              </a:spcBef>
              <a:spcAft>
                <a:spcPts val="0"/>
              </a:spcAft>
            </a:pPr>
            <a:r>
              <a:rPr lang="en-US" dirty="0" smtClean="0"/>
              <a:t>iFeatures</a:t>
            </a:r>
          </a:p>
          <a:p>
            <a:pPr lvl="2">
              <a:spcBef>
                <a:spcPts val="360"/>
              </a:spcBef>
              <a:spcAft>
                <a:spcPts val="0"/>
              </a:spcAft>
            </a:pPr>
            <a:r>
              <a:rPr lang="en-US" dirty="0" err="1" smtClean="0"/>
              <a:t>UnknownDocument</a:t>
            </a:r>
            <a:endParaRPr lang="en-US" dirty="0" smtClean="0"/>
          </a:p>
          <a:p>
            <a:pPr lvl="1">
              <a:lnSpc>
                <a:spcPct val="150000"/>
              </a:lnSpc>
              <a:spcBef>
                <a:spcPts val="3000"/>
              </a:spcBef>
            </a:pPr>
            <a:r>
              <a:rPr lang="en-US" dirty="0" smtClean="0"/>
              <a:t>New ribbons cannot be created, but existing ribbons can be modified.</a:t>
            </a:r>
          </a:p>
        </p:txBody>
      </p:sp>
      <p:grpSp>
        <p:nvGrpSpPr>
          <p:cNvPr id="4" name="Group 6"/>
          <p:cNvGrpSpPr/>
          <p:nvPr/>
        </p:nvGrpSpPr>
        <p:grpSpPr>
          <a:xfrm>
            <a:off x="3737998" y="2146373"/>
            <a:ext cx="4861039" cy="3266159"/>
            <a:chOff x="3486538" y="2112083"/>
            <a:chExt cx="4861039" cy="3266159"/>
          </a:xfrm>
        </p:grpSpPr>
        <p:pic>
          <p:nvPicPr>
            <p:cNvPr id="5" name="Picture 6"/>
            <p:cNvPicPr>
              <a:picLocks noChangeAspect="1" noChangeArrowheads="1"/>
            </p:cNvPicPr>
            <p:nvPr/>
          </p:nvPicPr>
          <p:blipFill>
            <a:blip r:embed="rId3" cstate="print"/>
            <a:srcRect/>
            <a:stretch>
              <a:fillRect/>
            </a:stretch>
          </p:blipFill>
          <p:spPr bwMode="auto">
            <a:xfrm>
              <a:off x="3486538" y="2112083"/>
              <a:ext cx="4861039" cy="3266159"/>
            </a:xfrm>
            <a:prstGeom prst="rect">
              <a:avLst/>
            </a:prstGeom>
            <a:noFill/>
            <a:ln w="9525">
              <a:noFill/>
              <a:miter lim="800000"/>
              <a:headEnd/>
              <a:tailEnd/>
            </a:ln>
            <a:effectLst/>
          </p:spPr>
        </p:pic>
        <p:sp>
          <p:nvSpPr>
            <p:cNvPr id="6" name="Rectangle 5"/>
            <p:cNvSpPr/>
            <p:nvPr/>
          </p:nvSpPr>
          <p:spPr bwMode="auto">
            <a:xfrm>
              <a:off x="3492137" y="2229394"/>
              <a:ext cx="3655916" cy="56605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sng" strike="noStrike" cap="none" normalizeH="0" baseline="0" smtClean="0">
                <a:ln>
                  <a:noFill/>
                </a:ln>
                <a:solidFill>
                  <a:schemeClr val="tx1"/>
                </a:solidFill>
                <a:effectLst/>
                <a:latin typeface="Arial" charset="0"/>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9088" y="63788"/>
            <a:ext cx="8062912" cy="798657"/>
          </a:xfrm>
        </p:spPr>
        <p:txBody>
          <a:bodyPr/>
          <a:lstStyle/>
          <a:p>
            <a:r>
              <a:rPr lang="en-US" dirty="0" smtClean="0"/>
              <a:t>Ribbon Elements - Ribbon</a:t>
            </a:r>
            <a:endParaRPr lang="en-US" dirty="0"/>
          </a:p>
        </p:txBody>
      </p:sp>
      <p:sp>
        <p:nvSpPr>
          <p:cNvPr id="3" name="Content Placeholder 2"/>
          <p:cNvSpPr>
            <a:spLocks noGrp="1"/>
          </p:cNvSpPr>
          <p:nvPr>
            <p:ph idx="1"/>
          </p:nvPr>
        </p:nvSpPr>
        <p:spPr>
          <a:xfrm>
            <a:off x="290213" y="939818"/>
            <a:ext cx="8062912" cy="5119688"/>
          </a:xfrm>
        </p:spPr>
        <p:txBody>
          <a:bodyPr/>
          <a:lstStyle/>
          <a:p>
            <a:pPr>
              <a:lnSpc>
                <a:spcPts val="1100"/>
              </a:lnSpc>
            </a:pPr>
            <a:r>
              <a:rPr lang="en-US" sz="1600" dirty="0" smtClean="0">
                <a:latin typeface="+mj-lt"/>
                <a:cs typeface="Tahoma" pitchFamily="34" charset="0"/>
              </a:rPr>
              <a:t>To determine whether the Inventor UI is set to classic UI or Ribbon UI</a:t>
            </a:r>
          </a:p>
          <a:p>
            <a:pPr lvl="2">
              <a:lnSpc>
                <a:spcPts val="1100"/>
              </a:lnSpc>
              <a:buNone/>
            </a:pPr>
            <a:endParaRPr lang="en-US" sz="1200" dirty="0" smtClean="0">
              <a:latin typeface="+mj-lt"/>
              <a:cs typeface="Tahoma" pitchFamily="34" charset="0"/>
            </a:endParaRPr>
          </a:p>
          <a:p>
            <a:pPr>
              <a:lnSpc>
                <a:spcPts val="1100"/>
              </a:lnSpc>
            </a:pPr>
            <a:endParaRPr lang="fr-FR" sz="1400" dirty="0" smtClean="0">
              <a:latin typeface="+mj-lt"/>
              <a:ea typeface="+mn-ea"/>
              <a:cs typeface="Tahoma" pitchFamily="34" charset="0"/>
            </a:endParaRPr>
          </a:p>
          <a:p>
            <a:pPr>
              <a:lnSpc>
                <a:spcPts val="1100"/>
              </a:lnSpc>
            </a:pPr>
            <a:endParaRPr lang="fr-FR" sz="1400" dirty="0" smtClean="0">
              <a:latin typeface="+mj-lt"/>
              <a:cs typeface="Tahoma" pitchFamily="34" charset="0"/>
            </a:endParaRPr>
          </a:p>
          <a:p>
            <a:pPr>
              <a:lnSpc>
                <a:spcPts val="1100"/>
              </a:lnSpc>
            </a:pPr>
            <a:endParaRPr lang="fr-FR" sz="1400" dirty="0" smtClean="0">
              <a:latin typeface="+mj-lt"/>
              <a:ea typeface="+mn-ea"/>
              <a:cs typeface="Tahoma" pitchFamily="34" charset="0"/>
            </a:endParaRPr>
          </a:p>
          <a:p>
            <a:pPr>
              <a:lnSpc>
                <a:spcPts val="1100"/>
              </a:lnSpc>
            </a:pPr>
            <a:endParaRPr lang="fr-FR" sz="1400" dirty="0" smtClean="0">
              <a:latin typeface="+mj-lt"/>
              <a:cs typeface="Tahoma" pitchFamily="34" charset="0"/>
            </a:endParaRPr>
          </a:p>
          <a:p>
            <a:pPr>
              <a:lnSpc>
                <a:spcPts val="1100"/>
              </a:lnSpc>
            </a:pPr>
            <a:endParaRPr lang="fr-FR" sz="1400" dirty="0" smtClean="0">
              <a:latin typeface="+mj-lt"/>
              <a:ea typeface="+mn-ea"/>
              <a:cs typeface="Tahoma" pitchFamily="34" charset="0"/>
            </a:endParaRPr>
          </a:p>
          <a:p>
            <a:pPr>
              <a:lnSpc>
                <a:spcPts val="1100"/>
              </a:lnSpc>
            </a:pPr>
            <a:endParaRPr lang="fr-FR" sz="1400" dirty="0" smtClean="0">
              <a:latin typeface="+mj-lt"/>
              <a:cs typeface="Tahoma" pitchFamily="34" charset="0"/>
            </a:endParaRPr>
          </a:p>
          <a:p>
            <a:pPr>
              <a:lnSpc>
                <a:spcPts val="1100"/>
              </a:lnSpc>
            </a:pPr>
            <a:endParaRPr lang="fr-FR" sz="1400" dirty="0" smtClean="0">
              <a:latin typeface="+mj-lt"/>
              <a:ea typeface="+mn-ea"/>
              <a:cs typeface="Tahoma" pitchFamily="34" charset="0"/>
            </a:endParaRPr>
          </a:p>
          <a:p>
            <a:pPr>
              <a:lnSpc>
                <a:spcPts val="1100"/>
              </a:lnSpc>
            </a:pPr>
            <a:endParaRPr lang="fr-FR" sz="1400" dirty="0" smtClean="0">
              <a:latin typeface="+mj-lt"/>
              <a:cs typeface="Tahoma" pitchFamily="34" charset="0"/>
            </a:endParaRPr>
          </a:p>
          <a:p>
            <a:pPr>
              <a:lnSpc>
                <a:spcPts val="1100"/>
              </a:lnSpc>
            </a:pPr>
            <a:endParaRPr lang="fr-FR" sz="1400" dirty="0" smtClean="0">
              <a:latin typeface="+mj-lt"/>
              <a:ea typeface="+mn-ea"/>
              <a:cs typeface="Tahoma" pitchFamily="34" charset="0"/>
            </a:endParaRPr>
          </a:p>
          <a:p>
            <a:pPr>
              <a:lnSpc>
                <a:spcPts val="1100"/>
              </a:lnSpc>
            </a:pPr>
            <a:endParaRPr lang="fr-FR" sz="1400" dirty="0" smtClean="0">
              <a:latin typeface="+mj-lt"/>
              <a:cs typeface="Tahoma" pitchFamily="34" charset="0"/>
            </a:endParaRPr>
          </a:p>
          <a:p>
            <a:pPr>
              <a:lnSpc>
                <a:spcPts val="1100"/>
              </a:lnSpc>
            </a:pPr>
            <a:endParaRPr lang="fr-FR" sz="1400" dirty="0" smtClean="0">
              <a:latin typeface="+mj-lt"/>
              <a:ea typeface="+mn-ea"/>
              <a:cs typeface="Tahoma" pitchFamily="34" charset="0"/>
            </a:endParaRPr>
          </a:p>
          <a:p>
            <a:pPr>
              <a:lnSpc>
                <a:spcPts val="1100"/>
              </a:lnSpc>
            </a:pPr>
            <a:endParaRPr lang="fr-FR" sz="1400" dirty="0" smtClean="0">
              <a:latin typeface="+mj-lt"/>
              <a:cs typeface="Tahoma" pitchFamily="34" charset="0"/>
            </a:endParaRPr>
          </a:p>
          <a:p>
            <a:pPr>
              <a:lnSpc>
                <a:spcPts val="1100"/>
              </a:lnSpc>
            </a:pPr>
            <a:endParaRPr lang="fr-FR" sz="1400" dirty="0" smtClean="0">
              <a:latin typeface="+mj-lt"/>
              <a:ea typeface="+mn-ea"/>
              <a:cs typeface="Tahoma" pitchFamily="34" charset="0"/>
            </a:endParaRPr>
          </a:p>
          <a:p>
            <a:pPr>
              <a:lnSpc>
                <a:spcPts val="1100"/>
              </a:lnSpc>
            </a:pPr>
            <a:endParaRPr lang="fr-FR" sz="1400" dirty="0" smtClean="0">
              <a:latin typeface="+mj-lt"/>
              <a:ea typeface="+mn-ea"/>
              <a:cs typeface="Tahoma" pitchFamily="34" charset="0"/>
            </a:endParaRPr>
          </a:p>
          <a:p>
            <a:pPr>
              <a:lnSpc>
                <a:spcPts val="1100"/>
              </a:lnSpc>
            </a:pPr>
            <a:endParaRPr lang="en-US" sz="1400" dirty="0" smtClean="0">
              <a:latin typeface="+mj-lt"/>
              <a:ea typeface="+mn-ea"/>
              <a:cs typeface="Tahoma" pitchFamily="34" charset="0"/>
            </a:endParaRPr>
          </a:p>
          <a:p>
            <a:pPr>
              <a:lnSpc>
                <a:spcPts val="1100"/>
              </a:lnSpc>
            </a:pPr>
            <a:r>
              <a:rPr lang="en-US" sz="1600" dirty="0" smtClean="0">
                <a:latin typeface="+mj-lt"/>
                <a:ea typeface="+mn-ea"/>
                <a:cs typeface="Tahoma" pitchFamily="34" charset="0"/>
              </a:rPr>
              <a:t>Print the 7 available Ribbon types in Inventor</a:t>
            </a:r>
          </a:p>
          <a:p>
            <a:pPr lvl="2">
              <a:lnSpc>
                <a:spcPts val="1100"/>
              </a:lnSpc>
              <a:buNone/>
            </a:pPr>
            <a:endParaRPr lang="en-US" sz="1200" dirty="0" smtClean="0">
              <a:latin typeface="+mj-lt"/>
              <a:cs typeface="Tahoma" pitchFamily="34" charset="0"/>
            </a:endParaRPr>
          </a:p>
        </p:txBody>
      </p:sp>
      <p:sp>
        <p:nvSpPr>
          <p:cNvPr id="266241" name="Text Box 1"/>
          <p:cNvSpPr txBox="1">
            <a:spLocks noChangeArrowheads="1"/>
          </p:cNvSpPr>
          <p:nvPr/>
        </p:nvSpPr>
        <p:spPr bwMode="auto">
          <a:xfrm>
            <a:off x="255585" y="1157141"/>
            <a:ext cx="8503952" cy="2905703"/>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SwitchInterface()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oUIMng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UserInterfaceManager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oUIMng = _InvApplication.UserInterfaceManager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If</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oUIMng.InterfaceStyle = InterfaceStyleEnum.kRibbonInterface </a:t>
            </a:r>
            <a:r>
              <a:rPr kumimoji="0" lang="en-US" sz="1200" b="1" i="0" u="none" strike="noStrike" cap="none" normalizeH="0" baseline="0" noProof="1" smtClean="0">
                <a:ln>
                  <a:noFill/>
                </a:ln>
                <a:solidFill>
                  <a:srgbClr val="0000FF"/>
                </a:solidFill>
                <a:effectLst/>
                <a:latin typeface="Courier New" pitchFamily="49" charset="0"/>
              </a:rPr>
              <a:t>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MsgBox(</a:t>
            </a:r>
            <a:r>
              <a:rPr kumimoji="0" lang="en-US" sz="1200" b="1" i="0" u="none" strike="noStrike" cap="none" normalizeH="0" baseline="0" noProof="1" smtClean="0">
                <a:ln>
                  <a:noFill/>
                </a:ln>
                <a:solidFill>
                  <a:srgbClr val="A31515"/>
                </a:solidFill>
                <a:effectLst/>
                <a:latin typeface="Courier New" pitchFamily="49" charset="0"/>
              </a:rPr>
              <a:t>"Currently Ribbon UI Interace"</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Needs restart of Inventor to take effect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_InvApplication.ColorSchemes.InterfaceStyle = InterfaceStyleEnum.kClassicInterface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Else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MsgBox(</a:t>
            </a:r>
            <a:r>
              <a:rPr kumimoji="0" lang="en-US" sz="1200" b="1" i="0" u="none" strike="noStrike" cap="none" normalizeH="0" baseline="0" noProof="1" smtClean="0">
                <a:ln>
                  <a:noFill/>
                </a:ln>
                <a:solidFill>
                  <a:srgbClr val="A31515"/>
                </a:solidFill>
                <a:effectLst/>
                <a:latin typeface="Courier New" pitchFamily="49" charset="0"/>
              </a:rPr>
              <a:t>"Classic UI Interface"</a:t>
            </a:r>
            <a:r>
              <a:rPr kumimoji="0" lang="en-US" sz="1200" b="1" i="0" u="none" strike="noStrike" cap="none" normalizeH="0" baseline="0" noProof="1" smtClean="0">
                <a:ln>
                  <a:noFill/>
                </a:ln>
                <a:solidFill>
                  <a:schemeClr val="bg1"/>
                </a:solidFill>
                <a:effectLst/>
                <a:latin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8000"/>
                </a:solidFill>
                <a:effectLst/>
                <a:latin typeface="Courier New" pitchFamily="49" charset="0"/>
              </a:rPr>
              <a:t>' Needs restart of Inventor to take effect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_InvApplication.ColorSchemes.InterfaceStyle = InterfaceStyleEnum.kRibbonInterface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If</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endParaRPr kumimoji="0" lang="en-US" sz="1200" b="1" i="0" u="none" strike="noStrike" cap="none" normalizeH="0" baseline="0" dirty="0" smtClean="0">
              <a:ln>
                <a:noFill/>
              </a:ln>
              <a:solidFill>
                <a:schemeClr val="tx1"/>
              </a:solidFill>
              <a:effectLst/>
              <a:latin typeface="Arial" pitchFamily="34" charset="0"/>
            </a:endParaRPr>
          </a:p>
        </p:txBody>
      </p:sp>
      <p:sp>
        <p:nvSpPr>
          <p:cNvPr id="266242" name="Text Box 2"/>
          <p:cNvSpPr txBox="1">
            <a:spLocks noChangeArrowheads="1"/>
          </p:cNvSpPr>
          <p:nvPr/>
        </p:nvSpPr>
        <p:spPr bwMode="auto">
          <a:xfrm>
            <a:off x="255590" y="4665524"/>
            <a:ext cx="8503946" cy="1943100"/>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rgbClr val="0000FF"/>
                </a:solidFill>
                <a:effectLst/>
                <a:latin typeface="Courier New" pitchFamily="49" charset="0"/>
              </a:rPr>
              <a:t>Sub</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PrintRibbonNames()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oUIMng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UserInterfaceManager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oUIMng = _InvApplication.UserInterfaceManager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chemeClr val="tx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Dim</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oRibbon </a:t>
            </a:r>
            <a:r>
              <a:rPr kumimoji="0" lang="en-US" sz="1200" b="1" i="0" u="none" strike="noStrike" cap="none" normalizeH="0" baseline="0" noProof="1" smtClean="0">
                <a:ln>
                  <a:noFill/>
                </a:ln>
                <a:solidFill>
                  <a:srgbClr val="0000FF"/>
                </a:solidFill>
                <a:effectLst/>
                <a:latin typeface="Courier New" pitchFamily="49" charset="0"/>
              </a:rPr>
              <a:t>As</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Ribbon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For</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Each</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oRibbon </a:t>
            </a:r>
            <a:r>
              <a:rPr kumimoji="0" lang="en-US" sz="1200" b="1" i="0" u="none" strike="noStrike" cap="none" normalizeH="0" baseline="0" noProof="1" smtClean="0">
                <a:ln>
                  <a:noFill/>
                </a:ln>
                <a:solidFill>
                  <a:srgbClr val="0000FF"/>
                </a:solidFill>
                <a:effectLst/>
                <a:latin typeface="Courier New" pitchFamily="49" charset="0"/>
              </a:rPr>
              <a:t>In</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chemeClr val="bg1"/>
                </a:solidFill>
                <a:effectLst/>
                <a:latin typeface="Courier New" pitchFamily="49" charset="0"/>
              </a:rPr>
              <a:t>oUIMng.Ribbons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            Debug.Print(oRibbon.InternalName)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Next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noProof="1" smtClean="0">
              <a:ln>
                <a:noFill/>
              </a:ln>
              <a:solidFill>
                <a:srgbClr val="0000FF"/>
              </a:solidFill>
              <a:effectLst/>
              <a:latin typeface="Courier New" pitchFamily="49" charset="0"/>
            </a:endParaRP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End</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Sub</a:t>
            </a:r>
            <a:endParaRPr kumimoji="0" lang="en-US" sz="1200" b="1" i="0" u="none" strike="noStrike" cap="none" normalizeH="0" baseline="0" dirty="0" smtClean="0">
              <a:ln>
                <a:noFill/>
              </a:ln>
              <a:solidFill>
                <a:schemeClr val="tx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dirty="0" smtClean="0"/>
              <a:t>Ribbon Elements - Tab</a:t>
            </a:r>
            <a:endParaRPr lang="en-US" sz="3500" dirty="0"/>
          </a:p>
        </p:txBody>
      </p:sp>
      <p:sp>
        <p:nvSpPr>
          <p:cNvPr id="3" name="Content Placeholder 2"/>
          <p:cNvSpPr>
            <a:spLocks noGrp="1"/>
          </p:cNvSpPr>
          <p:nvPr>
            <p:ph idx="1"/>
          </p:nvPr>
        </p:nvSpPr>
        <p:spPr/>
        <p:txBody>
          <a:bodyPr/>
          <a:lstStyle/>
          <a:p>
            <a:pPr lvl="1">
              <a:lnSpc>
                <a:spcPct val="200000"/>
              </a:lnSpc>
            </a:pPr>
            <a:r>
              <a:rPr lang="en-US" b="1" i="1" dirty="0" err="1" smtClean="0"/>
              <a:t>RibbonTab</a:t>
            </a:r>
            <a:r>
              <a:rPr lang="en-US" dirty="0" smtClean="0"/>
              <a:t> object provides workflow organization of the commands.</a:t>
            </a:r>
          </a:p>
          <a:p>
            <a:pPr lvl="1">
              <a:lnSpc>
                <a:spcPct val="200000"/>
              </a:lnSpc>
            </a:pPr>
            <a:r>
              <a:rPr lang="en-US" dirty="0" smtClean="0"/>
              <a:t>Can edit existing tabs.</a:t>
            </a:r>
          </a:p>
          <a:p>
            <a:pPr lvl="1">
              <a:lnSpc>
                <a:spcPct val="200000"/>
              </a:lnSpc>
            </a:pPr>
            <a:r>
              <a:rPr lang="en-US" dirty="0" smtClean="0"/>
              <a:t>Can create new tabs.</a:t>
            </a:r>
          </a:p>
          <a:p>
            <a:pPr lvl="1">
              <a:lnSpc>
                <a:spcPct val="200000"/>
              </a:lnSpc>
            </a:pPr>
            <a:r>
              <a:rPr lang="en-US" dirty="0" smtClean="0"/>
              <a:t>Tabs can be invisible.</a:t>
            </a:r>
          </a:p>
          <a:p>
            <a:pPr lvl="1">
              <a:spcBef>
                <a:spcPts val="1800"/>
              </a:spcBef>
            </a:pPr>
            <a:r>
              <a:rPr lang="en-US" dirty="0" smtClean="0"/>
              <a:t>Users can reorganize</a:t>
            </a:r>
            <a:br>
              <a:rPr lang="en-US" dirty="0" smtClean="0"/>
            </a:br>
            <a:r>
              <a:rPr lang="en-US" dirty="0" smtClean="0"/>
              <a:t>and set visibility of tabs.</a:t>
            </a:r>
          </a:p>
          <a:p>
            <a:pPr lvl="1">
              <a:lnSpc>
                <a:spcPct val="150000"/>
              </a:lnSpc>
            </a:pPr>
            <a:endParaRPr lang="en-US" dirty="0" smtClean="0"/>
          </a:p>
          <a:p>
            <a:pPr lvl="1">
              <a:lnSpc>
                <a:spcPct val="150000"/>
              </a:lnSpc>
            </a:pPr>
            <a:r>
              <a:rPr lang="en-US" dirty="0" smtClean="0"/>
              <a:t>Possibility to determine whether this tab is contextual </a:t>
            </a:r>
          </a:p>
          <a:p>
            <a:pPr lvl="1">
              <a:lnSpc>
                <a:spcPct val="150000"/>
              </a:lnSpc>
            </a:pPr>
            <a:endParaRPr lang="en-US" dirty="0" smtClean="0"/>
          </a:p>
        </p:txBody>
      </p:sp>
      <p:grpSp>
        <p:nvGrpSpPr>
          <p:cNvPr id="4" name="Group 12"/>
          <p:cNvGrpSpPr/>
          <p:nvPr/>
        </p:nvGrpSpPr>
        <p:grpSpPr>
          <a:xfrm>
            <a:off x="3783718" y="2157803"/>
            <a:ext cx="4861039" cy="3266159"/>
            <a:chOff x="3486538" y="2112083"/>
            <a:chExt cx="4861039" cy="3266159"/>
          </a:xfrm>
        </p:grpSpPr>
        <p:pic>
          <p:nvPicPr>
            <p:cNvPr id="5" name="Picture 6"/>
            <p:cNvPicPr>
              <a:picLocks noChangeAspect="1" noChangeArrowheads="1"/>
            </p:cNvPicPr>
            <p:nvPr/>
          </p:nvPicPr>
          <p:blipFill>
            <a:blip r:embed="rId3" cstate="print"/>
            <a:srcRect/>
            <a:stretch>
              <a:fillRect/>
            </a:stretch>
          </p:blipFill>
          <p:spPr bwMode="auto">
            <a:xfrm>
              <a:off x="3486538" y="2112083"/>
              <a:ext cx="4861039" cy="3266159"/>
            </a:xfrm>
            <a:prstGeom prst="rect">
              <a:avLst/>
            </a:prstGeom>
            <a:noFill/>
            <a:ln w="9525">
              <a:noFill/>
              <a:miter lim="800000"/>
              <a:headEnd/>
              <a:tailEnd/>
            </a:ln>
            <a:effectLst/>
          </p:spPr>
        </p:pic>
        <p:cxnSp>
          <p:nvCxnSpPr>
            <p:cNvPr id="11" name="Straight Connector 10"/>
            <p:cNvCxnSpPr/>
            <p:nvPr/>
          </p:nvCxnSpPr>
          <p:spPr bwMode="auto">
            <a:xfrm rot="5400000">
              <a:off x="3250408" y="2559846"/>
              <a:ext cx="504822" cy="4762"/>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14" name="Straight Connector 13"/>
            <p:cNvCxnSpPr/>
            <p:nvPr/>
          </p:nvCxnSpPr>
          <p:spPr bwMode="auto">
            <a:xfrm flipV="1">
              <a:off x="3500437" y="2309813"/>
              <a:ext cx="1285879" cy="9525"/>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17" name="Straight Connector 16"/>
            <p:cNvCxnSpPr/>
            <p:nvPr/>
          </p:nvCxnSpPr>
          <p:spPr bwMode="auto">
            <a:xfrm>
              <a:off x="4767263" y="2224088"/>
              <a:ext cx="252412" cy="238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18" name="Straight Connector 17"/>
            <p:cNvCxnSpPr/>
            <p:nvPr/>
          </p:nvCxnSpPr>
          <p:spPr bwMode="auto">
            <a:xfrm rot="16200000" flipV="1">
              <a:off x="4726786" y="2264568"/>
              <a:ext cx="104777" cy="4"/>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5" name="Straight Connector 24"/>
            <p:cNvCxnSpPr/>
            <p:nvPr/>
          </p:nvCxnSpPr>
          <p:spPr bwMode="auto">
            <a:xfrm rot="16200000" flipV="1">
              <a:off x="4967292" y="2266949"/>
              <a:ext cx="104777" cy="4"/>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6" name="Straight Connector 25"/>
            <p:cNvCxnSpPr/>
            <p:nvPr/>
          </p:nvCxnSpPr>
          <p:spPr bwMode="auto">
            <a:xfrm flipV="1">
              <a:off x="5010149" y="2302669"/>
              <a:ext cx="2150270" cy="2382"/>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9" name="Straight Connector 28"/>
            <p:cNvCxnSpPr/>
            <p:nvPr/>
          </p:nvCxnSpPr>
          <p:spPr bwMode="auto">
            <a:xfrm rot="5400000" flipH="1" flipV="1">
              <a:off x="6897292" y="2556270"/>
              <a:ext cx="516732" cy="5"/>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31" name="Straight Connector 30"/>
            <p:cNvCxnSpPr/>
            <p:nvPr/>
          </p:nvCxnSpPr>
          <p:spPr bwMode="auto">
            <a:xfrm>
              <a:off x="3490913" y="2802731"/>
              <a:ext cx="3674269" cy="4763"/>
            </a:xfrm>
            <a:prstGeom prst="line">
              <a:avLst/>
            </a:prstGeom>
            <a:solidFill>
              <a:schemeClr val="accent1"/>
            </a:solidFill>
            <a:ln w="25400" cap="flat" cmpd="sng" algn="ctr">
              <a:solidFill>
                <a:srgbClr val="FF0000"/>
              </a:solidFill>
              <a:prstDash val="solid"/>
              <a:round/>
              <a:headEnd type="none" w="med" len="med"/>
              <a:tailEnd type="none" w="med" len="med"/>
            </a:ln>
            <a:effectLst/>
          </p:spPr>
        </p:cxnSp>
      </p:gr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Ribbon Elements - Tab</a:t>
            </a:r>
            <a:endParaRPr lang="en-US" dirty="0"/>
          </a:p>
        </p:txBody>
      </p:sp>
      <p:sp>
        <p:nvSpPr>
          <p:cNvPr id="3" name="Content Placeholder 2"/>
          <p:cNvSpPr>
            <a:spLocks noGrp="1"/>
          </p:cNvSpPr>
          <p:nvPr>
            <p:ph idx="1"/>
          </p:nvPr>
        </p:nvSpPr>
        <p:spPr>
          <a:xfrm>
            <a:off x="250257" y="1116532"/>
            <a:ext cx="8518358" cy="3434204"/>
          </a:xfrm>
        </p:spPr>
        <p:txBody>
          <a:bodyPr/>
          <a:lstStyle/>
          <a:p>
            <a:pPr lvl="1">
              <a:buNone/>
            </a:pPr>
            <a:r>
              <a:rPr lang="en-US" dirty="0" smtClean="0"/>
              <a:t> </a:t>
            </a:r>
            <a:r>
              <a:rPr lang="en-US" sz="2400" dirty="0" smtClean="0"/>
              <a:t>  </a:t>
            </a:r>
          </a:p>
          <a:p>
            <a:pPr lvl="1">
              <a:buNone/>
            </a:pPr>
            <a:r>
              <a:rPr lang="en-US" sz="2400" b="1" i="1" dirty="0" err="1" smtClean="0"/>
              <a:t>RibbonTabs.Add</a:t>
            </a:r>
            <a:r>
              <a:rPr lang="en-US" sz="2400" b="1" i="1" dirty="0" smtClean="0"/>
              <a:t> ( </a:t>
            </a:r>
            <a:r>
              <a:rPr lang="en-US" sz="2400" b="1" i="1" dirty="0" err="1" smtClean="0"/>
              <a:t>DisplayName</a:t>
            </a:r>
            <a:r>
              <a:rPr lang="en-US" sz="2400" b="1" i="1" dirty="0" smtClean="0"/>
              <a:t> , </a:t>
            </a:r>
          </a:p>
          <a:p>
            <a:pPr lvl="1">
              <a:buNone/>
            </a:pPr>
            <a:r>
              <a:rPr lang="en-US" sz="2400" b="1" i="1" dirty="0" smtClean="0"/>
              <a:t>				</a:t>
            </a:r>
            <a:r>
              <a:rPr lang="en-US" sz="2400" b="1" i="1" dirty="0" err="1" smtClean="0"/>
              <a:t>InternalName</a:t>
            </a:r>
            <a:r>
              <a:rPr lang="en-US" sz="2400" b="1" i="1" dirty="0" smtClean="0"/>
              <a:t>, </a:t>
            </a:r>
          </a:p>
          <a:p>
            <a:pPr lvl="1">
              <a:buNone/>
            </a:pPr>
            <a:r>
              <a:rPr lang="en-US" sz="2400" b="1" i="1" dirty="0" smtClean="0"/>
              <a:t>				</a:t>
            </a:r>
            <a:r>
              <a:rPr lang="en-US" sz="2400" b="1" i="1" dirty="0" err="1" smtClean="0"/>
              <a:t>ClientId</a:t>
            </a:r>
            <a:r>
              <a:rPr lang="en-US" sz="2400" b="1" i="1" dirty="0" smtClean="0"/>
              <a:t>, </a:t>
            </a:r>
          </a:p>
          <a:p>
            <a:pPr lvl="1">
              <a:buNone/>
            </a:pPr>
            <a:r>
              <a:rPr lang="en-US" sz="2400" b="1" i="1" dirty="0" smtClean="0"/>
              <a:t>				[ </a:t>
            </a:r>
            <a:r>
              <a:rPr lang="en-US" sz="2400" b="1" i="1" dirty="0" err="1" smtClean="0"/>
              <a:t>TargetTabInternalName</a:t>
            </a:r>
            <a:r>
              <a:rPr lang="en-US" sz="2400" b="1" i="1" dirty="0" smtClean="0"/>
              <a:t> ] , </a:t>
            </a:r>
          </a:p>
          <a:p>
            <a:pPr lvl="1">
              <a:buNone/>
            </a:pPr>
            <a:r>
              <a:rPr lang="en-US" sz="2400" b="1" i="1" dirty="0" smtClean="0"/>
              <a:t>				[ </a:t>
            </a:r>
            <a:r>
              <a:rPr lang="en-US" sz="2400" b="1" i="1" dirty="0" err="1" smtClean="0"/>
              <a:t>InsertBeforeTargetTab</a:t>
            </a:r>
            <a:r>
              <a:rPr lang="en-US" sz="2400" b="1" i="1" dirty="0" smtClean="0"/>
              <a:t> ], </a:t>
            </a:r>
          </a:p>
          <a:p>
            <a:pPr lvl="1">
              <a:buNone/>
            </a:pPr>
            <a:r>
              <a:rPr lang="en-US" sz="2400" b="1" i="1" dirty="0" smtClean="0"/>
              <a:t>				[Contextual ]  )</a:t>
            </a:r>
          </a:p>
          <a:p>
            <a:pPr lvl="1">
              <a:buNone/>
            </a:pPr>
            <a:endParaRPr lang="en-US" sz="2400" dirty="0" smtClean="0"/>
          </a:p>
        </p:txBody>
      </p:sp>
      <p:sp>
        <p:nvSpPr>
          <p:cNvPr id="262145" name="Text Box 1"/>
          <p:cNvSpPr txBox="1">
            <a:spLocks noChangeArrowheads="1"/>
          </p:cNvSpPr>
          <p:nvPr/>
        </p:nvSpPr>
        <p:spPr bwMode="auto">
          <a:xfrm>
            <a:off x="837481" y="4918653"/>
            <a:ext cx="6799839" cy="1222375"/>
          </a:xfrm>
          <a:prstGeom prst="rect">
            <a:avLst/>
          </a:prstGeom>
          <a:solidFill>
            <a:schemeClr val="bg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noProof="1" smtClean="0">
              <a:ln>
                <a:noFill/>
              </a:ln>
              <a:solidFill>
                <a:schemeClr val="bg1"/>
              </a:solidFill>
              <a:effectLst/>
              <a:latin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bg1"/>
                </a:solidFill>
                <a:effectLst/>
                <a:latin typeface="Courier New" pitchFamily="49" charset="0"/>
              </a:rPr>
              <a:t>MyZeroDocTab = ZeroDocRibbon.RibbonTabs.Add(</a:t>
            </a:r>
            <a:r>
              <a:rPr kumimoji="0" lang="en-US" sz="1200" b="1" i="0" u="none" strike="noStrike" cap="none" normalizeH="0" baseline="0" noProof="1" smtClean="0">
                <a:ln>
                  <a:noFill/>
                </a:ln>
                <a:solidFill>
                  <a:srgbClr val="A31515"/>
                </a:solidFill>
                <a:effectLst/>
                <a:latin typeface="Courier New" pitchFamily="49" charset="0"/>
              </a:rPr>
              <a:t>"My ZeroDocTab"</a:t>
            </a:r>
            <a:r>
              <a:rPr kumimoji="0" lang="en-US" sz="1200" b="1" i="0" u="none" strike="noStrike" cap="none" normalizeH="0" baseline="0" noProof="1" smtClean="0">
                <a:ln>
                  <a:noFill/>
                </a:ln>
                <a:solidFill>
                  <a:schemeClr val="bg1"/>
                </a:solidFill>
                <a:effectLst/>
                <a:latin typeface="Courier New" pitchFamily="49" charset="0"/>
              </a:rPr>
              <a:t>,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A31515"/>
                </a:solidFill>
                <a:effectLst/>
                <a:latin typeface="Courier New" pitchFamily="49" charset="0"/>
              </a:rPr>
              <a:t>"id_ZDTab"</a:t>
            </a:r>
            <a:r>
              <a:rPr kumimoji="0" lang="en-US" sz="1200" b="1" i="0" u="none" strike="noStrike" cap="none" normalizeH="0" baseline="0" noProof="1" smtClean="0">
                <a:ln>
                  <a:noFill/>
                </a:ln>
                <a:solidFill>
                  <a:schemeClr val="bg1"/>
                </a:solidFill>
                <a:effectLst/>
                <a:latin typeface="Courier New" pitchFamily="49" charset="0"/>
              </a:rPr>
              <a:t>, _</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A31515"/>
                </a:solidFill>
                <a:effectLst/>
                <a:latin typeface="Courier New" pitchFamily="49" charset="0"/>
              </a:rPr>
              <a:t>"{5B9AA8AD-1D99-4957-8CB4-9870F23CBBFB}"</a:t>
            </a:r>
            <a:r>
              <a:rPr kumimoji="0" lang="en-US" sz="1200" b="1" i="0" u="none" strike="noStrike" cap="none" normalizeH="0" baseline="0" noProof="1" smtClean="0">
                <a:ln>
                  <a:noFill/>
                </a:ln>
                <a:solidFill>
                  <a:schemeClr val="bg1"/>
                </a:solidFill>
                <a:effectLst/>
                <a:latin typeface="Courier New" pitchFamily="49" charset="0"/>
              </a:rPr>
              <a:t>, _</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A31515"/>
                </a:solidFill>
                <a:effectLst/>
                <a:latin typeface="Courier New" pitchFamily="49" charset="0"/>
              </a:rPr>
              <a:t>"id_TabTools"</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True</a:t>
            </a:r>
            <a:r>
              <a:rPr kumimoji="0" lang="en-US" sz="1200" b="1" i="0" u="none" strike="noStrike" cap="none" normalizeH="0" baseline="0" noProof="1" smtClean="0">
                <a:ln>
                  <a:noFill/>
                </a:ln>
                <a:solidFill>
                  <a:schemeClr val="bg1"/>
                </a:solidFill>
                <a:effectLst/>
                <a:latin typeface="Courier New" pitchFamily="49" charset="0"/>
              </a:rPr>
              <a:t>,</a:t>
            </a:r>
            <a:r>
              <a:rPr kumimoji="0" lang="en-US" sz="1200" b="1" i="0" u="none" strike="noStrike" cap="none" normalizeH="0" baseline="0" noProof="1" smtClean="0">
                <a:ln>
                  <a:noFill/>
                </a:ln>
                <a:solidFill>
                  <a:schemeClr val="tx1"/>
                </a:solidFill>
                <a:effectLst/>
                <a:latin typeface="Courier New" pitchFamily="49" charset="0"/>
              </a:rPr>
              <a:t> </a:t>
            </a:r>
            <a:r>
              <a:rPr kumimoji="0" lang="en-US" sz="1200" b="1" i="0" u="none" strike="noStrike" cap="none" normalizeH="0" baseline="0" noProof="1" smtClean="0">
                <a:ln>
                  <a:noFill/>
                </a:ln>
                <a:solidFill>
                  <a:srgbClr val="0000FF"/>
                </a:solidFill>
                <a:effectLst/>
                <a:latin typeface="Courier New" pitchFamily="49" charset="0"/>
              </a:rPr>
              <a:t>False</a:t>
            </a:r>
            <a:r>
              <a:rPr kumimoji="0" lang="en-US" sz="1200" b="1" i="0" u="none" strike="noStrike" cap="none" normalizeH="0" baseline="0" noProof="1" smtClean="0">
                <a:ln>
                  <a:noFill/>
                </a:ln>
                <a:solidFill>
                  <a:schemeClr val="bg1"/>
                </a:solidFill>
                <a:effectLst/>
                <a:latin typeface="Courier New" pitchFamily="49" charset="0"/>
              </a:rPr>
              <a:t>)</a:t>
            </a:r>
            <a:endParaRPr kumimoji="0" lang="en-US" sz="1200" b="1" i="0" u="none" strike="noStrike" cap="none" normalizeH="0" baseline="0" dirty="0" smtClean="0">
              <a:ln>
                <a:noFill/>
              </a:ln>
              <a:solidFill>
                <a:schemeClr val="bg1"/>
              </a:solidFill>
              <a:effectLst/>
              <a:latin typeface="Arial" pitchFamily="34" charset="0"/>
            </a:endParaRPr>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3"/>
  <p:tag name="BACKUPSESSIONS" val="True"/>
  <p:tag name="REVIEWONLY" val="False"/>
  <p:tag name="PARTICIPANTSINLEADERBOARD" val="8"/>
  <p:tag name="BUBBLESIZEVISIBLE" val="True"/>
  <p:tag name="CUSTOMGRIDBACKCOLOR" val="-32640"/>
  <p:tag name="CUSTOMCELLBACKCOLOR3" val="-16728064"/>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0"/>
  <p:tag name="AUTOADVANCE" val="True"/>
  <p:tag name="TEAMSINLEADERBOARD" val="8"/>
  <p:tag name="BUBBLEGROUPING" val="3"/>
  <p:tag name="CUSTOMCELLBACKCOLOR2" val="-16711681"/>
  <p:tag name="DISPLAYDEVICEID" val="True"/>
  <p:tag name="GRIDPOSITION" val="1"/>
  <p:tag name="INCLUDENONRESPONDERS" val="True"/>
  <p:tag name="INCORRECTPOINTVALUE" val="0"/>
  <p:tag name="CHARTSCALE" val="True"/>
  <p:tag name="DEFAULTPORT" val="1001"/>
  <p:tag name="RESPTABLESTYLE" val="0"/>
  <p:tag name="BACKUPMAINTENANCE" val="7"/>
  <p:tag name="STDCHART" val="1"/>
  <p:tag name="DEFAULTNUMTEAMS" val="8"/>
  <p:tag name="USESCHEMECOLORS" val="True"/>
  <p:tag name="GRIDSIZE" val="{Width=800, Height=600}"/>
  <p:tag name="PARTLISTDEFAULT" val="0"/>
  <p:tag name="ADDINALWAYSLOADED" val="True"/>
  <p:tag name="ENABLEPRESENTERVPAD" val="False"/>
  <p:tag name="COUNTDOWNSECONDS" val="5"/>
  <p:tag name="ROTATIONINTERVAL" val="2"/>
  <p:tag name="BUBBLEVALUEFORMAT" val="0.0"/>
  <p:tag name="DISPLAYNAME" val="True"/>
  <p:tag name="CHARTLABELS" val="1"/>
  <p:tag name="REALTIMEBACKUP" val="False"/>
  <p:tag name="ANSWERNOWSTYLE" val="-1"/>
  <p:tag name="ALLOWDUPLICATES" val="False"/>
  <p:tag name="BUBBLENAMEVISIBLE" val="True"/>
  <p:tag name="GRIDOPACITY" val="100"/>
  <p:tag name="INCLUDEPPT" val="True"/>
  <p:tag name="EXPANDSHOWBAR" val="False"/>
  <p:tag name="CHARTVALUEFORMAT" val="0%"/>
  <p:tag name="CUSTOMCELLBACKCOLOR1" val="-256"/>
  <p:tag name="RESETCHARTS" val="True"/>
  <p:tag name="ANSWERNOWTEXT" val="Answer Now"/>
  <p:tag name="MAXRESPONDERS" val="8"/>
  <p:tag name="POLLINGCYCLE" val="2"/>
  <p:tag name="COUNTDOWNSTYLE" val="2"/>
  <p:tag name="CUSTOMCELLBACKCOLOR4" val="-65536"/>
  <p:tag name="TPVERSION" val="2006"/>
  <p:tag name="GRIDROTATIONINTERVAL" val="2"/>
  <p:tag name="AUTOUPDATEALIASES" val="True"/>
  <p:tag name="USEENTERPRISEMANAGER" val="False"/>
  <p:tag name="CUSTOMCELLFORECOLOR" val="-4144960"/>
  <p:tag name="AUTOADJUSTPARTRANGE" val="True"/>
  <p:tag name="ALLOWUSERFEEDBACK" val="True"/>
  <p:tag name="DELIMITERS" val="3.1"/>
</p:tagLst>
</file>

<file path=ppt/theme/theme1.xml><?xml version="1.0" encoding="utf-8"?>
<a:theme xmlns:a="http://schemas.openxmlformats.org/drawingml/2006/main" name="blank">
  <a:themeElements>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charset="0"/>
          </a:defRPr>
        </a:defPPr>
      </a:lstStyle>
    </a:lnDef>
  </a:objectDefaults>
  <a:extraClrSchemeLst>
    <a:extraClrScheme>
      <a:clrScheme name="blank 1">
        <a:dk1>
          <a:srgbClr val="CCCCCC"/>
        </a:dk1>
        <a:lt1>
          <a:srgbClr val="FFFFFF"/>
        </a:lt1>
        <a:dk2>
          <a:srgbClr val="000000"/>
        </a:dk2>
        <a:lt2>
          <a:srgbClr val="FFFFFF"/>
        </a:lt2>
        <a:accent1>
          <a:srgbClr val="00B4FF"/>
        </a:accent1>
        <a:accent2>
          <a:srgbClr val="EE5500"/>
        </a:accent2>
        <a:accent3>
          <a:srgbClr val="AAAAAA"/>
        </a:accent3>
        <a:accent4>
          <a:srgbClr val="DADADA"/>
        </a:accent4>
        <a:accent5>
          <a:srgbClr val="AAD6FF"/>
        </a:accent5>
        <a:accent6>
          <a:srgbClr val="D84C00"/>
        </a:accent6>
        <a:hlink>
          <a:srgbClr val="77BB11"/>
        </a:hlink>
        <a:folHlink>
          <a:srgbClr val="FFAA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ontentTypeId xmlns="http://schemas.microsoft.com/sharepoint/v3">0x01010065F9A799ABA82C46B6A3DC987FB90681</ContentTypeId>
    <TemplateUrl xmlns="http://schemas.microsoft.com/sharepoint/v3" xsi:nil="true"/>
    <_SourceUrl xmlns="http://schemas.microsoft.com/sharepoint/v3" xsi:nil="true"/>
    <xd_ProgID xmlns="http://schemas.microsoft.com/sharepoint/v3" xsi:nil="true"/>
    <Order xmlns="http://schemas.microsoft.com/sharepoint/v3" xsi:nil="true"/>
    <_SharedFileIndex xmlns="http://schemas.microsoft.com/sharepoint/v3" xsi:nil="true"/>
    <MetaInfo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EA5FBA8989D247B0A7770D1AFE8B26" ma:contentTypeVersion="5" ma:contentTypeDescription="Create a new document." ma:contentTypeScope="" ma:versionID="203b360f395de4b04125380e4adaf6b1">
  <xsd:schema xmlns:xsd="http://www.w3.org/2001/XMLSchema" xmlns:p="http://schemas.microsoft.com/office/2006/metadata/properties" xmlns:ns1="http://schemas.microsoft.com/sharepoint/v3" targetNamespace="http://schemas.microsoft.com/office/2006/metadata/properties" ma:root="true" ma:fieldsID="a6a1ad80cfab0c95dc753c08deb859bb" ns1:_="">
    <xsd:import namespace="http://schemas.microsoft.com/sharepoint/v3"/>
    <xsd:element name="properties">
      <xsd:complexType>
        <xsd:sequence>
          <xsd:element name="documentManagement">
            <xsd:complexType>
              <xsd:all>
                <xsd:element ref="ns1:_ModerationComments" minOccurs="0"/>
                <xsd:element ref="ns1:File_x0020_Type" minOccurs="0"/>
                <xsd:element ref="ns1:HTML_x0020_File_x0020_Type" minOccurs="0"/>
                <xsd:element ref="ns1:_SourceUrl" minOccurs="0"/>
                <xsd:element ref="ns1:_SharedFileIndex" minOccurs="0"/>
                <xsd:element ref="ns1:ContentTypeId" minOccurs="0"/>
                <xsd:element ref="ns1:TemplateUrl" minOccurs="0"/>
                <xsd:element ref="ns1:xd_ProgID" minOccurs="0"/>
                <xsd:element ref="ns1:xd_Signature" minOccurs="0"/>
                <xsd:element ref="ns1:ID" minOccurs="0"/>
                <xsd:element ref="ns1:Author" minOccurs="0"/>
                <xsd:element ref="ns1:Editor" minOccurs="0"/>
                <xsd:element ref="ns1:_HasCopyDestinations" minOccurs="0"/>
                <xsd:element ref="ns1:_CopySource" minOccurs="0"/>
                <xsd:element ref="ns1:_ModerationStatu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_ModerationComments" ma:index="0" nillable="true" ma:displayName="Approver Comments" ma:hidden="true" ma:internalName="_ModerationComments" ma:readOnly="true">
      <xsd:simpleType>
        <xsd:restriction base="dms:Note"/>
      </xsd:simpleType>
    </xsd:element>
    <xsd:element name="File_x0020_Type" ma:index="4" nillable="true" ma:displayName="File Type" ma:hidden="true" ma:internalName="File_x0020_Type" ma:readOnly="true">
      <xsd:simpleType>
        <xsd:restriction base="dms:Text"/>
      </xsd:simpleType>
    </xsd:element>
    <xsd:element name="HTML_x0020_File_x0020_Type" ma:index="5" nillable="true" ma:displayName="HTML File Type" ma:hidden="true" ma:internalName="HTML_x0020_File_x0020_Type" ma:readOnly="true">
      <xsd:simpleType>
        <xsd:restriction base="dms:Text"/>
      </xsd:simpleType>
    </xsd:element>
    <xsd:element name="_SourceUrl" ma:index="6" nillable="true" ma:displayName="Source Url" ma:hidden="true" ma:internalName="_SourceUrl">
      <xsd:simpleType>
        <xsd:restriction base="dms:Text"/>
      </xsd:simpleType>
    </xsd:element>
    <xsd:element name="_SharedFileIndex" ma:index="7" nillable="true" ma:displayName="Shared File Index" ma:hidden="true" ma:internalName="_SharedFileIndex">
      <xsd:simpleType>
        <xsd:restriction base="dms:Text"/>
      </xsd:simpleType>
    </xsd:element>
    <xsd:element name="ContentTypeId" ma:index="9" nillable="true" ma:displayName="Content Type ID" ma:hidden="true" ma:internalName="ContentTypeId" ma:readOnly="true">
      <xsd:simpleType>
        <xsd:restriction base="dms:Unknown"/>
      </xsd:simpleType>
    </xsd:element>
    <xsd:element name="TemplateUrl" ma:index="10" nillable="true" ma:displayName="Template Link" ma:hidden="true" ma:internalName="TemplateUrl">
      <xsd:simpleType>
        <xsd:restriction base="dms:Text"/>
      </xsd:simpleType>
    </xsd:element>
    <xsd:element name="xd_ProgID" ma:index="11" nillable="true" ma:displayName="Html File Link" ma:hidden="true" ma:internalName="xd_ProgID">
      <xsd:simpleType>
        <xsd:restriction base="dms:Text"/>
      </xsd:simpleType>
    </xsd:element>
    <xsd:element name="xd_Signature" ma:index="12" nillable="true" ma:displayName="Is Signed" ma:hidden="true" ma:internalName="xd_Signature" ma:readOnly="true">
      <xsd:simpleType>
        <xsd:restriction base="dms:Boolean"/>
      </xsd:simpleType>
    </xsd:element>
    <xsd:element name="ID" ma:index="13" nillable="true" ma:displayName="ID" ma:internalName="ID" ma:readOnly="true">
      <xsd:simpleType>
        <xsd:restriction base="dms:Unknown"/>
      </xsd:simpleType>
    </xsd:element>
    <xsd:element name="Author" ma:index="16"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18"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19" nillable="true" ma:displayName="Has Copy Destinations" ma:hidden="true" ma:internalName="_HasCopyDestinations" ma:readOnly="true">
      <xsd:simpleType>
        <xsd:restriction base="dms:Boolean"/>
      </xsd:simpleType>
    </xsd:element>
    <xsd:element name="_CopySource" ma:index="20" nillable="true" ma:displayName="Copy Source" ma:internalName="_CopySource" ma:readOnly="true">
      <xsd:simpleType>
        <xsd:restriction base="dms:Text"/>
      </xsd:simpleType>
    </xsd:element>
    <xsd:element name="_ModerationStatus" ma:index="21" nillable="true" ma:displayName="Approval Status" ma:default="0" ma:hidden="true" ma:internalName="_ModerationStatus" ma:readOnly="true">
      <xsd:simpleType>
        <xsd:restriction base="dms:Unknown"/>
      </xsd:simpleType>
    </xsd:element>
    <xsd:element name="FileRef" ma:index="22" nillable="true" ma:displayName="URL Path" ma:hidden="true" ma:list="Docs" ma:internalName="FileRef" ma:readOnly="true" ma:showField="FullUrl">
      <xsd:simpleType>
        <xsd:restriction base="dms:Lookup"/>
      </xsd:simpleType>
    </xsd:element>
    <xsd:element name="FileDirRef" ma:index="23" nillable="true" ma:displayName="Path" ma:hidden="true" ma:list="Docs" ma:internalName="FileDirRef" ma:readOnly="true" ma:showField="DirName">
      <xsd:simpleType>
        <xsd:restriction base="dms:Lookup"/>
      </xsd:simpleType>
    </xsd:element>
    <xsd:element name="Last_x0020_Modified" ma:index="24" nillable="true" ma:displayName="Modified" ma:format="TRUE" ma:hidden="true" ma:list="Docs" ma:internalName="Last_x0020_Modified" ma:readOnly="true" ma:showField="TimeLastModified">
      <xsd:simpleType>
        <xsd:restriction base="dms:Lookup"/>
      </xsd:simpleType>
    </xsd:element>
    <xsd:element name="Created_x0020_Date" ma:index="25" nillable="true" ma:displayName="Created" ma:format="TRUE" ma:hidden="true" ma:list="Docs" ma:internalName="Created_x0020_Date" ma:readOnly="true" ma:showField="TimeCreated">
      <xsd:simpleType>
        <xsd:restriction base="dms:Lookup"/>
      </xsd:simpleType>
    </xsd:element>
    <xsd:element name="File_x0020_Size" ma:index="26" nillable="true" ma:displayName="File Size" ma:format="TRUE" ma:hidden="true" ma:list="Docs" ma:internalName="File_x0020_Size" ma:readOnly="true" ma:showField="SizeInKB">
      <xsd:simpleType>
        <xsd:restriction base="dms:Lookup"/>
      </xsd:simpleType>
    </xsd:element>
    <xsd:element name="FSObjType" ma:index="27" nillable="true" ma:displayName="Item Type" ma:hidden="true" ma:list="Docs" ma:internalName="FSObjType" ma:readOnly="true" ma:showField="FSType">
      <xsd:simpleType>
        <xsd:restriction base="dms:Lookup"/>
      </xsd:simpleType>
    </xsd:element>
    <xsd:element name="CheckedOutUserId" ma:index="29" nillable="true" ma:displayName="ID of the User who has the item Checked Out" ma:hidden="true" ma:list="Docs" ma:internalName="CheckedOutUserId" ma:readOnly="true" ma:showField="CheckoutUserId">
      <xsd:simpleType>
        <xsd:restriction base="dms:Lookup"/>
      </xsd:simpleType>
    </xsd:element>
    <xsd:element name="IsCheckedoutToLocal" ma:index="30" nillable="true" ma:displayName="Is Checked out to local" ma:hidden="true" ma:list="Docs" ma:internalName="IsCheckedoutToLocal" ma:readOnly="true" ma:showField="IsCheckoutToLocal">
      <xsd:simpleType>
        <xsd:restriction base="dms:Lookup"/>
      </xsd:simpleType>
    </xsd:element>
    <xsd:element name="CheckoutUser" ma:index="31"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32" nillable="true" ma:displayName="Unique Id" ma:hidden="true" ma:list="Docs" ma:internalName="UniqueId" ma:readOnly="true" ma:showField="UniqueId">
      <xsd:simpleType>
        <xsd:restriction base="dms:Lookup"/>
      </xsd:simpleType>
    </xsd:element>
    <xsd:element name="ProgId" ma:index="33" nillable="true" ma:displayName="ProgId" ma:hidden="true" ma:list="Docs" ma:internalName="ProgId" ma:readOnly="true" ma:showField="ProgId">
      <xsd:simpleType>
        <xsd:restriction base="dms:Lookup"/>
      </xsd:simpleType>
    </xsd:element>
    <xsd:element name="ScopeId" ma:index="34" nillable="true" ma:displayName="ScopeId" ma:hidden="true" ma:list="Docs" ma:internalName="ScopeId" ma:readOnly="true" ma:showField="ScopeId">
      <xsd:simpleType>
        <xsd:restriction base="dms:Lookup"/>
      </xsd:simpleType>
    </xsd:element>
    <xsd:element name="VirusStatus" ma:index="35" nillable="true" ma:displayName="Virus Status" ma:format="TRUE" ma:hidden="true" ma:list="Docs" ma:internalName="VirusStatus" ma:readOnly="true" ma:showField="Size">
      <xsd:simpleType>
        <xsd:restriction base="dms:Lookup"/>
      </xsd:simpleType>
    </xsd:element>
    <xsd:element name="CheckedOutTitle" ma:index="36" nillable="true" ma:displayName="Checked Out To" ma:format="TRUE" ma:hidden="true" ma:list="Docs" ma:internalName="CheckedOutTitle" ma:readOnly="true" ma:showField="CheckedOutTitle">
      <xsd:simpleType>
        <xsd:restriction base="dms:Lookup"/>
      </xsd:simpleType>
    </xsd:element>
    <xsd:element name="_CheckinComment" ma:index="37" nillable="true" ma:displayName="Check In Comment" ma:format="TRUE" ma:list="Docs" ma:internalName="_CheckinComment" ma:readOnly="true" ma:showField="CheckinComment">
      <xsd:simpleType>
        <xsd:restriction base="dms:Lookup"/>
      </xsd:simpleType>
    </xsd:element>
    <xsd:element name="MetaInfo" ma:index="48" nillable="true" ma:displayName="Property Bag" ma:hidden="true" ma:list="Docs" ma:internalName="MetaInfo" ma:showField="MetaInfo">
      <xsd:simpleType>
        <xsd:restriction base="dms:Lookup"/>
      </xsd:simpleType>
    </xsd:element>
    <xsd:element name="_Level" ma:index="49" nillable="true" ma:displayName="Level" ma:hidden="true" ma:internalName="_Level" ma:readOnly="true">
      <xsd:simpleType>
        <xsd:restriction base="dms:Unknown"/>
      </xsd:simpleType>
    </xsd:element>
    <xsd:element name="_IsCurrentVersion" ma:index="50" nillable="true" ma:displayName="Is Current Version" ma:hidden="true" ma:internalName="_IsCurrentVersion" ma:readOnly="true">
      <xsd:simpleType>
        <xsd:restriction base="dms:Boolean"/>
      </xsd:simpleType>
    </xsd:element>
    <xsd:element name="owshiddenversion" ma:index="54" nillable="true" ma:displayName="owshiddenversion" ma:hidden="true" ma:internalName="owshiddenversion" ma:readOnly="true">
      <xsd:simpleType>
        <xsd:restriction base="dms:Unknown"/>
      </xsd:simpleType>
    </xsd:element>
    <xsd:element name="_UIVersion" ma:index="55" nillable="true" ma:displayName="UI Version" ma:hidden="true" ma:internalName="_UIVersion" ma:readOnly="true">
      <xsd:simpleType>
        <xsd:restriction base="dms:Unknown"/>
      </xsd:simpleType>
    </xsd:element>
    <xsd:element name="_UIVersionString" ma:index="56" nillable="true" ma:displayName="Version" ma:internalName="_UIVersionString" ma:readOnly="true">
      <xsd:simpleType>
        <xsd:restriction base="dms:Text"/>
      </xsd:simpleType>
    </xsd:element>
    <xsd:element name="InstanceID" ma:index="57" nillable="true" ma:displayName="Instance ID" ma:hidden="true" ma:internalName="InstanceID" ma:readOnly="true">
      <xsd:simpleType>
        <xsd:restriction base="dms:Unknown"/>
      </xsd:simpleType>
    </xsd:element>
    <xsd:element name="Order" ma:index="58" nillable="true" ma:displayName="Order" ma:hidden="true" ma:internalName="Order">
      <xsd:simpleType>
        <xsd:restriction base="dms:Number"/>
      </xsd:simpleType>
    </xsd:element>
    <xsd:element name="GUID" ma:index="59" nillable="true" ma:displayName="GUID" ma:hidden="true" ma:internalName="GUID" ma:readOnly="true">
      <xsd:simpleType>
        <xsd:restriction base="dms:Unknown"/>
      </xsd:simpleType>
    </xsd:element>
    <xsd:element name="WorkflowVersion" ma:index="60" nillable="true" ma:displayName="Workflow Version" ma:hidden="true" ma:internalName="WorkflowVersion" ma:readOnly="true">
      <xsd:simpleType>
        <xsd:restriction base="dms:Unknown"/>
      </xsd:simpleType>
    </xsd:element>
    <xsd:element name="WorkflowInstanceID" ma:index="61" nillable="true" ma:displayName="Workflow Instance ID" ma:hidden="true" ma:internalName="WorkflowInstanceID" ma:readOnly="true">
      <xsd:simpleType>
        <xsd:restriction base="dms:Unknown"/>
      </xsd:simpleType>
    </xsd:element>
    <xsd:element name="ParentVersionString" ma:index="62" nillable="true" ma:displayName="Source Version (Converted Document)" ma:hidden="true" ma:list="Docs" ma:internalName="ParentVersionString" ma:readOnly="true" ma:showField="ParentVersionString">
      <xsd:simpleType>
        <xsd:restriction base="dms:Lookup"/>
      </xsd:simpleType>
    </xsd:element>
    <xsd:element name="ParentLeafName" ma:index="63" nillable="true" ma:displayName="Source Name (Converted Document)" ma:hidden="true" ma:list="Docs" ma:internalName="ParentLeafName" ma:readOnly="true" ma:showField="ParentLeafNam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ma:readOnly="true"/>
        <xsd:element ref="dc:title" minOccurs="0" maxOccurs="1" ma:index="8"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3F23C4F-5321-4274-832B-7B97D0BD29CE}">
  <ds:schemaRefs>
    <ds:schemaRef ds:uri="http://schemas.microsoft.com/office/2006/metadata/properties"/>
    <ds:schemaRef ds:uri="http://schemas.microsoft.com/sharepoint/v3"/>
  </ds:schemaRefs>
</ds:datastoreItem>
</file>

<file path=customXml/itemProps2.xml><?xml version="1.0" encoding="utf-8"?>
<ds:datastoreItem xmlns:ds="http://schemas.openxmlformats.org/officeDocument/2006/customXml" ds:itemID="{6A384C77-9430-44E3-B0A1-FBE1E7CF30B1}">
  <ds:schemaRefs>
    <ds:schemaRef ds:uri="http://schemas.microsoft.com/sharepoint/v3/contenttype/forms"/>
  </ds:schemaRefs>
</ds:datastoreItem>
</file>

<file path=customXml/itemProps3.xml><?xml version="1.0" encoding="utf-8"?>
<ds:datastoreItem xmlns:ds="http://schemas.openxmlformats.org/officeDocument/2006/customXml" ds:itemID="{5E80D4F9-9B81-4DD1-BE85-D0AD527A22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10163</TotalTime>
  <Words>2629</Words>
  <Application>Microsoft Office PowerPoint</Application>
  <PresentationFormat>On-screen Show (4:3)</PresentationFormat>
  <Paragraphs>586</Paragraphs>
  <Slides>29</Slides>
  <Notes>28</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blank</vt:lpstr>
      <vt:lpstr>Actrix Document</vt:lpstr>
      <vt:lpstr>Slide 1</vt:lpstr>
      <vt:lpstr>Agenda</vt:lpstr>
      <vt:lpstr>The Ribbon Interface </vt:lpstr>
      <vt:lpstr>The Ribbon API </vt:lpstr>
      <vt:lpstr>Ribbon API – Object Model</vt:lpstr>
      <vt:lpstr>Ribbon Elements - Ribbon</vt:lpstr>
      <vt:lpstr>Ribbon Elements - Ribbon</vt:lpstr>
      <vt:lpstr>Ribbon Elements - Tab</vt:lpstr>
      <vt:lpstr>Ribbon Elements - Tab</vt:lpstr>
      <vt:lpstr>Ribbon Elements - Tab</vt:lpstr>
      <vt:lpstr>Ribbon Elements - Panel</vt:lpstr>
      <vt:lpstr>Ribbon Elements - Panel</vt:lpstr>
      <vt:lpstr>Ribbon Elements - Panel</vt:lpstr>
      <vt:lpstr>Ribbon Elements - Control</vt:lpstr>
      <vt:lpstr>Ribbon Name Extraction</vt:lpstr>
      <vt:lpstr>Ribbon Considerations</vt:lpstr>
      <vt:lpstr>Lab: Ribbon API</vt:lpstr>
      <vt:lpstr>Command behavior From User Perspective</vt:lpstr>
      <vt:lpstr>Commands From the API Perspective</vt:lpstr>
      <vt:lpstr>Buttons and Other Controls</vt:lpstr>
      <vt:lpstr>Control Definitions vs. Controls</vt:lpstr>
      <vt:lpstr>Creating a ControlDefinition</vt:lpstr>
      <vt:lpstr>Command Categories</vt:lpstr>
      <vt:lpstr>When to Create User Interface elements</vt:lpstr>
      <vt:lpstr>Slide 25</vt:lpstr>
      <vt:lpstr>Lab: Command creation</vt:lpstr>
      <vt:lpstr>Slide 27</vt:lpstr>
      <vt:lpstr>Slide 28</vt:lpstr>
      <vt:lpstr>Slide 29</vt:lpstr>
    </vt:vector>
  </TitlesOfParts>
  <Company>Autodesk,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 Tinman MRD</dc:title>
  <dc:creator>Autodesk, Inc.</dc:creator>
  <cp:lastModifiedBy>liangx</cp:lastModifiedBy>
  <cp:revision>537</cp:revision>
  <dcterms:created xsi:type="dcterms:W3CDTF">2005-01-11T23:12:23Z</dcterms:created>
  <dcterms:modified xsi:type="dcterms:W3CDTF">2013-01-29T08:55:20Z</dcterms:modified>
</cp:coreProperties>
</file>