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sldIdLst>
    <p:sldId id="422" r:id="rId2"/>
    <p:sldId id="426" r:id="rId3"/>
    <p:sldId id="428" r:id="rId4"/>
    <p:sldId id="429" r:id="rId5"/>
    <p:sldId id="436" r:id="rId6"/>
    <p:sldId id="434" r:id="rId7"/>
    <p:sldId id="441" r:id="rId8"/>
    <p:sldId id="431" r:id="rId9"/>
    <p:sldId id="438" r:id="rId10"/>
    <p:sldId id="439" r:id="rId11"/>
    <p:sldId id="440" r:id="rId12"/>
    <p:sldId id="442" r:id="rId13"/>
    <p:sldId id="443" r:id="rId14"/>
    <p:sldId id="437" r:id="rId15"/>
    <p:sldId id="424" r:id="rId16"/>
  </p:sldIdLst>
  <p:sldSz cx="9144000" cy="6858000" type="screen4x3"/>
  <p:notesSz cx="6858000" cy="9144000"/>
  <p:custDataLst>
    <p:tags r:id="rId18"/>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00CC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38" autoAdjust="0"/>
    <p:restoredTop sz="80706" autoAdjust="0"/>
  </p:normalViewPr>
  <p:slideViewPr>
    <p:cSldViewPr snapToGrid="0">
      <p:cViewPr varScale="1">
        <p:scale>
          <a:sx n="81" d="100"/>
          <a:sy n="81" d="100"/>
        </p:scale>
        <p:origin x="-135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buFontTx/>
              <a:buChar char="-"/>
            </a:pPr>
            <a:r>
              <a:rPr lang="en-US" dirty="0" smtClean="0"/>
              <a:t> You need to create an </a:t>
            </a:r>
            <a:r>
              <a:rPr lang="en-US" dirty="0" err="1" smtClean="0"/>
              <a:t>InteractionEvents</a:t>
            </a:r>
            <a:r>
              <a:rPr lang="en-US" dirty="0" smtClean="0"/>
              <a:t> object to “mark” the start of your command and to use selection.</a:t>
            </a:r>
          </a:p>
          <a:p>
            <a:pPr>
              <a:buFontTx/>
              <a:buNone/>
            </a:pPr>
            <a:r>
              <a:rPr lang="en-US" dirty="0" smtClean="0"/>
              <a:t> </a:t>
            </a:r>
          </a:p>
          <a:p>
            <a:pPr>
              <a:buFontTx/>
              <a:buChar char="-"/>
            </a:pPr>
            <a:r>
              <a:rPr lang="en-US" dirty="0" smtClean="0"/>
              <a:t> Then you can listen to the events you need, like </a:t>
            </a:r>
            <a:r>
              <a:rPr lang="en-US" dirty="0" err="1" smtClean="0"/>
              <a:t>OnSelect</a:t>
            </a:r>
            <a:r>
              <a:rPr lang="en-US" dirty="0" smtClean="0"/>
              <a:t>, </a:t>
            </a:r>
            <a:r>
              <a:rPr lang="en-US" dirty="0" err="1" smtClean="0"/>
              <a:t>OnPreselect</a:t>
            </a:r>
            <a:r>
              <a:rPr lang="en-US" dirty="0" smtClean="0"/>
              <a:t>, </a:t>
            </a:r>
            <a:r>
              <a:rPr lang="en-US" dirty="0" err="1" smtClean="0"/>
              <a:t>OnMouseMove</a:t>
            </a:r>
            <a:r>
              <a:rPr lang="en-US" dirty="0" smtClean="0"/>
              <a:t>, </a:t>
            </a:r>
            <a:r>
              <a:rPr lang="en-US" dirty="0" err="1" smtClean="0"/>
              <a:t>OnTerminate</a:t>
            </a:r>
            <a:r>
              <a:rPr lang="en-US" dirty="0" smtClean="0"/>
              <a:t> so on…</a:t>
            </a:r>
          </a:p>
          <a:p>
            <a:pPr>
              <a:buFontTx/>
              <a:buChar char="-"/>
            </a:pPr>
            <a:endParaRPr lang="en-US" dirty="0" smtClean="0"/>
          </a:p>
          <a:p>
            <a:pPr>
              <a:buFontTx/>
              <a:buChar char="-"/>
            </a:pPr>
            <a:r>
              <a:rPr lang="en-US" dirty="0" smtClean="0"/>
              <a:t> You have to explicitly enable some of the events before you will be able to listen to them.</a:t>
            </a:r>
          </a:p>
          <a:p>
            <a:pPr>
              <a:buFontTx/>
              <a:buChar char="-"/>
            </a:pPr>
            <a:endParaRPr lang="en-US" dirty="0" smtClean="0"/>
          </a:p>
          <a:p>
            <a:pPr>
              <a:buFontTx/>
              <a:buChar char="-"/>
            </a:pPr>
            <a:r>
              <a:rPr lang="en-US" dirty="0" smtClean="0"/>
              <a:t> Then you can start the interaction, in which case </a:t>
            </a:r>
            <a:r>
              <a:rPr lang="en-US" dirty="0" err="1" smtClean="0"/>
              <a:t>e,g</a:t>
            </a:r>
            <a:r>
              <a:rPr lang="en-US" dirty="0" smtClean="0"/>
              <a:t>, the cursor will change to object selection and your event handlers will be called where you can react to them.</a:t>
            </a:r>
          </a:p>
          <a:p>
            <a:pPr>
              <a:buFontTx/>
              <a:buChar char="-"/>
            </a:pPr>
            <a:endParaRPr lang="en-US" dirty="0" smtClean="0"/>
          </a:p>
          <a:p>
            <a:pPr>
              <a:buFontTx/>
              <a:buChar char="-"/>
            </a:pPr>
            <a:r>
              <a:rPr lang="en-US" dirty="0" smtClean="0"/>
              <a:t> If the process was successful from your command point of view, e.g. the right objects have been selected, then you just stop the interaction. It’s always good to listen to the </a:t>
            </a:r>
            <a:r>
              <a:rPr lang="en-US" dirty="0" err="1" smtClean="0"/>
              <a:t>OnTerminate</a:t>
            </a:r>
            <a:r>
              <a:rPr lang="en-US" dirty="0" smtClean="0"/>
              <a:t> event, which is called both if the interaction was successful or if it was cancelled by the user (or starting another command).</a:t>
            </a:r>
          </a:p>
          <a:p>
            <a:pPr>
              <a:buFontTx/>
              <a:buChar char="-"/>
            </a:pPr>
            <a:endParaRPr lang="en-US" dirty="0" smtClean="0"/>
          </a:p>
          <a:p>
            <a:pPr>
              <a:buFontTx/>
              <a:buChar char="-"/>
            </a:pPr>
            <a:endParaRPr lang="en-US" dirty="0" smtClean="0"/>
          </a:p>
        </p:txBody>
      </p:sp>
      <p:sp>
        <p:nvSpPr>
          <p:cNvPr id="4" name="Slide Number Placeholder 3"/>
          <p:cNvSpPr>
            <a:spLocks noGrp="1"/>
          </p:cNvSpPr>
          <p:nvPr>
            <p:ph type="sldNum" sz="quarter" idx="5"/>
          </p:nvPr>
        </p:nvSpPr>
        <p:spPr/>
        <p:txBody>
          <a:bodyPr/>
          <a:lstStyle/>
          <a:p>
            <a:pPr>
              <a:defRPr/>
            </a:pPr>
            <a:fld id="{21464771-0117-4354-8B68-C0BE10F9E55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One issue with displaying a dialog is that by default it is independent of the Inventor main window.  This can cause a few problems: the Inventor window can cover the dialog, when the end-user minimizes the Inventor window your dialog is still be displayed, and key presses that represent keyboard shortcuts are stolen by Inventor.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 get around these problems you can make the dialog a child of the Inventor window.  The sample above does this by using the </a:t>
            </a:r>
            <a:r>
              <a:rPr lang="en-US" dirty="0" err="1" smtClean="0"/>
              <a:t>WindowWrapper</a:t>
            </a:r>
            <a:r>
              <a:rPr lang="en-US" dirty="0" smtClean="0"/>
              <a:t> utility class, shown below.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t> Selection of entities is done through the Select</a:t>
            </a:r>
            <a:r>
              <a:rPr lang="en-US" altLang="zh-CN" sz="1200" baseline="0" dirty="0" smtClean="0"/>
              <a:t> Set or through </a:t>
            </a:r>
            <a:r>
              <a:rPr lang="en-US" altLang="zh-CN" sz="1200" baseline="0" dirty="0" err="1" smtClean="0"/>
              <a:t>InteractionEvents</a:t>
            </a:r>
            <a:r>
              <a:rPr lang="en-US" altLang="zh-CN" sz="1200" baseline="0" dirty="0" smtClean="0"/>
              <a:t>.  The select set doesn’t provide any control and requires a object-action workflow.  </a:t>
            </a:r>
            <a:r>
              <a:rPr lang="en-US" altLang="zh-CN" sz="1200" baseline="0" dirty="0" err="1" smtClean="0"/>
              <a:t>InteractionEvents</a:t>
            </a:r>
            <a:r>
              <a:rPr lang="en-US" altLang="zh-CN" sz="1200" baseline="0" dirty="0" smtClean="0"/>
              <a:t> provides full control and a lot of flexibility but is difficult to implement.  The new Pick method provides the same workflow as </a:t>
            </a:r>
            <a:r>
              <a:rPr lang="en-US" altLang="zh-CN" sz="1200" baseline="0" dirty="0" err="1" smtClean="0"/>
              <a:t>InteractionEvents</a:t>
            </a:r>
            <a:r>
              <a:rPr lang="en-US" altLang="zh-CN" sz="1200" baseline="0" dirty="0" smtClean="0"/>
              <a:t> but is much easier to implement.  There is less control and flexibility but for many cases it is enough.  </a:t>
            </a:r>
            <a:r>
              <a:rPr lang="en-US" altLang="zh-CN" sz="1200" baseline="0" smtClean="0"/>
              <a:t>Instead of any events it’s just a function call that returns a single selected entity of the type specified.</a:t>
            </a:r>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15</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Introduction to Event Context Information</a:t>
            </a:r>
          </a:p>
          <a:p>
            <a:r>
              <a:rPr lang="en-US" dirty="0" smtClean="0"/>
              <a:t>The Autodesk Inventor API supports notification of many events. These events range across the entire API. Examples include notification of:</a:t>
            </a:r>
          </a:p>
          <a:p>
            <a:r>
              <a:rPr lang="en-US" dirty="0" smtClean="0"/>
              <a:t>When a file is opened or closed. </a:t>
            </a:r>
          </a:p>
          <a:p>
            <a:r>
              <a:rPr lang="en-US" dirty="0" smtClean="0"/>
              <a:t>When a browser node is activated or renamed. </a:t>
            </a:r>
          </a:p>
          <a:p>
            <a:r>
              <a:rPr lang="en-US" dirty="0" smtClean="0"/>
              <a:t>When the mouse position is updated or keyboard input is received. </a:t>
            </a:r>
          </a:p>
          <a:p>
            <a:r>
              <a:rPr lang="en-US" dirty="0" smtClean="0"/>
              <a:t>When a view or assembly is changed. </a:t>
            </a:r>
          </a:p>
          <a:p>
            <a:r>
              <a:rPr lang="en-US" dirty="0" smtClean="0"/>
              <a:t>When objects are selected. </a:t>
            </a:r>
          </a:p>
          <a:p>
            <a:r>
              <a:rPr lang="en-US" dirty="0" smtClean="0"/>
              <a:t>Currently there are more than 80 types of events fired, accessible from the API.</a:t>
            </a:r>
          </a:p>
          <a:p>
            <a:r>
              <a:rPr lang="en-US" dirty="0" smtClean="0"/>
              <a:t>Events are the means through which your application is made aware of and reacts to actions outside its control. Events are also the basis for user interaction. If you want to trace mouse movement or know when a key has been pressed, your application must set up a handler for these specific events.</a:t>
            </a:r>
          </a:p>
          <a:p>
            <a:r>
              <a:rPr lang="en-US" dirty="0" smtClean="0"/>
              <a:t/>
            </a:r>
            <a:br>
              <a:rPr lang="en-US" dirty="0" smtClean="0"/>
            </a:br>
            <a:r>
              <a:rPr lang="en-US" b="1" dirty="0" smtClean="0"/>
              <a:t>The Purpose of Event Context Information</a:t>
            </a:r>
          </a:p>
          <a:p>
            <a:r>
              <a:rPr lang="en-US" dirty="0" smtClean="0"/>
              <a:t>The majority of events are straightforward - they simply provide notification that something has occurred. However, there are some situations when a little more information is required or some contextual information is helpful.</a:t>
            </a:r>
          </a:p>
          <a:p>
            <a:r>
              <a:rPr lang="en-US" dirty="0" smtClean="0"/>
              <a:t>Consider when a file is dirtied, for example. The terms "dirtied" and "smudged" refer to the edit state of the document, somewhat </a:t>
            </a:r>
            <a:r>
              <a:rPr lang="en-US" dirty="0" err="1" smtClean="0"/>
              <a:t>analagous</a:t>
            </a:r>
            <a:r>
              <a:rPr lang="en-US" dirty="0" smtClean="0"/>
              <a:t> to paper drawings that have been manually revised. If changes have </a:t>
            </a:r>
            <a:r>
              <a:rPr lang="en-US" dirty="0" err="1" smtClean="0"/>
              <a:t>occured</a:t>
            </a:r>
            <a:r>
              <a:rPr lang="en-US" dirty="0" smtClean="0"/>
              <a:t> that would cause Autodesk Inventor to ask if you wish to save the file before exiting, that file is considered dirtied until saved. But some actions - a rebuild or the addition of client graphics, for example - do not affect the shape of the model, but can still be considered a change, or a "smudging" of the document. It can be useful to know such contextual information when an event occurs.</a:t>
            </a:r>
          </a:p>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910C00D-F51F-4611-AB22-CEDA16690D0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2984" y="1232470"/>
            <a:ext cx="7899780" cy="4859059"/>
          </a:xfrm>
          <a:prstGeom prst="rect">
            <a:avLst/>
          </a:prstGeom>
        </p:spPr>
        <p:txBody>
          <a:bodyPr/>
          <a:lstStyle>
            <a:lvl1pPr>
              <a:buNone/>
              <a:defRPr b="1" baseline="0">
                <a:latin typeface="Arial" pitchFamily="34" charset="0"/>
                <a:cs typeface="Arial" pitchFamily="34" charset="0"/>
              </a:defRPr>
            </a:lvl1pPr>
          </a:lstStyle>
          <a:p>
            <a:pPr lvl="0"/>
            <a:r>
              <a:rPr lang="en-US" dirty="0" smtClean="0"/>
              <a:t>Click to edit Master text styles</a:t>
            </a:r>
          </a:p>
        </p:txBody>
      </p:sp>
      <p:sp>
        <p:nvSpPr>
          <p:cNvPr id="7" name="Text Placeholder 6"/>
          <p:cNvSpPr>
            <a:spLocks noGrp="1"/>
          </p:cNvSpPr>
          <p:nvPr>
            <p:ph type="body" sz="quarter" idx="11"/>
          </p:nvPr>
        </p:nvSpPr>
        <p:spPr>
          <a:xfrm>
            <a:off x="346952" y="550734"/>
            <a:ext cx="8196221" cy="657980"/>
          </a:xfrm>
          <a:prstGeom prst="rect">
            <a:avLst/>
          </a:prstGeom>
        </p:spPr>
        <p:txBody>
          <a:bodyPr/>
          <a:lstStyle>
            <a:lvl1pPr>
              <a:buNone/>
              <a:defRPr sz="3500" b="1" spc="-14"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6"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Confidential Information </a:t>
            </a:r>
            <a:r>
              <a:rPr lang="en-US" sz="800" b="1" u="none" dirty="0" smtClean="0">
                <a:solidFill>
                  <a:srgbClr val="969696"/>
                </a:solidFill>
                <a:cs typeface="+mn-cs"/>
              </a:rPr>
              <a:t>January 2010</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5" r:id="rId14"/>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SD_6"/>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Inventor Events</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Placeholder 1"/>
          <p:cNvSpPr>
            <a:spLocks noGrp="1"/>
          </p:cNvSpPr>
          <p:nvPr>
            <p:ph type="body" sz="quarter" idx="10"/>
          </p:nvPr>
        </p:nvSpPr>
        <p:spPr>
          <a:xfrm>
            <a:off x="349530" y="1107205"/>
            <a:ext cx="7899400" cy="4739413"/>
          </a:xfrm>
        </p:spPr>
        <p:txBody>
          <a:bodyPr/>
          <a:lstStyle/>
          <a:p>
            <a:endParaRPr lang="en-US" b="0" dirty="0" smtClean="0">
              <a:latin typeface="Arial" charset="0"/>
              <a:cs typeface="Arial" charset="0"/>
            </a:endParaRPr>
          </a:p>
          <a:p>
            <a:r>
              <a:rPr lang="en-US" i="1" dirty="0" err="1" smtClean="0">
                <a:latin typeface="Arial" charset="0"/>
                <a:cs typeface="Arial" charset="0"/>
              </a:rPr>
              <a:t>InteractionEvents</a:t>
            </a:r>
            <a:r>
              <a:rPr lang="en-US" b="0" dirty="0" smtClean="0">
                <a:latin typeface="Arial" charset="0"/>
                <a:cs typeface="Arial" charset="0"/>
              </a:rPr>
              <a:t> object is created using the </a:t>
            </a:r>
            <a:r>
              <a:rPr lang="en-US" i="1" dirty="0" err="1" smtClean="0">
                <a:latin typeface="Arial" charset="0"/>
                <a:cs typeface="Arial" charset="0"/>
              </a:rPr>
              <a:t>CreateInteractionEvents</a:t>
            </a:r>
            <a:r>
              <a:rPr lang="en-US" b="0" dirty="0" smtClean="0">
                <a:latin typeface="Arial" charset="0"/>
                <a:cs typeface="Arial" charset="0"/>
              </a:rPr>
              <a:t> method of the </a:t>
            </a:r>
            <a:r>
              <a:rPr lang="en-US" i="1" dirty="0" err="1" smtClean="0">
                <a:latin typeface="Arial" charset="0"/>
                <a:cs typeface="Arial" charset="0"/>
              </a:rPr>
              <a:t>CommandManager</a:t>
            </a:r>
            <a:r>
              <a:rPr lang="en-US" b="0" dirty="0" smtClean="0">
                <a:latin typeface="Arial" charset="0"/>
                <a:cs typeface="Arial" charset="0"/>
              </a:rPr>
              <a:t>.</a:t>
            </a:r>
          </a:p>
          <a:p>
            <a:endParaRPr lang="en-US" sz="1000" b="0" dirty="0" smtClean="0">
              <a:latin typeface="Arial" charset="0"/>
              <a:cs typeface="Arial" charset="0"/>
            </a:endParaRPr>
          </a:p>
          <a:p>
            <a:r>
              <a:rPr lang="en-US" b="0" dirty="0" smtClean="0">
                <a:latin typeface="Arial" charset="0"/>
                <a:cs typeface="Arial" charset="0"/>
              </a:rPr>
              <a:t>The created </a:t>
            </a:r>
            <a:r>
              <a:rPr lang="en-US" i="1" dirty="0" err="1" smtClean="0">
                <a:latin typeface="Arial" charset="0"/>
                <a:cs typeface="Arial" charset="0"/>
              </a:rPr>
              <a:t>InteractionEvents</a:t>
            </a:r>
            <a:r>
              <a:rPr lang="en-US" b="0" dirty="0" smtClean="0">
                <a:latin typeface="Arial" charset="0"/>
                <a:cs typeface="Arial" charset="0"/>
              </a:rPr>
              <a:t> object is </a:t>
            </a:r>
            <a:br>
              <a:rPr lang="en-US" b="0" dirty="0" smtClean="0">
                <a:latin typeface="Arial" charset="0"/>
                <a:cs typeface="Arial" charset="0"/>
              </a:rPr>
            </a:br>
            <a:r>
              <a:rPr lang="en-US" b="0" dirty="0" smtClean="0">
                <a:latin typeface="Arial" charset="0"/>
                <a:cs typeface="Arial" charset="0"/>
              </a:rPr>
              <a:t>associated with the currently </a:t>
            </a:r>
            <a:br>
              <a:rPr lang="en-US" b="0" dirty="0" smtClean="0">
                <a:latin typeface="Arial" charset="0"/>
                <a:cs typeface="Arial" charset="0"/>
              </a:rPr>
            </a:br>
            <a:r>
              <a:rPr lang="en-US" b="0" dirty="0" smtClean="0">
                <a:latin typeface="Arial" charset="0"/>
                <a:cs typeface="Arial" charset="0"/>
              </a:rPr>
              <a:t>active document.</a:t>
            </a:r>
          </a:p>
          <a:p>
            <a:endParaRPr lang="en-US" sz="1000" b="0" dirty="0" smtClean="0">
              <a:latin typeface="Arial" charset="0"/>
              <a:cs typeface="Arial" charset="0"/>
            </a:endParaRPr>
          </a:p>
          <a:p>
            <a:r>
              <a:rPr lang="en-US" b="0" dirty="0" smtClean="0">
                <a:latin typeface="Arial" charset="0"/>
                <a:cs typeface="Arial" charset="0"/>
              </a:rPr>
              <a:t>Creating the </a:t>
            </a:r>
            <a:r>
              <a:rPr lang="en-US" i="1" dirty="0" err="1" smtClean="0">
                <a:latin typeface="Arial" charset="0"/>
                <a:cs typeface="Arial" charset="0"/>
              </a:rPr>
              <a:t>InteractionEvents</a:t>
            </a:r>
            <a:r>
              <a:rPr lang="en-US" b="0" dirty="0" smtClean="0">
                <a:latin typeface="Arial" charset="0"/>
                <a:cs typeface="Arial" charset="0"/>
              </a:rPr>
              <a:t> object </a:t>
            </a:r>
            <a:br>
              <a:rPr lang="en-US" b="0" dirty="0" smtClean="0">
                <a:latin typeface="Arial" charset="0"/>
                <a:cs typeface="Arial" charset="0"/>
              </a:rPr>
            </a:br>
            <a:r>
              <a:rPr lang="en-US" b="0" dirty="0" smtClean="0">
                <a:latin typeface="Arial" charset="0"/>
                <a:cs typeface="Arial" charset="0"/>
              </a:rPr>
              <a:t>doesn’t have any effect on Inventor </a:t>
            </a:r>
            <a:br>
              <a:rPr lang="en-US" b="0" dirty="0" smtClean="0">
                <a:latin typeface="Arial" charset="0"/>
                <a:cs typeface="Arial" charset="0"/>
              </a:rPr>
            </a:br>
            <a:r>
              <a:rPr lang="en-US" b="0" dirty="0" smtClean="0">
                <a:latin typeface="Arial" charset="0"/>
                <a:cs typeface="Arial" charset="0"/>
              </a:rPr>
              <a:t>until you call it’s Start method.</a:t>
            </a:r>
          </a:p>
        </p:txBody>
      </p:sp>
      <p:graphicFrame>
        <p:nvGraphicFramePr>
          <p:cNvPr id="1191940" name="Object 4"/>
          <p:cNvGraphicFramePr>
            <a:graphicFrameLocks noChangeAspect="1"/>
          </p:cNvGraphicFramePr>
          <p:nvPr/>
        </p:nvGraphicFramePr>
        <p:xfrm>
          <a:off x="6249300" y="2454564"/>
          <a:ext cx="2463943" cy="2934854"/>
        </p:xfrm>
        <a:graphic>
          <a:graphicData uri="http://schemas.openxmlformats.org/presentationml/2006/ole">
            <p:oleObj spid="_x0000_s23554" name="Actrix Document" r:id="rId4" imgW="2377440" imgH="2834640" progId="">
              <p:embed/>
            </p:oleObj>
          </a:graphicData>
        </a:graphic>
      </p:graphicFrame>
      <p:sp>
        <p:nvSpPr>
          <p:cNvPr id="8" name="Text Placeholder 7"/>
          <p:cNvSpPr>
            <a:spLocks noGrp="1"/>
          </p:cNvSpPr>
          <p:nvPr>
            <p:ph type="body" sz="quarter" idx="11"/>
          </p:nvPr>
        </p:nvSpPr>
        <p:spPr>
          <a:xfrm>
            <a:off x="292243" y="315328"/>
            <a:ext cx="8196262" cy="657225"/>
          </a:xfrm>
        </p:spPr>
        <p:txBody>
          <a:bodyPr/>
          <a:lstStyle/>
          <a:p>
            <a:pPr>
              <a:defRPr/>
            </a:pPr>
            <a:r>
              <a:rPr lang="en-US" b="0" dirty="0" smtClean="0"/>
              <a:t>Interaction Events</a:t>
            </a:r>
            <a:endParaRPr lang="en-US" b="0"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1"/>
          <p:cNvSpPr>
            <a:spLocks noGrp="1"/>
          </p:cNvSpPr>
          <p:nvPr>
            <p:ph type="body" sz="quarter" idx="10"/>
          </p:nvPr>
        </p:nvSpPr>
        <p:spPr>
          <a:xfrm>
            <a:off x="612775" y="1231900"/>
            <a:ext cx="7899400" cy="4859338"/>
          </a:xfrm>
        </p:spPr>
        <p:txBody>
          <a:bodyPr/>
          <a:lstStyle/>
          <a:p>
            <a:endParaRPr lang="en-US" b="0" dirty="0" smtClean="0">
              <a:latin typeface="Arial" charset="0"/>
              <a:cs typeface="Arial" charset="0"/>
            </a:endParaRPr>
          </a:p>
          <a:p>
            <a:pPr marL="457200" indent="-457200">
              <a:buFont typeface="+mj-lt"/>
              <a:buAutoNum type="arabicPeriod"/>
            </a:pPr>
            <a:r>
              <a:rPr lang="en-US" b="0" dirty="0" smtClean="0">
                <a:latin typeface="Arial" charset="0"/>
                <a:cs typeface="Arial" charset="0"/>
              </a:rPr>
              <a:t>Create </a:t>
            </a:r>
            <a:r>
              <a:rPr lang="en-US" i="1" dirty="0" err="1" smtClean="0">
                <a:latin typeface="Arial" charset="0"/>
                <a:cs typeface="Arial" charset="0"/>
              </a:rPr>
              <a:t>InteractionEvents</a:t>
            </a:r>
            <a:r>
              <a:rPr lang="en-US" b="0" dirty="0" smtClean="0">
                <a:latin typeface="Arial" charset="0"/>
                <a:cs typeface="Arial" charset="0"/>
              </a:rPr>
              <a:t> object.</a:t>
            </a:r>
          </a:p>
          <a:p>
            <a:pPr marL="457200" indent="-457200">
              <a:buFont typeface="+mj-lt"/>
              <a:buAutoNum type="arabicPeriod"/>
            </a:pPr>
            <a:endParaRPr lang="en-US" sz="1000" b="0" dirty="0" smtClean="0">
              <a:latin typeface="Arial" charset="0"/>
              <a:cs typeface="Arial" charset="0"/>
            </a:endParaRPr>
          </a:p>
          <a:p>
            <a:pPr marL="457200" indent="-457200">
              <a:buFont typeface="+mj-lt"/>
              <a:buAutoNum type="arabicPeriod"/>
            </a:pPr>
            <a:r>
              <a:rPr lang="en-US" b="0" dirty="0" smtClean="0">
                <a:latin typeface="Arial" charset="0"/>
                <a:cs typeface="Arial" charset="0"/>
              </a:rPr>
              <a:t>Connect to the desired event sets.</a:t>
            </a:r>
          </a:p>
          <a:p>
            <a:pPr marL="457200" indent="-457200">
              <a:buFont typeface="+mj-lt"/>
              <a:buAutoNum type="arabicPeriod"/>
            </a:pPr>
            <a:endParaRPr lang="en-US" sz="1000" b="0" dirty="0" smtClean="0">
              <a:latin typeface="Arial" charset="0"/>
              <a:cs typeface="Arial" charset="0"/>
            </a:endParaRPr>
          </a:p>
          <a:p>
            <a:pPr marL="457200" indent="-457200">
              <a:buFont typeface="+mj-lt"/>
              <a:buAutoNum type="arabicPeriod"/>
            </a:pPr>
            <a:r>
              <a:rPr lang="en-US" b="0" dirty="0" smtClean="0">
                <a:latin typeface="Arial" charset="0"/>
                <a:cs typeface="Arial" charset="0"/>
              </a:rPr>
              <a:t>Set properties of the various event sets to get the desired behavior.</a:t>
            </a:r>
          </a:p>
          <a:p>
            <a:pPr marL="457200" indent="-457200">
              <a:buFont typeface="+mj-lt"/>
              <a:buAutoNum type="arabicPeriod"/>
            </a:pPr>
            <a:endParaRPr lang="en-US" sz="1000" b="0" dirty="0" smtClean="0">
              <a:latin typeface="Arial" charset="0"/>
              <a:cs typeface="Arial" charset="0"/>
            </a:endParaRPr>
          </a:p>
          <a:p>
            <a:pPr marL="457200" indent="-457200">
              <a:buFont typeface="+mj-lt"/>
              <a:buAutoNum type="arabicPeriod"/>
            </a:pPr>
            <a:r>
              <a:rPr lang="en-US" b="0" dirty="0" smtClean="0">
                <a:latin typeface="Arial" charset="0"/>
                <a:cs typeface="Arial" charset="0"/>
              </a:rPr>
              <a:t>Start the </a:t>
            </a:r>
            <a:r>
              <a:rPr lang="en-US" i="1" dirty="0" err="1" smtClean="0">
                <a:latin typeface="Arial" charset="0"/>
                <a:cs typeface="Arial" charset="0"/>
              </a:rPr>
              <a:t>InteractionEvents</a:t>
            </a:r>
            <a:r>
              <a:rPr lang="en-US" b="0" dirty="0" smtClean="0">
                <a:latin typeface="Arial" charset="0"/>
                <a:cs typeface="Arial" charset="0"/>
              </a:rPr>
              <a:t> object.</a:t>
            </a:r>
          </a:p>
          <a:p>
            <a:pPr marL="457200" indent="-457200">
              <a:buFont typeface="+mj-lt"/>
              <a:buAutoNum type="arabicPeriod"/>
            </a:pPr>
            <a:endParaRPr lang="en-US" sz="1000" b="0" dirty="0" smtClean="0">
              <a:latin typeface="Arial" charset="0"/>
              <a:cs typeface="Arial" charset="0"/>
            </a:endParaRPr>
          </a:p>
          <a:p>
            <a:pPr marL="457200" indent="-457200">
              <a:buFont typeface="+mj-lt"/>
              <a:buAutoNum type="arabicPeriod"/>
            </a:pPr>
            <a:r>
              <a:rPr lang="en-US" b="0" dirty="0" smtClean="0">
                <a:latin typeface="Arial" charset="0"/>
                <a:cs typeface="Arial" charset="0"/>
              </a:rPr>
              <a:t>Listen for and react to the events.</a:t>
            </a:r>
          </a:p>
          <a:p>
            <a:pPr marL="457200" indent="-457200">
              <a:buFont typeface="+mj-lt"/>
              <a:buAutoNum type="arabicPeriod"/>
            </a:pPr>
            <a:endParaRPr lang="en-US" sz="1000" b="0" dirty="0" smtClean="0">
              <a:latin typeface="Arial" charset="0"/>
              <a:cs typeface="Arial" charset="0"/>
            </a:endParaRPr>
          </a:p>
          <a:p>
            <a:pPr marL="457200" indent="-457200">
              <a:buFont typeface="+mj-lt"/>
              <a:buAutoNum type="arabicPeriod"/>
            </a:pPr>
            <a:r>
              <a:rPr lang="en-US" b="0" dirty="0" smtClean="0">
                <a:latin typeface="Arial" charset="0"/>
                <a:cs typeface="Arial" charset="0"/>
              </a:rPr>
              <a:t>Stop the </a:t>
            </a:r>
            <a:r>
              <a:rPr lang="en-US" i="1" dirty="0" err="1" smtClean="0">
                <a:latin typeface="Arial" charset="0"/>
                <a:cs typeface="Arial" charset="0"/>
              </a:rPr>
              <a:t>InteractionEvents</a:t>
            </a:r>
            <a:r>
              <a:rPr lang="en-US" b="0" dirty="0" smtClean="0">
                <a:latin typeface="Arial" charset="0"/>
                <a:cs typeface="Arial" charset="0"/>
              </a:rPr>
              <a:t> when finished and watch for the </a:t>
            </a:r>
            <a:r>
              <a:rPr lang="en-US" i="1" dirty="0" err="1" smtClean="0">
                <a:latin typeface="Arial" charset="0"/>
                <a:cs typeface="Arial" charset="0"/>
              </a:rPr>
              <a:t>OnTerminate</a:t>
            </a:r>
            <a:r>
              <a:rPr lang="en-US" b="0" dirty="0" smtClean="0">
                <a:latin typeface="Arial" charset="0"/>
                <a:cs typeface="Arial" charset="0"/>
              </a:rPr>
              <a:t> event.</a:t>
            </a:r>
          </a:p>
        </p:txBody>
      </p:sp>
      <p:sp>
        <p:nvSpPr>
          <p:cNvPr id="4" name="Text Placeholder 3"/>
          <p:cNvSpPr>
            <a:spLocks noGrp="1"/>
          </p:cNvSpPr>
          <p:nvPr>
            <p:ph type="body" sz="quarter" idx="11"/>
          </p:nvPr>
        </p:nvSpPr>
        <p:spPr>
          <a:xfrm>
            <a:off x="347663" y="550863"/>
            <a:ext cx="8196262" cy="657225"/>
          </a:xfrm>
        </p:spPr>
        <p:txBody>
          <a:bodyPr/>
          <a:lstStyle/>
          <a:p>
            <a:pPr>
              <a:defRPr/>
            </a:pPr>
            <a:r>
              <a:rPr lang="en-US" b="0" dirty="0" smtClean="0"/>
              <a:t>Interaction Events - Workflow</a:t>
            </a:r>
            <a:endParaRPr lang="en-US" b="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46952" y="277609"/>
            <a:ext cx="8196221" cy="657980"/>
          </a:xfrm>
        </p:spPr>
        <p:txBody>
          <a:bodyPr/>
          <a:lstStyle/>
          <a:p>
            <a:r>
              <a:rPr lang="fr-FR" b="0" dirty="0" err="1" smtClean="0"/>
              <a:t>Implementing</a:t>
            </a:r>
            <a:r>
              <a:rPr lang="fr-FR" b="0" dirty="0" smtClean="0"/>
              <a:t> a </a:t>
            </a:r>
            <a:r>
              <a:rPr lang="fr-FR" b="0" dirty="0" err="1" smtClean="0"/>
              <a:t>child</a:t>
            </a:r>
            <a:r>
              <a:rPr lang="fr-FR" b="0" dirty="0" smtClean="0"/>
              <a:t> </a:t>
            </a:r>
            <a:r>
              <a:rPr lang="fr-FR" b="0" dirty="0" err="1" smtClean="0"/>
              <a:t>modeless</a:t>
            </a:r>
            <a:r>
              <a:rPr lang="fr-FR" b="0" dirty="0" smtClean="0"/>
              <a:t> </a:t>
            </a:r>
            <a:r>
              <a:rPr lang="fr-FR" b="0" dirty="0" err="1" smtClean="0"/>
              <a:t>Dialog</a:t>
            </a:r>
            <a:endParaRPr lang="en-US" b="0" dirty="0"/>
          </a:p>
        </p:txBody>
      </p:sp>
      <p:sp>
        <p:nvSpPr>
          <p:cNvPr id="38914" name="Text Box 2"/>
          <p:cNvSpPr txBox="1">
            <a:spLocks noChangeArrowheads="1"/>
          </p:cNvSpPr>
          <p:nvPr/>
        </p:nvSpPr>
        <p:spPr bwMode="auto">
          <a:xfrm>
            <a:off x="493712" y="1163685"/>
            <a:ext cx="7210371" cy="4553943"/>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Class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WindowWrapper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Implements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System.Windows.Forms.IWin32Window</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_hwnd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IntPtr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New</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handle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IntPtr)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_hwnd = handle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ReadOnly</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Property</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Handle()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IntPtr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Implements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System.Windows.Forms.IWin32Window.Handle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Get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Return</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_hwnd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Get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Property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DisplayAsChildDlg()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myForm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New</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CustomForm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myForm.Show(</a:t>
            </a:r>
            <a:r>
              <a:rPr kumimoji="0" lang="en-US" sz="1200" b="1" i="0" u="none" strike="noStrike" cap="none" normalizeH="0" baseline="0" noProof="1" smtClean="0">
                <a:ln>
                  <a:noFill/>
                </a:ln>
                <a:solidFill>
                  <a:srgbClr val="0000FF"/>
                </a:solidFill>
                <a:effectLst/>
                <a:latin typeface="Courier New" pitchFamily="49" charset="0"/>
              </a:rPr>
              <a:t>New</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WindowWrapper(m_inventorApplication.MainFrameHWND))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Font typeface="Arial" pitchFamily="34" charset="0"/>
              <a:buChar char="•"/>
            </a:pPr>
            <a:r>
              <a:rPr lang="en-US" altLang="zh-CN" dirty="0" err="1" smtClean="0"/>
              <a:t>CommandManager.Pick</a:t>
            </a:r>
            <a:endParaRPr lang="en-US" altLang="zh-CN" dirty="0" smtClean="0"/>
          </a:p>
          <a:p>
            <a:pPr>
              <a:buFont typeface="Arial" pitchFamily="34" charset="0"/>
              <a:buChar char="•"/>
            </a:pPr>
            <a:r>
              <a:rPr lang="en-US" altLang="zh-CN" dirty="0" smtClean="0"/>
              <a:t>Simplified entity selection</a:t>
            </a:r>
          </a:p>
          <a:p>
            <a:pPr>
              <a:buFont typeface="Arial" pitchFamily="34" charset="0"/>
              <a:buChar char="•"/>
            </a:pPr>
            <a:r>
              <a:rPr lang="en-US" altLang="zh-CN" dirty="0" smtClean="0"/>
              <a:t>Pre-select and select events outside of </a:t>
            </a:r>
            <a:br>
              <a:rPr lang="en-US" altLang="zh-CN" dirty="0" smtClean="0"/>
            </a:br>
            <a:r>
              <a:rPr lang="en-US" altLang="zh-CN" dirty="0" err="1" smtClean="0"/>
              <a:t>InteractionEvents</a:t>
            </a:r>
            <a:endParaRPr lang="en-US" altLang="zh-CN" smtClean="0"/>
          </a:p>
          <a:p>
            <a:pPr>
              <a:buFont typeface="Arial" pitchFamily="34" charset="0"/>
              <a:buChar char="•"/>
            </a:pPr>
            <a:endParaRPr lang="en-US" altLang="zh-CN" dirty="0" smtClean="0"/>
          </a:p>
          <a:p>
            <a:endParaRPr lang="zh-CN" altLang="en-US" dirty="0"/>
          </a:p>
        </p:txBody>
      </p:sp>
      <p:sp>
        <p:nvSpPr>
          <p:cNvPr id="3" name="Text Placeholder 2"/>
          <p:cNvSpPr>
            <a:spLocks noGrp="1"/>
          </p:cNvSpPr>
          <p:nvPr>
            <p:ph type="body" sz="quarter" idx="11"/>
          </p:nvPr>
        </p:nvSpPr>
        <p:spPr/>
        <p:txBody>
          <a:bodyPr/>
          <a:lstStyle/>
          <a:p>
            <a:r>
              <a:rPr lang="en-US" altLang="zh-CN" dirty="0" smtClean="0"/>
              <a:t>Pick method</a:t>
            </a:r>
            <a:endParaRPr lang="zh-CN" altLang="en-US" dirty="0"/>
          </a:p>
        </p:txBody>
      </p:sp>
      <p:sp>
        <p:nvSpPr>
          <p:cNvPr id="37889" name="Rectangle 1"/>
          <p:cNvSpPr>
            <a:spLocks noChangeArrowheads="1"/>
          </p:cNvSpPr>
          <p:nvPr/>
        </p:nvSpPr>
        <p:spPr bwMode="auto">
          <a:xfrm>
            <a:off x="669303" y="3347078"/>
            <a:ext cx="7814820" cy="2077492"/>
          </a:xfrm>
          <a:prstGeom prst="rect">
            <a:avLst/>
          </a:prstGeom>
          <a:solidFill>
            <a:schemeClr val="tx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GetSingleSelection</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Get a feature selection from the user</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oObject</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Object</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oObject</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m_inventorApplication.CommandManager.Pick</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50" b="1"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SelectionFilterEnum</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.kPartFeatureFilter</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"Pick a feature"</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MsgBox</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"Picked: "</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50" b="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oObject.Name</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50" b="1"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6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1" u="none" strike="noStrike" cap="none" normalizeH="0" baseline="0" dirty="0" smtClean="0">
              <a:ln>
                <a:noFill/>
              </a:ln>
              <a:solidFill>
                <a:schemeClr val="tx1"/>
              </a:solidFill>
              <a:effectLst/>
              <a:latin typeface="Courier New" pitchFamily="49" charset="0"/>
              <a:ea typeface="宋体" pitchFamily="2" charset="-122"/>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Lab</a:t>
            </a:r>
            <a:r>
              <a:rPr lang="fr-FR" dirty="0" smtClean="0"/>
              <a:t>: Events and User Interaction </a:t>
            </a:r>
            <a:endParaRPr lang="en-US" dirty="0"/>
          </a:p>
        </p:txBody>
      </p:sp>
      <p:sp>
        <p:nvSpPr>
          <p:cNvPr id="3" name="Content Placeholder 2"/>
          <p:cNvSpPr>
            <a:spLocks noGrp="1"/>
          </p:cNvSpPr>
          <p:nvPr>
            <p:ph idx="1"/>
          </p:nvPr>
        </p:nvSpPr>
        <p:spPr>
          <a:xfrm>
            <a:off x="319088" y="1416050"/>
            <a:ext cx="8062912" cy="4167332"/>
          </a:xfrm>
        </p:spPr>
        <p:txBody>
          <a:bodyPr/>
          <a:lstStyle/>
          <a:p>
            <a:r>
              <a:rPr lang="en-US" dirty="0" smtClean="0"/>
              <a:t>Create an </a:t>
            </a:r>
            <a:r>
              <a:rPr lang="en-US" dirty="0" err="1" smtClean="0"/>
              <a:t>addin</a:t>
            </a:r>
            <a:r>
              <a:rPr lang="en-US" dirty="0" smtClean="0"/>
              <a:t> project that listens to a simple event, e.g. </a:t>
            </a:r>
            <a:r>
              <a:rPr lang="en-US" dirty="0" err="1" smtClean="0"/>
              <a:t>ApplicationEvents</a:t>
            </a:r>
            <a:r>
              <a:rPr lang="en-US" dirty="0" smtClean="0"/>
              <a:t>.</a:t>
            </a:r>
          </a:p>
          <a:p>
            <a:endParaRPr lang="en-US" sz="1000" dirty="0" smtClean="0"/>
          </a:p>
          <a:p>
            <a:r>
              <a:rPr lang="en-US" dirty="0" smtClean="0"/>
              <a:t>Create a class that listens to </a:t>
            </a:r>
            <a:r>
              <a:rPr lang="en-US" dirty="0" err="1" smtClean="0"/>
              <a:t>InteractionEvents</a:t>
            </a:r>
            <a:r>
              <a:rPr lang="en-US" dirty="0" smtClean="0"/>
              <a:t> and </a:t>
            </a:r>
            <a:r>
              <a:rPr lang="en-US" dirty="0" err="1" smtClean="0"/>
              <a:t>SelectEvents</a:t>
            </a:r>
            <a:r>
              <a:rPr lang="en-US" dirty="0" smtClean="0"/>
              <a:t>.</a:t>
            </a:r>
          </a:p>
          <a:p>
            <a:endParaRPr lang="en-US" sz="1000" dirty="0" smtClean="0"/>
          </a:p>
          <a:p>
            <a:r>
              <a:rPr lang="en-US" dirty="0" smtClean="0"/>
              <a:t>Use </a:t>
            </a:r>
            <a:r>
              <a:rPr lang="en-US" dirty="0" err="1" smtClean="0"/>
              <a:t>SelectEvents.OnSelect</a:t>
            </a:r>
            <a:r>
              <a:rPr lang="en-US" dirty="0" smtClean="0"/>
              <a:t> to display a </a:t>
            </a:r>
            <a:r>
              <a:rPr lang="en-US" dirty="0" err="1" smtClean="0"/>
              <a:t>MessageBox</a:t>
            </a:r>
            <a:r>
              <a:rPr lang="en-US" dirty="0" smtClean="0"/>
              <a:t> that indicates the type of the entity the user just selected.</a:t>
            </a:r>
          </a:p>
          <a:p>
            <a:endParaRPr lang="en-US" sz="1000" dirty="0" smtClean="0"/>
          </a:p>
          <a:p>
            <a:r>
              <a:rPr lang="en-US" dirty="0" smtClean="0"/>
              <a:t>Create a simple Form with a button to interact with your event class (Display the form as child modeless).</a:t>
            </a:r>
            <a:endParaRPr lang="en-US"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3" name="TextBox 2"/>
          <p:cNvSpPr txBox="1"/>
          <p:nvPr/>
        </p:nvSpPr>
        <p:spPr>
          <a:xfrm>
            <a:off x="659566" y="1409075"/>
            <a:ext cx="7210270" cy="2185214"/>
          </a:xfrm>
          <a:prstGeom prst="rect">
            <a:avLst/>
          </a:prstGeom>
          <a:noFill/>
        </p:spPr>
        <p:txBody>
          <a:bodyPr wrap="square" rtlCol="0">
            <a:spAutoFit/>
          </a:bodyPr>
          <a:lstStyle/>
          <a:p>
            <a:pPr lvl="0">
              <a:buFont typeface="Wingdings" pitchFamily="2" charset="2"/>
              <a:buChar char="Ø"/>
            </a:pPr>
            <a:r>
              <a:rPr lang="en-US" sz="2400" u="none" dirty="0" smtClean="0"/>
              <a:t>  Inventor Events</a:t>
            </a:r>
          </a:p>
          <a:p>
            <a:pPr lvl="0">
              <a:buFont typeface="Wingdings" pitchFamily="2" charset="2"/>
              <a:buChar char="Ø"/>
            </a:pPr>
            <a:endParaRPr lang="en-US" sz="1000" u="none" dirty="0" smtClean="0"/>
          </a:p>
          <a:p>
            <a:pPr lvl="0">
              <a:buFont typeface="Wingdings" pitchFamily="2" charset="2"/>
              <a:buChar char="Ø"/>
            </a:pPr>
            <a:r>
              <a:rPr lang="en-US" sz="2400" u="none" dirty="0" smtClean="0"/>
              <a:t>  Events in </a:t>
            </a:r>
            <a:r>
              <a:rPr lang="en-US" sz="2400" u="none" dirty="0" err="1" smtClean="0"/>
              <a:t>VB.Net</a:t>
            </a:r>
            <a:endParaRPr lang="en-US" sz="2400" u="none" dirty="0" smtClean="0"/>
          </a:p>
          <a:p>
            <a:pPr lvl="0">
              <a:buFont typeface="Wingdings" pitchFamily="2" charset="2"/>
              <a:buChar char="Ø"/>
            </a:pPr>
            <a:endParaRPr lang="en-US" sz="1000" u="none" dirty="0" smtClean="0"/>
          </a:p>
          <a:p>
            <a:pPr lvl="0">
              <a:buFont typeface="Wingdings" pitchFamily="2" charset="2"/>
              <a:buChar char="Ø"/>
            </a:pPr>
            <a:r>
              <a:rPr lang="en-US" sz="2400" u="none" dirty="0" smtClean="0"/>
              <a:t>  Events in C#</a:t>
            </a:r>
          </a:p>
          <a:p>
            <a:pPr lvl="0">
              <a:buFont typeface="Wingdings" pitchFamily="2" charset="2"/>
              <a:buChar char="Ø"/>
            </a:pPr>
            <a:endParaRPr lang="en-US" sz="1000" u="none" dirty="0" smtClean="0"/>
          </a:p>
          <a:p>
            <a:pPr lvl="0">
              <a:buFont typeface="Wingdings" pitchFamily="2" charset="2"/>
              <a:buChar char="Ø"/>
            </a:pPr>
            <a:r>
              <a:rPr lang="en-US" sz="2400" u="none" dirty="0" smtClean="0"/>
              <a:t>  Interaction Events</a:t>
            </a:r>
          </a:p>
          <a:p>
            <a:pPr lvl="0">
              <a:buFont typeface="Wingdings" pitchFamily="2" charset="2"/>
              <a:buChar char="Ø"/>
            </a:pPr>
            <a:endParaRPr lang="en-US" sz="1000" u="none" dirty="0" smtClean="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Events</a:t>
            </a:r>
            <a:endParaRPr lang="en-US" dirty="0"/>
          </a:p>
        </p:txBody>
      </p:sp>
      <p:sp>
        <p:nvSpPr>
          <p:cNvPr id="3" name="Content Placeholder 2"/>
          <p:cNvSpPr>
            <a:spLocks noGrp="1"/>
          </p:cNvSpPr>
          <p:nvPr>
            <p:ph idx="1"/>
          </p:nvPr>
        </p:nvSpPr>
        <p:spPr/>
        <p:txBody>
          <a:bodyPr/>
          <a:lstStyle/>
          <a:p>
            <a:pPr lvl="0" eaLnBrk="1" hangingPunct="1">
              <a:defRPr/>
            </a:pPr>
            <a:r>
              <a:rPr lang="en-GB" dirty="0" smtClean="0"/>
              <a:t>Events are notifications that Inventor sends when specific actions occur within Inventor.</a:t>
            </a:r>
          </a:p>
          <a:p>
            <a:pPr lvl="0" eaLnBrk="1" hangingPunct="1">
              <a:defRPr/>
            </a:pPr>
            <a:endParaRPr lang="en-GB" sz="1000" dirty="0" smtClean="0"/>
          </a:p>
          <a:p>
            <a:pPr lvl="0" eaLnBrk="1" hangingPunct="1">
              <a:defRPr/>
            </a:pPr>
            <a:r>
              <a:rPr lang="en-GB" dirty="0" smtClean="0"/>
              <a:t>Events allow your program to respond to incidents within Inventor.</a:t>
            </a:r>
          </a:p>
          <a:p>
            <a:pPr lvl="0" eaLnBrk="1" hangingPunct="1">
              <a:defRPr/>
            </a:pPr>
            <a:endParaRPr lang="en-GB" sz="1000" dirty="0" smtClean="0"/>
          </a:p>
          <a:p>
            <a:pPr lvl="0" eaLnBrk="1" hangingPunct="1">
              <a:defRPr/>
            </a:pPr>
            <a:r>
              <a:rPr lang="en-GB" dirty="0" smtClean="0"/>
              <a:t>By updating information in response to certain actions you can define your own associativity.</a:t>
            </a:r>
          </a:p>
          <a:p>
            <a:pPr lvl="0" eaLnBrk="1" hangingPunct="1">
              <a:defRPr/>
            </a:pPr>
            <a:endParaRPr lang="en-GB" sz="1000" dirty="0" smtClean="0"/>
          </a:p>
          <a:p>
            <a:pPr lvl="0" eaLnBrk="1" hangingPunct="1">
              <a:defRPr/>
            </a:pPr>
            <a:r>
              <a:rPr lang="en-GB" dirty="0" smtClean="0"/>
              <a:t>Provides for a mechanism for advanced interaction with the end-user.</a:t>
            </a:r>
            <a:endParaRPr lang="en-US" dirty="0" smtClean="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Events</a:t>
            </a:r>
            <a:endParaRPr lang="en-US" dirty="0"/>
          </a:p>
        </p:txBody>
      </p:sp>
      <p:graphicFrame>
        <p:nvGraphicFramePr>
          <p:cNvPr id="106498" name="Object 2"/>
          <p:cNvGraphicFramePr>
            <a:graphicFrameLocks noChangeAspect="1"/>
          </p:cNvGraphicFramePr>
          <p:nvPr/>
        </p:nvGraphicFramePr>
        <p:xfrm>
          <a:off x="400206" y="1402780"/>
          <a:ext cx="7647891" cy="5022569"/>
        </p:xfrm>
        <a:graphic>
          <a:graphicData uri="http://schemas.openxmlformats.org/presentationml/2006/ole">
            <p:oleObj spid="_x0000_s1026" name="Visio" r:id="rId4" imgW="5108734" imgH="3354705" progId="">
              <p:embed/>
            </p:oleObj>
          </a:graphicData>
        </a:graphic>
      </p:graphicFrame>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5685"/>
            <a:ext cx="8062912" cy="916420"/>
          </a:xfrm>
        </p:spPr>
        <p:txBody>
          <a:bodyPr/>
          <a:lstStyle/>
          <a:p>
            <a:r>
              <a:rPr lang="en-US" dirty="0" smtClean="0"/>
              <a:t>General Rules for Events</a:t>
            </a:r>
            <a:endParaRPr lang="en-US" dirty="0"/>
          </a:p>
        </p:txBody>
      </p:sp>
      <p:sp>
        <p:nvSpPr>
          <p:cNvPr id="3" name="Content Placeholder 2"/>
          <p:cNvSpPr>
            <a:spLocks noGrp="1"/>
          </p:cNvSpPr>
          <p:nvPr>
            <p:ph idx="1"/>
          </p:nvPr>
        </p:nvSpPr>
        <p:spPr>
          <a:xfrm>
            <a:off x="319088" y="1166660"/>
            <a:ext cx="8062912" cy="5119688"/>
          </a:xfrm>
        </p:spPr>
        <p:txBody>
          <a:bodyPr/>
          <a:lstStyle/>
          <a:p>
            <a:pPr lvl="0" eaLnBrk="1" hangingPunct="1">
              <a:lnSpc>
                <a:spcPct val="80000"/>
              </a:lnSpc>
              <a:buNone/>
              <a:defRPr/>
            </a:pPr>
            <a:r>
              <a:rPr lang="en-US" sz="1700" b="1" i="1" dirty="0" smtClean="0">
                <a:latin typeface="Arial Narrow" pitchFamily="34" charset="0"/>
              </a:rPr>
              <a:t>Private Sub </a:t>
            </a:r>
            <a:r>
              <a:rPr lang="en-US" sz="1700" b="1" i="1" dirty="0" err="1" smtClean="0">
                <a:latin typeface="Arial Narrow" pitchFamily="34" charset="0"/>
              </a:rPr>
              <a:t>oAppEvents_OnSaveDocument</a:t>
            </a:r>
            <a:r>
              <a:rPr lang="en-US" sz="1700" b="1" i="1" dirty="0" smtClean="0">
                <a:latin typeface="Arial Narrow" pitchFamily="34" charset="0"/>
              </a:rPr>
              <a:t>(</a:t>
            </a:r>
            <a:r>
              <a:rPr lang="en-US" sz="1700" b="1" i="1" dirty="0" err="1" smtClean="0">
                <a:latin typeface="Arial Narrow" pitchFamily="34" charset="0"/>
              </a:rPr>
              <a:t>ByVal</a:t>
            </a:r>
            <a:r>
              <a:rPr lang="en-US" sz="1700" b="1" i="1" dirty="0" smtClean="0">
                <a:latin typeface="Arial Narrow" pitchFamily="34" charset="0"/>
              </a:rPr>
              <a:t> </a:t>
            </a:r>
            <a:r>
              <a:rPr lang="en-US" sz="1700" b="1" i="1" dirty="0" err="1" smtClean="0">
                <a:latin typeface="Arial Narrow" pitchFamily="34" charset="0"/>
              </a:rPr>
              <a:t>DocumentObject</a:t>
            </a:r>
            <a:r>
              <a:rPr lang="en-US" sz="1700" b="1" i="1" dirty="0" smtClean="0">
                <a:latin typeface="Arial Narrow" pitchFamily="34" charset="0"/>
              </a:rPr>
              <a:t> As Document, _</a:t>
            </a:r>
            <a:br>
              <a:rPr lang="en-US" sz="1700" b="1" i="1" dirty="0" smtClean="0">
                <a:latin typeface="Arial Narrow" pitchFamily="34" charset="0"/>
              </a:rPr>
            </a:br>
            <a:r>
              <a:rPr lang="en-US" sz="1700" b="1" i="1" dirty="0" smtClean="0">
                <a:latin typeface="Arial Narrow" pitchFamily="34" charset="0"/>
              </a:rPr>
              <a:t>			 	</a:t>
            </a:r>
            <a:r>
              <a:rPr lang="en-US" sz="1700" b="1" i="1" dirty="0" err="1" smtClean="0">
                <a:latin typeface="Arial Narrow" pitchFamily="34" charset="0"/>
              </a:rPr>
              <a:t>ByVal</a:t>
            </a:r>
            <a:r>
              <a:rPr lang="en-US" sz="1700" b="1" i="1" dirty="0" smtClean="0">
                <a:latin typeface="Arial Narrow" pitchFamily="34" charset="0"/>
              </a:rPr>
              <a:t> </a:t>
            </a:r>
            <a:r>
              <a:rPr lang="en-US" sz="1700" b="1" i="1" dirty="0" err="1" smtClean="0">
                <a:latin typeface="Arial Narrow" pitchFamily="34" charset="0"/>
              </a:rPr>
              <a:t>BeforeOrAfter</a:t>
            </a:r>
            <a:r>
              <a:rPr lang="en-US" sz="1700" b="1" i="1" dirty="0" smtClean="0">
                <a:latin typeface="Arial Narrow" pitchFamily="34" charset="0"/>
              </a:rPr>
              <a:t> As </a:t>
            </a:r>
            <a:r>
              <a:rPr lang="en-US" sz="1700" b="1" i="1" dirty="0" err="1" smtClean="0">
                <a:latin typeface="Arial Narrow" pitchFamily="34" charset="0"/>
              </a:rPr>
              <a:t>EventTimingEnum</a:t>
            </a:r>
            <a:r>
              <a:rPr lang="en-US" sz="1700" b="1" i="1" dirty="0" smtClean="0">
                <a:latin typeface="Arial Narrow" pitchFamily="34" charset="0"/>
              </a:rPr>
              <a:t>, _</a:t>
            </a:r>
            <a:br>
              <a:rPr lang="en-US" sz="1700" b="1" i="1" dirty="0" smtClean="0">
                <a:latin typeface="Arial Narrow" pitchFamily="34" charset="0"/>
              </a:rPr>
            </a:br>
            <a:r>
              <a:rPr lang="en-US" sz="1700" b="1" i="1" dirty="0" smtClean="0">
                <a:latin typeface="Arial Narrow" pitchFamily="34" charset="0"/>
              </a:rPr>
              <a:t>			 	</a:t>
            </a:r>
            <a:r>
              <a:rPr lang="en-US" sz="1700" b="1" i="1" dirty="0" err="1" smtClean="0">
                <a:latin typeface="Arial Narrow" pitchFamily="34" charset="0"/>
              </a:rPr>
              <a:t>ByVal</a:t>
            </a:r>
            <a:r>
              <a:rPr lang="en-US" sz="1700" b="1" i="1" dirty="0" smtClean="0">
                <a:latin typeface="Arial Narrow" pitchFamily="34" charset="0"/>
              </a:rPr>
              <a:t> Context As </a:t>
            </a:r>
            <a:r>
              <a:rPr lang="en-US" sz="1700" b="1" i="1" dirty="0" err="1" smtClean="0">
                <a:latin typeface="Arial Narrow" pitchFamily="34" charset="0"/>
              </a:rPr>
              <a:t>NameValueMap</a:t>
            </a:r>
            <a:r>
              <a:rPr lang="en-US" sz="1700" b="1" i="1" dirty="0" smtClean="0">
                <a:latin typeface="Arial Narrow" pitchFamily="34" charset="0"/>
              </a:rPr>
              <a:t>, _</a:t>
            </a:r>
            <a:br>
              <a:rPr lang="en-US" sz="1700" b="1" i="1" dirty="0" smtClean="0">
                <a:latin typeface="Arial Narrow" pitchFamily="34" charset="0"/>
              </a:rPr>
            </a:br>
            <a:r>
              <a:rPr lang="en-US" sz="1700" b="1" i="1" dirty="0" smtClean="0">
                <a:latin typeface="Arial Narrow" pitchFamily="34" charset="0"/>
              </a:rPr>
              <a:t>				</a:t>
            </a:r>
            <a:r>
              <a:rPr lang="en-US" sz="1700" b="1" i="1" dirty="0" err="1" smtClean="0">
                <a:latin typeface="Arial Narrow" pitchFamily="34" charset="0"/>
              </a:rPr>
              <a:t>HandlingCode</a:t>
            </a:r>
            <a:r>
              <a:rPr lang="en-US" sz="1700" b="1" i="1" dirty="0" smtClean="0">
                <a:latin typeface="Arial Narrow" pitchFamily="34" charset="0"/>
              </a:rPr>
              <a:t> As </a:t>
            </a:r>
            <a:r>
              <a:rPr lang="en-US" sz="1700" b="1" i="1" dirty="0" err="1" smtClean="0">
                <a:latin typeface="Arial Narrow" pitchFamily="34" charset="0"/>
              </a:rPr>
              <a:t>HandlingCodeEnum</a:t>
            </a:r>
            <a:r>
              <a:rPr lang="en-US" sz="1700" b="1" i="1" dirty="0" smtClean="0">
                <a:latin typeface="Arial Narrow" pitchFamily="34" charset="0"/>
              </a:rPr>
              <a:t>)</a:t>
            </a:r>
          </a:p>
          <a:p>
            <a:pPr lvl="0" eaLnBrk="1" hangingPunct="1">
              <a:lnSpc>
                <a:spcPct val="80000"/>
              </a:lnSpc>
              <a:buNone/>
              <a:defRPr/>
            </a:pPr>
            <a:r>
              <a:rPr lang="en-US" sz="1700" b="1" i="1" dirty="0" smtClean="0">
                <a:latin typeface="Arial Narrow" pitchFamily="34" charset="0"/>
              </a:rPr>
              <a:t>End Sub</a:t>
            </a:r>
          </a:p>
          <a:p>
            <a:pPr lvl="0" eaLnBrk="1" hangingPunct="1">
              <a:lnSpc>
                <a:spcPct val="80000"/>
              </a:lnSpc>
              <a:buNone/>
              <a:defRPr/>
            </a:pPr>
            <a:endParaRPr lang="en-US" sz="2000" dirty="0" smtClean="0">
              <a:latin typeface="Tahoma" pitchFamily="34" charset="0"/>
            </a:endParaRPr>
          </a:p>
          <a:p>
            <a:pPr lvl="0" eaLnBrk="1" hangingPunct="1">
              <a:lnSpc>
                <a:spcPct val="80000"/>
              </a:lnSpc>
              <a:defRPr/>
            </a:pPr>
            <a:r>
              <a:rPr lang="en-US" sz="2000" dirty="0" smtClean="0"/>
              <a:t>The first argument(s) provide information that is useful in the context of that event.</a:t>
            </a:r>
          </a:p>
          <a:p>
            <a:pPr lvl="0" eaLnBrk="1" hangingPunct="1">
              <a:lnSpc>
                <a:spcPct val="80000"/>
              </a:lnSpc>
              <a:defRPr/>
            </a:pPr>
            <a:endParaRPr lang="en-US" sz="1000" dirty="0" smtClean="0"/>
          </a:p>
          <a:p>
            <a:pPr lvl="0" eaLnBrk="1" hangingPunct="1">
              <a:lnSpc>
                <a:spcPct val="80000"/>
              </a:lnSpc>
              <a:defRPr/>
            </a:pPr>
            <a:r>
              <a:rPr lang="en-US" sz="2000" b="1" i="1" dirty="0" err="1" smtClean="0"/>
              <a:t>BeforOrAfter</a:t>
            </a:r>
            <a:r>
              <a:rPr lang="en-US" sz="2000" dirty="0" smtClean="0"/>
              <a:t> tells you if the event is firing before or after the action it is notifying you about.  Some events fire only before, others fire only after, and most fire for both.  Should always check for a specific time in case additional support is added in new releases.</a:t>
            </a:r>
          </a:p>
          <a:p>
            <a:pPr lvl="0" eaLnBrk="1" hangingPunct="1">
              <a:lnSpc>
                <a:spcPct val="80000"/>
              </a:lnSpc>
              <a:defRPr/>
            </a:pPr>
            <a:endParaRPr lang="en-US" sz="1000" dirty="0" smtClean="0"/>
          </a:p>
          <a:p>
            <a:pPr lvl="0" eaLnBrk="1" hangingPunct="1">
              <a:lnSpc>
                <a:spcPct val="80000"/>
              </a:lnSpc>
              <a:defRPr/>
            </a:pPr>
            <a:r>
              <a:rPr lang="en-US" sz="2000" b="1" i="1" dirty="0" smtClean="0"/>
              <a:t>Context</a:t>
            </a:r>
            <a:r>
              <a:rPr lang="en-US" sz="2000" dirty="0" smtClean="0"/>
              <a:t> provides other information related to this specific event.  This is specific to each event and is not used by most events.</a:t>
            </a:r>
          </a:p>
          <a:p>
            <a:pPr lvl="0" eaLnBrk="1" hangingPunct="1">
              <a:lnSpc>
                <a:spcPct val="80000"/>
              </a:lnSpc>
              <a:defRPr/>
            </a:pPr>
            <a:endParaRPr lang="en-US" sz="1000" dirty="0" smtClean="0"/>
          </a:p>
          <a:p>
            <a:pPr lvl="0" eaLnBrk="1" hangingPunct="1">
              <a:lnSpc>
                <a:spcPct val="80000"/>
              </a:lnSpc>
              <a:defRPr/>
            </a:pPr>
            <a:r>
              <a:rPr lang="en-US" sz="2000" b="1" i="1" dirty="0" err="1" smtClean="0"/>
              <a:t>HandlingCode</a:t>
            </a:r>
            <a:r>
              <a:rPr lang="en-US" sz="2000" dirty="0" smtClean="0"/>
              <a:t> allows you to inform Inventor how the event is to be handled.  Provides an opportunity for you to handle the event and perform the actions instead of Inventor, or to cancel and event.  Not supported by most events.</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18" y="50525"/>
            <a:ext cx="8062912" cy="1143000"/>
          </a:xfrm>
        </p:spPr>
        <p:txBody>
          <a:bodyPr/>
          <a:lstStyle/>
          <a:p>
            <a:r>
              <a:rPr lang="en-US" dirty="0" smtClean="0"/>
              <a:t>Handling Events in </a:t>
            </a:r>
            <a:r>
              <a:rPr lang="en-US" dirty="0" err="1" smtClean="0"/>
              <a:t>VB.Net</a:t>
            </a:r>
            <a:r>
              <a:rPr lang="en-US" dirty="0" smtClean="0"/>
              <a:t> (VB Style)</a:t>
            </a:r>
            <a:endParaRPr lang="en-US" dirty="0"/>
          </a:p>
        </p:txBody>
      </p:sp>
      <p:sp>
        <p:nvSpPr>
          <p:cNvPr id="31745" name="Text Box 1"/>
          <p:cNvSpPr txBox="1">
            <a:spLocks noChangeArrowheads="1"/>
          </p:cNvSpPr>
          <p:nvPr/>
        </p:nvSpPr>
        <p:spPr bwMode="auto">
          <a:xfrm>
            <a:off x="167902" y="1069094"/>
            <a:ext cx="8660792" cy="4312201"/>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WithEvents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m_ApplicationEvents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ApplicationEvents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Activate(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addInSiteObject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Inventor.ApplicationAddInSite, _</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firstTime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Boolean</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Implements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Inventor.ApplicationAddInServer.Activate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m_inventorApplication = addInSiteObject.Application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m_ApplicationEvents = m_inventorApplication.ApplicationEvents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m_ApplicationEvents_OnOpenDocument(</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DocumentObject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Inventor._Document,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FullDocumentName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String</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BeforeOrAfter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Inventor.EventTimingEnum,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Context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Inventor.NameValueMap,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ByRef</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HandlingCode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Inventor.HandlingCodeEnum)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Handles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m_ApplicationEvents.OnOpenDocument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System.Windows.Forms.MessageBox.Show(</a:t>
            </a:r>
            <a:r>
              <a:rPr kumimoji="0" lang="en-US" sz="1200" b="1" i="0" u="none" strike="noStrike" cap="none" normalizeH="0" baseline="0" noProof="1" smtClean="0">
                <a:ln>
                  <a:noFill/>
                </a:ln>
                <a:solidFill>
                  <a:srgbClr val="A31515"/>
                </a:solidFill>
                <a:effectLst/>
                <a:latin typeface="Courier New" pitchFamily="49" charset="0"/>
              </a:rPr>
              <a:t>"OnOpenDocument: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 DocumentObject.DisplayName)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 y="82055"/>
            <a:ext cx="8062912" cy="1068825"/>
          </a:xfrm>
        </p:spPr>
        <p:txBody>
          <a:bodyPr/>
          <a:lstStyle/>
          <a:p>
            <a:r>
              <a:rPr lang="en-US" sz="3200" dirty="0" smtClean="0"/>
              <a:t>Handling Events in </a:t>
            </a:r>
            <a:r>
              <a:rPr lang="en-US" sz="3200" dirty="0" err="1" smtClean="0"/>
              <a:t>VB.Net</a:t>
            </a:r>
            <a:r>
              <a:rPr lang="en-US" sz="3200" dirty="0" smtClean="0"/>
              <a:t> </a:t>
            </a:r>
            <a:r>
              <a:rPr lang="en-US" sz="3200" dirty="0" smtClean="0"/>
              <a:t>(VB.NET Style</a:t>
            </a:r>
            <a:r>
              <a:rPr lang="en-US" sz="3200" dirty="0" smtClean="0"/>
              <a:t>)</a:t>
            </a:r>
            <a:endParaRPr lang="en-US" sz="3200" dirty="0"/>
          </a:p>
        </p:txBody>
      </p:sp>
      <p:sp>
        <p:nvSpPr>
          <p:cNvPr id="29697" name="Text Box 1"/>
          <p:cNvSpPr txBox="1">
            <a:spLocks noChangeArrowheads="1"/>
          </p:cNvSpPr>
          <p:nvPr/>
        </p:nvSpPr>
        <p:spPr bwMode="auto">
          <a:xfrm>
            <a:off x="136635" y="1090116"/>
            <a:ext cx="8671033" cy="4627508"/>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m_ApplicationEvents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Inventor.ApplicationEvents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Activate(</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addInSiteObject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Inventor.ApplicationAddInSite, _</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solidFill>
                  <a:schemeClr val="bg1"/>
                </a:solidFill>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firstTime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Boolean</a:t>
            </a:r>
            <a:r>
              <a:rPr kumimoji="0" lang="en-US" sz="12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	Implements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Inventor.ApplicationAddInServer.Activate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m_inventorApplication = addInSiteObject.Application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m_ApplicationEvents = m_inventorApplication.ApplicationEvents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AddHandler</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m_ApplicationEvents.OnOpenDocument, _</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solidFill>
                  <a:schemeClr val="bg1"/>
                </a:solidFill>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AddressOf</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Me</a:t>
            </a:r>
            <a:r>
              <a:rPr kumimoji="0" lang="en-US" sz="1200" b="1" i="0" u="none" strike="noStrike" cap="none" normalizeH="0" baseline="0" noProof="1" smtClean="0">
                <a:ln>
                  <a:noFill/>
                </a:ln>
                <a:solidFill>
                  <a:schemeClr val="bg1"/>
                </a:solidFill>
                <a:effectLst/>
                <a:latin typeface="Courier New" pitchFamily="49" charset="0"/>
              </a:rPr>
              <a:t>.m_ApplicationEvents_OnOpenDocument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m_ApplicationEvents_OnOpenDocument(</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DocumentObject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Inventor._Document,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FullDocumentName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String</a:t>
            </a:r>
            <a:r>
              <a:rPr kumimoji="0" lang="en-US" sz="12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BeforeOrAfter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Inventor.EventTimingEnum,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Context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Inventor.NameValueMap,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ByRef</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HandlingCode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Inventor.HandlingCodeEnum)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System.Windows.Forms.MessageBox.Show(</a:t>
            </a:r>
            <a:r>
              <a:rPr kumimoji="0" lang="en-US" sz="1200" b="1" i="0" u="none" strike="noStrike" cap="none" normalizeH="0" baseline="0" noProof="1" smtClean="0">
                <a:ln>
                  <a:noFill/>
                </a:ln>
                <a:solidFill>
                  <a:srgbClr val="A31515"/>
                </a:solidFill>
                <a:effectLst/>
                <a:latin typeface="Courier New" pitchFamily="49" charset="0"/>
              </a:rPr>
              <a:t>"OnOpenDocument: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 DocumentObject.DisplayName)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18" y="71070"/>
            <a:ext cx="8062912" cy="1143000"/>
          </a:xfrm>
        </p:spPr>
        <p:txBody>
          <a:bodyPr/>
          <a:lstStyle/>
          <a:p>
            <a:r>
              <a:rPr lang="en-US" dirty="0" smtClean="0"/>
              <a:t>Handling Events in C#</a:t>
            </a:r>
            <a:endParaRPr lang="en-US" dirty="0"/>
          </a:p>
        </p:txBody>
      </p:sp>
      <p:sp>
        <p:nvSpPr>
          <p:cNvPr id="27649" name="Text Box 1"/>
          <p:cNvSpPr txBox="1">
            <a:spLocks noChangeArrowheads="1"/>
          </p:cNvSpPr>
          <p:nvPr/>
        </p:nvSpPr>
        <p:spPr bwMode="auto">
          <a:xfrm>
            <a:off x="315043" y="1163685"/>
            <a:ext cx="8198342" cy="5226606"/>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a:t>
            </a:r>
            <a:r>
              <a:rPr kumimoji="0" lang="en-US" sz="1200" b="1" i="0" u="none" strike="noStrike" cap="none" normalizeH="0" baseline="0" noProof="1" smtClean="0">
                <a:ln>
                  <a:noFill/>
                </a:ln>
                <a:solidFill>
                  <a:srgbClr val="2B91AF"/>
                </a:solidFill>
                <a:effectLst/>
                <a:latin typeface="Courier New" pitchFamily="49" charset="0"/>
              </a:rPr>
              <a:t>ApplicationEvents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m_appEvents;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void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Activate(Inventor.</a:t>
            </a:r>
            <a:r>
              <a:rPr kumimoji="0" lang="en-US" sz="1200" b="1" i="0" u="none" strike="noStrike" cap="none" normalizeH="0" baseline="0" noProof="1" smtClean="0">
                <a:ln>
                  <a:noFill/>
                </a:ln>
                <a:solidFill>
                  <a:srgbClr val="2B91AF"/>
                </a:solidFill>
                <a:effectLst/>
                <a:latin typeface="Courier New" pitchFamily="49" charset="0"/>
              </a:rPr>
              <a:t>ApplicationAddInSite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addInSiteObject,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bool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firstTime)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Initialize AddIn members.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m_inventorApplication = addInSiteObject.Application;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Get a reference to the ApplicationEvents object.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m_appEvents = m_inventorApplication.ApplicationEvents;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Create a delegate to handle the OnSaveDocument event.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m_appEvents.OnSaveDocument +=</a:t>
            </a:r>
            <a:r>
              <a:rPr kumimoji="0" lang="en-US" sz="1200" b="1" i="0" u="none" strike="noStrike" cap="none" normalizeH="0" noProof="1" smtClean="0">
                <a:ln>
                  <a:noFill/>
                </a:ln>
                <a:solidFill>
                  <a:schemeClr val="bg1"/>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solidFill>
                  <a:schemeClr val="bg1"/>
                </a:solidFill>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new</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2B91AF"/>
                </a:solidFill>
                <a:effectLst/>
                <a:latin typeface="Courier New" pitchFamily="49" charset="0"/>
              </a:rPr>
              <a:t>ApplicationEventsSink_OnSaveDocumentEventHandler</a:t>
            </a:r>
            <a:r>
              <a:rPr kumimoji="0" lang="en-US" sz="1200" b="1" i="0" u="none" strike="noStrike" cap="none" normalizeH="0" baseline="0" noProof="1" smtClean="0">
                <a:ln>
                  <a:noFill/>
                </a:ln>
                <a:solidFill>
                  <a:schemeClr val="bg1"/>
                </a:solidFill>
                <a:effectLst/>
                <a:latin typeface="Courier New" pitchFamily="49" charset="0"/>
              </a:rPr>
              <a:t>(m_appEvents_OnSaveDocument);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8000"/>
                </a:solidFill>
                <a:effectLst/>
                <a:latin typeface="Courier New" pitchFamily="49" charset="0"/>
              </a:rPr>
              <a:t>// Handle the OnSaveDocument event.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void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m_appEvents_OnSaveDocument(</a:t>
            </a:r>
            <a:r>
              <a:rPr kumimoji="0" lang="en-US" sz="1200" b="1" i="0" u="none" strike="noStrike" cap="none" normalizeH="0" baseline="0" noProof="1" smtClean="0">
                <a:ln>
                  <a:noFill/>
                </a:ln>
                <a:solidFill>
                  <a:srgbClr val="2B91AF"/>
                </a:solidFill>
                <a:effectLst/>
                <a:latin typeface="Courier New" pitchFamily="49" charset="0"/>
              </a:rPr>
              <a:t>_Document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DocumentObject,</a:t>
            </a:r>
            <a:r>
              <a:rPr kumimoji="0" lang="en-US" sz="1200" b="1" i="0" u="none" strike="noStrike" cap="none" normalizeH="0" baseline="0" noProof="1"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latin typeface="Courier New" pitchFamily="49" charset="0"/>
              </a:rPr>
              <a:t>			  </a:t>
            </a:r>
            <a:r>
              <a:rPr kumimoji="0" lang="en-US" sz="1200" b="1" i="0" u="none" strike="noStrike" cap="none" normalizeH="0" baseline="0" noProof="1" smtClean="0">
                <a:ln>
                  <a:noFill/>
                </a:ln>
                <a:solidFill>
                  <a:srgbClr val="2B91AF"/>
                </a:solidFill>
                <a:effectLst/>
                <a:latin typeface="Courier New" pitchFamily="49" charset="0"/>
              </a:rPr>
              <a:t>EventTimingEnum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BeforeOrAfter,</a:t>
            </a:r>
            <a:r>
              <a:rPr kumimoji="0" lang="en-US" sz="1200" b="1" i="0" u="none" strike="noStrike" cap="none" normalizeH="0" baseline="0" noProof="1"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latin typeface="Courier New" pitchFamily="49" charset="0"/>
              </a:rPr>
              <a:t>			  </a:t>
            </a:r>
            <a:r>
              <a:rPr kumimoji="0" lang="en-US" sz="1200" b="1" i="0" u="none" strike="noStrike" cap="none" normalizeH="0" baseline="0" noProof="1" smtClean="0">
                <a:ln>
                  <a:noFill/>
                </a:ln>
                <a:solidFill>
                  <a:srgbClr val="2B91AF"/>
                </a:solidFill>
                <a:effectLst/>
                <a:latin typeface="Courier New" pitchFamily="49" charset="0"/>
              </a:rPr>
              <a:t>NameValueMap</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Context,</a:t>
            </a:r>
            <a:r>
              <a:rPr kumimoji="0" lang="en-US" sz="1200" b="1" i="0" u="none" strike="noStrike" cap="none" normalizeH="0" baseline="0" noProof="1" smtClean="0">
                <a:ln>
                  <a:noFill/>
                </a:ln>
                <a:solidFill>
                  <a:schemeClr val="tx1"/>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b="1" u="none" noProof="1" smtClean="0">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out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2B91AF"/>
                </a:solidFill>
                <a:effectLst/>
                <a:latin typeface="Courier New" pitchFamily="49" charset="0"/>
              </a:rPr>
              <a:t>HandlingCodeEnum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HandlingCode)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Code to respond to the event.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8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It is required to fill the output parameters in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HandlingCode = </a:t>
            </a:r>
            <a:r>
              <a:rPr kumimoji="0" lang="en-US" sz="1200" b="1" i="0" u="none" strike="noStrike" cap="none" normalizeH="0" baseline="0" noProof="1" smtClean="0">
                <a:ln>
                  <a:noFill/>
                </a:ln>
                <a:solidFill>
                  <a:srgbClr val="2B91AF"/>
                </a:solidFill>
                <a:effectLst/>
                <a:latin typeface="Courier New" pitchFamily="49" charset="0"/>
              </a:rPr>
              <a:t>HandlingCodeEnum</a:t>
            </a:r>
            <a:r>
              <a:rPr kumimoji="0" lang="en-US" sz="1200" b="1" i="0" u="none" strike="noStrike" cap="none" normalizeH="0" baseline="0" noProof="1" smtClean="0">
                <a:ln>
                  <a:noFill/>
                </a:ln>
                <a:solidFill>
                  <a:schemeClr val="bg1"/>
                </a:solidFill>
                <a:effectLst/>
                <a:latin typeface="Courier New" pitchFamily="49" charset="0"/>
              </a:rPr>
              <a:t>.kEventNotHandled;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a:t>
            </a:r>
            <a:endParaRPr kumimoji="0" lang="en-US" sz="1200" b="1" i="0" u="none" strike="noStrike" cap="none" normalizeH="0" baseline="0" dirty="0" smtClean="0">
              <a:ln>
                <a:noFill/>
              </a:ln>
              <a:solidFill>
                <a:schemeClr val="bg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1"/>
          <p:cNvSpPr>
            <a:spLocks noGrp="1"/>
          </p:cNvSpPr>
          <p:nvPr>
            <p:ph type="body" sz="quarter" idx="10"/>
          </p:nvPr>
        </p:nvSpPr>
        <p:spPr>
          <a:xfrm>
            <a:off x="612775" y="1414780"/>
            <a:ext cx="7899400" cy="4859338"/>
          </a:xfrm>
        </p:spPr>
        <p:txBody>
          <a:bodyPr/>
          <a:lstStyle/>
          <a:p>
            <a:r>
              <a:rPr lang="en-US" dirty="0" smtClean="0">
                <a:latin typeface="Arial" charset="0"/>
                <a:cs typeface="Arial" charset="0"/>
              </a:rPr>
              <a:t>Provides the standard Inventor command behavior</a:t>
            </a:r>
          </a:p>
          <a:p>
            <a:pPr lvl="1"/>
            <a:r>
              <a:rPr lang="en-US" dirty="0" smtClean="0"/>
              <a:t>Starting the </a:t>
            </a:r>
            <a:r>
              <a:rPr lang="en-US" b="1" i="1" dirty="0" err="1" smtClean="0"/>
              <a:t>InteractionEvents</a:t>
            </a:r>
            <a:r>
              <a:rPr lang="en-US" dirty="0" smtClean="0"/>
              <a:t> causes the current command to be canceled.</a:t>
            </a:r>
          </a:p>
          <a:p>
            <a:pPr lvl="1"/>
            <a:r>
              <a:rPr lang="en-US" dirty="0" smtClean="0"/>
              <a:t>You become the focus of end-user interaction.</a:t>
            </a:r>
          </a:p>
          <a:p>
            <a:pPr lvl="1"/>
            <a:r>
              <a:rPr lang="en-US" dirty="0" smtClean="0"/>
              <a:t>If the end-user starts another command it cancels your running </a:t>
            </a:r>
            <a:r>
              <a:rPr lang="en-US" b="1" i="1" dirty="0" err="1" smtClean="0"/>
              <a:t>InteractionEvents</a:t>
            </a:r>
            <a:r>
              <a:rPr lang="en-US" dirty="0" smtClean="0"/>
              <a:t> object.</a:t>
            </a:r>
          </a:p>
          <a:p>
            <a:pPr lvl="1"/>
            <a:endParaRPr lang="en-US" sz="1000" dirty="0" smtClean="0"/>
          </a:p>
          <a:p>
            <a:r>
              <a:rPr lang="en-US" dirty="0" smtClean="0">
                <a:latin typeface="Arial" charset="0"/>
                <a:cs typeface="Arial" charset="0"/>
              </a:rPr>
              <a:t>Provides the ability to do advanced selection logic.</a:t>
            </a:r>
          </a:p>
          <a:p>
            <a:endParaRPr lang="en-US" sz="1000" dirty="0" smtClean="0">
              <a:latin typeface="Arial" charset="0"/>
              <a:cs typeface="Arial" charset="0"/>
            </a:endParaRPr>
          </a:p>
          <a:p>
            <a:r>
              <a:rPr lang="en-US" dirty="0" smtClean="0">
                <a:latin typeface="Arial" charset="0"/>
                <a:cs typeface="Arial" charset="0"/>
              </a:rPr>
              <a:t>Support for interactive preview graphics.</a:t>
            </a:r>
          </a:p>
        </p:txBody>
      </p:sp>
      <p:sp>
        <p:nvSpPr>
          <p:cNvPr id="3" name="Text Placeholder 2"/>
          <p:cNvSpPr>
            <a:spLocks noGrp="1"/>
          </p:cNvSpPr>
          <p:nvPr>
            <p:ph type="body" sz="quarter" idx="11"/>
          </p:nvPr>
        </p:nvSpPr>
        <p:spPr>
          <a:xfrm>
            <a:off x="347663" y="267093"/>
            <a:ext cx="8196262" cy="657225"/>
          </a:xfrm>
        </p:spPr>
        <p:txBody>
          <a:bodyPr/>
          <a:lstStyle/>
          <a:p>
            <a:pPr>
              <a:defRPr/>
            </a:pPr>
            <a:r>
              <a:rPr lang="en-US" b="0" dirty="0" smtClean="0"/>
              <a:t>Interaction Events</a:t>
            </a: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6665</TotalTime>
  <Words>999</Words>
  <Application>Microsoft Office PowerPoint</Application>
  <PresentationFormat>On-screen Show (4:3)</PresentationFormat>
  <Paragraphs>226</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blank</vt:lpstr>
      <vt:lpstr>Visio</vt:lpstr>
      <vt:lpstr>Actrix Document</vt:lpstr>
      <vt:lpstr>Slide 1</vt:lpstr>
      <vt:lpstr>Agenda</vt:lpstr>
      <vt:lpstr>Inventor Events</vt:lpstr>
      <vt:lpstr>Inventor Events</vt:lpstr>
      <vt:lpstr>General Rules for Events</vt:lpstr>
      <vt:lpstr>Handling Events in VB.Net (VB Style)</vt:lpstr>
      <vt:lpstr>Handling Events in VB.Net (VB.NET Style)</vt:lpstr>
      <vt:lpstr>Handling Events in C#</vt:lpstr>
      <vt:lpstr>Slide 9</vt:lpstr>
      <vt:lpstr>Slide 10</vt:lpstr>
      <vt:lpstr>Slide 11</vt:lpstr>
      <vt:lpstr>Slide 12</vt:lpstr>
      <vt:lpstr>Slide 13</vt:lpstr>
      <vt:lpstr>Lab: Events and User Interaction </vt:lpstr>
      <vt:lpstr>Slide 15</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454</cp:revision>
  <dcterms:created xsi:type="dcterms:W3CDTF">2005-01-11T23:12:23Z</dcterms:created>
  <dcterms:modified xsi:type="dcterms:W3CDTF">2013-01-29T09:03:04Z</dcterms:modified>
</cp:coreProperties>
</file>