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7"/>
  </p:notesMasterIdLst>
  <p:sldIdLst>
    <p:sldId id="422" r:id="rId2"/>
    <p:sldId id="426" r:id="rId3"/>
    <p:sldId id="428" r:id="rId4"/>
    <p:sldId id="438" r:id="rId5"/>
    <p:sldId id="437" r:id="rId6"/>
    <p:sldId id="443" r:id="rId7"/>
    <p:sldId id="433" r:id="rId8"/>
    <p:sldId id="434" r:id="rId9"/>
    <p:sldId id="436" r:id="rId10"/>
    <p:sldId id="439" r:id="rId11"/>
    <p:sldId id="435" r:id="rId12"/>
    <p:sldId id="440" r:id="rId13"/>
    <p:sldId id="442" r:id="rId14"/>
    <p:sldId id="441" r:id="rId15"/>
    <p:sldId id="424" r:id="rId16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00FF00"/>
    <a:srgbClr val="00CC00"/>
    <a:srgbClr val="CC9900"/>
    <a:srgbClr val="009999"/>
    <a:srgbClr val="008080"/>
    <a:srgbClr val="FFCC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938" autoAdjust="0"/>
    <p:restoredTop sz="79250" autoAdjust="0"/>
  </p:normalViewPr>
  <p:slideViewPr>
    <p:cSldViewPr snapToGrid="0">
      <p:cViewPr varScale="1">
        <p:scale>
          <a:sx n="67" d="100"/>
          <a:sy n="67" d="100"/>
        </p:scale>
        <p:origin x="-118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09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u="none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u="none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u="none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u="none">
                <a:cs typeface="+mn-cs"/>
              </a:defRPr>
            </a:lvl1pPr>
          </a:lstStyle>
          <a:p>
            <a:pPr>
              <a:defRPr/>
            </a:pPr>
            <a:fld id="{C5FFF9D4-6F7E-4E95-BDAF-00943C8AF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A06F25-44DF-41FE-B62D-13B6CA9C3CC7}" type="slidenum">
              <a:rPr lang="en-US" smtClean="0"/>
              <a:pPr>
                <a:defRPr/>
              </a:pPr>
              <a:t>1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92275" y="685800"/>
            <a:ext cx="3568700" cy="2678113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80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F0DD30-8396-40BD-87E4-6113D6331ADC}" type="slidenum">
              <a:rPr lang="en-US" smtClean="0"/>
              <a:pPr>
                <a:defRPr/>
              </a:pPr>
              <a:t>15</a:t>
            </a:fld>
            <a:endParaRPr 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000" dirty="0" smtClean="0">
                <a:cs typeface="Arial" charset="0"/>
              </a:rPr>
              <a:t>Thank you! </a:t>
            </a:r>
          </a:p>
          <a:p>
            <a:pPr eaLnBrk="1" hangingPunct="1"/>
            <a:endParaRPr lang="en-US" sz="1000" dirty="0" smtClean="0">
              <a:cs typeface="Arial" charset="0"/>
            </a:endParaRPr>
          </a:p>
          <a:p>
            <a:pPr eaLnBrk="1" hangingPunct="1"/>
            <a:r>
              <a:rPr lang="en-US" sz="1000" dirty="0" smtClean="0">
                <a:cs typeface="Arial" charset="0"/>
              </a:rPr>
              <a:t>Questions?</a:t>
            </a:r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F982D5-82CA-48AE-9A63-27929C1096EC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68404F-DBB4-458E-9533-C9EFA7DC1E3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PT_LOGO_1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0"/>
            <a:ext cx="29718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72000" y="6672263"/>
            <a:ext cx="3048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798FBCD8-8831-4675-8A55-30D0D590633E}" type="slidenum">
              <a:rPr lang="en-US" sz="600" u="none">
                <a:solidFill>
                  <a:srgbClr val="969696"/>
                </a:solidFill>
                <a:cs typeface="+mn-cs"/>
              </a:rPr>
              <a:pPr eaLnBrk="0" hangingPunct="0">
                <a:defRPr/>
              </a:pPr>
              <a:t>‹#›</a:t>
            </a:fld>
            <a:endParaRPr lang="en-US" sz="600" u="none">
              <a:solidFill>
                <a:srgbClr val="969696"/>
              </a:solidFill>
              <a:cs typeface="+mn-cs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319088" y="6672263"/>
            <a:ext cx="3656012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u="none" dirty="0">
                <a:solidFill>
                  <a:srgbClr val="969696"/>
                </a:solidFill>
                <a:cs typeface="+mn-cs"/>
              </a:rPr>
              <a:t>Autodesk Confidential Information </a:t>
            </a:r>
            <a:r>
              <a:rPr lang="en-US" sz="800" u="none" dirty="0" smtClean="0">
                <a:solidFill>
                  <a:srgbClr val="969696"/>
                </a:solidFill>
                <a:cs typeface="+mn-cs"/>
              </a:rPr>
              <a:t>June 2008</a:t>
            </a:r>
            <a:endParaRPr lang="en-US" sz="800" u="none" dirty="0">
              <a:solidFill>
                <a:srgbClr val="969696"/>
              </a:solidFill>
              <a:cs typeface="+mn-cs"/>
            </a:endParaRPr>
          </a:p>
        </p:txBody>
      </p:sp>
      <p:sp>
        <p:nvSpPr>
          <p:cNvPr id="211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9088" y="3016250"/>
            <a:ext cx="4862512" cy="132715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9088" y="4495800"/>
            <a:ext cx="4862512" cy="838200"/>
          </a:xfrm>
        </p:spPr>
        <p:txBody>
          <a:bodyPr/>
          <a:lstStyle>
            <a:lvl1pPr>
              <a:lnSpc>
                <a:spcPct val="95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7463" y="136525"/>
            <a:ext cx="2014537" cy="63992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9088" y="136525"/>
            <a:ext cx="5895975" cy="63992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88" y="136525"/>
            <a:ext cx="8062912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19088" y="1416050"/>
            <a:ext cx="3954462" cy="5119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5950" y="1416050"/>
            <a:ext cx="3956050" cy="5119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88" y="136525"/>
            <a:ext cx="8062912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19088" y="1416050"/>
            <a:ext cx="8062912" cy="5119688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416050"/>
            <a:ext cx="3954462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5950" y="1416050"/>
            <a:ext cx="3956050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416050"/>
            <a:ext cx="8062912" cy="511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19088" y="136525"/>
            <a:ext cx="80629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6148" name="Picture 4" descr="PPT_LOGO_4b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550275" y="0"/>
            <a:ext cx="593725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0949" name="Rectangle 5"/>
          <p:cNvSpPr>
            <a:spLocks noChangeArrowheads="1"/>
          </p:cNvSpPr>
          <p:nvPr/>
        </p:nvSpPr>
        <p:spPr bwMode="auto">
          <a:xfrm>
            <a:off x="4572000" y="6672263"/>
            <a:ext cx="3048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FAC1506D-72DB-4C16-9B2E-996AADB9B523}" type="slidenum">
              <a:rPr lang="en-US" sz="600" u="none">
                <a:solidFill>
                  <a:srgbClr val="969696"/>
                </a:solidFill>
                <a:cs typeface="+mn-cs"/>
              </a:rPr>
              <a:pPr eaLnBrk="0" hangingPunct="0">
                <a:defRPr/>
              </a:pPr>
              <a:t>‹#›</a:t>
            </a:fld>
            <a:endParaRPr lang="en-US" sz="600" u="none">
              <a:solidFill>
                <a:srgbClr val="969696"/>
              </a:solidFill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 userDrawn="1"/>
        </p:nvSpPr>
        <p:spPr bwMode="auto">
          <a:xfrm>
            <a:off x="319088" y="6672263"/>
            <a:ext cx="3656012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b="1" u="none" dirty="0">
                <a:solidFill>
                  <a:srgbClr val="969696"/>
                </a:solidFill>
                <a:cs typeface="+mn-cs"/>
              </a:rPr>
              <a:t>Autodesk Confidential Information </a:t>
            </a:r>
            <a:r>
              <a:rPr lang="en-US" sz="800" b="1" u="none" dirty="0" smtClean="0">
                <a:solidFill>
                  <a:srgbClr val="969696"/>
                </a:solidFill>
                <a:cs typeface="+mn-cs"/>
              </a:rPr>
              <a:t>January 2010</a:t>
            </a:r>
            <a:endParaRPr lang="en-US" sz="800" b="1" u="none" dirty="0">
              <a:solidFill>
                <a:srgbClr val="969696"/>
              </a:solidFill>
              <a:cs typeface="+mn-cs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4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15000"/>
        </a:spcBef>
        <a:spcAft>
          <a:spcPct val="1500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284163" indent="-169863" algn="l" rtl="0" eaLnBrk="0" fontAlgn="base" hangingPunct="0">
        <a:spcBef>
          <a:spcPct val="15000"/>
        </a:spcBef>
        <a:spcAft>
          <a:spcPct val="15000"/>
        </a:spcAft>
        <a:buClr>
          <a:schemeClr val="accent1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568325" indent="-169863" algn="l" rtl="0" eaLnBrk="0" fontAlgn="base" hangingPunct="0">
        <a:spcBef>
          <a:spcPct val="15000"/>
        </a:spcBef>
        <a:spcAft>
          <a:spcPct val="15000"/>
        </a:spcAft>
        <a:buClr>
          <a:schemeClr val="accent1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977900" indent="-173038" algn="l" rtl="0" eaLnBrk="0" fontAlgn="base" hangingPunct="0">
        <a:spcBef>
          <a:spcPct val="0"/>
        </a:spcBef>
        <a:spcAft>
          <a:spcPct val="5000"/>
        </a:spcAft>
        <a:buClr>
          <a:schemeClr val="bg1"/>
        </a:buClr>
        <a:buSzPct val="80000"/>
        <a:buFont typeface="Wingdings" pitchFamily="2" charset="2"/>
        <a:buChar char="–"/>
        <a:defRPr sz="2000">
          <a:solidFill>
            <a:schemeClr val="bg1"/>
          </a:solidFill>
          <a:latin typeface="+mn-lt"/>
        </a:defRPr>
      </a:lvl4pPr>
      <a:lvl5pPr marL="1714500" indent="-228600" algn="l" rtl="0" eaLnBrk="0" fontAlgn="base" hangingPunct="0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buChar char="»"/>
        <a:defRPr sz="2000">
          <a:solidFill>
            <a:schemeClr val="bg1"/>
          </a:solidFill>
          <a:latin typeface="+mn-lt"/>
        </a:defRPr>
      </a:lvl5pPr>
      <a:lvl6pPr marL="21717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6pPr>
      <a:lvl7pPr marL="26289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7pPr>
      <a:lvl8pPr marL="30861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8pPr>
      <a:lvl9pPr marL="35433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rinter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9219" name="Rectangle 3"/>
          <p:cNvSpPr>
            <a:spLocks noGrp="1" noChangeArrowheads="1"/>
          </p:cNvSpPr>
          <p:nvPr/>
        </p:nvSpPr>
        <p:spPr bwMode="auto">
          <a:xfrm>
            <a:off x="319088" y="2649538"/>
            <a:ext cx="8443912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>
              <a:spcBef>
                <a:spcPct val="5000"/>
              </a:spcBef>
              <a:spcAft>
                <a:spcPct val="5000"/>
              </a:spcAft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9221" name="Title 19"/>
          <p:cNvSpPr>
            <a:spLocks noGrp="1"/>
          </p:cNvSpPr>
          <p:nvPr>
            <p:ph type="title"/>
          </p:nvPr>
        </p:nvSpPr>
        <p:spPr>
          <a:xfrm>
            <a:off x="6396038" y="2433638"/>
            <a:ext cx="2747962" cy="881062"/>
          </a:xfrm>
        </p:spPr>
        <p:txBody>
          <a:bodyPr/>
          <a:lstStyle/>
          <a:p>
            <a:pPr algn="ctr" eaLnBrk="1" hangingPunct="1"/>
            <a:r>
              <a:rPr lang="en-US" i="1" dirty="0" smtClean="0"/>
              <a:t/>
            </a:r>
            <a:br>
              <a:rPr lang="en-US" i="1" dirty="0" smtClean="0"/>
            </a:br>
            <a:endParaRPr lang="en-US" sz="1400" i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0" y="2488375"/>
            <a:ext cx="9144000" cy="230832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/>
        </p:nvSpPr>
        <p:spPr bwMode="auto">
          <a:xfrm>
            <a:off x="287705" y="2351820"/>
            <a:ext cx="7742604" cy="280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endParaRPr lang="en-US" sz="1400" u="none" dirty="0">
              <a:cs typeface="+mn-cs"/>
            </a:endParaRPr>
          </a:p>
          <a:p>
            <a:pPr>
              <a:defRPr/>
            </a:pPr>
            <a:r>
              <a:rPr lang="en-US" sz="3600" u="none" dirty="0" smtClean="0">
                <a:cs typeface="+mn-cs"/>
              </a:rPr>
              <a:t>Printing and Translating Files</a:t>
            </a:r>
            <a:endParaRPr lang="en-US" sz="3600" u="none" dirty="0">
              <a:cs typeface="+mn-cs"/>
            </a:endParaRPr>
          </a:p>
          <a:p>
            <a:pPr>
              <a:defRPr/>
            </a:pPr>
            <a:endParaRPr lang="en-US" sz="3600" i="1" u="none" dirty="0">
              <a:cs typeface="+mn-cs"/>
            </a:endParaRPr>
          </a:p>
          <a:p>
            <a:pPr>
              <a:defRPr/>
            </a:pPr>
            <a:r>
              <a:rPr lang="fr-FR" sz="2800" i="1" u="none" dirty="0" err="1" smtClean="0">
                <a:cs typeface="+mn-cs"/>
              </a:rPr>
              <a:t>Presenter</a:t>
            </a:r>
            <a:endParaRPr lang="fr-FR" sz="2800" i="1" u="none" dirty="0" smtClean="0">
              <a:cs typeface="+mn-cs"/>
            </a:endParaRPr>
          </a:p>
          <a:p>
            <a:pPr>
              <a:defRPr/>
            </a:pPr>
            <a:r>
              <a:rPr lang="fr-FR" sz="2800" i="1" u="none" dirty="0" err="1" smtClean="0">
                <a:cs typeface="+mn-cs"/>
              </a:rPr>
              <a:t>Developer</a:t>
            </a:r>
            <a:r>
              <a:rPr lang="fr-FR" sz="2800" i="1" u="none" dirty="0" smtClean="0">
                <a:cs typeface="+mn-cs"/>
              </a:rPr>
              <a:t> </a:t>
            </a:r>
            <a:r>
              <a:rPr lang="fr-FR" sz="2800" i="1" u="none" dirty="0" err="1" smtClean="0">
                <a:cs typeface="+mn-cs"/>
              </a:rPr>
              <a:t>Technical</a:t>
            </a:r>
            <a:r>
              <a:rPr lang="fr-FR" sz="2800" i="1" u="none" dirty="0" smtClean="0">
                <a:cs typeface="+mn-cs"/>
              </a:rPr>
              <a:t> Services</a:t>
            </a:r>
            <a:endParaRPr lang="en-US" sz="1050" i="1" u="none" dirty="0"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37" y="224464"/>
            <a:ext cx="8062912" cy="735351"/>
          </a:xfrm>
        </p:spPr>
        <p:txBody>
          <a:bodyPr/>
          <a:lstStyle/>
          <a:p>
            <a:r>
              <a:rPr lang="fr-FR" dirty="0" err="1" smtClean="0"/>
              <a:t>Accessing</a:t>
            </a:r>
            <a:r>
              <a:rPr lang="fr-FR" dirty="0" smtClean="0"/>
              <a:t> </a:t>
            </a:r>
            <a:r>
              <a:rPr lang="fr-FR" dirty="0" err="1" smtClean="0"/>
              <a:t>Translator’s</a:t>
            </a:r>
            <a:r>
              <a:rPr lang="fr-FR" dirty="0" smtClean="0"/>
              <a:t> Save Options</a:t>
            </a:r>
            <a:endParaRPr lang="en-US" dirty="0"/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247421" y="1209629"/>
            <a:ext cx="8434000" cy="5255726"/>
          </a:xfrm>
          <a:prstGeom prst="rect">
            <a:avLst/>
          </a:prstGeom>
          <a:solidFill>
            <a:schemeClr val="bg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rgbClr val="0000FF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Public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Sub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GetTranslatorSaveAsOptions()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Dim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clsId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As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String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clsId =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</a:rPr>
              <a:t>"{0AC6FD95-2F4D-42CE-8BE0-8AEA580399E4}"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</a:rPr>
              <a:t>' Ex DWF Translator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rgbClr val="008000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Dim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oTranslator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As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TranslatorAddIn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    oTranslator = _InvApplication.ApplicationAddIns.ItemById(clsId)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Dim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context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As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TranslationContext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    context = _InvApplication.TransientObjects.CreateTranslationContext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    context.Type = IOMechanismEnum.kUnspecifiedIOMechanism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Dim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options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As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NameValueMap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    options = _InvApplication.TransientObjects.CreateNameValueMap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Dim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SourceObject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As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Object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    SourceObject = _InvApplication.ActiveDocument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Dim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index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As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Integer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If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oTranslator.HasSaveCopyAsOptions(SourceObject, context, options)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Then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For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index = 1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To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options.Count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            Debug.Print(options.Name(index) &amp;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</a:rPr>
              <a:t>" = "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&amp; options.Value(options.Name(index)))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Next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End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If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rgbClr val="0000FF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End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Sub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87" y="136525"/>
            <a:ext cx="8483389" cy="1143000"/>
          </a:xfrm>
        </p:spPr>
        <p:txBody>
          <a:bodyPr/>
          <a:lstStyle/>
          <a:p>
            <a:r>
              <a:rPr lang="fr-FR" dirty="0" smtClean="0"/>
              <a:t>Inventor </a:t>
            </a:r>
            <a:r>
              <a:rPr lang="fr-FR" dirty="0" smtClean="0"/>
              <a:t>2013: </a:t>
            </a:r>
            <a:r>
              <a:rPr lang="fr-FR" dirty="0" err="1" smtClean="0"/>
              <a:t>Built</a:t>
            </a:r>
            <a:r>
              <a:rPr lang="fr-FR" dirty="0" smtClean="0"/>
              <a:t>-in Translator </a:t>
            </a:r>
            <a:r>
              <a:rPr lang="fr-FR" dirty="0" err="1" smtClean="0"/>
              <a:t>AddIns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1500" b="1" dirty="0" smtClean="0"/>
              <a:t>DWF: 			{0AC6FD95-2F4D-42CE-8BE0-8AEA580399E4}</a:t>
            </a:r>
          </a:p>
          <a:p>
            <a:pPr>
              <a:buFont typeface="Wingdings" pitchFamily="2" charset="2"/>
              <a:buChar char="§"/>
            </a:pPr>
            <a:r>
              <a:rPr lang="en-US" sz="1500" b="1" dirty="0" smtClean="0"/>
              <a:t>PDF: 			{0AC6FD96-2F4D-42CE-8BE0-8AEA580399E4}</a:t>
            </a:r>
          </a:p>
          <a:p>
            <a:pPr>
              <a:buFont typeface="Wingdings" pitchFamily="2" charset="2"/>
              <a:buChar char="§"/>
            </a:pPr>
            <a:r>
              <a:rPr lang="en-US" sz="1500" b="1" dirty="0" err="1" smtClean="0"/>
              <a:t>DWFx</a:t>
            </a:r>
            <a:r>
              <a:rPr lang="en-US" sz="1500" b="1" dirty="0" smtClean="0"/>
              <a:t>: 		{0AC6FD97-2F4D-42CE-8BE0-8AEA580399E4}</a:t>
            </a:r>
          </a:p>
          <a:p>
            <a:pPr>
              <a:buFont typeface="Wingdings" pitchFamily="2" charset="2"/>
              <a:buChar char="§"/>
            </a:pPr>
            <a:r>
              <a:rPr lang="en-US" sz="1500" b="1" dirty="0" smtClean="0"/>
              <a:t>JT: 			{16625A0E-F58C-4488-A969-E7EC4F99CACD}</a:t>
            </a:r>
          </a:p>
          <a:p>
            <a:pPr>
              <a:buFont typeface="Wingdings" pitchFamily="2" charset="2"/>
              <a:buChar char="§"/>
            </a:pPr>
            <a:r>
              <a:rPr lang="en-US" sz="1500" b="1" dirty="0" err="1" smtClean="0"/>
              <a:t>i</a:t>
            </a:r>
            <a:r>
              <a:rPr lang="en-US" sz="1500" b="1" dirty="0" smtClean="0"/>
              <a:t>-drop Translator: 	{21DB88B0-BFBF-11D4-8DE6-0010B541CAA8}</a:t>
            </a:r>
          </a:p>
          <a:p>
            <a:pPr>
              <a:buFont typeface="Wingdings" pitchFamily="2" charset="2"/>
              <a:buChar char="§"/>
            </a:pPr>
            <a:r>
              <a:rPr lang="en-US" sz="1500" b="1" dirty="0" smtClean="0"/>
              <a:t>CATIA V5 Part Export: 	{2FEE4AE5-36D3-4392-89C7-58A9CD14D305}</a:t>
            </a:r>
          </a:p>
          <a:p>
            <a:pPr>
              <a:buFont typeface="Wingdings" pitchFamily="2" charset="2"/>
              <a:buChar char="§"/>
            </a:pPr>
            <a:r>
              <a:rPr lang="en-US" sz="1500" b="1" dirty="0" err="1" smtClean="0"/>
              <a:t>SolidWorks</a:t>
            </a:r>
            <a:r>
              <a:rPr lang="en-US" sz="1500" b="1" dirty="0" smtClean="0"/>
              <a:t>:	 	{402BE503-725D-41CB-B746-D557AB83BAF1}</a:t>
            </a:r>
          </a:p>
          <a:p>
            <a:pPr>
              <a:buFont typeface="Wingdings" pitchFamily="2" charset="2"/>
              <a:buChar char="§"/>
            </a:pPr>
            <a:r>
              <a:rPr lang="en-US" sz="1500" b="1" dirty="0" smtClean="0"/>
              <a:t>Pro/ENGINEER: 		{46D96B7A-CF8A-49C9-8703-2F40CFBDF547}</a:t>
            </a:r>
          </a:p>
          <a:p>
            <a:pPr>
              <a:buFont typeface="Wingdings" pitchFamily="2" charset="2"/>
              <a:buChar char="§"/>
            </a:pPr>
            <a:r>
              <a:rPr lang="en-US" sz="1500" b="1" dirty="0" smtClean="0"/>
              <a:t>STL: 			{533E9A98-FC3B-11D4-8E7E-0010B541CD80}</a:t>
            </a:r>
          </a:p>
          <a:p>
            <a:pPr>
              <a:buFont typeface="Wingdings" pitchFamily="2" charset="2"/>
              <a:buChar char="§"/>
            </a:pPr>
            <a:r>
              <a:rPr lang="en-US" sz="1500" b="1" dirty="0" smtClean="0"/>
              <a:t>DWF Markup Manager: 	{55EBD0FA-EF60-4028-A350-502CA148B499}</a:t>
            </a:r>
          </a:p>
          <a:p>
            <a:pPr>
              <a:buFont typeface="Wingdings" pitchFamily="2" charset="2"/>
              <a:buChar char="§"/>
            </a:pPr>
            <a:r>
              <a:rPr lang="en-US" sz="1500" b="1" dirty="0" smtClean="0"/>
              <a:t>Pro/ENGINEER Granite: 	{66CB2667-73AD-401C-A531-64EC701825A1}</a:t>
            </a:r>
          </a:p>
          <a:p>
            <a:pPr>
              <a:buFont typeface="Wingdings" pitchFamily="2" charset="2"/>
              <a:buChar char="§"/>
            </a:pPr>
            <a:r>
              <a:rPr lang="en-US" sz="1500" b="1" dirty="0" smtClean="0"/>
              <a:t>IDF Translator: 		{6C5BBC04-5D6F-4353-94B1-060CD6554444}</a:t>
            </a:r>
          </a:p>
          <a:p>
            <a:pPr>
              <a:buFont typeface="Wingdings" pitchFamily="2" charset="2"/>
              <a:buChar char="§"/>
            </a:pPr>
            <a:r>
              <a:rPr lang="en-US" sz="1500" b="1" dirty="0" smtClean="0"/>
              <a:t>SAT: 			{89162634-02B6-11D5-8E80-0010B541CD80}</a:t>
            </a:r>
          </a:p>
          <a:p>
            <a:pPr>
              <a:buFont typeface="Wingdings" pitchFamily="2" charset="2"/>
              <a:buChar char="§"/>
            </a:pPr>
            <a:r>
              <a:rPr lang="en-US" sz="1500" b="1" dirty="0" smtClean="0"/>
              <a:t>CATIA V5 Product Export: {8A88FC01-0C32-4B3E-BE12-DDC8DF6FFF18}</a:t>
            </a:r>
          </a:p>
          <a:p>
            <a:pPr>
              <a:buFont typeface="Wingdings" pitchFamily="2" charset="2"/>
              <a:buChar char="§"/>
            </a:pPr>
            <a:r>
              <a:rPr lang="en-US" sz="1500" b="1" dirty="0" smtClean="0"/>
              <a:t>Pro/ENGINEER Neutral:	{8CEC09E3-D638-4E8F-A6E1-0D1E1A5FC8E3}</a:t>
            </a:r>
          </a:p>
          <a:p>
            <a:pPr>
              <a:buFont typeface="Wingdings" pitchFamily="2" charset="2"/>
              <a:buChar char="§"/>
            </a:pPr>
            <a:r>
              <a:rPr lang="en-US" sz="1500" b="1" dirty="0" smtClean="0"/>
              <a:t>CATIA V5 Import: 	{8D1717FA-EB24-473C-8B0F-0F810C4FC5A8}</a:t>
            </a:r>
          </a:p>
          <a:p>
            <a:pPr>
              <a:buFont typeface="Wingdings" pitchFamily="2" charset="2"/>
              <a:buChar char="§"/>
            </a:pPr>
            <a:endParaRPr lang="en-US" sz="15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87" y="136525"/>
            <a:ext cx="8483389" cy="1143000"/>
          </a:xfrm>
        </p:spPr>
        <p:txBody>
          <a:bodyPr/>
          <a:lstStyle/>
          <a:p>
            <a:r>
              <a:rPr lang="fr-FR" dirty="0" smtClean="0"/>
              <a:t>Inventor </a:t>
            </a:r>
            <a:r>
              <a:rPr lang="fr-FR" dirty="0" smtClean="0"/>
              <a:t>2013: </a:t>
            </a:r>
            <a:r>
              <a:rPr lang="fr-FR" dirty="0" err="1" smtClean="0"/>
              <a:t>Built</a:t>
            </a:r>
            <a:r>
              <a:rPr lang="fr-FR" dirty="0" smtClean="0"/>
              <a:t>-in Translator </a:t>
            </a:r>
            <a:r>
              <a:rPr lang="fr-FR" dirty="0" err="1" smtClean="0"/>
              <a:t>AddIns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416050"/>
            <a:ext cx="8062912" cy="3591885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1500" b="1" dirty="0" err="1" smtClean="0"/>
              <a:t>Parasolid</a:t>
            </a:r>
            <a:r>
              <a:rPr lang="en-US" sz="1500" b="1" dirty="0" smtClean="0"/>
              <a:t> Text:			{8F9D3571-3CB8-42F7-8AFF-2DB2779C8465}</a:t>
            </a:r>
          </a:p>
          <a:p>
            <a:pPr>
              <a:buFont typeface="Wingdings" pitchFamily="2" charset="2"/>
              <a:buChar char="§"/>
            </a:pPr>
            <a:r>
              <a:rPr lang="en-US" sz="1500" b="1" dirty="0" smtClean="0"/>
              <a:t>STEP: 			{90AF7F40-0C01-11D5-8E83-0010B541CD80}</a:t>
            </a:r>
          </a:p>
          <a:p>
            <a:pPr>
              <a:buFont typeface="Wingdings" pitchFamily="2" charset="2"/>
              <a:buChar char="§"/>
            </a:pPr>
            <a:r>
              <a:rPr lang="en-US" sz="1500" b="1" dirty="0" smtClean="0"/>
              <a:t>IGES: 				{90AF7F44-0C01-11D5-8E83-0010B541CD80}</a:t>
            </a:r>
          </a:p>
          <a:p>
            <a:pPr>
              <a:buFont typeface="Wingdings" pitchFamily="2" charset="2"/>
              <a:buChar char="§"/>
            </a:pPr>
            <a:r>
              <a:rPr lang="en-US" sz="1500" b="1" dirty="0" smtClean="0"/>
              <a:t>UGS NX: 			{93D506C4-8355-4E28-9C4E-C2B5F1EDC6AE}</a:t>
            </a:r>
          </a:p>
          <a:p>
            <a:pPr>
              <a:buFont typeface="Wingdings" pitchFamily="2" charset="2"/>
              <a:buChar char="§"/>
            </a:pPr>
            <a:r>
              <a:rPr lang="en-US" sz="1500" b="1" dirty="0" smtClean="0"/>
              <a:t>Content Center Item Translator: 	{A547F528-D239-475F-8FC6-8F97C4DB6746}</a:t>
            </a:r>
          </a:p>
          <a:p>
            <a:pPr>
              <a:buFont typeface="Wingdings" pitchFamily="2" charset="2"/>
              <a:buChar char="§"/>
            </a:pPr>
            <a:r>
              <a:rPr lang="en-US" sz="1500" b="1" dirty="0" err="1" smtClean="0"/>
              <a:t>Parasolid</a:t>
            </a:r>
            <a:r>
              <a:rPr lang="en-US" sz="1500" b="1" dirty="0" smtClean="0"/>
              <a:t> Binary:		{A8F8F8E5-BBAB-4F74-8B1B-AC011251F8AC}</a:t>
            </a:r>
          </a:p>
          <a:p>
            <a:pPr>
              <a:buFont typeface="Wingdings" pitchFamily="2" charset="2"/>
              <a:buChar char="§"/>
            </a:pPr>
            <a:r>
              <a:rPr lang="en-US" sz="1500" b="1" dirty="0" smtClean="0"/>
              <a:t>Drag &amp; Drop Interoperability: 	{B95D705C-E915-4A5B-A498-E73AC98923A2}</a:t>
            </a:r>
          </a:p>
          <a:p>
            <a:pPr>
              <a:buFont typeface="Wingdings" pitchFamily="2" charset="2"/>
              <a:buChar char="§"/>
            </a:pPr>
            <a:r>
              <a:rPr lang="en-US" sz="1500" b="1" dirty="0" smtClean="0"/>
              <a:t>DWG: 			{C24E3AC2-122E-11D5-8E91-0010B541CD80}</a:t>
            </a:r>
          </a:p>
          <a:p>
            <a:pPr>
              <a:buFont typeface="Wingdings" pitchFamily="2" charset="2"/>
              <a:buChar char="§"/>
            </a:pPr>
            <a:r>
              <a:rPr lang="en-US" sz="1500" b="1" dirty="0" smtClean="0"/>
              <a:t>DXF: 				{C24E3AC4-122E-11D5-8E91-0010B541CD80}</a:t>
            </a:r>
          </a:p>
          <a:p>
            <a:pPr>
              <a:buFont typeface="Wingdings" pitchFamily="2" charset="2"/>
              <a:buChar char="§"/>
            </a:pPr>
            <a:r>
              <a:rPr lang="en-US" sz="1500" b="1" dirty="0" smtClean="0"/>
              <a:t>Alias: 			{DC5CD10A-F6D1-4CA3-A6E3-42A6D646B03E}</a:t>
            </a:r>
            <a:endParaRPr lang="en-US" sz="15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DataIO</a:t>
            </a:r>
            <a:r>
              <a:rPr lang="fr-FR" dirty="0" smtClean="0"/>
              <a:t>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Generic object that handles input and output of formatted data. </a:t>
            </a:r>
          </a:p>
          <a:p>
            <a:r>
              <a:rPr lang="fr-FR" dirty="0" smtClean="0"/>
              <a:t>Use </a:t>
            </a:r>
            <a:r>
              <a:rPr lang="fr-FR" dirty="0" err="1" smtClean="0"/>
              <a:t>its</a:t>
            </a:r>
            <a:r>
              <a:rPr lang="fr-FR" dirty="0" smtClean="0"/>
              <a:t> </a:t>
            </a:r>
            <a:r>
              <a:rPr lang="en-US" b="1" i="1" dirty="0" err="1" smtClean="0"/>
              <a:t>GetInputFormats</a:t>
            </a:r>
            <a:r>
              <a:rPr lang="en-US" b="1" dirty="0" smtClean="0"/>
              <a:t> / </a:t>
            </a:r>
            <a:r>
              <a:rPr lang="en-US" b="1" i="1" dirty="0" err="1" smtClean="0"/>
              <a:t>GetOutputFormats</a:t>
            </a:r>
            <a:r>
              <a:rPr lang="en-US" b="1" dirty="0" smtClean="0"/>
              <a:t> </a:t>
            </a:r>
            <a:r>
              <a:rPr lang="en-US" dirty="0" smtClean="0"/>
              <a:t>methods to get the list of formats supported by a </a:t>
            </a:r>
            <a:r>
              <a:rPr lang="en-US" dirty="0" err="1" smtClean="0"/>
              <a:t>DataIO</a:t>
            </a:r>
            <a:r>
              <a:rPr lang="en-US" dirty="0" smtClean="0"/>
              <a:t> objects (ex DXF, DWG for sketches, </a:t>
            </a:r>
            <a:r>
              <a:rPr lang="en-US" dirty="0" err="1" smtClean="0"/>
              <a:t>FlatPattern</a:t>
            </a:r>
            <a:r>
              <a:rPr lang="en-US" dirty="0" smtClean="0"/>
              <a:t>, XML for </a:t>
            </a:r>
            <a:r>
              <a:rPr lang="en-US" dirty="0" err="1" smtClean="0"/>
              <a:t>iProperties</a:t>
            </a:r>
            <a:r>
              <a:rPr lang="en-US" dirty="0" smtClean="0"/>
              <a:t>, SAT for </a:t>
            </a:r>
            <a:r>
              <a:rPr lang="en-US" dirty="0" err="1" smtClean="0"/>
              <a:t>worksurfaces</a:t>
            </a:r>
            <a:r>
              <a:rPr lang="en-US" dirty="0" smtClean="0"/>
              <a:t>,…)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338" y="126517"/>
            <a:ext cx="8062912" cy="1143000"/>
          </a:xfrm>
        </p:spPr>
        <p:txBody>
          <a:bodyPr/>
          <a:lstStyle/>
          <a:p>
            <a:r>
              <a:rPr lang="fr-FR" dirty="0" err="1" smtClean="0"/>
              <a:t>DataIO</a:t>
            </a:r>
            <a:r>
              <a:rPr lang="fr-FR" dirty="0" smtClean="0"/>
              <a:t> - </a:t>
            </a:r>
            <a:r>
              <a:rPr lang="fr-FR" dirty="0" err="1" smtClean="0"/>
              <a:t>Examples</a:t>
            </a:r>
            <a:endParaRPr lang="en-US" dirty="0"/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322725" y="1317208"/>
            <a:ext cx="8261873" cy="4837222"/>
          </a:xfrm>
          <a:prstGeom prst="rect">
            <a:avLst/>
          </a:prstGeom>
          <a:solidFill>
            <a:schemeClr val="bg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rgbClr val="0000FF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Public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Sub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ExportWorkSurface()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Dim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oWorkSurfaces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As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WorkSurfaces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    oWorkSurfaces = _InvApplication.ActiveDocument.ComponentDefinition.WorkSurfaces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Dim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oDataIO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As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DataIO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    oDataIO = oWorkSurfaces(1).SurfaceBodies(1).DataIO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    oDataIO.WriteDataToFile(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</a:rPr>
              <a:t>"ACIS SAT"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,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</a:rPr>
              <a:t>"C:\Temp\result.sat"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End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Sub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rgbClr val="0000FF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1" i="0" u="none" strike="noStrike" cap="none" normalizeH="0" baseline="0" noProof="1" smtClean="0">
              <a:ln>
                <a:noFill/>
              </a:ln>
              <a:solidFill>
                <a:srgbClr val="0000FF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rgbClr val="0000FF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Public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Sub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ExportSketchDXF()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Dim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oSketch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As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PlanarSketch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    oSketch = _InvApplication.ActiveDocument.ComponentDefinition.Sketches(1)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Dim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oDataIO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As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DataIO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    oDataIO = oSketch.DataIO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Call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oDataIO.WriteDataToFile(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</a:rPr>
              <a:t>"DXF"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,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</a:rPr>
              <a:t>"C:\Temp\dxfout.dxf"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End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Sub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3"/>
          <p:cNvSpPr>
            <a:spLocks noChangeArrowheads="1"/>
          </p:cNvSpPr>
          <p:nvPr/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64264" tIns="32132" rIns="64264" bIns="32132" anchor="ctr"/>
          <a:lstStyle/>
          <a:p>
            <a:endParaRPr lang="en-US"/>
          </a:p>
        </p:txBody>
      </p:sp>
      <p:pic>
        <p:nvPicPr>
          <p:cNvPr id="55299" name="Picture 33" descr="PPT_LOGO_3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invGray">
          <a:xfrm>
            <a:off x="1447800" y="2628900"/>
            <a:ext cx="64262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8976" y="1414130"/>
            <a:ext cx="5050465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u="none" dirty="0" smtClean="0"/>
              <a:t>  </a:t>
            </a:r>
            <a:r>
              <a:rPr lang="en-US" sz="2400" u="none" dirty="0" err="1" smtClean="0"/>
              <a:t>PrintManager</a:t>
            </a:r>
            <a:r>
              <a:rPr lang="en-US" sz="2400" u="none" dirty="0" smtClean="0"/>
              <a:t> Object</a:t>
            </a:r>
          </a:p>
          <a:p>
            <a:pPr>
              <a:buFont typeface="Wingdings" pitchFamily="2" charset="2"/>
              <a:buChar char="Ø"/>
            </a:pPr>
            <a:endParaRPr lang="en-US" sz="1000" u="none" dirty="0" smtClean="0"/>
          </a:p>
          <a:p>
            <a:pPr>
              <a:buFont typeface="Wingdings" pitchFamily="2" charset="2"/>
              <a:buChar char="Ø"/>
            </a:pPr>
            <a:r>
              <a:rPr lang="en-US" sz="2400" u="none" dirty="0" smtClean="0"/>
              <a:t>  </a:t>
            </a:r>
            <a:r>
              <a:rPr lang="en-US" sz="2400" u="none" dirty="0" err="1" smtClean="0"/>
              <a:t>DrawingPrintManager</a:t>
            </a:r>
            <a:endParaRPr lang="en-US" sz="2400" u="none" dirty="0" smtClean="0"/>
          </a:p>
          <a:p>
            <a:pPr>
              <a:buFont typeface="Wingdings" pitchFamily="2" charset="2"/>
              <a:buChar char="Ø"/>
            </a:pPr>
            <a:endParaRPr lang="en-US" sz="1000" u="none" dirty="0" smtClean="0"/>
          </a:p>
          <a:p>
            <a:pPr>
              <a:buFont typeface="Wingdings" pitchFamily="2" charset="2"/>
              <a:buChar char="Ø"/>
            </a:pPr>
            <a:r>
              <a:rPr lang="en-US" sz="2400" u="none" dirty="0" smtClean="0"/>
              <a:t>  Printing Example</a:t>
            </a:r>
          </a:p>
          <a:p>
            <a:pPr>
              <a:buFont typeface="Wingdings" pitchFamily="2" charset="2"/>
              <a:buChar char="Ø"/>
            </a:pPr>
            <a:endParaRPr lang="en-US" sz="1000" u="none" dirty="0" smtClean="0"/>
          </a:p>
          <a:p>
            <a:pPr>
              <a:buFont typeface="Wingdings" pitchFamily="2" charset="2"/>
              <a:buChar char="Ø"/>
            </a:pPr>
            <a:r>
              <a:rPr lang="en-US" sz="2400" u="none" dirty="0" smtClean="0"/>
              <a:t>  File Translation</a:t>
            </a:r>
          </a:p>
          <a:p>
            <a:pPr>
              <a:buFont typeface="Wingdings" pitchFamily="2" charset="2"/>
              <a:buChar char="Ø"/>
            </a:pPr>
            <a:endParaRPr lang="en-US" sz="1000" u="none" dirty="0" smtClean="0"/>
          </a:p>
          <a:p>
            <a:pPr>
              <a:buFont typeface="Wingdings" pitchFamily="2" charset="2"/>
              <a:buChar char="Ø"/>
            </a:pPr>
            <a:r>
              <a:rPr lang="en-US" sz="2400" u="none" dirty="0" smtClean="0"/>
              <a:t>  Accessing Translators Options</a:t>
            </a:r>
          </a:p>
          <a:p>
            <a:pPr>
              <a:buFont typeface="Wingdings" pitchFamily="2" charset="2"/>
              <a:buChar char="Ø"/>
            </a:pPr>
            <a:endParaRPr lang="en-US" sz="1000" u="none" dirty="0" smtClean="0"/>
          </a:p>
          <a:p>
            <a:pPr>
              <a:buFont typeface="Wingdings" pitchFamily="2" charset="2"/>
              <a:buChar char="Ø"/>
            </a:pPr>
            <a:r>
              <a:rPr lang="en-US" sz="2400" u="none" dirty="0" smtClean="0"/>
              <a:t>  </a:t>
            </a:r>
            <a:r>
              <a:rPr lang="en-US" sz="2400" u="none" dirty="0" err="1" smtClean="0"/>
              <a:t>DataIO</a:t>
            </a:r>
            <a:r>
              <a:rPr lang="en-US" sz="2400" u="none" dirty="0" smtClean="0"/>
              <a:t> Object</a:t>
            </a:r>
          </a:p>
          <a:p>
            <a:pPr>
              <a:buFont typeface="Wingdings" pitchFamily="2" charset="2"/>
              <a:buChar char="Ø"/>
            </a:pPr>
            <a:endParaRPr lang="en-US" sz="2400" u="none" dirty="0" smtClean="0"/>
          </a:p>
          <a:p>
            <a:pPr>
              <a:buFont typeface="Wingdings" pitchFamily="2" charset="2"/>
              <a:buChar char="Ø"/>
            </a:pPr>
            <a:endParaRPr lang="en-US" sz="2400" u="none" dirty="0" smtClean="0"/>
          </a:p>
          <a:p>
            <a:pPr>
              <a:buFont typeface="Wingdings" pitchFamily="2" charset="2"/>
              <a:buChar char="Ø"/>
            </a:pPr>
            <a:endParaRPr lang="en-US" sz="2400" u="none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950" y="1124996"/>
            <a:ext cx="4731928" cy="3645308"/>
          </a:xfrm>
        </p:spPr>
        <p:txBody>
          <a:bodyPr/>
          <a:lstStyle/>
          <a:p>
            <a:pPr eaLnBrk="1" hangingPunct="1"/>
            <a:r>
              <a:rPr lang="en-US" sz="2200" dirty="0" smtClean="0"/>
              <a:t>The </a:t>
            </a:r>
            <a:r>
              <a:rPr lang="en-US" sz="2200" b="1" i="1" dirty="0" err="1" smtClean="0"/>
              <a:t>PrintManager</a:t>
            </a:r>
            <a:r>
              <a:rPr lang="en-US" sz="2200" dirty="0" smtClean="0"/>
              <a:t> object is accessed from the various documents.</a:t>
            </a:r>
          </a:p>
          <a:p>
            <a:pPr eaLnBrk="1" hangingPunct="1"/>
            <a:r>
              <a:rPr lang="en-US" sz="2200" dirty="0" smtClean="0"/>
              <a:t>Drawings and Apprentice support special print managers that provide additional printing capabilities.</a:t>
            </a:r>
          </a:p>
          <a:p>
            <a:pPr eaLnBrk="1" hangingPunct="1"/>
            <a:r>
              <a:rPr lang="en-US" sz="2200" dirty="0" smtClean="0"/>
              <a:t>The </a:t>
            </a:r>
            <a:r>
              <a:rPr lang="en-US" sz="2200" b="1" i="1" dirty="0" err="1" smtClean="0"/>
              <a:t>PrintManager</a:t>
            </a:r>
            <a:r>
              <a:rPr lang="en-US" sz="2200" dirty="0" smtClean="0"/>
              <a:t> objects provide that same settings that are available in the Print command dialogs.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5269921" y="448915"/>
          <a:ext cx="3086806" cy="3087308"/>
        </p:xfrm>
        <a:graphic>
          <a:graphicData uri="http://schemas.openxmlformats.org/presentationml/2006/ole">
            <p:oleObj spid="_x0000_s1026" name="Actrix Document" r:id="rId4" imgW="2971800" imgH="2971800" progId="">
              <p:embed/>
            </p:oleObj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64418" y="3898583"/>
            <a:ext cx="3841489" cy="2959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52601" y="4716780"/>
            <a:ext cx="2852898" cy="194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PrintManager</a:t>
            </a:r>
            <a:r>
              <a:rPr lang="fr-FR" dirty="0" smtClean="0"/>
              <a:t> - Main </a:t>
            </a:r>
            <a:r>
              <a:rPr lang="fr-FR" dirty="0" err="1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i="1" dirty="0" err="1" smtClean="0"/>
              <a:t>NumberOfCopies</a:t>
            </a:r>
            <a:r>
              <a:rPr lang="fr-FR" dirty="0" smtClean="0"/>
              <a:t>: Default value to 1</a:t>
            </a:r>
          </a:p>
          <a:p>
            <a:r>
              <a:rPr lang="en-US" b="1" i="1" dirty="0" err="1" smtClean="0"/>
              <a:t>PaperHeight</a:t>
            </a:r>
            <a:r>
              <a:rPr lang="en-US" dirty="0" smtClean="0"/>
              <a:t> / </a:t>
            </a:r>
            <a:r>
              <a:rPr lang="en-US" b="1" i="1" dirty="0" err="1" smtClean="0"/>
              <a:t>PaperWidth</a:t>
            </a:r>
            <a:r>
              <a:rPr lang="en-US" dirty="0" smtClean="0"/>
              <a:t>: sets the paper dimensions. This property is only used when the </a:t>
            </a:r>
            <a:r>
              <a:rPr lang="en-US" b="1" i="1" dirty="0" err="1" smtClean="0"/>
              <a:t>PaperSize</a:t>
            </a:r>
            <a:r>
              <a:rPr lang="en-US" dirty="0" smtClean="0"/>
              <a:t> property is set to </a:t>
            </a:r>
            <a:r>
              <a:rPr lang="en-US" b="1" i="1" dirty="0" err="1" smtClean="0"/>
              <a:t>kPaperSizeCustom</a:t>
            </a:r>
            <a:endParaRPr lang="en-US" b="1" i="1" dirty="0" smtClean="0"/>
          </a:p>
          <a:p>
            <a:r>
              <a:rPr lang="en-US" b="1" dirty="0" smtClean="0"/>
              <a:t>Printer</a:t>
            </a:r>
            <a:r>
              <a:rPr lang="en-US" dirty="0" smtClean="0"/>
              <a:t>:  gets and sets the name of the printing device</a:t>
            </a:r>
          </a:p>
          <a:p>
            <a:endParaRPr lang="fr-FR" b="1" dirty="0" smtClean="0"/>
          </a:p>
          <a:p>
            <a:r>
              <a:rPr lang="en-US" b="1" i="1" dirty="0" err="1" smtClean="0"/>
              <a:t>PrintToFile</a:t>
            </a:r>
            <a:r>
              <a:rPr lang="en-US" dirty="0" smtClean="0"/>
              <a:t>(String </a:t>
            </a:r>
            <a:r>
              <a:rPr lang="en-US" b="1" dirty="0" err="1" smtClean="0"/>
              <a:t>FileName</a:t>
            </a:r>
            <a:r>
              <a:rPr lang="en-US" dirty="0" smtClean="0"/>
              <a:t>): prints to the specified file using the current property settings </a:t>
            </a:r>
          </a:p>
          <a:p>
            <a:r>
              <a:rPr lang="en-US" b="1" i="1" dirty="0" err="1" smtClean="0"/>
              <a:t>SubmitPrint</a:t>
            </a:r>
            <a:r>
              <a:rPr lang="en-US" dirty="0" smtClean="0"/>
              <a:t>: prints using the current property settings</a:t>
            </a:r>
            <a:endParaRPr lang="en-US" b="1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DrawingPrintManager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b="1" i="1" dirty="0" err="1" smtClean="0"/>
              <a:t>DrawingPrintManager</a:t>
            </a:r>
            <a:r>
              <a:rPr lang="fr-FR" dirty="0" smtClean="0"/>
              <a:t> </a:t>
            </a:r>
            <a:r>
              <a:rPr lang="fr-FR" dirty="0" err="1" smtClean="0"/>
              <a:t>object</a:t>
            </a:r>
            <a:r>
              <a:rPr lang="fr-FR" dirty="0" smtClean="0"/>
              <a:t> </a:t>
            </a:r>
            <a:r>
              <a:rPr lang="fr-FR" dirty="0" err="1" smtClean="0"/>
              <a:t>derives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PrintManager</a:t>
            </a:r>
            <a:r>
              <a:rPr lang="fr-FR" dirty="0" smtClean="0"/>
              <a:t> and has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additional</a:t>
            </a:r>
            <a:r>
              <a:rPr lang="fr-FR" dirty="0" smtClean="0"/>
              <a:t> </a:t>
            </a:r>
            <a:r>
              <a:rPr lang="fr-FR" dirty="0" err="1" smtClean="0"/>
              <a:t>properties</a:t>
            </a:r>
            <a:r>
              <a:rPr lang="fr-FR" dirty="0" smtClean="0"/>
              <a:t> and </a:t>
            </a:r>
            <a:r>
              <a:rPr lang="fr-FR" dirty="0" err="1" smtClean="0"/>
              <a:t>methods</a:t>
            </a:r>
            <a:r>
              <a:rPr lang="fr-FR" dirty="0" smtClean="0"/>
              <a:t> </a:t>
            </a:r>
            <a:r>
              <a:rPr lang="fr-FR" dirty="0" err="1" smtClean="0"/>
              <a:t>specific</a:t>
            </a:r>
            <a:r>
              <a:rPr lang="fr-FR" dirty="0" smtClean="0"/>
              <a:t> to </a:t>
            </a:r>
            <a:r>
              <a:rPr lang="fr-FR" dirty="0" err="1" smtClean="0"/>
              <a:t>drawing</a:t>
            </a:r>
            <a:r>
              <a:rPr lang="fr-FR" dirty="0" smtClean="0"/>
              <a:t> documents:</a:t>
            </a:r>
          </a:p>
          <a:p>
            <a:endParaRPr lang="en-US" sz="1000" dirty="0" smtClean="0"/>
          </a:p>
          <a:p>
            <a:r>
              <a:rPr lang="en-US" b="1" i="1" dirty="0" err="1" smtClean="0"/>
              <a:t>AllColorsAsBlack</a:t>
            </a:r>
            <a:r>
              <a:rPr lang="en-US" b="1" i="1" dirty="0" smtClean="0"/>
              <a:t> </a:t>
            </a:r>
          </a:p>
          <a:p>
            <a:r>
              <a:rPr lang="en-US" b="1" i="1" dirty="0" err="1" smtClean="0"/>
              <a:t>PrintRange</a:t>
            </a:r>
            <a:r>
              <a:rPr lang="en-US" dirty="0" smtClean="0"/>
              <a:t>: can be set to </a:t>
            </a:r>
            <a:r>
              <a:rPr lang="en-US" b="1" i="1" dirty="0" err="1" smtClean="0"/>
              <a:t>kPrintCurrentSheet</a:t>
            </a:r>
            <a:r>
              <a:rPr lang="en-US" i="1" dirty="0" smtClean="0"/>
              <a:t>, </a:t>
            </a:r>
            <a:r>
              <a:rPr lang="en-US" b="1" i="1" dirty="0" err="1" smtClean="0"/>
              <a:t>kPrintAllSheets</a:t>
            </a:r>
            <a:r>
              <a:rPr lang="en-US" i="1" dirty="0" smtClean="0"/>
              <a:t>, </a:t>
            </a:r>
            <a:r>
              <a:rPr lang="en-US" b="1" i="1" dirty="0" err="1" smtClean="0"/>
              <a:t>kPrintSheetRange</a:t>
            </a:r>
            <a:r>
              <a:rPr lang="en-US" b="1" i="1" dirty="0" smtClean="0"/>
              <a:t>.</a:t>
            </a:r>
            <a:endParaRPr lang="fr-FR" b="1" i="1" dirty="0" smtClean="0"/>
          </a:p>
          <a:p>
            <a:r>
              <a:rPr lang="en-US" b="1" i="1" dirty="0" err="1" smtClean="0"/>
              <a:t>ScaleMode</a:t>
            </a:r>
            <a:r>
              <a:rPr lang="en-US" b="1" dirty="0" smtClean="0"/>
              <a:t> </a:t>
            </a:r>
            <a:r>
              <a:rPr lang="en-US" dirty="0" smtClean="0"/>
              <a:t>/ </a:t>
            </a:r>
            <a:r>
              <a:rPr lang="en-US" b="1" i="1" dirty="0" smtClean="0"/>
              <a:t>Scale</a:t>
            </a:r>
            <a:r>
              <a:rPr lang="en-US" dirty="0" smtClean="0"/>
              <a:t> :  gets and sets how the scale of the print is defined.</a:t>
            </a:r>
            <a:endParaRPr lang="fr-FR" dirty="0" smtClean="0"/>
          </a:p>
          <a:p>
            <a:r>
              <a:rPr lang="en-US" b="1" i="1" dirty="0" err="1" smtClean="0"/>
              <a:t>RemoveLineWeights</a:t>
            </a:r>
            <a:r>
              <a:rPr lang="en-US" b="1" i="1" dirty="0" smtClean="0"/>
              <a:t> </a:t>
            </a:r>
            <a:endParaRPr lang="fr-FR" b="1" i="1" dirty="0" smtClean="0"/>
          </a:p>
          <a:p>
            <a:endParaRPr lang="fr-FR" sz="1000" dirty="0" smtClean="0"/>
          </a:p>
          <a:p>
            <a:r>
              <a:rPr lang="en-US" b="1" i="1" dirty="0" err="1" smtClean="0"/>
              <a:t>GetSheetRange</a:t>
            </a:r>
            <a:r>
              <a:rPr lang="en-US" dirty="0" smtClean="0"/>
              <a:t> / </a:t>
            </a:r>
            <a:r>
              <a:rPr lang="en-US" b="1" i="1" dirty="0" err="1" smtClean="0"/>
              <a:t>SetSheetRange</a:t>
            </a:r>
            <a:r>
              <a:rPr lang="en-US" dirty="0" smtClean="0"/>
              <a:t>:  gets/sets the sheet range to print.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352252"/>
            <a:ext cx="8062912" cy="114352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Make sure you set the printer first.  This resets all other options to the default values for that printer.</a:t>
            </a:r>
          </a:p>
          <a:p>
            <a:pPr eaLnBrk="1" hangingPunct="1">
              <a:lnSpc>
                <a:spcPct val="80000"/>
              </a:lnSpc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  <a:spcAft>
                <a:spcPts val="0"/>
              </a:spcAft>
              <a:buNone/>
            </a:pPr>
            <a:endParaRPr lang="en-US" sz="1700" b="1" dirty="0" smtClean="0">
              <a:latin typeface="Arial Narrow" pitchFamily="34" charset="0"/>
            </a:endParaRP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014894" y="2435987"/>
            <a:ext cx="6171209" cy="3688189"/>
          </a:xfrm>
          <a:prstGeom prst="rect">
            <a:avLst/>
          </a:prstGeom>
          <a:solidFill>
            <a:schemeClr val="bg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rgbClr val="0000FF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Public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Sub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PrintSample()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Dim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oDrawDoc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As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DrawingDocument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    oDrawDoc = _InvApplication.ActiveDocument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Dim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oPrintMgr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As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DrawingPrintManager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    oPrintMgr = oDrawDoc.PrintManager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With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oPrintMgr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.Printer =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accent2"/>
                </a:solidFill>
                <a:effectLst/>
                <a:latin typeface="Courier New" pitchFamily="49" charset="0"/>
              </a:rPr>
              <a:t>\\ADSOREPS1\oreprn001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.NumberOfCopies =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        .ScaleMode = PrintScaleModeEnum.kPrintFullScale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        .PaperSize = PaperSizeEnum.kPaperSize11x17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        .SubmitPrint()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End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With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5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End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Sub</a:t>
            </a:r>
            <a:endParaRPr kumimoji="0" lang="en-US" sz="800" b="1" i="0" u="none" strike="noStrike" cap="none" normalizeH="0" baseline="0" noProof="1" smtClean="0">
              <a:ln>
                <a:noFill/>
              </a:ln>
              <a:solidFill>
                <a:srgbClr val="0000FF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Simple Translation</a:t>
            </a:r>
          </a:p>
          <a:p>
            <a:pPr lvl="1" eaLnBrk="1" hangingPunct="1"/>
            <a:r>
              <a:rPr lang="en-US" dirty="0" smtClean="0"/>
              <a:t>Use the </a:t>
            </a:r>
            <a:r>
              <a:rPr lang="en-US" b="1" i="1" dirty="0" err="1" smtClean="0"/>
              <a:t>Document.SaveAs</a:t>
            </a:r>
            <a:r>
              <a:rPr lang="en-US" dirty="0" smtClean="0"/>
              <a:t> and </a:t>
            </a:r>
            <a:r>
              <a:rPr lang="en-US" b="1" i="1" dirty="0" err="1" smtClean="0"/>
              <a:t>Documents.Open</a:t>
            </a:r>
            <a:r>
              <a:rPr lang="en-US" dirty="0" smtClean="0"/>
              <a:t> methods to translate documents in and out of Inventor.</a:t>
            </a:r>
          </a:p>
          <a:p>
            <a:pPr lvl="1" eaLnBrk="1" hangingPunct="1"/>
            <a:endParaRPr lang="en-US" sz="1000" dirty="0" smtClean="0"/>
          </a:p>
          <a:p>
            <a:pPr lvl="1" eaLnBrk="1" hangingPunct="1"/>
            <a:r>
              <a:rPr lang="en-US" dirty="0" smtClean="0"/>
              <a:t>Inventor uses the extension of the filename supplied to determine which translator to use.</a:t>
            </a:r>
          </a:p>
          <a:p>
            <a:pPr lvl="1" eaLnBrk="1" hangingPunct="1"/>
            <a:endParaRPr lang="en-US" sz="1000" dirty="0" smtClean="0"/>
          </a:p>
          <a:p>
            <a:pPr lvl="1" eaLnBrk="1" hangingPunct="1"/>
            <a:r>
              <a:rPr lang="en-US" dirty="0" smtClean="0"/>
              <a:t>Default settings are used. The default settings are the settings last used when interactively translating a file.</a:t>
            </a:r>
          </a:p>
          <a:p>
            <a:pPr lvl="2" eaLnBrk="1" hangingPunct="1">
              <a:buFontTx/>
              <a:buNone/>
            </a:pPr>
            <a:r>
              <a:rPr lang="en-US" b="1" dirty="0" err="1" smtClean="0">
                <a:latin typeface="Arial Narrow" pitchFamily="34" charset="0"/>
                <a:ea typeface="+mn-ea"/>
                <a:cs typeface="+mn-cs"/>
              </a:rPr>
              <a:t>Documents.Open</a:t>
            </a:r>
            <a:r>
              <a:rPr lang="en-US" b="1" dirty="0" smtClean="0">
                <a:latin typeface="Arial Narrow" pitchFamily="34" charset="0"/>
                <a:ea typeface="+mn-ea"/>
                <a:cs typeface="+mn-cs"/>
              </a:rPr>
              <a:t>( “C:\Temp\Test.stp” )</a:t>
            </a:r>
          </a:p>
          <a:p>
            <a:pPr lvl="2" eaLnBrk="1" hangingPunct="1">
              <a:buFontTx/>
              <a:buNone/>
            </a:pPr>
            <a:r>
              <a:rPr lang="en-US" b="1" dirty="0" err="1" smtClean="0">
                <a:latin typeface="Arial Narrow" pitchFamily="34" charset="0"/>
                <a:ea typeface="+mn-ea"/>
                <a:cs typeface="+mn-cs"/>
              </a:rPr>
              <a:t>Document.SaveAs</a:t>
            </a:r>
            <a:r>
              <a:rPr lang="en-US" b="1" dirty="0" smtClean="0">
                <a:latin typeface="Arial Narrow" pitchFamily="34" charset="0"/>
                <a:ea typeface="+mn-ea"/>
                <a:cs typeface="+mn-cs"/>
              </a:rPr>
              <a:t>( “C:\Temp\New.dwg”, True )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Most Inventor translators are implemented as Translator Add-Ins.  </a:t>
            </a:r>
          </a:p>
          <a:p>
            <a:pPr eaLnBrk="1" hangingPunct="1"/>
            <a:r>
              <a:rPr lang="en-US" dirty="0" smtClean="0"/>
              <a:t>You can access and drive the translator directly through the translator Add-In’s interface.</a:t>
            </a:r>
          </a:p>
          <a:p>
            <a:pPr eaLnBrk="1" hangingPunct="1"/>
            <a:r>
              <a:rPr lang="en-US" dirty="0" smtClean="0"/>
              <a:t>API Allows control of the translator’s various options.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314" y="234597"/>
            <a:ext cx="8062912" cy="629019"/>
          </a:xfrm>
        </p:spPr>
        <p:txBody>
          <a:bodyPr/>
          <a:lstStyle/>
          <a:p>
            <a:r>
              <a:rPr lang="fr-FR" dirty="0" err="1" smtClean="0"/>
              <a:t>Accessing</a:t>
            </a:r>
            <a:r>
              <a:rPr lang="fr-FR" dirty="0" smtClean="0"/>
              <a:t> </a:t>
            </a:r>
            <a:r>
              <a:rPr lang="fr-FR" dirty="0" err="1" smtClean="0"/>
              <a:t>Translator’s</a:t>
            </a:r>
            <a:r>
              <a:rPr lang="fr-FR" dirty="0" smtClean="0"/>
              <a:t> Open Options</a:t>
            </a:r>
            <a:endParaRPr lang="en-US" dirty="0"/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25909" y="1080533"/>
            <a:ext cx="8401720" cy="5447645"/>
          </a:xfrm>
          <a:prstGeom prst="rect">
            <a:avLst/>
          </a:prstGeom>
          <a:solidFill>
            <a:schemeClr val="bg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rgbClr val="0000FF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Public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Sub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GetTranslatorOpenOptions()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Dim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clsId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As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String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clsId =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</a:rPr>
              <a:t>"{90AF7F40-0C01-11D5-8E83-0010B541CD80}"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</a:rPr>
              <a:t>'Ex STEP Translator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rgbClr val="008000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Dim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oTranslator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As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TranslatorAddIn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    oTranslator = _InvApplication.ApplicationAddIns.ItemById(clsId)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Dim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medium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As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DataMedium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    medium = _InvApplication.TransientObjects.CreateDataMedium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    medium.FileName =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</a:rPr>
              <a:t>"C:\Temp\MyInventorDoc.xxx"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medium.MediumType = MediumTypeEnum.kFileNameMedium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Dim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context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As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TranslationContext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    context = _InvApplication.TransientObjects.CreateTranslationContext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Dim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options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As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NameValueMap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    options = _InvApplication.TransientObjects.CreateNameValueMap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Dim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index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As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Integer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If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oTranslator.HasOpenOptions(medium, context, options)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Then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For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index = 1 To options.Count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            Debug.Print(options.Name(index) &amp;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</a:rPr>
              <a:t>" = "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&amp; options.Value(options.Name(index)))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Next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End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If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rgbClr val="0000FF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End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Sub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SECONDARYMONITOR" val="True"/>
  <p:tag name="BULLETTYPE" val="3"/>
  <p:tag name="RESPCOUNTERSTYLE" val="-1"/>
  <p:tag name="INPUTSOURCE" val="3"/>
  <p:tag name="BACKUPSESSIONS" val="True"/>
  <p:tag name="REVIEWONLY" val="False"/>
  <p:tag name="PARTICIPANTSINLEADERBOARD" val="8"/>
  <p:tag name="BUBBLESIZEVISIBLE" val="True"/>
  <p:tag name="CUSTOMGRIDBACKCOLOR" val="-32640"/>
  <p:tag name="CUSTOMCELLBACKCOLOR3" val="-16728064"/>
  <p:tag name="DISPLAYDEVICENUMBER" val="True"/>
  <p:tag name="AUTOSIZEGRID" val="True"/>
  <p:tag name="CHARTCOLORS" val="0"/>
  <p:tag name="MULTIRESPDIVISOR" val="1"/>
  <p:tag name="CORRECTPOINTVALUE" val="100"/>
  <p:tag name="ZEROBASED" val="False"/>
  <p:tag name="SHOWBARVISIBLE" val="True"/>
  <p:tag name="REQUIREPASSWORD" val="False"/>
  <p:tag name="RESPCOUNTERFORMAT" val="0"/>
  <p:tag name="NUMRESPONSES" val="10"/>
  <p:tag name="AUTOADVANCE" val="True"/>
  <p:tag name="TEAMSINLEADERBOARD" val="8"/>
  <p:tag name="BUBBLEGROUPING" val="3"/>
  <p:tag name="CUSTOMCELLBACKCOLOR2" val="-16711681"/>
  <p:tag name="DISPLAYDEVICEID" val="True"/>
  <p:tag name="GRIDPOSITION" val="1"/>
  <p:tag name="INCLUDENONRESPONDERS" val="True"/>
  <p:tag name="INCORRECTPOINTVALUE" val="0"/>
  <p:tag name="CHARTSCALE" val="True"/>
  <p:tag name="DEFAULTPORT" val="1001"/>
  <p:tag name="RESPTABLESTYLE" val="0"/>
  <p:tag name="BACKUPMAINTENANCE" val="7"/>
  <p:tag name="STDCHART" val="1"/>
  <p:tag name="DEFAULTNUMTEAMS" val="8"/>
  <p:tag name="USESCHEMECOLORS" val="True"/>
  <p:tag name="GRIDSIZE" val="{Width=800, Height=600}"/>
  <p:tag name="PARTLISTDEFAULT" val="0"/>
  <p:tag name="ADDINALWAYSLOADED" val="True"/>
  <p:tag name="ENABLEPRESENTERVPAD" val="False"/>
  <p:tag name="COUNTDOWNSECONDS" val="5"/>
  <p:tag name="ROTATIONINTERVAL" val="2"/>
  <p:tag name="BUBBLEVALUEFORMAT" val="0.0"/>
  <p:tag name="DISPLAYNAME" val="True"/>
  <p:tag name="CHARTLABELS" val="1"/>
  <p:tag name="REALTIMEBACKUP" val="False"/>
  <p:tag name="ANSWERNOWSTYLE" val="-1"/>
  <p:tag name="ALLOWDUPLICATES" val="False"/>
  <p:tag name="BUBBLENAMEVISIBLE" val="True"/>
  <p:tag name="GRIDOPACITY" val="100"/>
  <p:tag name="INCLUDEPPT" val="True"/>
  <p:tag name="EXPANDSHOWBAR" val="False"/>
  <p:tag name="CHARTVALUEFORMAT" val="0%"/>
  <p:tag name="CUSTOMCELLBACKCOLOR1" val="-256"/>
  <p:tag name="RESETCHARTS" val="True"/>
  <p:tag name="ANSWERNOWTEXT" val="Answer Now"/>
  <p:tag name="MAXRESPONDERS" val="8"/>
  <p:tag name="POLLINGCYCLE" val="2"/>
  <p:tag name="COUNTDOWNSTYLE" val="2"/>
  <p:tag name="CUSTOMCELLBACKCOLOR4" val="-65536"/>
  <p:tag name="TPVERSION" val="2006"/>
  <p:tag name="GRIDROTATIONINTERVAL" val="2"/>
  <p:tag name="AUTOUPDATEALIASES" val="True"/>
  <p:tag name="USEENTERPRISEMANAGER" val="False"/>
  <p:tag name="CUSTOMCELLFORECOLOR" val="-4144960"/>
  <p:tag name="AUTOADJUSTPARTRANGE" val="True"/>
  <p:tag name="ALLOWUSERFEEDBACK" val="True"/>
  <p:tag name="DELIMITERS" val="3.1"/>
</p:tagLst>
</file>

<file path=ppt/theme/theme1.xml><?xml version="1.0" encoding="utf-8"?>
<a:theme xmlns:a="http://schemas.openxmlformats.org/drawingml/2006/main" name="blank">
  <a:themeElements>
    <a:clrScheme name="blank 1">
      <a:dk1>
        <a:srgbClr val="CCCCCC"/>
      </a:dk1>
      <a:lt1>
        <a:srgbClr val="FFFFFF"/>
      </a:lt1>
      <a:dk2>
        <a:srgbClr val="000000"/>
      </a:dk2>
      <a:lt2>
        <a:srgbClr val="FFFFFF"/>
      </a:lt2>
      <a:accent1>
        <a:srgbClr val="00B4FF"/>
      </a:accent1>
      <a:accent2>
        <a:srgbClr val="EE5500"/>
      </a:accent2>
      <a:accent3>
        <a:srgbClr val="AAAAAA"/>
      </a:accent3>
      <a:accent4>
        <a:srgbClr val="DADADA"/>
      </a:accent4>
      <a:accent5>
        <a:srgbClr val="AAD6FF"/>
      </a:accent5>
      <a:accent6>
        <a:srgbClr val="D84C00"/>
      </a:accent6>
      <a:hlink>
        <a:srgbClr val="77BB11"/>
      </a:hlink>
      <a:folHlink>
        <a:srgbClr val="FFAA0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CCCCCC"/>
        </a:dk1>
        <a:lt1>
          <a:srgbClr val="FFFFFF"/>
        </a:lt1>
        <a:dk2>
          <a:srgbClr val="000000"/>
        </a:dk2>
        <a:lt2>
          <a:srgbClr val="FFFFFF"/>
        </a:lt2>
        <a:accent1>
          <a:srgbClr val="00B4FF"/>
        </a:accent1>
        <a:accent2>
          <a:srgbClr val="EE5500"/>
        </a:accent2>
        <a:accent3>
          <a:srgbClr val="AAAAAA"/>
        </a:accent3>
        <a:accent4>
          <a:srgbClr val="DADADA"/>
        </a:accent4>
        <a:accent5>
          <a:srgbClr val="AAD6FF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6748</TotalTime>
  <Words>759</Words>
  <Application>Microsoft Office PowerPoint</Application>
  <PresentationFormat>On-screen Show (4:3)</PresentationFormat>
  <Paragraphs>209</Paragraphs>
  <Slides>15</Slides>
  <Notes>15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blank</vt:lpstr>
      <vt:lpstr>Actrix Document</vt:lpstr>
      <vt:lpstr> </vt:lpstr>
      <vt:lpstr>Agenda</vt:lpstr>
      <vt:lpstr>Printing</vt:lpstr>
      <vt:lpstr>PrintManager - Main Properties</vt:lpstr>
      <vt:lpstr>DrawingPrintManager</vt:lpstr>
      <vt:lpstr>Printing - Example</vt:lpstr>
      <vt:lpstr>File Translation</vt:lpstr>
      <vt:lpstr>File Translation</vt:lpstr>
      <vt:lpstr>Accessing Translator’s Open Options</vt:lpstr>
      <vt:lpstr>Accessing Translator’s Save Options</vt:lpstr>
      <vt:lpstr>Inventor 2013: Built-in Translator AddIns</vt:lpstr>
      <vt:lpstr>Inventor 2013: Built-in Translator AddIns</vt:lpstr>
      <vt:lpstr>DataIO Object</vt:lpstr>
      <vt:lpstr>DataIO - Examples</vt:lpstr>
      <vt:lpstr>Slide 15</vt:lpstr>
    </vt:vector>
  </TitlesOfParts>
  <Company>Autodesk,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 Tinman MRD</dc:title>
  <dc:creator>Autodesk, Inc.</dc:creator>
  <cp:lastModifiedBy>liangx</cp:lastModifiedBy>
  <cp:revision>451</cp:revision>
  <dcterms:created xsi:type="dcterms:W3CDTF">2005-01-11T23:12:23Z</dcterms:created>
  <dcterms:modified xsi:type="dcterms:W3CDTF">2012-12-31T08:03:35Z</dcterms:modified>
</cp:coreProperties>
</file>