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sldIdLst>
    <p:sldId id="422" r:id="rId2"/>
    <p:sldId id="426" r:id="rId3"/>
    <p:sldId id="427" r:id="rId4"/>
    <p:sldId id="428" r:id="rId5"/>
    <p:sldId id="429" r:id="rId6"/>
    <p:sldId id="430" r:id="rId7"/>
    <p:sldId id="432" r:id="rId8"/>
    <p:sldId id="431" r:id="rId9"/>
    <p:sldId id="433" r:id="rId10"/>
    <p:sldId id="434" r:id="rId11"/>
    <p:sldId id="435" r:id="rId12"/>
    <p:sldId id="437" r:id="rId13"/>
    <p:sldId id="436" r:id="rId14"/>
    <p:sldId id="424"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38" autoAdjust="0"/>
    <p:restoredTop sz="68353" autoAdjust="0"/>
  </p:normalViewPr>
  <p:slideViewPr>
    <p:cSldViewPr snapToGrid="0">
      <p:cViewPr varScale="1">
        <p:scale>
          <a:sx n="68" d="100"/>
          <a:sy n="68" d="100"/>
        </p:scale>
        <p:origin x="-171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14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simple way to think of Apprentice is that it's a smaller version of Autodesk Inventor that does not have a user interface. Without a user interface the only way to access its functionality is by using its API. Apprentice is actually an ActiveX component. It runs within the process space of the client that's using it. </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Apprentice can be very efficient for certain applications because it's smaller than the complete Autodesk Inventor application and because it runs in the same process as your application.</a:t>
            </a:r>
          </a:p>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past releases of the product, a type library specifically for Apprentice was delivered with both Autodesk Inventor and Apprentice. This type library contained the limited set of objects supported only by Apprentice. Now, however, since the Autodesk Inventor type library contains all of the Apprentice functionality, this should be used in an Apprentice context. A version of the old Apprentice type library is still supplied for legacy reasons, but this will likely be discontinued in future releases. </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When </a:t>
            </a:r>
            <a:r>
              <a:rPr lang="en-US" dirty="0" err="1" smtClean="0"/>
              <a:t>ApprenticeServer.Open</a:t>
            </a:r>
            <a:r>
              <a:rPr lang="en-US" dirty="0" smtClean="0"/>
              <a:t> opens a document, a reference to that document is held by the </a:t>
            </a:r>
            <a:r>
              <a:rPr lang="en-US" dirty="0" err="1" smtClean="0"/>
              <a:t>ApprenticeServer</a:t>
            </a:r>
            <a:r>
              <a:rPr lang="en-US" dirty="0" smtClean="0"/>
              <a:t> component in order to be returned from the </a:t>
            </a:r>
            <a:r>
              <a:rPr lang="en-US" dirty="0" err="1" smtClean="0"/>
              <a:t>ApprenticeServer.Document</a:t>
            </a:r>
            <a:r>
              <a:rPr lang="en-US" dirty="0" smtClean="0"/>
              <a:t>. This ‘active top/last opened’ document is also considered the document used as the root of the save for the </a:t>
            </a:r>
            <a:r>
              <a:rPr lang="en-US" dirty="0" err="1" smtClean="0"/>
              <a:t>FileSaveAs</a:t>
            </a:r>
            <a:r>
              <a:rPr lang="en-US" dirty="0" smtClean="0"/>
              <a:t> object. A document is closed when either </a:t>
            </a:r>
            <a:r>
              <a:rPr lang="en-US" dirty="0" err="1" smtClean="0"/>
              <a:t>ApprenticeServerDocument.Close</a:t>
            </a:r>
            <a:r>
              <a:rPr lang="en-US" dirty="0" smtClean="0"/>
              <a:t> is called, or the document’s reference count fully drops to zero. Keep in mind that the reference held by the </a:t>
            </a:r>
            <a:r>
              <a:rPr lang="en-US" dirty="0" err="1" smtClean="0"/>
              <a:t>ApprenticeServer</a:t>
            </a:r>
            <a:r>
              <a:rPr lang="en-US" dirty="0" smtClean="0"/>
              <a:t> (if it was the last document to be opened) also counts as a reference. This </a:t>
            </a:r>
            <a:r>
              <a:rPr lang="en-US" dirty="0" err="1" smtClean="0"/>
              <a:t>ApprenticeServer</a:t>
            </a:r>
            <a:r>
              <a:rPr lang="en-US" dirty="0" smtClean="0"/>
              <a:t> reference will be released either when a different document is opened, or </a:t>
            </a:r>
            <a:r>
              <a:rPr lang="en-US" dirty="0" err="1" smtClean="0"/>
              <a:t>ApprenticeServer.Close</a:t>
            </a:r>
            <a:r>
              <a:rPr lang="en-US" dirty="0" smtClean="0"/>
              <a:t> is called, or when the </a:t>
            </a:r>
            <a:r>
              <a:rPr lang="en-US" dirty="0" err="1" smtClean="0"/>
              <a:t>ApprenticeServer’s</a:t>
            </a:r>
            <a:r>
              <a:rPr lang="en-US" dirty="0" smtClean="0"/>
              <a:t> reference count fully drops to zero and it is destroyed. </a:t>
            </a:r>
          </a:p>
          <a:p>
            <a:endParaRPr lang="fr-FR" dirty="0" smtClean="0"/>
          </a:p>
          <a:p>
            <a:r>
              <a:rPr lang="en-US" dirty="0" smtClean="0"/>
              <a:t>The </a:t>
            </a:r>
            <a:r>
              <a:rPr lang="en-US" dirty="0" err="1" smtClean="0"/>
              <a:t>ApprenticeServerComponent</a:t>
            </a:r>
            <a:r>
              <a:rPr lang="en-US" dirty="0" smtClean="0"/>
              <a:t> supports a few methods and properties that are unique to Apprentice. These are the Open and Close methods, which are used to open and close documents within Apprentice; </a:t>
            </a:r>
            <a:r>
              <a:rPr lang="en-US" dirty="0" err="1" smtClean="0"/>
              <a:t>DisplayAffinity</a:t>
            </a:r>
            <a:r>
              <a:rPr lang="en-US" dirty="0" smtClean="0"/>
              <a:t>, which is used to optimize the behavior of Apprentice for viewer applications; </a:t>
            </a:r>
            <a:r>
              <a:rPr lang="en-US" dirty="0" err="1" smtClean="0"/>
              <a:t>MinimizeFileSize</a:t>
            </a:r>
            <a:r>
              <a:rPr lang="en-US" dirty="0" smtClean="0"/>
              <a:t>, which compresses files by removing versions, and </a:t>
            </a:r>
            <a:r>
              <a:rPr lang="en-US" dirty="0" err="1" smtClean="0"/>
              <a:t>FileSaveAs</a:t>
            </a:r>
            <a:r>
              <a:rPr lang="en-US" dirty="0" smtClean="0"/>
              <a:t>, which we'll discuss in more detail later in this section.</a:t>
            </a:r>
          </a:p>
          <a:p>
            <a:r>
              <a:rPr lang="en-US" dirty="0" smtClean="0"/>
              <a:t>The document objects used within Apprentice are different from the document objects used in Autodesk Inventor. In Inventor there are the </a:t>
            </a:r>
            <a:r>
              <a:rPr lang="en-US" dirty="0" err="1" smtClean="0"/>
              <a:t>PartDocument</a:t>
            </a:r>
            <a:r>
              <a:rPr lang="en-US" dirty="0" smtClean="0"/>
              <a:t>, </a:t>
            </a:r>
            <a:r>
              <a:rPr lang="en-US" dirty="0" err="1" smtClean="0"/>
              <a:t>AssemblyDocument</a:t>
            </a:r>
            <a:r>
              <a:rPr lang="en-US" dirty="0" smtClean="0"/>
              <a:t>, </a:t>
            </a:r>
            <a:r>
              <a:rPr lang="en-US" dirty="0" err="1" smtClean="0"/>
              <a:t>DrawingDocument</a:t>
            </a:r>
            <a:r>
              <a:rPr lang="en-US" dirty="0" smtClean="0"/>
              <a:t>, and </a:t>
            </a:r>
            <a:r>
              <a:rPr lang="en-US" dirty="0" err="1" smtClean="0"/>
              <a:t>PresentationDocument</a:t>
            </a:r>
            <a:r>
              <a:rPr lang="en-US" dirty="0" smtClean="0"/>
              <a:t> objects. In Apprentice, the </a:t>
            </a:r>
            <a:r>
              <a:rPr lang="en-US" dirty="0" err="1" smtClean="0"/>
              <a:t>ApprenticeServerDocument</a:t>
            </a:r>
            <a:r>
              <a:rPr lang="en-US" dirty="0" smtClean="0"/>
              <a:t> object represents the part, assembly, and presentation documents and the </a:t>
            </a:r>
            <a:r>
              <a:rPr lang="en-US" dirty="0" err="1" smtClean="0"/>
              <a:t>ApprenticeServerDrawingDocument</a:t>
            </a:r>
            <a:r>
              <a:rPr lang="en-US" dirty="0" smtClean="0"/>
              <a:t> represents the drawing document.</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Confidential Information </a:t>
            </a:r>
            <a:r>
              <a:rPr lang="en-US" sz="800" b="1" u="none" dirty="0" smtClean="0">
                <a:solidFill>
                  <a:srgbClr val="969696"/>
                </a:solidFill>
                <a:cs typeface="+mn-cs"/>
              </a:rPr>
              <a:t>January 2010</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Using Apprentice</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84" y="23791"/>
            <a:ext cx="8062912" cy="1143000"/>
          </a:xfrm>
        </p:spPr>
        <p:txBody>
          <a:bodyPr/>
          <a:lstStyle/>
          <a:p>
            <a:r>
              <a:rPr lang="fr-FR" dirty="0" err="1" smtClean="0"/>
              <a:t>Saving</a:t>
            </a:r>
            <a:r>
              <a:rPr lang="fr-FR" dirty="0" smtClean="0"/>
              <a:t> Files </a:t>
            </a:r>
            <a:r>
              <a:rPr lang="fr-FR" dirty="0" err="1" smtClean="0"/>
              <a:t>with</a:t>
            </a:r>
            <a:r>
              <a:rPr lang="fr-FR" dirty="0" smtClean="0"/>
              <a:t> </a:t>
            </a:r>
            <a:r>
              <a:rPr lang="fr-FR" dirty="0" err="1" smtClean="0"/>
              <a:t>Apprentice</a:t>
            </a:r>
            <a:endParaRPr lang="en-US" dirty="0"/>
          </a:p>
        </p:txBody>
      </p:sp>
      <p:sp>
        <p:nvSpPr>
          <p:cNvPr id="3" name="Content Placeholder 2"/>
          <p:cNvSpPr>
            <a:spLocks noGrp="1"/>
          </p:cNvSpPr>
          <p:nvPr>
            <p:ph idx="1"/>
          </p:nvPr>
        </p:nvSpPr>
        <p:spPr>
          <a:xfrm>
            <a:off x="319088" y="1228160"/>
            <a:ext cx="8062912" cy="1302098"/>
          </a:xfrm>
        </p:spPr>
        <p:txBody>
          <a:bodyPr/>
          <a:lstStyle/>
          <a:p>
            <a:r>
              <a:rPr lang="en-US" dirty="0" smtClean="0"/>
              <a:t>For any other change use </a:t>
            </a:r>
            <a:r>
              <a:rPr lang="en-US" b="1" i="1" dirty="0" err="1" smtClean="0"/>
              <a:t>FileSaveAs</a:t>
            </a:r>
            <a:r>
              <a:rPr lang="en-US" dirty="0" smtClean="0"/>
              <a:t> object:</a:t>
            </a:r>
          </a:p>
          <a:p>
            <a:endParaRPr lang="en-US" sz="1200" dirty="0" smtClean="0"/>
          </a:p>
          <a:p>
            <a:pPr>
              <a:buNone/>
            </a:pPr>
            <a:r>
              <a:rPr lang="en-US" sz="1600" dirty="0" smtClean="0"/>
              <a:t/>
            </a:r>
            <a:br>
              <a:rPr lang="en-US" sz="1600" dirty="0" smtClean="0"/>
            </a:br>
            <a:endParaRPr lang="en-US" sz="1600" dirty="0"/>
          </a:p>
        </p:txBody>
      </p:sp>
      <p:sp>
        <p:nvSpPr>
          <p:cNvPr id="3074" name="Text Box 2"/>
          <p:cNvSpPr txBox="1">
            <a:spLocks noChangeArrowheads="1"/>
          </p:cNvSpPr>
          <p:nvPr/>
        </p:nvSpPr>
        <p:spPr bwMode="auto">
          <a:xfrm>
            <a:off x="552299" y="1953016"/>
            <a:ext cx="7063527" cy="4084529"/>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SaveFileSample()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oApprentice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ApprenticeServerComponent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Open a 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oDoc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oDoc = oApprentice.Open(</a:t>
            </a:r>
            <a:r>
              <a:rPr kumimoji="0" lang="en-US" sz="1200" b="1" i="0" u="none" strike="noStrike" cap="none" normalizeH="0" baseline="0" noProof="1" smtClean="0">
                <a:ln>
                  <a:noFill/>
                </a:ln>
                <a:solidFill>
                  <a:srgbClr val="A31515"/>
                </a:solidFill>
                <a:effectLst/>
                <a:latin typeface="Courier New" pitchFamily="49" charset="0"/>
              </a:rPr>
              <a:t>"C:\Temp\Assembly1.iam"</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Do some change: iProperties and attributes and/or file references.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8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Set a reference to the FileSaveAs object.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oFileSaveAs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FileSaveAs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oFileSaveAs = oApprentice.FileSaveAs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Save the file.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Call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oFileSaveAs.AddFileToSave(oDoc, oDoc.FullFileName)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Call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oFileSaveAs.ExecuteSave()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Inventor View Control</a:t>
            </a:r>
            <a:endParaRPr lang="zh-CN" altLang="en-US" dirty="0"/>
          </a:p>
        </p:txBody>
      </p:sp>
      <p:sp>
        <p:nvSpPr>
          <p:cNvPr id="3" name="Content Placeholder 2"/>
          <p:cNvSpPr>
            <a:spLocks noGrp="1"/>
          </p:cNvSpPr>
          <p:nvPr>
            <p:ph idx="1"/>
          </p:nvPr>
        </p:nvSpPr>
        <p:spPr>
          <a:xfrm>
            <a:off x="190556" y="1215328"/>
            <a:ext cx="8780928" cy="5119688"/>
          </a:xfrm>
        </p:spPr>
        <p:txBody>
          <a:bodyPr/>
          <a:lstStyle/>
          <a:p>
            <a:r>
              <a:rPr lang="en-US" altLang="zh-CN" dirty="0" smtClean="0"/>
              <a:t>Viewer for Inventor files</a:t>
            </a:r>
          </a:p>
          <a:p>
            <a:r>
              <a:rPr lang="en-US" altLang="zh-CN" dirty="0" smtClean="0"/>
              <a:t>Provided as </a:t>
            </a:r>
          </a:p>
          <a:p>
            <a:pPr lvl="2"/>
            <a:r>
              <a:rPr lang="en-US" altLang="zh-CN" sz="1600" dirty="0" smtClean="0"/>
              <a:t>32bit OS: &lt;Inventor Installation&gt;\bin\ InventorViewCtrl.ocx</a:t>
            </a:r>
          </a:p>
          <a:p>
            <a:pPr lvl="2"/>
            <a:r>
              <a:rPr lang="en-US" altLang="zh-CN" sz="1600" dirty="0" smtClean="0"/>
              <a:t>64bit OS:&lt;Inventor Installation&gt;\bin\bin32\ InventorViewCtrl.ocx</a:t>
            </a:r>
          </a:p>
          <a:p>
            <a:r>
              <a:rPr lang="en-US" altLang="zh-CN" dirty="0" smtClean="0"/>
              <a:t>Free (also provided with </a:t>
            </a:r>
            <a:r>
              <a:rPr lang="en-US" altLang="zh-CN" b="1" dirty="0" smtClean="0"/>
              <a:t>Inventor View</a:t>
            </a:r>
            <a:r>
              <a:rPr lang="en-US" altLang="zh-CN" dirty="0" smtClean="0"/>
              <a:t>)</a:t>
            </a:r>
          </a:p>
          <a:p>
            <a:r>
              <a:rPr lang="en-US" altLang="zh-CN" dirty="0" smtClean="0"/>
              <a:t>Before Inventor 2012, InventorViewCtrl.ocx was registered automatically with product</a:t>
            </a:r>
          </a:p>
          <a:p>
            <a:r>
              <a:rPr lang="en-US" altLang="zh-CN" dirty="0" smtClean="0"/>
              <a:t>Starting from 2012, the registry-free was introduced. So plug-in developers have to link the corresponding manifest files to their application if they want to use the OCX. Two options:</a:t>
            </a:r>
          </a:p>
          <a:p>
            <a:pPr lvl="2"/>
            <a:r>
              <a:rPr lang="en-US" altLang="zh-CN" sz="1800" dirty="0" smtClean="0"/>
              <a:t>1. Use mt.exe to generate manifest file by yourself and link the manifest file to your application. </a:t>
            </a:r>
          </a:p>
          <a:p>
            <a:pPr lvl="2"/>
            <a:r>
              <a:rPr lang="en-US" altLang="zh-CN" sz="1800" dirty="0" smtClean="0"/>
              <a:t>2. Use old style. But you have to register InventorViewCtrl.ocx manually by running “Regsvr32 InventorViewCtrl.ocx”.</a:t>
            </a:r>
            <a:endParaRPr lang="zh-CN" altLang="en-US" sz="24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Inventor View Control</a:t>
            </a:r>
            <a:endParaRPr lang="zh-CN" altLang="en-US" dirty="0"/>
          </a:p>
        </p:txBody>
      </p:sp>
      <p:sp>
        <p:nvSpPr>
          <p:cNvPr id="3" name="Content Placeholder 2"/>
          <p:cNvSpPr>
            <a:spLocks noGrp="1"/>
          </p:cNvSpPr>
          <p:nvPr>
            <p:ph idx="1"/>
          </p:nvPr>
        </p:nvSpPr>
        <p:spPr>
          <a:xfrm>
            <a:off x="319088" y="5419492"/>
            <a:ext cx="8062912" cy="1116245"/>
          </a:xfrm>
        </p:spPr>
        <p:txBody>
          <a:bodyPr/>
          <a:lstStyle/>
          <a:p>
            <a:r>
              <a:rPr lang="en-US" altLang="zh-CN" dirty="0" smtClean="0"/>
              <a:t>Note: To work with Inventor View control of 2013, please use </a:t>
            </a:r>
            <a:r>
              <a:rPr lang="en-US" altLang="zh-CN" dirty="0" smtClean="0">
                <a:solidFill>
                  <a:srgbClr val="FF0000"/>
                </a:solidFill>
              </a:rPr>
              <a:t>framework 3.5</a:t>
            </a:r>
            <a:endParaRPr lang="zh-CN" altLang="en-US"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268024" y="3006479"/>
            <a:ext cx="4925674" cy="211193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218308" y="426768"/>
            <a:ext cx="3677482" cy="347616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Transient Camera</a:t>
            </a:r>
            <a:endParaRPr lang="zh-CN" altLang="en-US" dirty="0"/>
          </a:p>
        </p:txBody>
      </p:sp>
      <p:sp>
        <p:nvSpPr>
          <p:cNvPr id="3" name="Content Placeholder 2"/>
          <p:cNvSpPr>
            <a:spLocks noGrp="1"/>
          </p:cNvSpPr>
          <p:nvPr>
            <p:ph idx="1"/>
          </p:nvPr>
        </p:nvSpPr>
        <p:spPr/>
        <p:txBody>
          <a:bodyPr/>
          <a:lstStyle/>
          <a:p>
            <a:pPr lvl="1"/>
            <a:r>
              <a:rPr lang="en-US" altLang="zh-CN" sz="2400" dirty="0" smtClean="0"/>
              <a:t>Previously, the only way to get a camera is from a View.</a:t>
            </a:r>
          </a:p>
          <a:p>
            <a:pPr lvl="1"/>
            <a:r>
              <a:rPr lang="en-US" altLang="zh-CN" sz="2400" dirty="0" smtClean="0"/>
              <a:t>Create images without a view.  Useful in Apprentice</a:t>
            </a:r>
          </a:p>
          <a:p>
            <a:pPr marL="548640">
              <a:lnSpc>
                <a:spcPts val="1000"/>
              </a:lnSpc>
              <a:spcBef>
                <a:spcPts val="1200"/>
              </a:spcBef>
            </a:pPr>
            <a:r>
              <a:rPr lang="en-US" altLang="zh-CN" sz="1100" dirty="0" smtClean="0">
                <a:latin typeface="Arial Narrow" pitchFamily="34" charset="0"/>
              </a:rPr>
              <a:t>Private Function </a:t>
            </a:r>
            <a:r>
              <a:rPr lang="en-US" altLang="zh-CN" sz="1100" dirty="0" err="1" smtClean="0">
                <a:latin typeface="Arial Narrow" pitchFamily="34" charset="0"/>
              </a:rPr>
              <a:t>GetImage</a:t>
            </a:r>
            <a:r>
              <a:rPr lang="en-US" altLang="zh-CN" sz="1100" dirty="0" smtClean="0">
                <a:latin typeface="Arial Narrow" pitchFamily="34" charset="0"/>
              </a:rPr>
              <a:t>(</a:t>
            </a:r>
            <a:r>
              <a:rPr lang="en-US" altLang="zh-CN" sz="1100" dirty="0" err="1" smtClean="0">
                <a:latin typeface="Arial Narrow" pitchFamily="34" charset="0"/>
              </a:rPr>
              <a:t>ByVal</a:t>
            </a:r>
            <a:r>
              <a:rPr lang="en-US" altLang="zh-CN" sz="1100" dirty="0" smtClean="0">
                <a:latin typeface="Arial Narrow" pitchFamily="34" charset="0"/>
              </a:rPr>
              <a:t> Filename As String) As Image</a:t>
            </a:r>
          </a:p>
          <a:p>
            <a:pPr marL="548640">
              <a:lnSpc>
                <a:spcPts val="1000"/>
              </a:lnSpc>
            </a:pPr>
            <a:r>
              <a:rPr lang="en-US" altLang="zh-CN" sz="1100" dirty="0" smtClean="0">
                <a:solidFill>
                  <a:srgbClr val="00B0F0"/>
                </a:solidFill>
                <a:latin typeface="Arial Narrow" pitchFamily="34" charset="0"/>
              </a:rPr>
              <a:t>        ' Create an instance of Apprentice.</a:t>
            </a:r>
          </a:p>
          <a:p>
            <a:pPr marL="548640">
              <a:lnSpc>
                <a:spcPts val="1000"/>
              </a:lnSpc>
            </a:pPr>
            <a:r>
              <a:rPr lang="en-US" altLang="zh-CN" sz="1100" dirty="0" smtClean="0">
                <a:latin typeface="Arial Narrow" pitchFamily="34" charset="0"/>
              </a:rPr>
              <a:t>        Dim apprentice As New </a:t>
            </a:r>
            <a:r>
              <a:rPr lang="en-US" altLang="zh-CN" sz="1100" dirty="0" err="1" smtClean="0">
                <a:latin typeface="Arial Narrow" pitchFamily="34" charset="0"/>
              </a:rPr>
              <a:t>Inventor.ApprenticeServerComponent</a:t>
            </a:r>
            <a:endParaRPr lang="en-US" altLang="zh-CN" sz="1100" dirty="0" smtClean="0">
              <a:latin typeface="Arial Narrow" pitchFamily="34" charset="0"/>
            </a:endParaRPr>
          </a:p>
          <a:p>
            <a:pPr marL="548640">
              <a:lnSpc>
                <a:spcPts val="1000"/>
              </a:lnSpc>
              <a:spcBef>
                <a:spcPts val="1200"/>
              </a:spcBef>
            </a:pPr>
            <a:r>
              <a:rPr lang="en-US" altLang="zh-CN" sz="1100" dirty="0" smtClean="0">
                <a:latin typeface="Arial Narrow" pitchFamily="34" charset="0"/>
              </a:rPr>
              <a:t> </a:t>
            </a:r>
            <a:r>
              <a:rPr lang="en-US" altLang="zh-CN" sz="1100" dirty="0" smtClean="0">
                <a:solidFill>
                  <a:srgbClr val="00B0F0"/>
                </a:solidFill>
                <a:latin typeface="Arial Narrow" pitchFamily="34" charset="0"/>
              </a:rPr>
              <a:t>      ' Open the specified file.</a:t>
            </a:r>
          </a:p>
          <a:p>
            <a:pPr marL="548640">
              <a:lnSpc>
                <a:spcPts val="1000"/>
              </a:lnSpc>
            </a:pPr>
            <a:r>
              <a:rPr lang="en-US" altLang="zh-CN" sz="1100" dirty="0" smtClean="0">
                <a:latin typeface="Arial Narrow" pitchFamily="34" charset="0"/>
              </a:rPr>
              <a:t>        Dim </a:t>
            </a:r>
            <a:r>
              <a:rPr lang="en-US" altLang="zh-CN" sz="1100" dirty="0" err="1" smtClean="0">
                <a:latin typeface="Arial Narrow" pitchFamily="34" charset="0"/>
              </a:rPr>
              <a:t>appDoc</a:t>
            </a:r>
            <a:r>
              <a:rPr lang="en-US" altLang="zh-CN" sz="1100" dirty="0" smtClean="0">
                <a:latin typeface="Arial Narrow" pitchFamily="34" charset="0"/>
              </a:rPr>
              <a:t> As </a:t>
            </a:r>
            <a:r>
              <a:rPr lang="en-US" altLang="zh-CN" sz="1100" dirty="0" err="1" smtClean="0">
                <a:latin typeface="Arial Narrow" pitchFamily="34" charset="0"/>
              </a:rPr>
              <a:t>Inventor.ApprenticeServerDocument</a:t>
            </a:r>
            <a:r>
              <a:rPr lang="en-US" altLang="zh-CN" sz="1100" dirty="0" smtClean="0">
                <a:latin typeface="Arial Narrow" pitchFamily="34" charset="0"/>
              </a:rPr>
              <a:t> = </a:t>
            </a:r>
            <a:r>
              <a:rPr lang="en-US" altLang="zh-CN" sz="1100" dirty="0" err="1" smtClean="0">
                <a:latin typeface="Arial Narrow" pitchFamily="34" charset="0"/>
              </a:rPr>
              <a:t>apprentice.Open</a:t>
            </a:r>
            <a:r>
              <a:rPr lang="en-US" altLang="zh-CN" sz="1100" dirty="0" smtClean="0">
                <a:latin typeface="Arial Narrow" pitchFamily="34" charset="0"/>
              </a:rPr>
              <a:t>(Filename)</a:t>
            </a:r>
          </a:p>
          <a:p>
            <a:pPr marL="548640">
              <a:lnSpc>
                <a:spcPts val="1000"/>
              </a:lnSpc>
              <a:spcBef>
                <a:spcPts val="1200"/>
              </a:spcBef>
            </a:pPr>
            <a:r>
              <a:rPr lang="en-US" altLang="zh-CN" sz="1100" dirty="0" smtClean="0">
                <a:solidFill>
                  <a:srgbClr val="00B0F0"/>
                </a:solidFill>
                <a:latin typeface="Arial Narrow" pitchFamily="34" charset="0"/>
              </a:rPr>
              <a:t>        ' Create a camera.</a:t>
            </a:r>
          </a:p>
          <a:p>
            <a:pPr marL="548640">
              <a:lnSpc>
                <a:spcPts val="1000"/>
              </a:lnSpc>
            </a:pPr>
            <a:r>
              <a:rPr lang="en-US" altLang="zh-CN" sz="1100" dirty="0" smtClean="0">
                <a:latin typeface="Arial Narrow" pitchFamily="34" charset="0"/>
              </a:rPr>
              <a:t>        Dim cam As </a:t>
            </a:r>
            <a:r>
              <a:rPr lang="en-US" altLang="zh-CN" sz="1100" dirty="0" err="1" smtClean="0">
                <a:latin typeface="Arial Narrow" pitchFamily="34" charset="0"/>
              </a:rPr>
              <a:t>Inventor.Camera</a:t>
            </a:r>
            <a:r>
              <a:rPr lang="en-US" altLang="zh-CN" sz="1100" dirty="0" smtClean="0">
                <a:latin typeface="Arial Narrow" pitchFamily="34" charset="0"/>
              </a:rPr>
              <a:t> = </a:t>
            </a:r>
            <a:r>
              <a:rPr lang="en-US" altLang="zh-CN" sz="1100" dirty="0" err="1" smtClean="0">
                <a:latin typeface="Arial Narrow" pitchFamily="34" charset="0"/>
              </a:rPr>
              <a:t>apprentice.TransientObjects.</a:t>
            </a:r>
            <a:r>
              <a:rPr lang="en-US" altLang="zh-CN" sz="1100" b="1" dirty="0" err="1" smtClean="0">
                <a:solidFill>
                  <a:srgbClr val="FF0000"/>
                </a:solidFill>
                <a:latin typeface="Arial Narrow" pitchFamily="34" charset="0"/>
              </a:rPr>
              <a:t>CreateCamera</a:t>
            </a:r>
            <a:endParaRPr lang="en-US" altLang="zh-CN" sz="1100" b="1" dirty="0" smtClean="0">
              <a:solidFill>
                <a:srgbClr val="FF0000"/>
              </a:solidFill>
              <a:latin typeface="Arial Narrow" pitchFamily="34" charset="0"/>
            </a:endParaRPr>
          </a:p>
          <a:p>
            <a:pPr marL="548640">
              <a:lnSpc>
                <a:spcPts val="1000"/>
              </a:lnSpc>
              <a:spcBef>
                <a:spcPts val="1200"/>
              </a:spcBef>
            </a:pPr>
            <a:r>
              <a:rPr lang="en-US" altLang="zh-CN" sz="1100" dirty="0" smtClean="0">
                <a:latin typeface="Arial Narrow" pitchFamily="34" charset="0"/>
              </a:rPr>
              <a:t>  </a:t>
            </a:r>
            <a:r>
              <a:rPr lang="en-US" altLang="zh-CN" sz="1100" dirty="0" smtClean="0">
                <a:solidFill>
                  <a:srgbClr val="00B0F0"/>
                </a:solidFill>
                <a:latin typeface="Arial Narrow" pitchFamily="34" charset="0"/>
              </a:rPr>
              <a:t>      ' Associate the camera with the part's component definition.</a:t>
            </a:r>
          </a:p>
          <a:p>
            <a:pPr marL="548640">
              <a:lnSpc>
                <a:spcPts val="1000"/>
              </a:lnSpc>
            </a:pPr>
            <a:r>
              <a:rPr lang="en-US" altLang="zh-CN" sz="1100" dirty="0" smtClean="0">
                <a:latin typeface="Arial Narrow" pitchFamily="34" charset="0"/>
              </a:rPr>
              <a:t>        </a:t>
            </a:r>
            <a:r>
              <a:rPr lang="en-US" altLang="zh-CN" sz="1100" dirty="0" err="1" smtClean="0">
                <a:latin typeface="Arial Narrow" pitchFamily="34" charset="0"/>
              </a:rPr>
              <a:t>cam.</a:t>
            </a:r>
            <a:r>
              <a:rPr lang="en-US" altLang="zh-CN" sz="1100" b="1" dirty="0" err="1" smtClean="0">
                <a:solidFill>
                  <a:srgbClr val="FF0000"/>
                </a:solidFill>
                <a:latin typeface="Arial Narrow" pitchFamily="34" charset="0"/>
              </a:rPr>
              <a:t>SceneObject</a:t>
            </a:r>
            <a:r>
              <a:rPr lang="en-US" altLang="zh-CN" sz="1100" b="1" dirty="0" smtClean="0">
                <a:solidFill>
                  <a:srgbClr val="FF0000"/>
                </a:solidFill>
                <a:latin typeface="Arial Narrow" pitchFamily="34" charset="0"/>
              </a:rPr>
              <a:t> </a:t>
            </a:r>
            <a:r>
              <a:rPr lang="en-US" altLang="zh-CN" sz="1100" dirty="0" smtClean="0">
                <a:latin typeface="Arial Narrow" pitchFamily="34" charset="0"/>
              </a:rPr>
              <a:t>= </a:t>
            </a:r>
            <a:r>
              <a:rPr lang="en-US" altLang="zh-CN" sz="1100" dirty="0" err="1" smtClean="0">
                <a:latin typeface="Arial Narrow" pitchFamily="34" charset="0"/>
              </a:rPr>
              <a:t>appDoc.ComponentDefinition</a:t>
            </a:r>
            <a:endParaRPr lang="en-US" altLang="zh-CN" sz="1100" dirty="0" smtClean="0">
              <a:latin typeface="Arial Narrow" pitchFamily="34" charset="0"/>
            </a:endParaRPr>
          </a:p>
          <a:p>
            <a:pPr marL="548640">
              <a:lnSpc>
                <a:spcPts val="1000"/>
              </a:lnSpc>
              <a:spcBef>
                <a:spcPts val="1200"/>
              </a:spcBef>
            </a:pPr>
            <a:r>
              <a:rPr lang="en-US" altLang="zh-CN" sz="1100" dirty="0" smtClean="0">
                <a:solidFill>
                  <a:srgbClr val="00B0F0"/>
                </a:solidFill>
                <a:latin typeface="Arial Narrow" pitchFamily="34" charset="0"/>
              </a:rPr>
              <a:t>        ' Set the camera to the desired orientation and position.</a:t>
            </a:r>
          </a:p>
          <a:p>
            <a:pPr marL="548640">
              <a:lnSpc>
                <a:spcPts val="1000"/>
              </a:lnSpc>
            </a:pPr>
            <a:r>
              <a:rPr lang="en-US" altLang="zh-CN" sz="1100" dirty="0" smtClean="0">
                <a:latin typeface="Arial Narrow" pitchFamily="34" charset="0"/>
              </a:rPr>
              <a:t>        </a:t>
            </a:r>
            <a:r>
              <a:rPr lang="en-US" altLang="zh-CN" sz="1100" dirty="0" err="1" smtClean="0">
                <a:latin typeface="Arial Narrow" pitchFamily="34" charset="0"/>
              </a:rPr>
              <a:t>cam.ViewOrientationType</a:t>
            </a:r>
            <a:r>
              <a:rPr lang="en-US" altLang="zh-CN" sz="1100" dirty="0" smtClean="0">
                <a:latin typeface="Arial Narrow" pitchFamily="34" charset="0"/>
              </a:rPr>
              <a:t> = </a:t>
            </a:r>
            <a:r>
              <a:rPr lang="en-US" altLang="zh-CN" sz="1100" dirty="0" err="1" smtClean="0">
                <a:latin typeface="Arial Narrow" pitchFamily="34" charset="0"/>
              </a:rPr>
              <a:t>Inventor.ViewOrientationTypeEnum.kIsoTopRightViewOrientation</a:t>
            </a:r>
            <a:endParaRPr lang="en-US" altLang="zh-CN" sz="1100" dirty="0" smtClean="0">
              <a:latin typeface="Arial Narrow" pitchFamily="34" charset="0"/>
            </a:endParaRPr>
          </a:p>
          <a:p>
            <a:pPr marL="548640">
              <a:lnSpc>
                <a:spcPts val="1000"/>
              </a:lnSpc>
            </a:pPr>
            <a:r>
              <a:rPr lang="en-US" altLang="zh-CN" sz="1100" dirty="0" smtClean="0">
                <a:latin typeface="Arial Narrow" pitchFamily="34" charset="0"/>
              </a:rPr>
              <a:t>        </a:t>
            </a:r>
            <a:r>
              <a:rPr lang="en-US" altLang="zh-CN" sz="1100" dirty="0" err="1" smtClean="0">
                <a:latin typeface="Arial Narrow" pitchFamily="34" charset="0"/>
              </a:rPr>
              <a:t>cam.Fit</a:t>
            </a:r>
            <a:r>
              <a:rPr lang="en-US" altLang="zh-CN" sz="1100" dirty="0" smtClean="0">
                <a:latin typeface="Arial Narrow" pitchFamily="34" charset="0"/>
              </a:rPr>
              <a:t>()</a:t>
            </a:r>
          </a:p>
          <a:p>
            <a:pPr marL="548640">
              <a:lnSpc>
                <a:spcPts val="1000"/>
              </a:lnSpc>
            </a:pPr>
            <a:r>
              <a:rPr lang="en-US" altLang="zh-CN" sz="1100" dirty="0" smtClean="0">
                <a:latin typeface="Arial Narrow" pitchFamily="34" charset="0"/>
              </a:rPr>
              <a:t>        </a:t>
            </a:r>
            <a:r>
              <a:rPr lang="en-US" altLang="zh-CN" sz="1100" dirty="0" err="1" smtClean="0">
                <a:latin typeface="Arial Narrow" pitchFamily="34" charset="0"/>
              </a:rPr>
              <a:t>cam.ApplyWithoutTransition</a:t>
            </a:r>
            <a:r>
              <a:rPr lang="en-US" altLang="zh-CN" sz="1100" dirty="0" smtClean="0">
                <a:latin typeface="Arial Narrow" pitchFamily="34" charset="0"/>
              </a:rPr>
              <a:t>()</a:t>
            </a:r>
          </a:p>
          <a:p>
            <a:pPr marL="548640">
              <a:lnSpc>
                <a:spcPts val="1000"/>
              </a:lnSpc>
              <a:spcBef>
                <a:spcPts val="1200"/>
              </a:spcBef>
            </a:pPr>
            <a:r>
              <a:rPr lang="en-US" altLang="zh-CN" sz="1100" dirty="0" smtClean="0">
                <a:solidFill>
                  <a:srgbClr val="00B0F0"/>
                </a:solidFill>
                <a:latin typeface="Arial Narrow" pitchFamily="34" charset="0"/>
              </a:rPr>
              <a:t>        ' Create an image.  Can also use </a:t>
            </a:r>
            <a:r>
              <a:rPr lang="en-US" altLang="zh-CN" sz="1100" dirty="0" err="1" smtClean="0">
                <a:solidFill>
                  <a:srgbClr val="00B0F0"/>
                </a:solidFill>
                <a:latin typeface="Arial Narrow" pitchFamily="34" charset="0"/>
              </a:rPr>
              <a:t>SaveAsBitmap</a:t>
            </a:r>
            <a:r>
              <a:rPr lang="en-US" altLang="zh-CN" sz="1100" dirty="0" smtClean="0">
                <a:solidFill>
                  <a:srgbClr val="00B0F0"/>
                </a:solidFill>
                <a:latin typeface="Arial Narrow" pitchFamily="34" charset="0"/>
              </a:rPr>
              <a:t> to save the image directly to a file in one of several formats.</a:t>
            </a:r>
          </a:p>
          <a:p>
            <a:pPr marL="548640">
              <a:lnSpc>
                <a:spcPts val="1000"/>
              </a:lnSpc>
            </a:pPr>
            <a:r>
              <a:rPr lang="en-US" altLang="zh-CN" sz="1100" dirty="0" smtClean="0">
                <a:latin typeface="Arial Narrow" pitchFamily="34" charset="0"/>
              </a:rPr>
              <a:t>        Dim </a:t>
            </a:r>
            <a:r>
              <a:rPr lang="en-US" altLang="zh-CN" sz="1100" dirty="0" err="1" smtClean="0">
                <a:latin typeface="Arial Narrow" pitchFamily="34" charset="0"/>
              </a:rPr>
              <a:t>picDisp</a:t>
            </a:r>
            <a:r>
              <a:rPr lang="en-US" altLang="zh-CN" sz="1100" dirty="0" smtClean="0">
                <a:latin typeface="Arial Narrow" pitchFamily="34" charset="0"/>
              </a:rPr>
              <a:t> As </a:t>
            </a:r>
            <a:r>
              <a:rPr lang="en-US" altLang="zh-CN" sz="1100" dirty="0" err="1" smtClean="0">
                <a:latin typeface="Arial Narrow" pitchFamily="34" charset="0"/>
              </a:rPr>
              <a:t>stdole.IPictureDisp</a:t>
            </a:r>
            <a:endParaRPr lang="en-US" altLang="zh-CN" sz="1100" dirty="0" smtClean="0">
              <a:latin typeface="Arial Narrow" pitchFamily="34" charset="0"/>
            </a:endParaRPr>
          </a:p>
          <a:p>
            <a:pPr marL="548640">
              <a:lnSpc>
                <a:spcPts val="1000"/>
              </a:lnSpc>
            </a:pPr>
            <a:r>
              <a:rPr lang="en-US" altLang="zh-CN" sz="1100" dirty="0" smtClean="0">
                <a:latin typeface="Arial Narrow" pitchFamily="34" charset="0"/>
              </a:rPr>
              <a:t>        </a:t>
            </a:r>
            <a:r>
              <a:rPr lang="en-US" altLang="zh-CN" sz="1100" dirty="0" err="1" smtClean="0">
                <a:latin typeface="Arial Narrow" pitchFamily="34" charset="0"/>
              </a:rPr>
              <a:t>picDisp</a:t>
            </a:r>
            <a:r>
              <a:rPr lang="en-US" altLang="zh-CN" sz="1100" dirty="0" smtClean="0">
                <a:latin typeface="Arial Narrow" pitchFamily="34" charset="0"/>
              </a:rPr>
              <a:t> = </a:t>
            </a:r>
            <a:r>
              <a:rPr lang="en-US" altLang="zh-CN" sz="1100" dirty="0" err="1" smtClean="0">
                <a:latin typeface="Arial Narrow" pitchFamily="34" charset="0"/>
              </a:rPr>
              <a:t>cam.</a:t>
            </a:r>
            <a:r>
              <a:rPr lang="en-US" altLang="zh-CN" sz="1100" b="1" dirty="0" err="1" smtClean="0">
                <a:solidFill>
                  <a:srgbClr val="FF0000"/>
                </a:solidFill>
                <a:latin typeface="Arial Narrow" pitchFamily="34" charset="0"/>
              </a:rPr>
              <a:t>CreateImage</a:t>
            </a:r>
            <a:r>
              <a:rPr lang="en-US" altLang="zh-CN" sz="1100" dirty="0" smtClean="0">
                <a:latin typeface="Arial Narrow" pitchFamily="34" charset="0"/>
              </a:rPr>
              <a:t>(1000, 1000)</a:t>
            </a:r>
          </a:p>
          <a:p>
            <a:pPr marL="548640">
              <a:lnSpc>
                <a:spcPts val="1000"/>
              </a:lnSpc>
              <a:spcBef>
                <a:spcPts val="1200"/>
              </a:spcBef>
            </a:pPr>
            <a:r>
              <a:rPr lang="en-US" altLang="zh-CN" sz="1100" dirty="0" smtClean="0">
                <a:solidFill>
                  <a:srgbClr val="00B0F0"/>
                </a:solidFill>
                <a:latin typeface="Arial Narrow" pitchFamily="34" charset="0"/>
              </a:rPr>
              <a:t>        ' Return the image.</a:t>
            </a:r>
          </a:p>
          <a:p>
            <a:pPr marL="548640">
              <a:lnSpc>
                <a:spcPts val="1000"/>
              </a:lnSpc>
            </a:pPr>
            <a:r>
              <a:rPr lang="en-US" altLang="zh-CN" sz="1100" dirty="0" smtClean="0">
                <a:latin typeface="Arial Narrow" pitchFamily="34" charset="0"/>
              </a:rPr>
              <a:t>        Return Microsoft.VisualBasic.Compatibility.VB6.IPictureDispToImage(</a:t>
            </a:r>
            <a:r>
              <a:rPr lang="en-US" altLang="zh-CN" sz="1100" dirty="0" err="1" smtClean="0">
                <a:latin typeface="Arial Narrow" pitchFamily="34" charset="0"/>
              </a:rPr>
              <a:t>picDisp</a:t>
            </a:r>
            <a:r>
              <a:rPr lang="en-US" altLang="zh-CN" sz="1100" dirty="0" smtClean="0">
                <a:latin typeface="Arial Narrow" pitchFamily="34" charset="0"/>
              </a:rPr>
              <a:t>)</a:t>
            </a:r>
          </a:p>
          <a:p>
            <a:pPr marL="548640">
              <a:lnSpc>
                <a:spcPts val="1000"/>
              </a:lnSpc>
            </a:pPr>
            <a:r>
              <a:rPr lang="en-US" altLang="zh-CN" sz="1100" dirty="0" smtClean="0">
                <a:latin typeface="Arial Narrow" pitchFamily="34" charset="0"/>
              </a:rPr>
              <a:t> End Function</a:t>
            </a:r>
            <a:endParaRPr lang="zh-CN" alt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288099" y="1540700"/>
            <a:ext cx="5674290" cy="2554545"/>
          </a:xfrm>
          <a:prstGeom prst="rect">
            <a:avLst/>
          </a:prstGeom>
          <a:noFill/>
        </p:spPr>
        <p:txBody>
          <a:bodyPr wrap="square" rtlCol="0">
            <a:spAutoFit/>
          </a:bodyPr>
          <a:lstStyle/>
          <a:p>
            <a:pPr>
              <a:buFont typeface="Wingdings" pitchFamily="2" charset="2"/>
              <a:buChar char="Ø"/>
            </a:pPr>
            <a:r>
              <a:rPr lang="en-US" sz="2400" u="none" dirty="0" smtClean="0"/>
              <a:t>  Apprentice Definition</a:t>
            </a:r>
          </a:p>
          <a:p>
            <a:pPr>
              <a:buFont typeface="Wingdings" pitchFamily="2" charset="2"/>
              <a:buChar char="Ø"/>
            </a:pPr>
            <a:endParaRPr lang="en-US" sz="1000" u="none" dirty="0" smtClean="0"/>
          </a:p>
          <a:p>
            <a:pPr>
              <a:buFont typeface="Wingdings" pitchFamily="2" charset="2"/>
              <a:buChar char="Ø"/>
            </a:pPr>
            <a:r>
              <a:rPr lang="en-US" sz="2400" u="none" dirty="0" smtClean="0"/>
              <a:t>  Apprentice Functionalities</a:t>
            </a:r>
          </a:p>
          <a:p>
            <a:pPr>
              <a:buFont typeface="Wingdings" pitchFamily="2" charset="2"/>
              <a:buChar char="Ø"/>
            </a:pPr>
            <a:endParaRPr lang="en-US" sz="1000" u="none" dirty="0" smtClean="0"/>
          </a:p>
          <a:p>
            <a:pPr>
              <a:buFont typeface="Wingdings" pitchFamily="2" charset="2"/>
              <a:buChar char="Ø"/>
            </a:pPr>
            <a:r>
              <a:rPr lang="en-US" sz="2400" u="none" dirty="0" smtClean="0"/>
              <a:t>  Guidelines</a:t>
            </a:r>
          </a:p>
          <a:p>
            <a:pPr>
              <a:buFont typeface="Wingdings" pitchFamily="2" charset="2"/>
              <a:buChar char="Ø"/>
            </a:pPr>
            <a:endParaRPr lang="en-US" sz="1000" u="none" dirty="0" smtClean="0"/>
          </a:p>
          <a:p>
            <a:pPr>
              <a:buFont typeface="Wingdings" pitchFamily="2" charset="2"/>
              <a:buChar char="Ø"/>
            </a:pPr>
            <a:r>
              <a:rPr lang="en-US" sz="2400" u="none" dirty="0" smtClean="0"/>
              <a:t>  Apprentice vs. Inventor: Differences</a:t>
            </a:r>
          </a:p>
          <a:p>
            <a:pPr>
              <a:buFont typeface="Wingdings" pitchFamily="2" charset="2"/>
              <a:buChar char="Ø"/>
            </a:pPr>
            <a:endParaRPr lang="en-US" sz="1000" u="none" dirty="0" smtClean="0"/>
          </a:p>
          <a:p>
            <a:pPr>
              <a:buFont typeface="Wingdings" pitchFamily="2" charset="2"/>
              <a:buChar char="Ø"/>
            </a:pPr>
            <a:r>
              <a:rPr lang="en-US" sz="2400" u="none" dirty="0" smtClean="0"/>
              <a:t>  Saving Files with Apprentice</a:t>
            </a:r>
            <a:endParaRPr lang="en-US" sz="2400" u="none"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Apprentice</a:t>
            </a:r>
            <a:endParaRPr lang="en-US" dirty="0"/>
          </a:p>
        </p:txBody>
      </p:sp>
      <p:grpSp>
        <p:nvGrpSpPr>
          <p:cNvPr id="3" name="Group 3"/>
          <p:cNvGrpSpPr/>
          <p:nvPr/>
        </p:nvGrpSpPr>
        <p:grpSpPr>
          <a:xfrm>
            <a:off x="704538" y="1831113"/>
            <a:ext cx="7225259" cy="4419785"/>
            <a:chOff x="1712913" y="1614488"/>
            <a:chExt cx="5251450" cy="4138612"/>
          </a:xfrm>
        </p:grpSpPr>
        <p:sp>
          <p:nvSpPr>
            <p:cNvPr id="5" name="Rectangle 12"/>
            <p:cNvSpPr>
              <a:spLocks noChangeArrowheads="1"/>
            </p:cNvSpPr>
            <p:nvPr/>
          </p:nvSpPr>
          <p:spPr bwMode="auto">
            <a:xfrm>
              <a:off x="1763713" y="4886325"/>
              <a:ext cx="5200650" cy="866775"/>
            </a:xfrm>
            <a:prstGeom prst="rect">
              <a:avLst/>
            </a:prstGeom>
            <a:solidFill>
              <a:srgbClr val="C0C0C0">
                <a:alpha val="70195"/>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a:flatTx/>
            </a:bodyPr>
            <a:lstStyle/>
            <a:p>
              <a:pPr algn="l"/>
              <a:r>
                <a:rPr lang="en-US" sz="2200" u="none" dirty="0">
                  <a:latin typeface="Verdana" pitchFamily="34" charset="0"/>
                </a:rPr>
                <a:t>Inventor Data</a:t>
              </a:r>
            </a:p>
          </p:txBody>
        </p:sp>
        <p:sp>
          <p:nvSpPr>
            <p:cNvPr id="6" name="Rectangle 13"/>
            <p:cNvSpPr>
              <a:spLocks noChangeArrowheads="1"/>
            </p:cNvSpPr>
            <p:nvPr/>
          </p:nvSpPr>
          <p:spPr bwMode="auto">
            <a:xfrm>
              <a:off x="1763713" y="2768600"/>
              <a:ext cx="3182937" cy="1539875"/>
            </a:xfrm>
            <a:prstGeom prst="rect">
              <a:avLst/>
            </a:prstGeom>
            <a:solidFill>
              <a:srgbClr val="C0C0C0">
                <a:alpha val="79999"/>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lIns="18288" tIns="18288">
              <a:flatTx/>
            </a:bodyPr>
            <a:lstStyle/>
            <a:p>
              <a:pPr algn="l"/>
              <a:r>
                <a:rPr lang="en-US" sz="2200" b="1" u="none" dirty="0">
                  <a:latin typeface="Verdana" pitchFamily="34" charset="0"/>
                </a:rPr>
                <a:t>Inventor Application</a:t>
              </a:r>
            </a:p>
          </p:txBody>
        </p:sp>
        <p:sp>
          <p:nvSpPr>
            <p:cNvPr id="7" name="Rectangle 14"/>
            <p:cNvSpPr>
              <a:spLocks noChangeArrowheads="1"/>
            </p:cNvSpPr>
            <p:nvPr/>
          </p:nvSpPr>
          <p:spPr bwMode="auto">
            <a:xfrm>
              <a:off x="5053013" y="2768600"/>
              <a:ext cx="1911350" cy="1539875"/>
            </a:xfrm>
            <a:prstGeom prst="rect">
              <a:avLst/>
            </a:prstGeom>
            <a:solidFill>
              <a:schemeClr val="accent2">
                <a:alpha val="89803"/>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flatTx/>
            </a:bodyPr>
            <a:lstStyle/>
            <a:p>
              <a:pPr algn="l"/>
              <a:r>
                <a:rPr lang="en-US" sz="2200" b="1" u="none" dirty="0">
                  <a:latin typeface="Verdana" pitchFamily="34" charset="0"/>
                </a:rPr>
                <a:t>Client App</a:t>
              </a:r>
            </a:p>
          </p:txBody>
        </p:sp>
        <p:sp>
          <p:nvSpPr>
            <p:cNvPr id="8" name="Rectangle 15"/>
            <p:cNvSpPr>
              <a:spLocks noChangeArrowheads="1"/>
            </p:cNvSpPr>
            <p:nvPr/>
          </p:nvSpPr>
          <p:spPr bwMode="auto">
            <a:xfrm>
              <a:off x="1870075" y="3540125"/>
              <a:ext cx="1379538" cy="673100"/>
            </a:xfrm>
            <a:prstGeom prst="rect">
              <a:avLst/>
            </a:prstGeom>
            <a:solidFill>
              <a:srgbClr val="C0C0C0">
                <a:alpha val="89803"/>
              </a:srgbClr>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0C0C0"/>
              </a:extrusionClr>
            </a:sp3d>
          </p:spPr>
          <p:txBody>
            <a:bodyPr wrap="none" lIns="18288" tIns="18288">
              <a:flatTx/>
            </a:bodyPr>
            <a:lstStyle/>
            <a:p>
              <a:pPr algn="l"/>
              <a:r>
                <a:rPr lang="en-US" sz="2200" u="none" dirty="0">
                  <a:latin typeface="Verdana" pitchFamily="34" charset="0"/>
                </a:rPr>
                <a:t>Add-In</a:t>
              </a:r>
            </a:p>
          </p:txBody>
        </p:sp>
        <p:sp>
          <p:nvSpPr>
            <p:cNvPr id="9" name="Rectangle 16"/>
            <p:cNvSpPr>
              <a:spLocks noChangeArrowheads="1"/>
            </p:cNvSpPr>
            <p:nvPr/>
          </p:nvSpPr>
          <p:spPr bwMode="auto">
            <a:xfrm>
              <a:off x="3355975" y="3540125"/>
              <a:ext cx="1377950" cy="673100"/>
            </a:xfrm>
            <a:prstGeom prst="rect">
              <a:avLst/>
            </a:prstGeom>
            <a:solidFill>
              <a:srgbClr val="C0C0C0">
                <a:alpha val="89803"/>
              </a:srgbClr>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0C0C0"/>
              </a:extrusionClr>
            </a:sp3d>
          </p:spPr>
          <p:txBody>
            <a:bodyPr wrap="none" lIns="18288" tIns="18288">
              <a:flatTx/>
            </a:bodyPr>
            <a:lstStyle/>
            <a:p>
              <a:pPr algn="l"/>
              <a:r>
                <a:rPr lang="en-US" sz="2200" u="none" dirty="0">
                  <a:latin typeface="Verdana" pitchFamily="34" charset="0"/>
                </a:rPr>
                <a:t>VBA</a:t>
              </a:r>
            </a:p>
          </p:txBody>
        </p:sp>
        <p:sp>
          <p:nvSpPr>
            <p:cNvPr id="10" name="Rectangle 17"/>
            <p:cNvSpPr>
              <a:spLocks noChangeArrowheads="1"/>
            </p:cNvSpPr>
            <p:nvPr/>
          </p:nvSpPr>
          <p:spPr bwMode="auto">
            <a:xfrm>
              <a:off x="5159375" y="3540125"/>
              <a:ext cx="1379538" cy="673100"/>
            </a:xfrm>
            <a:prstGeom prst="rect">
              <a:avLst/>
            </a:prstGeom>
            <a:solidFill>
              <a:srgbClr val="00CCFF">
                <a:alpha val="79999"/>
              </a:srgbClr>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pPr algn="l"/>
              <a:r>
                <a:rPr lang="en-US" sz="2200" u="none" dirty="0">
                  <a:latin typeface="Verdana" pitchFamily="34" charset="0"/>
                </a:rPr>
                <a:t>Apprentice</a:t>
              </a:r>
            </a:p>
          </p:txBody>
        </p:sp>
        <p:sp>
          <p:nvSpPr>
            <p:cNvPr id="11" name="Rectangle 18"/>
            <p:cNvSpPr>
              <a:spLocks noChangeArrowheads="1"/>
            </p:cNvSpPr>
            <p:nvPr/>
          </p:nvSpPr>
          <p:spPr bwMode="auto">
            <a:xfrm>
              <a:off x="1712913" y="1614488"/>
              <a:ext cx="1590675" cy="673100"/>
            </a:xfrm>
            <a:prstGeom prst="rect">
              <a:avLst/>
            </a:prstGeom>
            <a:solidFill>
              <a:srgbClr val="C0C0C0">
                <a:alpha val="89803"/>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lIns="18288" tIns="18288">
              <a:flatTx/>
            </a:bodyPr>
            <a:lstStyle/>
            <a:p>
              <a:pPr algn="l"/>
              <a:r>
                <a:rPr lang="en-US" sz="2200" u="none" dirty="0">
                  <a:latin typeface="Verdana" pitchFamily="34" charset="0"/>
                </a:rPr>
                <a:t>Add-In</a:t>
              </a:r>
            </a:p>
          </p:txBody>
        </p:sp>
        <p:sp>
          <p:nvSpPr>
            <p:cNvPr id="12" name="Line 19"/>
            <p:cNvSpPr>
              <a:spLocks noChangeShapeType="1"/>
            </p:cNvSpPr>
            <p:nvPr/>
          </p:nvSpPr>
          <p:spPr bwMode="auto">
            <a:xfrm>
              <a:off x="3355975" y="4308475"/>
              <a:ext cx="0" cy="482600"/>
            </a:xfrm>
            <a:prstGeom prst="line">
              <a:avLst/>
            </a:prstGeom>
            <a:noFill/>
            <a:ln w="38100">
              <a:solidFill>
                <a:srgbClr val="FF0000"/>
              </a:solidFill>
              <a:round/>
              <a:headEnd type="triangle" w="lg" len="lg"/>
              <a:tailEnd type="triangle" w="lg" len="lg"/>
            </a:ln>
          </p:spPr>
          <p:txBody>
            <a:bodyPr/>
            <a:lstStyle/>
            <a:p>
              <a:endParaRPr lang="en-US"/>
            </a:p>
          </p:txBody>
        </p:sp>
        <p:sp>
          <p:nvSpPr>
            <p:cNvPr id="13" name="Rectangle 20"/>
            <p:cNvSpPr>
              <a:spLocks noChangeArrowheads="1"/>
            </p:cNvSpPr>
            <p:nvPr/>
          </p:nvSpPr>
          <p:spPr bwMode="auto">
            <a:xfrm>
              <a:off x="3411538" y="1614488"/>
              <a:ext cx="1484312" cy="673100"/>
            </a:xfrm>
            <a:prstGeom prst="rect">
              <a:avLst/>
            </a:prstGeom>
            <a:solidFill>
              <a:srgbClr val="C0C0C0">
                <a:alpha val="89803"/>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lIns="18288" tIns="18288">
              <a:flatTx/>
            </a:bodyPr>
            <a:lstStyle/>
            <a:p>
              <a:pPr algn="l"/>
              <a:r>
                <a:rPr lang="en-US" sz="2200" u="none" dirty="0">
                  <a:latin typeface="Verdana" pitchFamily="34" charset="0"/>
                </a:rPr>
                <a:t>Client App</a:t>
              </a:r>
            </a:p>
          </p:txBody>
        </p:sp>
        <p:sp>
          <p:nvSpPr>
            <p:cNvPr id="14" name="Line 21"/>
            <p:cNvSpPr>
              <a:spLocks noChangeShapeType="1"/>
            </p:cNvSpPr>
            <p:nvPr/>
          </p:nvSpPr>
          <p:spPr bwMode="auto">
            <a:xfrm>
              <a:off x="4205288" y="2287588"/>
              <a:ext cx="0" cy="406400"/>
            </a:xfrm>
            <a:prstGeom prst="line">
              <a:avLst/>
            </a:prstGeom>
            <a:noFill/>
            <a:ln w="38100">
              <a:solidFill>
                <a:srgbClr val="FF0000"/>
              </a:solidFill>
              <a:round/>
              <a:headEnd type="triangle" w="med" len="med"/>
              <a:tailEnd type="triangle" w="med" len="med"/>
            </a:ln>
          </p:spPr>
          <p:txBody>
            <a:bodyPr/>
            <a:lstStyle/>
            <a:p>
              <a:endParaRPr lang="en-US"/>
            </a:p>
          </p:txBody>
        </p:sp>
        <p:sp>
          <p:nvSpPr>
            <p:cNvPr id="15" name="Line 22"/>
            <p:cNvSpPr>
              <a:spLocks noChangeShapeType="1"/>
            </p:cNvSpPr>
            <p:nvPr/>
          </p:nvSpPr>
          <p:spPr bwMode="auto">
            <a:xfrm>
              <a:off x="6007100" y="4308475"/>
              <a:ext cx="0" cy="482600"/>
            </a:xfrm>
            <a:prstGeom prst="line">
              <a:avLst/>
            </a:prstGeom>
            <a:noFill/>
            <a:ln w="38100">
              <a:solidFill>
                <a:srgbClr val="FF0000"/>
              </a:solidFill>
              <a:round/>
              <a:headEnd type="triangle" w="med" len="lg"/>
              <a:tailEnd type="triangle" w="med" len="med"/>
            </a:ln>
          </p:spPr>
          <p:txBody>
            <a:bodyPr/>
            <a:lstStyle/>
            <a:p>
              <a:endParaRPr lang="en-US"/>
            </a:p>
          </p:txBody>
        </p:sp>
        <p:sp>
          <p:nvSpPr>
            <p:cNvPr id="16" name="Line 23"/>
            <p:cNvSpPr>
              <a:spLocks noChangeShapeType="1"/>
            </p:cNvSpPr>
            <p:nvPr/>
          </p:nvSpPr>
          <p:spPr bwMode="auto">
            <a:xfrm>
              <a:off x="2611438" y="2287588"/>
              <a:ext cx="0" cy="406400"/>
            </a:xfrm>
            <a:prstGeom prst="line">
              <a:avLst/>
            </a:prstGeom>
            <a:noFill/>
            <a:ln w="38100">
              <a:solidFill>
                <a:srgbClr val="FF0000"/>
              </a:solidFill>
              <a:round/>
              <a:headEnd type="triangle" w="med" len="med"/>
              <a:tailEnd type="triangle" w="med" len="med"/>
            </a:ln>
          </p:spPr>
          <p:txBody>
            <a:bodyPr/>
            <a:lstStyle/>
            <a:p>
              <a:endParaRPr lang="en-US"/>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Apprentice Server</a:t>
            </a:r>
            <a:endParaRPr lang="en-US" dirty="0"/>
          </a:p>
        </p:txBody>
      </p:sp>
      <p:sp>
        <p:nvSpPr>
          <p:cNvPr id="3" name="Content Placeholder 2"/>
          <p:cNvSpPr>
            <a:spLocks noGrp="1"/>
          </p:cNvSpPr>
          <p:nvPr>
            <p:ph idx="1"/>
          </p:nvPr>
        </p:nvSpPr>
        <p:spPr>
          <a:xfrm>
            <a:off x="319088" y="1416050"/>
            <a:ext cx="8062912" cy="3606887"/>
          </a:xfrm>
        </p:spPr>
        <p:txBody>
          <a:bodyPr/>
          <a:lstStyle/>
          <a:p>
            <a:pPr lvl="0" eaLnBrk="1" hangingPunct="1">
              <a:defRPr/>
            </a:pPr>
            <a:r>
              <a:rPr lang="en-US" dirty="0" smtClean="0"/>
              <a:t>Apprentice is an ActiveX component.</a:t>
            </a:r>
          </a:p>
          <a:p>
            <a:pPr lvl="0" eaLnBrk="1" hangingPunct="1">
              <a:defRPr/>
            </a:pPr>
            <a:endParaRPr lang="en-US" sz="1000" dirty="0" smtClean="0"/>
          </a:p>
          <a:p>
            <a:pPr lvl="0" eaLnBrk="1" hangingPunct="1">
              <a:defRPr/>
            </a:pPr>
            <a:r>
              <a:rPr lang="en-US" dirty="0" smtClean="0"/>
              <a:t>Runs In-process with the client using it.</a:t>
            </a:r>
          </a:p>
          <a:p>
            <a:pPr lvl="0" eaLnBrk="1" hangingPunct="1">
              <a:defRPr/>
            </a:pPr>
            <a:endParaRPr lang="en-US" sz="1000" dirty="0" smtClean="0"/>
          </a:p>
          <a:p>
            <a:pPr lvl="0" eaLnBrk="1" hangingPunct="1">
              <a:defRPr/>
            </a:pPr>
            <a:r>
              <a:rPr lang="en-US" dirty="0" smtClean="0"/>
              <a:t>Apprentice Server provides a subset of the Inventor API.</a:t>
            </a:r>
          </a:p>
          <a:p>
            <a:pPr lvl="0" eaLnBrk="1" hangingPunct="1">
              <a:defRPr/>
            </a:pPr>
            <a:endParaRPr lang="en-US" sz="1000" dirty="0" smtClean="0"/>
          </a:p>
          <a:p>
            <a:pPr lvl="0" eaLnBrk="1" hangingPunct="1">
              <a:defRPr/>
            </a:pPr>
            <a:r>
              <a:rPr lang="en-US" dirty="0" smtClean="0"/>
              <a:t>Can be used standalone (doesn’t require Inventor).</a:t>
            </a:r>
          </a:p>
          <a:p>
            <a:pPr lvl="0" eaLnBrk="1" hangingPunct="1">
              <a:defRPr/>
            </a:pPr>
            <a:endParaRPr lang="en-US" sz="1000" dirty="0" smtClean="0"/>
          </a:p>
          <a:p>
            <a:pPr lvl="0" eaLnBrk="1" hangingPunct="1">
              <a:defRPr/>
            </a:pPr>
            <a:r>
              <a:rPr lang="en-US" dirty="0" smtClean="0"/>
              <a:t>Provided at no cost (installed as part of </a:t>
            </a:r>
            <a:r>
              <a:rPr lang="en-US" b="1" dirty="0" smtClean="0">
                <a:solidFill>
                  <a:srgbClr val="FF0000"/>
                </a:solidFill>
              </a:rPr>
              <a:t>Inventor View</a:t>
            </a:r>
            <a:r>
              <a:rPr lang="en-US" dirty="0" smtClean="0">
                <a:solidFill>
                  <a:srgbClr val="FF0000"/>
                </a:solidFill>
              </a:rPr>
              <a:t>)</a:t>
            </a:r>
            <a:r>
              <a:rPr lang="en-US" dirty="0" smtClean="0"/>
              <a:t>.</a:t>
            </a:r>
          </a:p>
          <a:p>
            <a:pPr lvl="0" eaLnBrk="1" hangingPunct="1">
              <a:defRPr/>
            </a:pPr>
            <a:endParaRPr lang="en-US" sz="1000" dirty="0" smtClean="0"/>
          </a:p>
          <a:p>
            <a:pPr lvl="0" eaLnBrk="1" hangingPunct="1">
              <a:defRPr/>
            </a:pPr>
            <a:r>
              <a:rPr lang="en-US" dirty="0" smtClean="0"/>
              <a:t>Apprentice can be very efficient for certain tasks in comparison of connecting to Inventor out-of-process. </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Apprentice Functionalities</a:t>
            </a:r>
            <a:endParaRPr lang="en-US" dirty="0"/>
          </a:p>
        </p:txBody>
      </p:sp>
      <p:sp>
        <p:nvSpPr>
          <p:cNvPr id="3" name="Content Placeholder 2"/>
          <p:cNvSpPr>
            <a:spLocks noGrp="1"/>
          </p:cNvSpPr>
          <p:nvPr>
            <p:ph idx="1"/>
          </p:nvPr>
        </p:nvSpPr>
        <p:spPr/>
        <p:txBody>
          <a:bodyPr/>
          <a:lstStyle/>
          <a:p>
            <a:pPr lvl="0" eaLnBrk="1" hangingPunct="1">
              <a:defRPr/>
            </a:pPr>
            <a:r>
              <a:rPr lang="en-US" dirty="0" smtClean="0"/>
              <a:t>Provides read-only access to:</a:t>
            </a:r>
          </a:p>
          <a:p>
            <a:pPr lvl="1" eaLnBrk="1" hangingPunct="1">
              <a:defRPr/>
            </a:pPr>
            <a:r>
              <a:rPr lang="en-US" sz="2200" dirty="0" smtClean="0"/>
              <a:t>Assembly structure</a:t>
            </a:r>
          </a:p>
          <a:p>
            <a:pPr lvl="1" eaLnBrk="1" hangingPunct="1">
              <a:defRPr/>
            </a:pPr>
            <a:r>
              <a:rPr lang="en-US" sz="2200" dirty="0" smtClean="0"/>
              <a:t>B-Rep</a:t>
            </a:r>
          </a:p>
          <a:p>
            <a:pPr lvl="1" eaLnBrk="1" hangingPunct="1">
              <a:defRPr/>
            </a:pPr>
            <a:r>
              <a:rPr lang="en-US" sz="2200" dirty="0" smtClean="0"/>
              <a:t>Drawing sheets and views (limited access)</a:t>
            </a:r>
          </a:p>
          <a:p>
            <a:pPr lvl="1" eaLnBrk="1" hangingPunct="1">
              <a:defRPr/>
            </a:pPr>
            <a:r>
              <a:rPr lang="en-US" sz="2200" dirty="0" err="1" smtClean="0"/>
              <a:t>iParts</a:t>
            </a:r>
            <a:endParaRPr lang="en-US" sz="2200" dirty="0" smtClean="0"/>
          </a:p>
          <a:p>
            <a:pPr lvl="1" eaLnBrk="1" hangingPunct="1">
              <a:defRPr/>
            </a:pPr>
            <a:r>
              <a:rPr lang="en-US" sz="2200" dirty="0" err="1" smtClean="0"/>
              <a:t>iAssemblies</a:t>
            </a:r>
            <a:endParaRPr lang="en-US" sz="2200" dirty="0" smtClean="0"/>
          </a:p>
          <a:p>
            <a:pPr lvl="1" eaLnBrk="1" hangingPunct="1">
              <a:defRPr/>
            </a:pPr>
            <a:r>
              <a:rPr lang="en-US" sz="2200" dirty="0" smtClean="0"/>
              <a:t>BOM</a:t>
            </a:r>
          </a:p>
          <a:p>
            <a:pPr lvl="1" eaLnBrk="1" hangingPunct="1">
              <a:defRPr/>
            </a:pPr>
            <a:endParaRPr lang="en-US" sz="2200" dirty="0" smtClean="0"/>
          </a:p>
          <a:p>
            <a:pPr lvl="0" eaLnBrk="1" hangingPunct="1">
              <a:defRPr/>
            </a:pPr>
            <a:r>
              <a:rPr lang="en-US" dirty="0" smtClean="0"/>
              <a:t>Provides read / write access to </a:t>
            </a:r>
            <a:r>
              <a:rPr lang="en-US" dirty="0" err="1" smtClean="0"/>
              <a:t>iProperties</a:t>
            </a:r>
            <a:r>
              <a:rPr lang="en-US" dirty="0" smtClean="0"/>
              <a:t>, attributes, and file references.</a:t>
            </a:r>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Apprentice - Guidelines</a:t>
            </a:r>
            <a:endParaRPr lang="en-US" dirty="0"/>
          </a:p>
        </p:txBody>
      </p:sp>
      <p:sp>
        <p:nvSpPr>
          <p:cNvPr id="3" name="Content Placeholder 2"/>
          <p:cNvSpPr>
            <a:spLocks noGrp="1"/>
          </p:cNvSpPr>
          <p:nvPr>
            <p:ph idx="1"/>
          </p:nvPr>
        </p:nvSpPr>
        <p:spPr/>
        <p:txBody>
          <a:bodyPr/>
          <a:lstStyle/>
          <a:p>
            <a:pPr lvl="0" eaLnBrk="1" hangingPunct="1">
              <a:defRPr/>
            </a:pPr>
            <a:r>
              <a:rPr lang="en-US" dirty="0" smtClean="0"/>
              <a:t>Should NOT be used in-process to Inventor.</a:t>
            </a:r>
          </a:p>
          <a:p>
            <a:pPr lvl="2" eaLnBrk="1" hangingPunct="1">
              <a:defRPr/>
            </a:pPr>
            <a:r>
              <a:rPr lang="en-US" sz="2200" dirty="0" smtClean="0"/>
              <a:t>Not in an Add-In (exe type of Add-In is ok).</a:t>
            </a:r>
          </a:p>
          <a:p>
            <a:pPr lvl="2" eaLnBrk="1" hangingPunct="1">
              <a:defRPr/>
            </a:pPr>
            <a:r>
              <a:rPr lang="en-US" sz="2200" dirty="0" smtClean="0"/>
              <a:t>Not through Inventor’s VBA.</a:t>
            </a:r>
          </a:p>
          <a:p>
            <a:pPr lvl="1" eaLnBrk="1" hangingPunct="1">
              <a:defRPr/>
            </a:pPr>
            <a:endParaRPr lang="en-US" sz="1100" dirty="0" smtClean="0"/>
          </a:p>
          <a:p>
            <a:pPr lvl="0" eaLnBrk="1" hangingPunct="1">
              <a:defRPr/>
            </a:pPr>
            <a:r>
              <a:rPr lang="en-US" dirty="0" smtClean="0"/>
              <a:t>Prior to Inventor 11, Apprentice was the only way to edit file references. (Design Assistant is build on top of Apprentice.)</a:t>
            </a:r>
          </a:p>
          <a:p>
            <a:pPr lvl="0" eaLnBrk="1" hangingPunct="1">
              <a:defRPr/>
            </a:pPr>
            <a:r>
              <a:rPr lang="en-US" dirty="0" smtClean="0"/>
              <a:t>Prior to 2008, the Apprentice functionalities were provided in its own type library.</a:t>
            </a:r>
          </a:p>
          <a:p>
            <a:pPr lvl="0" eaLnBrk="1" hangingPunct="1">
              <a:defRPr/>
            </a:pPr>
            <a:r>
              <a:rPr lang="en-US" dirty="0" smtClean="0"/>
              <a:t>Now Autodesk Inventor type library contains all of the Apprentice functionality      Add a reference to </a:t>
            </a:r>
            <a:r>
              <a:rPr lang="en-US" dirty="0" err="1" smtClean="0">
                <a:solidFill>
                  <a:srgbClr val="FF0000"/>
                </a:solidFill>
              </a:rPr>
              <a:t>Inventor.Interop</a:t>
            </a:r>
            <a:r>
              <a:rPr lang="en-US" dirty="0" smtClean="0"/>
              <a:t> for an Apprentice project.</a:t>
            </a:r>
          </a:p>
        </p:txBody>
      </p:sp>
      <p:cxnSp>
        <p:nvCxnSpPr>
          <p:cNvPr id="5" name="Straight Arrow Connector 4"/>
          <p:cNvCxnSpPr/>
          <p:nvPr/>
        </p:nvCxnSpPr>
        <p:spPr bwMode="auto">
          <a:xfrm>
            <a:off x="3907782" y="5608618"/>
            <a:ext cx="30062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Apprentice</a:t>
            </a:r>
            <a:r>
              <a:rPr lang="fr-FR" dirty="0" smtClean="0"/>
              <a:t> vs. Inventor: </a:t>
            </a:r>
            <a:r>
              <a:rPr lang="fr-FR" dirty="0" err="1" smtClean="0"/>
              <a:t>differences</a:t>
            </a:r>
            <a:endParaRPr lang="en-US" dirty="0"/>
          </a:p>
        </p:txBody>
      </p:sp>
      <p:sp>
        <p:nvSpPr>
          <p:cNvPr id="3" name="Content Placeholder 2"/>
          <p:cNvSpPr>
            <a:spLocks noGrp="1"/>
          </p:cNvSpPr>
          <p:nvPr>
            <p:ph idx="1"/>
          </p:nvPr>
        </p:nvSpPr>
        <p:spPr/>
        <p:txBody>
          <a:bodyPr/>
          <a:lstStyle/>
          <a:p>
            <a:r>
              <a:rPr lang="en-US" dirty="0" smtClean="0"/>
              <a:t>Instantiated using “</a:t>
            </a:r>
            <a:r>
              <a:rPr lang="en-US" b="1" i="1" dirty="0" smtClean="0"/>
              <a:t>new</a:t>
            </a:r>
            <a:r>
              <a:rPr lang="en-US" dirty="0" smtClean="0"/>
              <a:t> </a:t>
            </a:r>
            <a:r>
              <a:rPr lang="en-US" b="1" i="1" dirty="0" err="1" smtClean="0"/>
              <a:t>ApprenticeServerComponent</a:t>
            </a:r>
            <a:r>
              <a:rPr lang="en-US" dirty="0" smtClean="0"/>
              <a:t>”</a:t>
            </a:r>
          </a:p>
          <a:p>
            <a:r>
              <a:rPr lang="fr-FR" dirty="0" smtClean="0"/>
              <a:t>No Documents collection in </a:t>
            </a:r>
            <a:r>
              <a:rPr lang="fr-FR" dirty="0" err="1" smtClean="0"/>
              <a:t>Apprentice</a:t>
            </a:r>
            <a:endParaRPr lang="fr-FR" dirty="0" smtClean="0"/>
          </a:p>
          <a:p>
            <a:r>
              <a:rPr lang="fr-FR" dirty="0" smtClean="0"/>
              <a:t>Document </a:t>
            </a:r>
            <a:r>
              <a:rPr lang="fr-FR" dirty="0" err="1" smtClean="0"/>
              <a:t>object</a:t>
            </a:r>
            <a:r>
              <a:rPr lang="fr-FR" dirty="0" smtClean="0"/>
              <a:t>:</a:t>
            </a:r>
          </a:p>
          <a:p>
            <a:pPr lvl="2"/>
            <a:r>
              <a:rPr lang="en-US" b="1" i="1" dirty="0" err="1" smtClean="0"/>
              <a:t>ApprenticeServerDocument</a:t>
            </a:r>
            <a:r>
              <a:rPr lang="en-US" dirty="0" smtClean="0"/>
              <a:t> (*.ipt &amp;*.iam)</a:t>
            </a:r>
          </a:p>
          <a:p>
            <a:pPr lvl="2"/>
            <a:r>
              <a:rPr lang="en-US" b="1" i="1" dirty="0" err="1" smtClean="0"/>
              <a:t>ApprenticeServerDrawingDocument</a:t>
            </a:r>
            <a:r>
              <a:rPr lang="en-US" dirty="0" smtClean="0"/>
              <a:t> (*.idw)</a:t>
            </a:r>
          </a:p>
          <a:p>
            <a:pPr lvl="1">
              <a:buNone/>
            </a:pPr>
            <a:endParaRPr lang="en-US" dirty="0" smtClean="0"/>
          </a:p>
          <a:p>
            <a:r>
              <a:rPr lang="en-US" dirty="0" smtClean="0"/>
              <a:t>Apprentice </a:t>
            </a:r>
            <a:r>
              <a:rPr lang="en-US" dirty="0" smtClean="0">
                <a:solidFill>
                  <a:srgbClr val="FF0000"/>
                </a:solidFill>
              </a:rPr>
              <a:t>cannot</a:t>
            </a:r>
            <a:r>
              <a:rPr lang="en-US" dirty="0" smtClean="0"/>
              <a:t> save a file from a previous version, i.e. that is not migrated. You will need to migrate the file prior to save it with Apprentice: To migrate a file, open it with Inventor, save it and close it.</a:t>
            </a:r>
            <a:endParaRPr lang="fr-FR" dirty="0" smtClean="0"/>
          </a:p>
          <a:p>
            <a:pPr lvl="1">
              <a:buNone/>
            </a:pPr>
            <a:endParaRPr lang="fr-FR" dirty="0" smtClean="0"/>
          </a:p>
          <a:p>
            <a:pPr lvl="1">
              <a:buNone/>
            </a:pPr>
            <a:endParaRPr lang="fr-FR" dirty="0" smtClean="0"/>
          </a:p>
          <a:p>
            <a:pPr lvl="1">
              <a:buNone/>
            </a:pPr>
            <a:endParaRPr lang="fr-FR" dirty="0" smtClean="0"/>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78" y="174103"/>
            <a:ext cx="8062912" cy="1143000"/>
          </a:xfrm>
        </p:spPr>
        <p:txBody>
          <a:bodyPr/>
          <a:lstStyle/>
          <a:p>
            <a:r>
              <a:rPr lang="en-US" dirty="0" smtClean="0"/>
              <a:t>Apprentice - Example</a:t>
            </a:r>
            <a:endParaRPr lang="en-US" dirty="0"/>
          </a:p>
        </p:txBody>
      </p:sp>
      <p:sp>
        <p:nvSpPr>
          <p:cNvPr id="1026" name="Text Box 2"/>
          <p:cNvSpPr txBox="1">
            <a:spLocks noChangeArrowheads="1"/>
          </p:cNvSpPr>
          <p:nvPr/>
        </p:nvSpPr>
        <p:spPr bwMode="auto">
          <a:xfrm>
            <a:off x="626151" y="1507886"/>
            <a:ext cx="6137720" cy="2990562"/>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Create Apprentice.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oApprentice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ApprenticeServerComponent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oApprentice = </a:t>
            </a:r>
            <a:r>
              <a:rPr kumimoji="0" lang="en-US" sz="1200" b="1" i="0" u="none" strike="noStrike" cap="none" normalizeH="0" baseline="0" noProof="1" smtClean="0">
                <a:ln>
                  <a:noFill/>
                </a:ln>
                <a:solidFill>
                  <a:srgbClr val="0000FF"/>
                </a:solidFill>
                <a:effectLst/>
                <a:latin typeface="Courier New" pitchFamily="49" charset="0"/>
              </a:rPr>
              <a:t>New</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ApprenticeServerComponent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Open a 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oDoc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oDoc = oApprentice.Open(</a:t>
            </a:r>
            <a:r>
              <a:rPr kumimoji="0" lang="en-US" sz="1200" b="1" i="0" u="none" strike="noStrike" cap="none" normalizeH="0" baseline="0" noProof="1" smtClean="0">
                <a:ln>
                  <a:noFill/>
                </a:ln>
                <a:solidFill>
                  <a:srgbClr val="A31515"/>
                </a:solidFill>
                <a:effectLst/>
                <a:latin typeface="Courier New" pitchFamily="49" charset="0"/>
              </a:rPr>
              <a:t>"C:\Temp\Part.ipt"</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MsgBox(</a:t>
            </a:r>
            <a:r>
              <a:rPr kumimoji="0" lang="en-US" sz="1200" b="1" i="0" u="none" strike="noStrike" cap="none" normalizeH="0" baseline="0" noProof="1" smtClean="0">
                <a:ln>
                  <a:noFill/>
                </a:ln>
                <a:solidFill>
                  <a:srgbClr val="A31515"/>
                </a:solidFill>
                <a:effectLst/>
                <a:latin typeface="Courier New" pitchFamily="49" charset="0"/>
              </a:rPr>
              <a:t>"Opened: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&amp; oDoc.DisplayName)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80" y="62890"/>
            <a:ext cx="8062912" cy="1143000"/>
          </a:xfrm>
        </p:spPr>
        <p:txBody>
          <a:bodyPr/>
          <a:lstStyle/>
          <a:p>
            <a:r>
              <a:rPr lang="fr-FR" dirty="0" err="1" smtClean="0"/>
              <a:t>Saving</a:t>
            </a:r>
            <a:r>
              <a:rPr lang="fr-FR" dirty="0" smtClean="0"/>
              <a:t> Files </a:t>
            </a:r>
            <a:r>
              <a:rPr lang="fr-FR" dirty="0" err="1" smtClean="0"/>
              <a:t>with</a:t>
            </a:r>
            <a:r>
              <a:rPr lang="fr-FR" dirty="0" smtClean="0"/>
              <a:t> </a:t>
            </a:r>
            <a:r>
              <a:rPr lang="fr-FR" dirty="0" err="1" smtClean="0"/>
              <a:t>Apprentice</a:t>
            </a:r>
            <a:endParaRPr lang="en-US" dirty="0"/>
          </a:p>
        </p:txBody>
      </p:sp>
      <p:sp>
        <p:nvSpPr>
          <p:cNvPr id="3" name="Content Placeholder 2"/>
          <p:cNvSpPr>
            <a:spLocks noGrp="1"/>
          </p:cNvSpPr>
          <p:nvPr>
            <p:ph idx="1"/>
          </p:nvPr>
        </p:nvSpPr>
        <p:spPr>
          <a:xfrm>
            <a:off x="319088" y="1181267"/>
            <a:ext cx="8062912" cy="1060892"/>
          </a:xfrm>
          <a:ln>
            <a:noFill/>
          </a:ln>
        </p:spPr>
        <p:txBody>
          <a:bodyPr/>
          <a:lstStyle/>
          <a:p>
            <a:r>
              <a:rPr lang="en-US" dirty="0" smtClean="0"/>
              <a:t>Use </a:t>
            </a:r>
            <a:r>
              <a:rPr lang="en-US" b="1" dirty="0" err="1" smtClean="0"/>
              <a:t>FlushToFile</a:t>
            </a:r>
            <a:r>
              <a:rPr lang="en-US" dirty="0" smtClean="0"/>
              <a:t> if the </a:t>
            </a:r>
            <a:r>
              <a:rPr lang="en-US" dirty="0" err="1" smtClean="0"/>
              <a:t>iProperties</a:t>
            </a:r>
            <a:r>
              <a:rPr lang="en-US" dirty="0" smtClean="0"/>
              <a:t> ONLY were modified: more efficient, since the document is not written back.</a:t>
            </a:r>
          </a:p>
          <a:p>
            <a:endParaRPr lang="fr-FR" sz="1200" dirty="0" smtClean="0"/>
          </a:p>
          <a:p>
            <a:pPr>
              <a:buNone/>
            </a:pPr>
            <a:endParaRPr lang="en-US" b="1" dirty="0" smtClean="0"/>
          </a:p>
          <a:p>
            <a:pPr>
              <a:buNone/>
            </a:pPr>
            <a:r>
              <a:rPr lang="en-US" dirty="0" smtClean="0"/>
              <a:t> </a:t>
            </a:r>
            <a:endParaRPr lang="en-US" dirty="0"/>
          </a:p>
        </p:txBody>
      </p:sp>
      <p:sp>
        <p:nvSpPr>
          <p:cNvPr id="2050" name="Text Box 2"/>
          <p:cNvSpPr txBox="1">
            <a:spLocks noChangeArrowheads="1"/>
          </p:cNvSpPr>
          <p:nvPr/>
        </p:nvSpPr>
        <p:spPr bwMode="auto">
          <a:xfrm>
            <a:off x="263046" y="2209344"/>
            <a:ext cx="8430016" cy="3729226"/>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Private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SetProperty(</a:t>
            </a:r>
            <a:r>
              <a:rPr kumimoji="0" lang="en-US" sz="1200" b="1" i="0" u="none" strike="noStrike" cap="none" normalizeH="0" baseline="0" noProof="1" smtClean="0">
                <a:ln>
                  <a:noFill/>
                </a:ln>
                <a:solidFill>
                  <a:srgbClr val="0000FF"/>
                </a:solidFill>
                <a:effectLst/>
                <a:latin typeface="Courier New" pitchFamily="49" charset="0"/>
              </a:rPr>
              <a:t>ByVal</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author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String</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oApprenticeDoc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ApprenticeServerDocument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oApprenticeDoc = mApprenticeServer.Open(</a:t>
            </a:r>
            <a:r>
              <a:rPr kumimoji="0" lang="en-US" sz="1200" b="1" i="0" u="none" strike="noStrike" cap="none" normalizeH="0" baseline="0" noProof="1" smtClean="0">
                <a:ln>
                  <a:noFill/>
                </a:ln>
                <a:solidFill>
                  <a:srgbClr val="A31515"/>
                </a:solidFill>
                <a:effectLst/>
                <a:latin typeface="Courier New" pitchFamily="49" charset="0"/>
              </a:rPr>
              <a:t>"c:\Temp\MyPart.ipt"</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'Get "Inventor Summary Information" PropertySet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oPropertySet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bg1"/>
                </a:solidFill>
                <a:effectLst/>
                <a:latin typeface="Courier New" pitchFamily="49" charset="0"/>
              </a:rPr>
              <a:t> PropertySet</a:t>
            </a:r>
          </a:p>
          <a:p>
            <a:pPr lvl="0"/>
            <a:r>
              <a:rPr lang="en-US" sz="1200" b="1" u="none" noProof="1" smtClean="0">
                <a:solidFill>
                  <a:schemeClr val="bg1"/>
                </a:solidFill>
                <a:latin typeface="Courier New" pitchFamily="49" charset="0"/>
              </a:rPr>
              <a:t>    oPropertySet = </a:t>
            </a:r>
            <a:r>
              <a:rPr kumimoji="0" lang="en-US" sz="1200" b="1" i="0" u="none" strike="noStrike" cap="none" normalizeH="0" baseline="0" noProof="1" smtClean="0">
                <a:ln>
                  <a:noFill/>
                </a:ln>
                <a:solidFill>
                  <a:schemeClr val="bg1"/>
                </a:solidFill>
                <a:effectLst/>
                <a:latin typeface="Courier New" pitchFamily="49" charset="0"/>
              </a:rPr>
              <a:t>oApprenticeDoc.PropertySets(</a:t>
            </a:r>
            <a:r>
              <a:rPr kumimoji="0" lang="en-US" sz="1200" b="1" i="0" u="none" strike="noStrike" cap="none" normalizeH="0" baseline="0" noProof="1" smtClean="0">
                <a:ln>
                  <a:noFill/>
                </a:ln>
                <a:solidFill>
                  <a:srgbClr val="A31515"/>
                </a:solidFill>
                <a:effectLst/>
                <a:latin typeface="Courier New" pitchFamily="49" charset="0"/>
              </a:rPr>
              <a:t>"{F29F85E0-4FF9-1068-AB91-08002B27B3D9}"</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'Get Author property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oProperty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Inventor.Property = oPropertySet.Item(</a:t>
            </a:r>
            <a:r>
              <a:rPr kumimoji="0" lang="en-US" sz="1200" b="1" i="0" u="none" strike="noStrike" cap="none" normalizeH="0" baseline="0" noProof="1" smtClean="0">
                <a:ln>
                  <a:noFill/>
                </a:ln>
                <a:solidFill>
                  <a:srgbClr val="A31515"/>
                </a:solidFill>
                <a:effectLst/>
                <a:latin typeface="Courier New" pitchFamily="49" charset="0"/>
              </a:rPr>
              <a:t>"Author"</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oProperty.Value = author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oApprenticeDoc.PropertySets.FlushToFile()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oApprenticeDoc.Close()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7052</TotalTime>
  <Words>1250</Words>
  <Application>Microsoft Office PowerPoint</Application>
  <PresentationFormat>On-screen Show (4:3)</PresentationFormat>
  <Paragraphs>185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blank</vt:lpstr>
      <vt:lpstr>Slide 1</vt:lpstr>
      <vt:lpstr>Agenda</vt:lpstr>
      <vt:lpstr>Apprentice</vt:lpstr>
      <vt:lpstr>Apprentice Server</vt:lpstr>
      <vt:lpstr>Apprentice Functionalities</vt:lpstr>
      <vt:lpstr>Apprentice - Guidelines</vt:lpstr>
      <vt:lpstr>Apprentice vs. Inventor: differences</vt:lpstr>
      <vt:lpstr>Apprentice - Example</vt:lpstr>
      <vt:lpstr>Saving Files with Apprentice</vt:lpstr>
      <vt:lpstr>Saving Files with Apprentice</vt:lpstr>
      <vt:lpstr>Inventor View Control</vt:lpstr>
      <vt:lpstr>Inventor View Control</vt:lpstr>
      <vt:lpstr>Transient Camera</vt:lpstr>
      <vt:lpstr>Slide 14</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450</cp:revision>
  <dcterms:created xsi:type="dcterms:W3CDTF">2005-01-11T23:12:23Z</dcterms:created>
  <dcterms:modified xsi:type="dcterms:W3CDTF">2013-01-29T09:31:57Z</dcterms:modified>
</cp:coreProperties>
</file>