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8"/>
  </p:notesMasterIdLst>
  <p:sldIdLst>
    <p:sldId id="422" r:id="rId2"/>
    <p:sldId id="426" r:id="rId3"/>
    <p:sldId id="427" r:id="rId4"/>
    <p:sldId id="448" r:id="rId5"/>
    <p:sldId id="428" r:id="rId6"/>
    <p:sldId id="429" r:id="rId7"/>
    <p:sldId id="449" r:id="rId8"/>
    <p:sldId id="430" r:id="rId9"/>
    <p:sldId id="431" r:id="rId10"/>
    <p:sldId id="454" r:id="rId11"/>
    <p:sldId id="450" r:id="rId12"/>
    <p:sldId id="432" r:id="rId13"/>
    <p:sldId id="451" r:id="rId14"/>
    <p:sldId id="452" r:id="rId15"/>
    <p:sldId id="433" r:id="rId16"/>
    <p:sldId id="434" r:id="rId17"/>
    <p:sldId id="447" r:id="rId18"/>
    <p:sldId id="453" r:id="rId19"/>
    <p:sldId id="435" r:id="rId20"/>
    <p:sldId id="443" r:id="rId21"/>
    <p:sldId id="438" r:id="rId22"/>
    <p:sldId id="456" r:id="rId23"/>
    <p:sldId id="457" r:id="rId24"/>
    <p:sldId id="442" r:id="rId25"/>
    <p:sldId id="455" r:id="rId26"/>
    <p:sldId id="458" r:id="rId27"/>
    <p:sldId id="444" r:id="rId28"/>
    <p:sldId id="459" r:id="rId29"/>
    <p:sldId id="460" r:id="rId30"/>
    <p:sldId id="461" r:id="rId31"/>
    <p:sldId id="462" r:id="rId32"/>
    <p:sldId id="463" r:id="rId33"/>
    <p:sldId id="464" r:id="rId34"/>
    <p:sldId id="465" r:id="rId35"/>
    <p:sldId id="466" r:id="rId36"/>
    <p:sldId id="424" r:id="rId37"/>
  </p:sldIdLst>
  <p:sldSz cx="9144000" cy="6858000" type="screen4x3"/>
  <p:notesSz cx="6858000" cy="9144000"/>
  <p:custDataLst>
    <p:tags r:id="rId39"/>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FF00"/>
    <a:srgbClr val="00CC00"/>
    <a:srgbClr val="CC9900"/>
    <a:srgbClr val="009999"/>
    <a:srgbClr val="008080"/>
    <a:srgbClr val="FFCC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38" autoAdjust="0"/>
    <p:restoredTop sz="68987" autoAdjust="0"/>
  </p:normalViewPr>
  <p:slideViewPr>
    <p:cSldViewPr snapToGrid="0">
      <p:cViewPr varScale="1">
        <p:scale>
          <a:sx n="69" d="100"/>
          <a:sy n="69" d="100"/>
        </p:scale>
        <p:origin x="-169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p:txBody>
          <a:bodyPr/>
          <a:lstStyle/>
          <a:p>
            <a:pPr>
              <a:defRPr/>
            </a:pPr>
            <a:fld id="{4BEA9554-93EE-4CA0-8EA3-80B75BFC582D}" type="slidenum">
              <a:rPr lang="en-US" smtClean="0">
                <a:latin typeface="Arial" pitchFamily="34" charset="0"/>
              </a:rPr>
              <a:pPr>
                <a:defRPr/>
              </a:pPr>
              <a:t>10</a:t>
            </a:fld>
            <a:endParaRPr lang="en-US" smtClean="0">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lIns="90558" tIns="45279" rIns="90558" bIns="45279"/>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Derive</a:t>
            </a:r>
            <a:r>
              <a:rPr lang="en-US" sz="1200" kern="1200" baseline="0" dirty="0" smtClean="0">
                <a:solidFill>
                  <a:schemeClr val="tx1"/>
                </a:solidFill>
                <a:latin typeface="+mn-lt"/>
                <a:ea typeface="+mn-ea"/>
                <a:cs typeface="+mn-cs"/>
              </a:rPr>
              <a:t> command contains powerful new features to support </a:t>
            </a:r>
            <a:r>
              <a:rPr lang="en-US" sz="1200" kern="1200" baseline="0" dirty="0" err="1" smtClean="0">
                <a:solidFill>
                  <a:schemeClr val="tx1"/>
                </a:solidFill>
                <a:latin typeface="+mn-lt"/>
                <a:ea typeface="+mn-ea"/>
                <a:cs typeface="+mn-cs"/>
              </a:rPr>
              <a:t>multibody</a:t>
            </a:r>
            <a:r>
              <a:rPr lang="en-US" sz="1200" kern="1200" baseline="0" dirty="0" smtClean="0">
                <a:solidFill>
                  <a:schemeClr val="tx1"/>
                </a:solidFill>
                <a:latin typeface="+mn-lt"/>
                <a:ea typeface="+mn-ea"/>
                <a:cs typeface="+mn-cs"/>
              </a:rPr>
              <a:t> parts.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derived part no longer requires a "blank" document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You can use the Derive command to insert parts or assemblies into a part file as:</a:t>
            </a:r>
          </a:p>
          <a:p>
            <a:endParaRPr lang="en-US" sz="1200" kern="1200" baseline="0" dirty="0" smtClean="0">
              <a:solidFill>
                <a:schemeClr val="tx1"/>
              </a:solidFill>
              <a:latin typeface="+mn-lt"/>
              <a:ea typeface="+mn-ea"/>
              <a:cs typeface="+mn-cs"/>
            </a:endParaRPr>
          </a:p>
          <a:p>
            <a:pPr marL="228600" indent="-228600">
              <a:buNone/>
            </a:pPr>
            <a:r>
              <a:rPr lang="en-US" sz="1200" b="1" kern="1200" baseline="0" dirty="0" smtClean="0">
                <a:solidFill>
                  <a:schemeClr val="tx1"/>
                </a:solidFill>
                <a:latin typeface="+mn-lt"/>
                <a:ea typeface="+mn-ea"/>
                <a:cs typeface="+mn-cs"/>
              </a:rPr>
              <a:t>1. A single solid body with merged seams</a:t>
            </a:r>
          </a:p>
          <a:p>
            <a:pPr marL="228600" indent="-228600">
              <a:buAutoNum type="arabicPeriod"/>
            </a:pPr>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single solid body with seams (retains component colors)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Maintain each solid as a solid body (all parts become "bodies")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A single composite surface</a:t>
            </a:r>
          </a:p>
          <a:p>
            <a:endParaRPr lang="fr-FR" sz="1200" b="1" kern="1200" baseline="0" dirty="0" smtClean="0">
              <a:solidFill>
                <a:schemeClr val="tx1"/>
              </a:solidFill>
              <a:latin typeface="+mn-lt"/>
              <a:ea typeface="+mn-ea"/>
              <a:cs typeface="+mn-cs"/>
            </a:endParaRPr>
          </a:p>
          <a:p>
            <a:endParaRPr lang="fr-FR"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 Use: Derive part with </a:t>
            </a:r>
            <a:r>
              <a:rPr lang="en-US" sz="1200" b="0" kern="1200" baseline="0" dirty="0" err="1" smtClean="0">
                <a:solidFill>
                  <a:schemeClr val="tx1"/>
                </a:solidFill>
                <a:latin typeface="+mn-lt"/>
                <a:ea typeface="+mn-ea"/>
                <a:cs typeface="+mn-cs"/>
              </a:rPr>
              <a:t>DeriveStyle</a:t>
            </a:r>
            <a:r>
              <a:rPr lang="en-US" sz="1200" b="0" kern="1200" baseline="0" dirty="0" smtClean="0">
                <a:solidFill>
                  <a:schemeClr val="tx1"/>
                </a:solidFill>
                <a:latin typeface="+mn-lt"/>
                <a:ea typeface="+mn-ea"/>
                <a:cs typeface="+mn-cs"/>
              </a:rPr>
              <a:t> control</a:t>
            </a:r>
          </a:p>
          <a:p>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Public Sub </a:t>
            </a:r>
            <a:r>
              <a:rPr lang="en-US" sz="1200" b="0" kern="1200" baseline="0" dirty="0" err="1" smtClean="0">
                <a:solidFill>
                  <a:schemeClr val="tx1"/>
                </a:solidFill>
                <a:latin typeface="+mn-lt"/>
                <a:ea typeface="+mn-ea"/>
                <a:cs typeface="+mn-cs"/>
              </a:rPr>
              <a:t>CreateDerivedPart</a:t>
            </a:r>
            <a:r>
              <a:rPr lang="en-US" sz="1200" b="0" kern="1200" baseline="0" dirty="0" smtClean="0">
                <a:solidFill>
                  <a:schemeClr val="tx1"/>
                </a:solidFill>
                <a:latin typeface="+mn-lt"/>
                <a:ea typeface="+mn-ea"/>
                <a:cs typeface="+mn-cs"/>
              </a:rPr>
              <a: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Dim </a:t>
            </a:r>
            <a:r>
              <a:rPr lang="en-US" sz="1200" b="0" kern="1200" baseline="0" dirty="0" err="1" smtClean="0">
                <a:solidFill>
                  <a:schemeClr val="tx1"/>
                </a:solidFill>
                <a:latin typeface="+mn-lt"/>
                <a:ea typeface="+mn-ea"/>
                <a:cs typeface="+mn-cs"/>
              </a:rPr>
              <a:t>oCompDef</a:t>
            </a:r>
            <a:r>
              <a:rPr lang="en-US" sz="1200" b="0" kern="1200" baseline="0" dirty="0" smtClean="0">
                <a:solidFill>
                  <a:schemeClr val="tx1"/>
                </a:solidFill>
                <a:latin typeface="+mn-lt"/>
                <a:ea typeface="+mn-ea"/>
                <a:cs typeface="+mn-cs"/>
              </a:rPr>
              <a:t> As </a:t>
            </a:r>
            <a:r>
              <a:rPr lang="en-US" sz="1200" b="0" kern="1200" baseline="0" dirty="0" err="1" smtClean="0">
                <a:solidFill>
                  <a:schemeClr val="tx1"/>
                </a:solidFill>
                <a:latin typeface="+mn-lt"/>
                <a:ea typeface="+mn-ea"/>
                <a:cs typeface="+mn-cs"/>
              </a:rPr>
              <a:t>PartComponentDefinition</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Set </a:t>
            </a:r>
            <a:r>
              <a:rPr lang="en-US" sz="1200" b="0" kern="1200" baseline="0" dirty="0" err="1" smtClean="0">
                <a:solidFill>
                  <a:schemeClr val="tx1"/>
                </a:solidFill>
                <a:latin typeface="+mn-lt"/>
                <a:ea typeface="+mn-ea"/>
                <a:cs typeface="+mn-cs"/>
              </a:rPr>
              <a:t>oCompDef</a:t>
            </a:r>
            <a:r>
              <a:rPr lang="en-US" sz="1200" b="0" kern="1200" baseline="0" dirty="0" smtClean="0">
                <a:solidFill>
                  <a:schemeClr val="tx1"/>
                </a:solidFill>
                <a:latin typeface="+mn-lt"/>
                <a:ea typeface="+mn-ea"/>
                <a:cs typeface="+mn-cs"/>
              </a:rPr>
              <a:t> = </a:t>
            </a:r>
            <a:r>
              <a:rPr lang="en-US" sz="1200" b="0" kern="1200" baseline="0" dirty="0" err="1" smtClean="0">
                <a:solidFill>
                  <a:schemeClr val="tx1"/>
                </a:solidFill>
                <a:latin typeface="+mn-lt"/>
                <a:ea typeface="+mn-ea"/>
                <a:cs typeface="+mn-cs"/>
              </a:rPr>
              <a:t>ThisApplication.ActiveDocument.ComponentDefinition</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Dim </a:t>
            </a:r>
            <a:r>
              <a:rPr lang="en-US" sz="1200" b="0" kern="1200" baseline="0" dirty="0" err="1" smtClean="0">
                <a:solidFill>
                  <a:schemeClr val="tx1"/>
                </a:solidFill>
                <a:latin typeface="+mn-lt"/>
                <a:ea typeface="+mn-ea"/>
                <a:cs typeface="+mn-cs"/>
              </a:rPr>
              <a:t>oDerivedPartComps</a:t>
            </a:r>
            <a:r>
              <a:rPr lang="en-US" sz="1200" b="0" kern="1200" baseline="0" dirty="0" smtClean="0">
                <a:solidFill>
                  <a:schemeClr val="tx1"/>
                </a:solidFill>
                <a:latin typeface="+mn-lt"/>
                <a:ea typeface="+mn-ea"/>
                <a:cs typeface="+mn-cs"/>
              </a:rPr>
              <a:t> As </a:t>
            </a:r>
            <a:r>
              <a:rPr lang="en-US" sz="1200" b="0" kern="1200" baseline="0" dirty="0" err="1" smtClean="0">
                <a:solidFill>
                  <a:schemeClr val="tx1"/>
                </a:solidFill>
                <a:latin typeface="+mn-lt"/>
                <a:ea typeface="+mn-ea"/>
                <a:cs typeface="+mn-cs"/>
              </a:rPr>
              <a:t>DerivedPartComponents</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Set </a:t>
            </a:r>
            <a:r>
              <a:rPr lang="en-US" sz="1200" b="0" kern="1200" baseline="0" dirty="0" err="1" smtClean="0">
                <a:solidFill>
                  <a:schemeClr val="tx1"/>
                </a:solidFill>
                <a:latin typeface="+mn-lt"/>
                <a:ea typeface="+mn-ea"/>
                <a:cs typeface="+mn-cs"/>
              </a:rPr>
              <a:t>oDerivedPartComps</a:t>
            </a:r>
            <a:r>
              <a:rPr lang="en-US" sz="1200" b="0" kern="1200" baseline="0" dirty="0" smtClean="0">
                <a:solidFill>
                  <a:schemeClr val="tx1"/>
                </a:solidFill>
                <a:latin typeface="+mn-lt"/>
                <a:ea typeface="+mn-ea"/>
                <a:cs typeface="+mn-cs"/>
              </a:rPr>
              <a:t> = </a:t>
            </a:r>
            <a:r>
              <a:rPr lang="en-US" sz="1200" b="0" kern="1200" baseline="0" dirty="0" err="1" smtClean="0">
                <a:solidFill>
                  <a:schemeClr val="tx1"/>
                </a:solidFill>
                <a:latin typeface="+mn-lt"/>
                <a:ea typeface="+mn-ea"/>
                <a:cs typeface="+mn-cs"/>
              </a:rPr>
              <a:t>oCompDef.ReferenceComponents.DerivedPartComponents</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Dim </a:t>
            </a:r>
            <a:r>
              <a:rPr lang="en-US" sz="1200" b="0" kern="1200" baseline="0" dirty="0" err="1" smtClean="0">
                <a:solidFill>
                  <a:schemeClr val="tx1"/>
                </a:solidFill>
                <a:latin typeface="+mn-lt"/>
                <a:ea typeface="+mn-ea"/>
                <a:cs typeface="+mn-cs"/>
              </a:rPr>
              <a:t>oDerivedPartDef</a:t>
            </a:r>
            <a:r>
              <a:rPr lang="en-US" sz="1200" b="0" kern="1200" baseline="0" dirty="0" smtClean="0">
                <a:solidFill>
                  <a:schemeClr val="tx1"/>
                </a:solidFill>
                <a:latin typeface="+mn-lt"/>
                <a:ea typeface="+mn-ea"/>
                <a:cs typeface="+mn-cs"/>
              </a:rPr>
              <a:t> As </a:t>
            </a:r>
            <a:r>
              <a:rPr lang="en-US" sz="1200" b="0" kern="1200" baseline="0" dirty="0" err="1" smtClean="0">
                <a:solidFill>
                  <a:schemeClr val="tx1"/>
                </a:solidFill>
                <a:latin typeface="+mn-lt"/>
                <a:ea typeface="+mn-ea"/>
                <a:cs typeface="+mn-cs"/>
              </a:rPr>
              <a:t>DerivedPartUniformScaleDef</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Set </a:t>
            </a:r>
            <a:r>
              <a:rPr lang="en-US" sz="1200" b="0" kern="1200" baseline="0" dirty="0" err="1" smtClean="0">
                <a:solidFill>
                  <a:schemeClr val="tx1"/>
                </a:solidFill>
                <a:latin typeface="+mn-lt"/>
                <a:ea typeface="+mn-ea"/>
                <a:cs typeface="+mn-cs"/>
              </a:rPr>
              <a:t>oDerivedPartDef</a:t>
            </a:r>
            <a:r>
              <a:rPr lang="en-US" sz="1200" b="0" kern="1200" baseline="0" dirty="0" smtClean="0">
                <a:solidFill>
                  <a:schemeClr val="tx1"/>
                </a:solidFill>
                <a:latin typeface="+mn-lt"/>
                <a:ea typeface="+mn-ea"/>
                <a:cs typeface="+mn-cs"/>
              </a:rPr>
              <a:t> = </a:t>
            </a:r>
            <a:r>
              <a:rPr lang="en-US" sz="1200" b="0" kern="1200" baseline="0" dirty="0" err="1" smtClean="0">
                <a:solidFill>
                  <a:schemeClr val="tx1"/>
                </a:solidFill>
                <a:latin typeface="+mn-lt"/>
                <a:ea typeface="+mn-ea"/>
                <a:cs typeface="+mn-cs"/>
              </a:rPr>
              <a:t>oDerivedPartComps.CreateUniformScaleDef</a:t>
            </a:r>
            <a:r>
              <a:rPr lang="en-US" sz="1200" b="0" kern="1200" baseline="0" dirty="0" smtClean="0">
                <a:solidFill>
                  <a:schemeClr val="tx1"/>
                </a:solidFill>
                <a:latin typeface="+mn-lt"/>
                <a:ea typeface="+mn-ea"/>
                <a:cs typeface="+mn-cs"/>
              </a:rPr>
              <a:t>("C:\Documents and Settings\</a:t>
            </a:r>
            <a:r>
              <a:rPr lang="en-US" sz="1200" b="0" kern="1200" baseline="0" dirty="0" err="1" smtClean="0">
                <a:solidFill>
                  <a:schemeClr val="tx1"/>
                </a:solidFill>
                <a:latin typeface="+mn-lt"/>
                <a:ea typeface="+mn-ea"/>
                <a:cs typeface="+mn-cs"/>
              </a:rPr>
              <a:t>leefsmp</a:t>
            </a:r>
            <a:r>
              <a:rPr lang="en-US" sz="1200" b="0" kern="1200" baseline="0" dirty="0" smtClean="0">
                <a:solidFill>
                  <a:schemeClr val="tx1"/>
                </a:solidFill>
                <a:latin typeface="+mn-lt"/>
                <a:ea typeface="+mn-ea"/>
                <a:cs typeface="+mn-cs"/>
              </a:rPr>
              <a:t>\Desktop\PartRef.ipt")</a:t>
            </a: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oDerivedPartDef.ScaleFactor</a:t>
            </a:r>
            <a:r>
              <a:rPr lang="en-US" sz="1200" b="0" kern="1200" baseline="0" dirty="0" smtClean="0">
                <a:solidFill>
                  <a:schemeClr val="tx1"/>
                </a:solidFill>
                <a:latin typeface="+mn-lt"/>
                <a:ea typeface="+mn-ea"/>
                <a:cs typeface="+mn-cs"/>
              </a:rPr>
              <a:t> = 0.75</a:t>
            </a: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oDerivedPartDef.ExcludeAll</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oDerivedPartDef.IncludeAlliMateDefinitions</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oDerivedPartDef.IncludeAllSurfaces</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oDerivedPartDef.IncludeAll</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Dim </a:t>
            </a:r>
            <a:r>
              <a:rPr lang="en-US" sz="1200" b="0" kern="1200" baseline="0" dirty="0" err="1" smtClean="0">
                <a:solidFill>
                  <a:schemeClr val="tx1"/>
                </a:solidFill>
                <a:latin typeface="+mn-lt"/>
                <a:ea typeface="+mn-ea"/>
                <a:cs typeface="+mn-cs"/>
              </a:rPr>
              <a:t>oDerivedEntity</a:t>
            </a:r>
            <a:r>
              <a:rPr lang="en-US" sz="1200" b="0" kern="1200" baseline="0" dirty="0" smtClean="0">
                <a:solidFill>
                  <a:schemeClr val="tx1"/>
                </a:solidFill>
                <a:latin typeface="+mn-lt"/>
                <a:ea typeface="+mn-ea"/>
                <a:cs typeface="+mn-cs"/>
              </a:rPr>
              <a:t> As </a:t>
            </a:r>
            <a:r>
              <a:rPr lang="en-US" sz="1200" b="0" kern="1200" baseline="0" dirty="0" err="1" smtClean="0">
                <a:solidFill>
                  <a:schemeClr val="tx1"/>
                </a:solidFill>
                <a:latin typeface="+mn-lt"/>
                <a:ea typeface="+mn-ea"/>
                <a:cs typeface="+mn-cs"/>
              </a:rPr>
              <a:t>DerivedPartEntity</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For Each </a:t>
            </a:r>
            <a:r>
              <a:rPr lang="en-US" sz="1200" b="0" kern="1200" baseline="0" dirty="0" err="1" smtClean="0">
                <a:solidFill>
                  <a:schemeClr val="tx1"/>
                </a:solidFill>
                <a:latin typeface="+mn-lt"/>
                <a:ea typeface="+mn-ea"/>
                <a:cs typeface="+mn-cs"/>
              </a:rPr>
              <a:t>oDerivedEntity</a:t>
            </a:r>
            <a:r>
              <a:rPr lang="en-US" sz="1200" b="0" kern="1200" baseline="0" dirty="0" smtClean="0">
                <a:solidFill>
                  <a:schemeClr val="tx1"/>
                </a:solidFill>
                <a:latin typeface="+mn-lt"/>
                <a:ea typeface="+mn-ea"/>
                <a:cs typeface="+mn-cs"/>
              </a:rPr>
              <a:t> In </a:t>
            </a:r>
            <a:r>
              <a:rPr lang="en-US" sz="1200" b="0" kern="1200" baseline="0" dirty="0" err="1" smtClean="0">
                <a:solidFill>
                  <a:schemeClr val="tx1"/>
                </a:solidFill>
                <a:latin typeface="+mn-lt"/>
                <a:ea typeface="+mn-ea"/>
                <a:cs typeface="+mn-cs"/>
              </a:rPr>
              <a:t>oDerivedPartDef.parameters</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If (</a:t>
            </a:r>
            <a:r>
              <a:rPr lang="en-US" sz="1200" b="0" kern="1200" baseline="0" dirty="0" err="1" smtClean="0">
                <a:solidFill>
                  <a:schemeClr val="tx1"/>
                </a:solidFill>
                <a:latin typeface="+mn-lt"/>
                <a:ea typeface="+mn-ea"/>
                <a:cs typeface="+mn-cs"/>
              </a:rPr>
              <a:t>TypeOf</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oDerivedEntity.ReferencedEntity</a:t>
            </a:r>
            <a:r>
              <a:rPr lang="en-US" sz="1200" b="0" kern="1200" baseline="0" dirty="0" smtClean="0">
                <a:solidFill>
                  <a:schemeClr val="tx1"/>
                </a:solidFill>
                <a:latin typeface="+mn-lt"/>
                <a:ea typeface="+mn-ea"/>
                <a:cs typeface="+mn-cs"/>
              </a:rPr>
              <a:t> Is Parameter) Then</a:t>
            </a: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Dim </a:t>
            </a:r>
            <a:r>
              <a:rPr lang="en-US" sz="1200" b="0" kern="1200" baseline="0" dirty="0" err="1" smtClean="0">
                <a:solidFill>
                  <a:schemeClr val="tx1"/>
                </a:solidFill>
                <a:latin typeface="+mn-lt"/>
                <a:ea typeface="+mn-ea"/>
                <a:cs typeface="+mn-cs"/>
              </a:rPr>
              <a:t>oParameter</a:t>
            </a:r>
            <a:r>
              <a:rPr lang="en-US" sz="1200" b="0" kern="1200" baseline="0" dirty="0" smtClean="0">
                <a:solidFill>
                  <a:schemeClr val="tx1"/>
                </a:solidFill>
                <a:latin typeface="+mn-lt"/>
                <a:ea typeface="+mn-ea"/>
                <a:cs typeface="+mn-cs"/>
              </a:rPr>
              <a:t> As Parameter</a:t>
            </a:r>
          </a:p>
          <a:p>
            <a:r>
              <a:rPr lang="en-US" sz="1200" b="0" kern="1200" baseline="0" dirty="0" smtClean="0">
                <a:solidFill>
                  <a:schemeClr val="tx1"/>
                </a:solidFill>
                <a:latin typeface="+mn-lt"/>
                <a:ea typeface="+mn-ea"/>
                <a:cs typeface="+mn-cs"/>
              </a:rPr>
              <a:t>            Set </a:t>
            </a:r>
            <a:r>
              <a:rPr lang="en-US" sz="1200" b="0" kern="1200" baseline="0" dirty="0" err="1" smtClean="0">
                <a:solidFill>
                  <a:schemeClr val="tx1"/>
                </a:solidFill>
                <a:latin typeface="+mn-lt"/>
                <a:ea typeface="+mn-ea"/>
                <a:cs typeface="+mn-cs"/>
              </a:rPr>
              <a:t>oParameter</a:t>
            </a:r>
            <a:r>
              <a:rPr lang="en-US" sz="1200" b="0" kern="1200" baseline="0" dirty="0" smtClean="0">
                <a:solidFill>
                  <a:schemeClr val="tx1"/>
                </a:solidFill>
                <a:latin typeface="+mn-lt"/>
                <a:ea typeface="+mn-ea"/>
                <a:cs typeface="+mn-cs"/>
              </a:rPr>
              <a:t> = </a:t>
            </a:r>
            <a:r>
              <a:rPr lang="en-US" sz="1200" b="0" kern="1200" baseline="0" dirty="0" err="1" smtClean="0">
                <a:solidFill>
                  <a:schemeClr val="tx1"/>
                </a:solidFill>
                <a:latin typeface="+mn-lt"/>
                <a:ea typeface="+mn-ea"/>
                <a:cs typeface="+mn-cs"/>
              </a:rPr>
              <a:t>oDerivedEntity.ReferencedEntity</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Debug.Print</a:t>
            </a:r>
            <a:r>
              <a:rPr lang="en-US" sz="1200" b="0" kern="1200" baseline="0" dirty="0" smtClean="0">
                <a:solidFill>
                  <a:schemeClr val="tx1"/>
                </a:solidFill>
                <a:latin typeface="+mn-lt"/>
                <a:ea typeface="+mn-ea"/>
                <a:cs typeface="+mn-cs"/>
              </a:rPr>
              <a:t> "Derived Parameter: " &amp; </a:t>
            </a:r>
            <a:r>
              <a:rPr lang="en-US" sz="1200" b="0" kern="1200" baseline="0" dirty="0" err="1" smtClean="0">
                <a:solidFill>
                  <a:schemeClr val="tx1"/>
                </a:solidFill>
                <a:latin typeface="+mn-lt"/>
                <a:ea typeface="+mn-ea"/>
                <a:cs typeface="+mn-cs"/>
              </a:rPr>
              <a:t>oParameter.Name</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oDerivedEntity.IncludeEntity</a:t>
            </a:r>
            <a:r>
              <a:rPr lang="en-US" sz="1200" b="0" kern="1200" baseline="0" dirty="0" smtClean="0">
                <a:solidFill>
                  <a:schemeClr val="tx1"/>
                </a:solidFill>
                <a:latin typeface="+mn-lt"/>
                <a:ea typeface="+mn-ea"/>
                <a:cs typeface="+mn-cs"/>
              </a:rPr>
              <a:t> = False</a:t>
            </a:r>
          </a:p>
          <a:p>
            <a:r>
              <a:rPr lang="en-US" sz="1200" b="0" kern="1200" baseline="0" dirty="0" smtClean="0">
                <a:solidFill>
                  <a:schemeClr val="tx1"/>
                </a:solidFill>
                <a:latin typeface="+mn-lt"/>
                <a:ea typeface="+mn-ea"/>
                <a:cs typeface="+mn-cs"/>
              </a:rPr>
              <a:t>        End If</a:t>
            </a: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Next</a:t>
            </a: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oDerivedPartDef.DeriveStyle</a:t>
            </a:r>
            <a:r>
              <a:rPr lang="en-US" sz="1200" b="0" kern="1200" baseline="0" dirty="0" smtClean="0">
                <a:solidFill>
                  <a:schemeClr val="tx1"/>
                </a:solidFill>
                <a:latin typeface="+mn-lt"/>
                <a:ea typeface="+mn-ea"/>
                <a:cs typeface="+mn-cs"/>
              </a:rPr>
              <a:t> = </a:t>
            </a:r>
            <a:r>
              <a:rPr lang="en-US" sz="1200" b="0" kern="1200" baseline="0" dirty="0" err="1" smtClean="0">
                <a:solidFill>
                  <a:schemeClr val="tx1"/>
                </a:solidFill>
                <a:latin typeface="+mn-lt"/>
                <a:ea typeface="+mn-ea"/>
                <a:cs typeface="+mn-cs"/>
              </a:rPr>
              <a:t>kDeriveAsSingleBodyNoSeams</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    Dim </a:t>
            </a:r>
            <a:r>
              <a:rPr lang="en-US" sz="1200" b="0" kern="1200" baseline="0" dirty="0" err="1" smtClean="0">
                <a:solidFill>
                  <a:schemeClr val="tx1"/>
                </a:solidFill>
                <a:latin typeface="+mn-lt"/>
                <a:ea typeface="+mn-ea"/>
                <a:cs typeface="+mn-cs"/>
              </a:rPr>
              <a:t>oDerivedComp</a:t>
            </a:r>
            <a:r>
              <a:rPr lang="en-US" sz="1200" b="0" kern="1200" baseline="0" dirty="0" smtClean="0">
                <a:solidFill>
                  <a:schemeClr val="tx1"/>
                </a:solidFill>
                <a:latin typeface="+mn-lt"/>
                <a:ea typeface="+mn-ea"/>
                <a:cs typeface="+mn-cs"/>
              </a:rPr>
              <a:t> As </a:t>
            </a:r>
            <a:r>
              <a:rPr lang="en-US" sz="1200" b="0" kern="1200" baseline="0" dirty="0" err="1" smtClean="0">
                <a:solidFill>
                  <a:schemeClr val="tx1"/>
                </a:solidFill>
                <a:latin typeface="+mn-lt"/>
                <a:ea typeface="+mn-ea"/>
                <a:cs typeface="+mn-cs"/>
              </a:rPr>
              <a:t>DerivedPartComponent</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Set </a:t>
            </a:r>
            <a:r>
              <a:rPr lang="en-US" sz="1200" b="0" kern="1200" baseline="0" dirty="0" err="1" smtClean="0">
                <a:solidFill>
                  <a:schemeClr val="tx1"/>
                </a:solidFill>
                <a:latin typeface="+mn-lt"/>
                <a:ea typeface="+mn-ea"/>
                <a:cs typeface="+mn-cs"/>
              </a:rPr>
              <a:t>oDerivedComp</a:t>
            </a:r>
            <a:r>
              <a:rPr lang="en-US" sz="1200" b="0" kern="1200" baseline="0" dirty="0" smtClean="0">
                <a:solidFill>
                  <a:schemeClr val="tx1"/>
                </a:solidFill>
                <a:latin typeface="+mn-lt"/>
                <a:ea typeface="+mn-ea"/>
                <a:cs typeface="+mn-cs"/>
              </a:rPr>
              <a:t> = </a:t>
            </a:r>
            <a:r>
              <a:rPr lang="en-US" sz="1200" b="0" kern="1200" baseline="0" dirty="0" err="1" smtClean="0">
                <a:solidFill>
                  <a:schemeClr val="tx1"/>
                </a:solidFill>
                <a:latin typeface="+mn-lt"/>
                <a:ea typeface="+mn-ea"/>
                <a:cs typeface="+mn-cs"/>
              </a:rPr>
              <a:t>oDerivedPartComps.Add</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oDerivedPartDef</a:t>
            </a:r>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    </a:t>
            </a:r>
          </a:p>
          <a:p>
            <a:r>
              <a:rPr lang="en-US" sz="1200" b="0" kern="1200" baseline="0" dirty="0" smtClean="0">
                <a:solidFill>
                  <a:schemeClr val="tx1"/>
                </a:solidFill>
                <a:latin typeface="+mn-lt"/>
                <a:ea typeface="+mn-ea"/>
                <a:cs typeface="+mn-cs"/>
              </a:rPr>
              <a:t>End Sub</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interface to derived parts supports some additional capability to control using parameters and </a:t>
            </a:r>
            <a:r>
              <a:rPr lang="en-US" dirty="0" err="1" smtClean="0"/>
              <a:t>iMates</a:t>
            </a:r>
            <a:r>
              <a:rPr lang="en-US" dirty="0" smtClean="0"/>
              <a:t>.  There is also support to control scaling and mirroring when creating a derived assembly.</a:t>
            </a:r>
          </a:p>
          <a:p>
            <a:endParaRPr lang="en-US" dirty="0" smtClean="0"/>
          </a:p>
          <a:p>
            <a:r>
              <a:rPr lang="en-US" dirty="0" smtClean="0"/>
              <a:t>Can map faces from the derived result to the original part using the </a:t>
            </a:r>
            <a:r>
              <a:rPr lang="en-US" dirty="0" err="1" smtClean="0"/>
              <a:t>Face.ReferencedEntity</a:t>
            </a:r>
            <a:r>
              <a:rPr lang="en-US" dirty="0" smtClean="0"/>
              <a:t> property.</a:t>
            </a:r>
          </a:p>
        </p:txBody>
      </p:sp>
      <p:sp>
        <p:nvSpPr>
          <p:cNvPr id="4" name="Slide Number Placeholder 3"/>
          <p:cNvSpPr>
            <a:spLocks noGrp="1"/>
          </p:cNvSpPr>
          <p:nvPr>
            <p:ph type="sldNum" sz="quarter" idx="5"/>
          </p:nvPr>
        </p:nvSpPr>
        <p:spPr/>
        <p:txBody>
          <a:bodyPr/>
          <a:lstStyle/>
          <a:p>
            <a:pPr>
              <a:defRPr/>
            </a:pPr>
            <a:fld id="{E160D5E1-B742-4526-AE0C-05F598C1137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Public Sub </a:t>
            </a:r>
            <a:r>
              <a:rPr lang="en-US" dirty="0" err="1" smtClean="0"/>
              <a:t>AddRow</a:t>
            </a:r>
            <a:r>
              <a:rPr lang="en-US" dirty="0" smtClean="0"/>
              <a:t>()</a:t>
            </a:r>
          </a:p>
          <a:p>
            <a:r>
              <a:rPr lang="en-US" dirty="0" smtClean="0"/>
              <a:t>    </a:t>
            </a:r>
          </a:p>
          <a:p>
            <a:r>
              <a:rPr lang="en-US" dirty="0" smtClean="0"/>
              <a:t>    Dim </a:t>
            </a:r>
            <a:r>
              <a:rPr lang="en-US" dirty="0" err="1" smtClean="0"/>
              <a:t>oFactoryDoc</a:t>
            </a:r>
            <a:r>
              <a:rPr lang="en-US" dirty="0" smtClean="0"/>
              <a:t> As </a:t>
            </a:r>
            <a:r>
              <a:rPr lang="en-US" dirty="0" err="1" smtClean="0"/>
              <a:t>PartDocument</a:t>
            </a:r>
            <a:endParaRPr lang="en-US" dirty="0" smtClean="0"/>
          </a:p>
          <a:p>
            <a:r>
              <a:rPr lang="en-US" dirty="0" smtClean="0"/>
              <a:t>    Set </a:t>
            </a:r>
            <a:r>
              <a:rPr lang="en-US" dirty="0" err="1" smtClean="0"/>
              <a:t>oFactoryDoc</a:t>
            </a:r>
            <a:r>
              <a:rPr lang="en-US" dirty="0" smtClean="0"/>
              <a:t> = </a:t>
            </a:r>
            <a:r>
              <a:rPr lang="en-US" dirty="0" err="1" smtClean="0"/>
              <a:t>ThisApplication.ActiveDocument</a:t>
            </a:r>
            <a:endParaRPr lang="en-US" dirty="0" smtClean="0"/>
          </a:p>
          <a:p>
            <a:r>
              <a:rPr lang="en-US" dirty="0" smtClean="0"/>
              <a:t>    </a:t>
            </a:r>
          </a:p>
          <a:p>
            <a:r>
              <a:rPr lang="en-US" dirty="0" smtClean="0"/>
              <a:t>    Dim </a:t>
            </a:r>
            <a:r>
              <a:rPr lang="en-US" dirty="0" err="1" smtClean="0"/>
              <a:t>oFactory</a:t>
            </a:r>
            <a:r>
              <a:rPr lang="en-US" dirty="0" smtClean="0"/>
              <a:t> As </a:t>
            </a:r>
            <a:r>
              <a:rPr lang="en-US" dirty="0" err="1" smtClean="0"/>
              <a:t>iPartFactory</a:t>
            </a:r>
            <a:endParaRPr lang="en-US" dirty="0" smtClean="0"/>
          </a:p>
          <a:p>
            <a:r>
              <a:rPr lang="en-US" dirty="0" smtClean="0"/>
              <a:t>    Set </a:t>
            </a:r>
            <a:r>
              <a:rPr lang="en-US" dirty="0" err="1" smtClean="0"/>
              <a:t>oFactory</a:t>
            </a:r>
            <a:r>
              <a:rPr lang="en-US" dirty="0" smtClean="0"/>
              <a:t> = </a:t>
            </a:r>
            <a:r>
              <a:rPr lang="en-US" dirty="0" err="1" smtClean="0"/>
              <a:t>oFactoryDoc.ComponentDefinition.iPartFactory</a:t>
            </a:r>
            <a:endParaRPr lang="en-US" dirty="0" smtClean="0"/>
          </a:p>
          <a:p>
            <a:r>
              <a:rPr lang="en-US" dirty="0" smtClean="0"/>
              <a:t>    </a:t>
            </a:r>
          </a:p>
          <a:p>
            <a:r>
              <a:rPr lang="en-US" dirty="0" smtClean="0"/>
              <a:t>    Dim </a:t>
            </a:r>
            <a:r>
              <a:rPr lang="en-US" dirty="0" err="1" smtClean="0"/>
              <a:t>oWorksheet</a:t>
            </a:r>
            <a:r>
              <a:rPr lang="en-US" dirty="0" smtClean="0"/>
              <a:t> As </a:t>
            </a:r>
            <a:r>
              <a:rPr lang="en-US" dirty="0" err="1" smtClean="0"/>
              <a:t>WorkSheet</a:t>
            </a:r>
            <a:endParaRPr lang="en-US" dirty="0" smtClean="0"/>
          </a:p>
          <a:p>
            <a:r>
              <a:rPr lang="en-US" dirty="0" smtClean="0"/>
              <a:t>    Set </a:t>
            </a:r>
            <a:r>
              <a:rPr lang="en-US" dirty="0" err="1" smtClean="0"/>
              <a:t>oWorksheet</a:t>
            </a:r>
            <a:r>
              <a:rPr lang="en-US" dirty="0" smtClean="0"/>
              <a:t> = </a:t>
            </a:r>
            <a:r>
              <a:rPr lang="en-US" dirty="0" err="1" smtClean="0"/>
              <a:t>oFactory.ExcelWorkSheet</a:t>
            </a:r>
            <a:endParaRPr lang="en-US" dirty="0" smtClean="0"/>
          </a:p>
          <a:p>
            <a:r>
              <a:rPr lang="en-US" dirty="0" smtClean="0"/>
              <a:t>    </a:t>
            </a:r>
          </a:p>
          <a:p>
            <a:r>
              <a:rPr lang="en-US" dirty="0" smtClean="0"/>
              <a:t>    Dim </a:t>
            </a:r>
            <a:r>
              <a:rPr lang="en-US" dirty="0" err="1" smtClean="0"/>
              <a:t>newRowIndex</a:t>
            </a:r>
            <a:r>
              <a:rPr lang="en-US" dirty="0" smtClean="0"/>
              <a:t> As Long</a:t>
            </a:r>
          </a:p>
          <a:p>
            <a:r>
              <a:rPr lang="en-US" dirty="0" smtClean="0"/>
              <a:t>    </a:t>
            </a:r>
            <a:r>
              <a:rPr lang="en-US" dirty="0" err="1" smtClean="0"/>
              <a:t>newRowIndex</a:t>
            </a:r>
            <a:r>
              <a:rPr lang="en-US" dirty="0" smtClean="0"/>
              <a:t> = </a:t>
            </a:r>
            <a:r>
              <a:rPr lang="en-US" dirty="0" err="1" smtClean="0"/>
              <a:t>oFactory.TableRows.Count</a:t>
            </a:r>
            <a:r>
              <a:rPr lang="en-US" dirty="0" smtClean="0"/>
              <a:t> + 2</a:t>
            </a:r>
          </a:p>
          <a:p>
            <a:r>
              <a:rPr lang="en-US" dirty="0" smtClean="0"/>
              <a:t>    </a:t>
            </a:r>
          </a:p>
          <a:p>
            <a:r>
              <a:rPr lang="en-US" dirty="0" smtClean="0"/>
              <a:t>    'Write new row values</a:t>
            </a:r>
          </a:p>
          <a:p>
            <a:r>
              <a:rPr lang="en-US" dirty="0" smtClean="0"/>
              <a:t>    </a:t>
            </a:r>
            <a:r>
              <a:rPr lang="en-US" dirty="0" err="1" smtClean="0"/>
              <a:t>oWorksheet.Cells</a:t>
            </a:r>
            <a:r>
              <a:rPr lang="en-US" dirty="0" smtClean="0"/>
              <a:t>(</a:t>
            </a:r>
            <a:r>
              <a:rPr lang="en-US" dirty="0" err="1" smtClean="0"/>
              <a:t>newRowIndex</a:t>
            </a:r>
            <a:r>
              <a:rPr lang="en-US" dirty="0" smtClean="0"/>
              <a:t>, 1) = "Factory1-04"</a:t>
            </a:r>
          </a:p>
          <a:p>
            <a:r>
              <a:rPr lang="en-US" dirty="0" smtClean="0"/>
              <a:t>    </a:t>
            </a:r>
            <a:r>
              <a:rPr lang="en-US" dirty="0" err="1" smtClean="0"/>
              <a:t>oWorksheet.Cells</a:t>
            </a:r>
            <a:r>
              <a:rPr lang="en-US" dirty="0" smtClean="0"/>
              <a:t>(</a:t>
            </a:r>
            <a:r>
              <a:rPr lang="en-US" dirty="0" err="1" smtClean="0"/>
              <a:t>newRowIndex</a:t>
            </a:r>
            <a:r>
              <a:rPr lang="en-US" dirty="0" smtClean="0"/>
              <a:t>, 2) = "Factory1-04"</a:t>
            </a:r>
          </a:p>
          <a:p>
            <a:r>
              <a:rPr lang="en-US" dirty="0" smtClean="0"/>
              <a:t>    </a:t>
            </a:r>
            <a:r>
              <a:rPr lang="en-US" dirty="0" err="1" smtClean="0"/>
              <a:t>oWorksheet.Cells</a:t>
            </a:r>
            <a:r>
              <a:rPr lang="en-US" dirty="0" smtClean="0"/>
              <a:t>(</a:t>
            </a:r>
            <a:r>
              <a:rPr lang="en-US" dirty="0" err="1" smtClean="0"/>
              <a:t>newRowIndex</a:t>
            </a:r>
            <a:r>
              <a:rPr lang="en-US" dirty="0" smtClean="0"/>
              <a:t>, 3) = "15 mm"</a:t>
            </a:r>
          </a:p>
          <a:p>
            <a:r>
              <a:rPr lang="en-US" dirty="0" smtClean="0"/>
              <a:t>    </a:t>
            </a:r>
            <a:r>
              <a:rPr lang="en-US" dirty="0" err="1" smtClean="0"/>
              <a:t>oWorksheet.Cells</a:t>
            </a:r>
            <a:r>
              <a:rPr lang="en-US" dirty="0" smtClean="0"/>
              <a:t>(</a:t>
            </a:r>
            <a:r>
              <a:rPr lang="en-US" dirty="0" err="1" smtClean="0"/>
              <a:t>newRowIndex</a:t>
            </a:r>
            <a:r>
              <a:rPr lang="en-US" dirty="0" smtClean="0"/>
              <a:t>, 4) = "15 mm"</a:t>
            </a:r>
          </a:p>
          <a:p>
            <a:r>
              <a:rPr lang="en-US" dirty="0" smtClean="0"/>
              <a:t>    </a:t>
            </a:r>
            <a:r>
              <a:rPr lang="en-US" dirty="0" err="1" smtClean="0"/>
              <a:t>oWorksheet.Cells</a:t>
            </a:r>
            <a:r>
              <a:rPr lang="en-US" dirty="0" smtClean="0"/>
              <a:t>(</a:t>
            </a:r>
            <a:r>
              <a:rPr lang="en-US" dirty="0" err="1" smtClean="0"/>
              <a:t>newRowIndex</a:t>
            </a:r>
            <a:r>
              <a:rPr lang="en-US" dirty="0" smtClean="0"/>
              <a:t>, 5) = "5 mm"</a:t>
            </a:r>
          </a:p>
          <a:p>
            <a:r>
              <a:rPr lang="en-US" dirty="0" smtClean="0"/>
              <a:t>    </a:t>
            </a:r>
          </a:p>
          <a:p>
            <a:r>
              <a:rPr lang="en-US" dirty="0" smtClean="0"/>
              <a:t>    Dim </a:t>
            </a:r>
            <a:r>
              <a:rPr lang="en-US" dirty="0" err="1" smtClean="0"/>
              <a:t>oWorkbook</a:t>
            </a:r>
            <a:r>
              <a:rPr lang="en-US" dirty="0" smtClean="0"/>
              <a:t> As Workbook</a:t>
            </a:r>
          </a:p>
          <a:p>
            <a:r>
              <a:rPr lang="en-US" dirty="0" smtClean="0"/>
              <a:t>    Set </a:t>
            </a:r>
            <a:r>
              <a:rPr lang="en-US" dirty="0" err="1" smtClean="0"/>
              <a:t>oWorkbook</a:t>
            </a:r>
            <a:r>
              <a:rPr lang="en-US" dirty="0" smtClean="0"/>
              <a:t> = </a:t>
            </a:r>
            <a:r>
              <a:rPr lang="en-US" dirty="0" err="1" smtClean="0"/>
              <a:t>oWorksheet.Parent</a:t>
            </a:r>
            <a:endParaRPr lang="en-US" dirty="0" smtClean="0"/>
          </a:p>
          <a:p>
            <a:r>
              <a:rPr lang="en-US" dirty="0" smtClean="0"/>
              <a:t>    </a:t>
            </a:r>
          </a:p>
          <a:p>
            <a:r>
              <a:rPr lang="en-US" dirty="0" smtClean="0"/>
              <a:t>    Dim </a:t>
            </a:r>
            <a:r>
              <a:rPr lang="en-US" dirty="0" err="1" smtClean="0"/>
              <a:t>oXlsApp</a:t>
            </a:r>
            <a:r>
              <a:rPr lang="en-US" dirty="0" smtClean="0"/>
              <a:t> As </a:t>
            </a:r>
            <a:r>
              <a:rPr lang="en-US" dirty="0" err="1" smtClean="0"/>
              <a:t>Excel.Application</a:t>
            </a:r>
            <a:endParaRPr lang="en-US" dirty="0" smtClean="0"/>
          </a:p>
          <a:p>
            <a:r>
              <a:rPr lang="en-US" dirty="0" smtClean="0"/>
              <a:t>    Set </a:t>
            </a:r>
            <a:r>
              <a:rPr lang="en-US" dirty="0" err="1" smtClean="0"/>
              <a:t>oXlsApp</a:t>
            </a:r>
            <a:r>
              <a:rPr lang="en-US" dirty="0" smtClean="0"/>
              <a:t> = </a:t>
            </a:r>
            <a:r>
              <a:rPr lang="en-US" dirty="0" err="1" smtClean="0"/>
              <a:t>oWorkbook.Parent</a:t>
            </a:r>
            <a:endParaRPr lang="en-US" dirty="0" smtClean="0"/>
          </a:p>
          <a:p>
            <a:r>
              <a:rPr lang="en-US" dirty="0" smtClean="0"/>
              <a:t>    </a:t>
            </a:r>
          </a:p>
          <a:p>
            <a:r>
              <a:rPr lang="en-US" dirty="0" smtClean="0"/>
              <a:t>    </a:t>
            </a:r>
            <a:r>
              <a:rPr lang="en-US" dirty="0" err="1" smtClean="0"/>
              <a:t>oWorkbook.Save</a:t>
            </a:r>
            <a:endParaRPr lang="en-US" dirty="0" smtClean="0"/>
          </a:p>
          <a:p>
            <a:r>
              <a:rPr lang="en-US" dirty="0" smtClean="0"/>
              <a:t>    </a:t>
            </a:r>
            <a:r>
              <a:rPr lang="en-US" dirty="0" err="1" smtClean="0"/>
              <a:t>oWorkbook.Close</a:t>
            </a:r>
            <a:endParaRPr lang="en-US" dirty="0" smtClean="0"/>
          </a:p>
          <a:p>
            <a:r>
              <a:rPr lang="en-US" dirty="0" smtClean="0"/>
              <a:t>    </a:t>
            </a:r>
          </a:p>
          <a:p>
            <a:r>
              <a:rPr lang="en-US" dirty="0" smtClean="0"/>
              <a:t>    Set </a:t>
            </a:r>
            <a:r>
              <a:rPr lang="en-US" dirty="0" err="1" smtClean="0"/>
              <a:t>oWorksheet</a:t>
            </a:r>
            <a:r>
              <a:rPr lang="en-US" dirty="0" smtClean="0"/>
              <a:t> = Nothing</a:t>
            </a:r>
          </a:p>
          <a:p>
            <a:r>
              <a:rPr lang="en-US" dirty="0" smtClean="0"/>
              <a:t>    Set </a:t>
            </a:r>
            <a:r>
              <a:rPr lang="en-US" dirty="0" err="1" smtClean="0"/>
              <a:t>oWorkbook</a:t>
            </a:r>
            <a:r>
              <a:rPr lang="en-US" dirty="0" smtClean="0"/>
              <a:t> = Nothing</a:t>
            </a:r>
          </a:p>
          <a:p>
            <a:r>
              <a:rPr lang="en-US" dirty="0" smtClean="0"/>
              <a:t>    </a:t>
            </a:r>
          </a:p>
          <a:p>
            <a:r>
              <a:rPr lang="en-US" dirty="0" smtClean="0"/>
              <a:t>    'Set our new row as default</a:t>
            </a:r>
          </a:p>
          <a:p>
            <a:r>
              <a:rPr lang="en-US" dirty="0" smtClean="0"/>
              <a:t>    </a:t>
            </a:r>
            <a:r>
              <a:rPr lang="en-US" dirty="0" err="1" smtClean="0"/>
              <a:t>oFactory.DefaultRow</a:t>
            </a:r>
            <a:r>
              <a:rPr lang="en-US" dirty="0" smtClean="0"/>
              <a:t> = </a:t>
            </a:r>
            <a:r>
              <a:rPr lang="en-US" dirty="0" err="1" smtClean="0"/>
              <a:t>oFactory.TableRows</a:t>
            </a:r>
            <a:r>
              <a:rPr lang="en-US" dirty="0" smtClean="0"/>
              <a:t>(</a:t>
            </a:r>
            <a:r>
              <a:rPr lang="en-US" dirty="0" err="1" smtClean="0"/>
              <a:t>newRowIndex</a:t>
            </a:r>
            <a:r>
              <a:rPr lang="en-US" dirty="0" smtClean="0"/>
              <a:t> - 1)</a:t>
            </a:r>
          </a:p>
          <a:p>
            <a:r>
              <a:rPr lang="en-US" dirty="0" smtClean="0"/>
              <a:t>    </a:t>
            </a:r>
            <a:r>
              <a:rPr lang="en-US" dirty="0" err="1" smtClean="0"/>
              <a:t>oFactoryDoc.Save</a:t>
            </a:r>
            <a:endParaRPr lang="en-US" dirty="0" smtClean="0"/>
          </a:p>
          <a:p>
            <a:r>
              <a:rPr lang="en-US" dirty="0" smtClean="0"/>
              <a:t>    </a:t>
            </a:r>
          </a:p>
          <a:p>
            <a:r>
              <a:rPr lang="en-US" dirty="0" smtClean="0"/>
              <a:t>    '</a:t>
            </a:r>
            <a:r>
              <a:rPr lang="en-US" dirty="0" err="1" smtClean="0"/>
              <a:t>oFactoryDoc.close</a:t>
            </a:r>
            <a:endParaRPr lang="en-US" dirty="0" smtClean="0"/>
          </a:p>
          <a:p>
            <a:r>
              <a:rPr lang="en-US" dirty="0" smtClean="0"/>
              <a:t>    </a:t>
            </a:r>
          </a:p>
          <a:p>
            <a:r>
              <a:rPr lang="en-US" dirty="0" smtClean="0"/>
              <a:t>End Sub</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Tips: Use an </a:t>
            </a:r>
            <a:r>
              <a:rPr lang="fr-FR" dirty="0" err="1" smtClean="0"/>
              <a:t>existing</a:t>
            </a:r>
            <a:r>
              <a:rPr lang="fr-FR" dirty="0" smtClean="0"/>
              <a:t> </a:t>
            </a:r>
            <a:r>
              <a:rPr lang="fr-FR" dirty="0" err="1" smtClean="0"/>
              <a:t>iPart</a:t>
            </a:r>
            <a:r>
              <a:rPr lang="fr-FR" dirty="0" smtClean="0"/>
              <a:t> to observe how the </a:t>
            </a:r>
            <a:r>
              <a:rPr lang="fr-FR" dirty="0" err="1" smtClean="0"/>
              <a:t>Excell</a:t>
            </a:r>
            <a:r>
              <a:rPr lang="fr-FR" dirty="0" smtClean="0"/>
              <a:t> </a:t>
            </a:r>
            <a:r>
              <a:rPr lang="fr-FR" dirty="0" err="1" smtClean="0"/>
              <a:t>sheet</a:t>
            </a:r>
            <a:r>
              <a:rPr lang="fr-FR" dirty="0" smtClean="0"/>
              <a:t> </a:t>
            </a:r>
            <a:r>
              <a:rPr lang="fr-FR" dirty="0" err="1" smtClean="0"/>
              <a:t>is</a:t>
            </a:r>
            <a:r>
              <a:rPr lang="fr-FR" dirty="0" smtClean="0"/>
              <a:t> </a:t>
            </a:r>
            <a:r>
              <a:rPr lang="fr-FR" dirty="0" err="1" smtClean="0"/>
              <a:t>structured</a:t>
            </a:r>
            <a:r>
              <a:rPr lang="fr-FR" dirty="0" smtClean="0"/>
              <a:t>:</a:t>
            </a:r>
          </a:p>
          <a:p>
            <a:endParaRPr lang="fr-FR" dirty="0" smtClean="0"/>
          </a:p>
          <a:p>
            <a:r>
              <a:rPr lang="en-US" dirty="0" smtClean="0"/>
              <a:t>Public Sub </a:t>
            </a:r>
            <a:r>
              <a:rPr lang="en-US" dirty="0" err="1" smtClean="0"/>
              <a:t>DumpiTable</a:t>
            </a:r>
            <a:r>
              <a:rPr lang="en-US" dirty="0" smtClean="0"/>
              <a:t>()</a:t>
            </a:r>
          </a:p>
          <a:p>
            <a:endParaRPr lang="en-US" dirty="0" smtClean="0"/>
          </a:p>
          <a:p>
            <a:r>
              <a:rPr lang="en-US" dirty="0" smtClean="0"/>
              <a:t>    Dim </a:t>
            </a:r>
            <a:r>
              <a:rPr lang="en-US" dirty="0" err="1" smtClean="0"/>
              <a:t>oPartDoc</a:t>
            </a:r>
            <a:r>
              <a:rPr lang="en-US" dirty="0" smtClean="0"/>
              <a:t> As </a:t>
            </a:r>
            <a:r>
              <a:rPr lang="en-US" dirty="0" err="1" smtClean="0"/>
              <a:t>PartDocument</a:t>
            </a:r>
            <a:endParaRPr lang="en-US" dirty="0" smtClean="0"/>
          </a:p>
          <a:p>
            <a:r>
              <a:rPr lang="en-US" dirty="0" smtClean="0"/>
              <a:t>    Set </a:t>
            </a:r>
            <a:r>
              <a:rPr lang="en-US" dirty="0" err="1" smtClean="0"/>
              <a:t>oPartDoc</a:t>
            </a:r>
            <a:r>
              <a:rPr lang="en-US" dirty="0" smtClean="0"/>
              <a:t> = </a:t>
            </a:r>
            <a:r>
              <a:rPr lang="en-US" dirty="0" err="1" smtClean="0"/>
              <a:t>ThisApplication.ActiveDocument</a:t>
            </a:r>
            <a:endParaRPr lang="en-US" dirty="0" smtClean="0"/>
          </a:p>
          <a:p>
            <a:r>
              <a:rPr lang="en-US" dirty="0" smtClean="0"/>
              <a:t>    </a:t>
            </a:r>
          </a:p>
          <a:p>
            <a:r>
              <a:rPr lang="en-US" dirty="0" smtClean="0"/>
              <a:t>    If (Not </a:t>
            </a:r>
            <a:r>
              <a:rPr lang="en-US" dirty="0" err="1" smtClean="0"/>
              <a:t>oPartDoc.ComponentDefinition.IsiPartFactory</a:t>
            </a:r>
            <a:r>
              <a:rPr lang="en-US" dirty="0" smtClean="0"/>
              <a:t>) Then Exit Sub</a:t>
            </a:r>
          </a:p>
          <a:p>
            <a:r>
              <a:rPr lang="en-US" dirty="0" smtClean="0"/>
              <a:t>    </a:t>
            </a:r>
          </a:p>
          <a:p>
            <a:r>
              <a:rPr lang="en-US" dirty="0" smtClean="0"/>
              <a:t>    Dim </a:t>
            </a:r>
            <a:r>
              <a:rPr lang="en-US" dirty="0" err="1" smtClean="0"/>
              <a:t>oFactory</a:t>
            </a:r>
            <a:r>
              <a:rPr lang="en-US" dirty="0" smtClean="0"/>
              <a:t> As </a:t>
            </a:r>
            <a:r>
              <a:rPr lang="en-US" dirty="0" err="1" smtClean="0"/>
              <a:t>iPartFactory</a:t>
            </a:r>
            <a:endParaRPr lang="en-US" dirty="0" smtClean="0"/>
          </a:p>
          <a:p>
            <a:r>
              <a:rPr lang="en-US" dirty="0" smtClean="0"/>
              <a:t>    Set </a:t>
            </a:r>
            <a:r>
              <a:rPr lang="en-US" dirty="0" err="1" smtClean="0"/>
              <a:t>oFactory</a:t>
            </a:r>
            <a:r>
              <a:rPr lang="en-US" dirty="0" smtClean="0"/>
              <a:t> = </a:t>
            </a:r>
            <a:r>
              <a:rPr lang="en-US" dirty="0" err="1" smtClean="0"/>
              <a:t>oPartDoc.ComponentDefinition.iPartFactory</a:t>
            </a:r>
            <a:endParaRPr lang="en-US" dirty="0" smtClean="0"/>
          </a:p>
          <a:p>
            <a:endParaRPr lang="en-US" dirty="0" smtClean="0"/>
          </a:p>
          <a:p>
            <a:r>
              <a:rPr lang="en-US" dirty="0" smtClean="0"/>
              <a:t>    Dim </a:t>
            </a:r>
            <a:r>
              <a:rPr lang="en-US" dirty="0" err="1" smtClean="0"/>
              <a:t>oWS</a:t>
            </a:r>
            <a:r>
              <a:rPr lang="en-US" dirty="0" smtClean="0"/>
              <a:t> As </a:t>
            </a:r>
            <a:r>
              <a:rPr lang="en-US" dirty="0" err="1" smtClean="0"/>
              <a:t>WorkSheet</a:t>
            </a:r>
            <a:endParaRPr lang="en-US" dirty="0" smtClean="0"/>
          </a:p>
          <a:p>
            <a:r>
              <a:rPr lang="en-US" dirty="0" smtClean="0"/>
              <a:t>    Set </a:t>
            </a:r>
            <a:r>
              <a:rPr lang="en-US" dirty="0" err="1" smtClean="0"/>
              <a:t>oWS</a:t>
            </a:r>
            <a:r>
              <a:rPr lang="en-US" dirty="0" smtClean="0"/>
              <a:t> = </a:t>
            </a:r>
            <a:r>
              <a:rPr lang="en-US" dirty="0" err="1" smtClean="0"/>
              <a:t>oFactory.ExcelWorkSheet</a:t>
            </a:r>
            <a:endParaRPr lang="en-US" dirty="0" smtClean="0"/>
          </a:p>
          <a:p>
            <a:r>
              <a:rPr lang="en-US" dirty="0" smtClean="0"/>
              <a:t>    </a:t>
            </a:r>
          </a:p>
          <a:p>
            <a:r>
              <a:rPr lang="en-US" dirty="0" smtClean="0"/>
              <a:t>    Dim </a:t>
            </a:r>
            <a:r>
              <a:rPr lang="en-US" dirty="0" err="1" smtClean="0"/>
              <a:t>rowIdx</a:t>
            </a:r>
            <a:r>
              <a:rPr lang="en-US" dirty="0" smtClean="0"/>
              <a:t> As Integer</a:t>
            </a:r>
          </a:p>
          <a:p>
            <a:r>
              <a:rPr lang="en-US" dirty="0" smtClean="0"/>
              <a:t>    Dim </a:t>
            </a:r>
            <a:r>
              <a:rPr lang="en-US" dirty="0" err="1" smtClean="0"/>
              <a:t>colIdx</a:t>
            </a:r>
            <a:r>
              <a:rPr lang="en-US" dirty="0" smtClean="0"/>
              <a:t> As Integer</a:t>
            </a:r>
          </a:p>
          <a:p>
            <a:r>
              <a:rPr lang="en-US" dirty="0" smtClean="0"/>
              <a:t>    </a:t>
            </a:r>
          </a:p>
          <a:p>
            <a:r>
              <a:rPr lang="en-US" dirty="0" smtClean="0"/>
              <a:t>    For </a:t>
            </a:r>
            <a:r>
              <a:rPr lang="en-US" dirty="0" err="1" smtClean="0"/>
              <a:t>rowIdx</a:t>
            </a:r>
            <a:r>
              <a:rPr lang="en-US" dirty="0" smtClean="0"/>
              <a:t> = 1 To </a:t>
            </a:r>
            <a:r>
              <a:rPr lang="en-US" dirty="0" err="1" smtClean="0"/>
              <a:t>oFactory.TableRows.Count</a:t>
            </a:r>
            <a:r>
              <a:rPr lang="en-US" dirty="0" smtClean="0"/>
              <a:t> + 1</a:t>
            </a:r>
          </a:p>
          <a:p>
            <a:r>
              <a:rPr lang="en-US" dirty="0" smtClean="0"/>
              <a:t>        </a:t>
            </a:r>
          </a:p>
          <a:p>
            <a:r>
              <a:rPr lang="en-US" dirty="0" smtClean="0"/>
              <a:t>        </a:t>
            </a:r>
            <a:r>
              <a:rPr lang="en-US" dirty="0" err="1" smtClean="0"/>
              <a:t>Debug.Print</a:t>
            </a:r>
            <a:r>
              <a:rPr lang="en-US" dirty="0" smtClean="0"/>
              <a:t> "-------------------------------------------------"</a:t>
            </a:r>
          </a:p>
          <a:p>
            <a:r>
              <a:rPr lang="en-US" dirty="0" smtClean="0"/>
              <a:t>    </a:t>
            </a:r>
          </a:p>
          <a:p>
            <a:r>
              <a:rPr lang="en-US" dirty="0" smtClean="0"/>
              <a:t>        For </a:t>
            </a:r>
            <a:r>
              <a:rPr lang="en-US" dirty="0" err="1" smtClean="0"/>
              <a:t>colIdx</a:t>
            </a:r>
            <a:r>
              <a:rPr lang="en-US" dirty="0" smtClean="0"/>
              <a:t> = 1 To </a:t>
            </a:r>
            <a:r>
              <a:rPr lang="en-US" dirty="0" err="1" smtClean="0"/>
              <a:t>oFactory.TableColumns.Count</a:t>
            </a:r>
            <a:endParaRPr lang="en-US" dirty="0" smtClean="0"/>
          </a:p>
          <a:p>
            <a:r>
              <a:rPr lang="en-US" dirty="0" smtClean="0"/>
              <a:t>        </a:t>
            </a:r>
          </a:p>
          <a:p>
            <a:r>
              <a:rPr lang="en-US" dirty="0" smtClean="0"/>
              <a:t>            </a:t>
            </a:r>
            <a:r>
              <a:rPr lang="en-US" dirty="0" err="1" smtClean="0"/>
              <a:t>Debug.Print</a:t>
            </a:r>
            <a:r>
              <a:rPr lang="en-US" dirty="0" smtClean="0"/>
              <a:t> "Cell[" &amp; </a:t>
            </a:r>
            <a:r>
              <a:rPr lang="en-US" dirty="0" err="1" smtClean="0"/>
              <a:t>rowIdx</a:t>
            </a:r>
            <a:r>
              <a:rPr lang="en-US" dirty="0" smtClean="0"/>
              <a:t> &amp; "," &amp; </a:t>
            </a:r>
            <a:r>
              <a:rPr lang="en-US" dirty="0" err="1" smtClean="0"/>
              <a:t>colIdx</a:t>
            </a:r>
            <a:r>
              <a:rPr lang="en-US" dirty="0" smtClean="0"/>
              <a:t> &amp; "]: " &amp; </a:t>
            </a:r>
            <a:r>
              <a:rPr lang="en-US" dirty="0" err="1" smtClean="0"/>
              <a:t>oWS.Cells</a:t>
            </a:r>
            <a:r>
              <a:rPr lang="en-US" dirty="0" smtClean="0"/>
              <a:t>(</a:t>
            </a:r>
            <a:r>
              <a:rPr lang="en-US" dirty="0" err="1" smtClean="0"/>
              <a:t>rowIdx</a:t>
            </a:r>
            <a:r>
              <a:rPr lang="en-US" dirty="0" smtClean="0"/>
              <a:t>, </a:t>
            </a:r>
            <a:r>
              <a:rPr lang="en-US" dirty="0" err="1" smtClean="0"/>
              <a:t>colIdx</a:t>
            </a:r>
            <a:r>
              <a:rPr lang="en-US" dirty="0" smtClean="0"/>
              <a:t>).Text</a:t>
            </a:r>
          </a:p>
          <a:p>
            <a:r>
              <a:rPr lang="en-US" dirty="0" smtClean="0"/>
              <a:t>            </a:t>
            </a:r>
          </a:p>
          <a:p>
            <a:r>
              <a:rPr lang="en-US" dirty="0" smtClean="0"/>
              <a:t>        Next</a:t>
            </a:r>
          </a:p>
          <a:p>
            <a:r>
              <a:rPr lang="en-US" dirty="0" smtClean="0"/>
              <a:t>    Next</a:t>
            </a:r>
          </a:p>
          <a:p>
            <a:r>
              <a:rPr lang="en-US" dirty="0" smtClean="0"/>
              <a:t>    </a:t>
            </a:r>
          </a:p>
          <a:p>
            <a:r>
              <a:rPr lang="en-US" dirty="0" smtClean="0"/>
              <a:t>End Sub</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In all the previous releases of Inventor, if you created two extrusions, for example two cylinders, you would still just have a single solid body, albeit with two shells. It will now be possible to generate a new solid body out of the second extrusion.</a:t>
            </a:r>
          </a:p>
          <a:p>
            <a:r>
              <a:rPr lang="en-US" sz="1200" kern="1200" dirty="0" smtClean="0">
                <a:solidFill>
                  <a:schemeClr val="tx1"/>
                </a:solidFill>
                <a:latin typeface="Arial" charset="0"/>
                <a:ea typeface="+mn-ea"/>
                <a:cs typeface="+mn-cs"/>
              </a:rPr>
              <a:t>Let’s have an overview of what could be some of the advantages of this enhancement:</a:t>
            </a:r>
          </a:p>
          <a:p>
            <a:pPr lvl="0"/>
            <a:r>
              <a:rPr lang="en-US" sz="1200" kern="1200" dirty="0" smtClean="0">
                <a:solidFill>
                  <a:schemeClr val="tx1"/>
                </a:solidFill>
                <a:latin typeface="Arial" charset="0"/>
                <a:ea typeface="+mn-ea"/>
                <a:cs typeface="+mn-cs"/>
              </a:rPr>
              <a:t>The main purpose of this change is to make some solid operations a more intuitive workflow. For example, if you are removing a volume from a solid, it is easier to visualize and work with the volume as something that is there, rather than something that isn’t there. The users of AutoCAD Mechanical Desktop will recognize this approach and this is a good reason to help them moving to Inventor.</a:t>
            </a:r>
          </a:p>
          <a:p>
            <a:r>
              <a:rPr lang="en-US" sz="1200" kern="1200" dirty="0" smtClean="0">
                <a:solidFill>
                  <a:schemeClr val="tx1"/>
                </a:solidFill>
                <a:latin typeface="Arial" charset="0"/>
                <a:ea typeface="+mn-ea"/>
                <a:cs typeface="+mn-cs"/>
              </a:rPr>
              <a:t> </a:t>
            </a:r>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p>
          <a:p>
            <a:r>
              <a:rPr lang="en-US" dirty="0" smtClean="0"/>
              <a:t>'// Use: Multi Solid Bodies</a:t>
            </a:r>
          </a:p>
          <a:p>
            <a:r>
              <a:rPr lang="en-US" dirty="0" smtClean="0"/>
              <a:t>'//</a:t>
            </a:r>
          </a:p>
          <a:p>
            <a:r>
              <a:rPr lang="en-US" dirty="0" smtClean="0"/>
              <a:t>'/////////////////////////////////////////////////////////////////////////////////////////////////////////////</a:t>
            </a:r>
          </a:p>
          <a:p>
            <a:r>
              <a:rPr lang="en-US" dirty="0" smtClean="0"/>
              <a:t>Public Sub </a:t>
            </a:r>
            <a:r>
              <a:rPr lang="en-US" dirty="0" err="1" smtClean="0"/>
              <a:t>CreateMultiBodies</a:t>
            </a:r>
            <a:r>
              <a:rPr lang="en-US" dirty="0" smtClean="0"/>
              <a:t>()</a:t>
            </a:r>
          </a:p>
          <a:p>
            <a:endParaRPr lang="en-US" dirty="0" smtClean="0"/>
          </a:p>
          <a:p>
            <a:r>
              <a:rPr lang="en-US" dirty="0" smtClean="0"/>
              <a:t>        Dim </a:t>
            </a:r>
            <a:r>
              <a:rPr lang="en-US" dirty="0" err="1" smtClean="0"/>
              <a:t>oPartDoc</a:t>
            </a:r>
            <a:r>
              <a:rPr lang="en-US" dirty="0" smtClean="0"/>
              <a:t> As </a:t>
            </a:r>
            <a:r>
              <a:rPr lang="en-US" dirty="0" err="1" smtClean="0"/>
              <a:t>PartDocument</a:t>
            </a:r>
            <a:endParaRPr lang="en-US" dirty="0" smtClean="0"/>
          </a:p>
          <a:p>
            <a:r>
              <a:rPr lang="en-US" dirty="0" smtClean="0"/>
              <a:t>        Set </a:t>
            </a:r>
            <a:r>
              <a:rPr lang="en-US" dirty="0" err="1" smtClean="0"/>
              <a:t>oPartDoc</a:t>
            </a:r>
            <a:r>
              <a:rPr lang="en-US" dirty="0" smtClean="0"/>
              <a:t> = </a:t>
            </a:r>
            <a:r>
              <a:rPr lang="en-US" dirty="0" err="1" smtClean="0"/>
              <a:t>ThisApplication.ActiveDocument</a:t>
            </a:r>
            <a:endParaRPr lang="en-US" dirty="0" smtClean="0"/>
          </a:p>
          <a:p>
            <a:endParaRPr lang="en-US" dirty="0" smtClean="0"/>
          </a:p>
          <a:p>
            <a:r>
              <a:rPr lang="en-US" dirty="0" smtClean="0"/>
              <a:t>        Dim </a:t>
            </a:r>
            <a:r>
              <a:rPr lang="en-US" dirty="0" err="1" smtClean="0"/>
              <a:t>oPartDef</a:t>
            </a:r>
            <a:r>
              <a:rPr lang="en-US" dirty="0" smtClean="0"/>
              <a:t> As </a:t>
            </a:r>
            <a:r>
              <a:rPr lang="en-US" dirty="0" err="1" smtClean="0"/>
              <a:t>PartComponentDefinition</a:t>
            </a:r>
            <a:endParaRPr lang="en-US" dirty="0" smtClean="0"/>
          </a:p>
          <a:p>
            <a:r>
              <a:rPr lang="en-US" dirty="0" smtClean="0"/>
              <a:t>        Set </a:t>
            </a:r>
            <a:r>
              <a:rPr lang="en-US" dirty="0" err="1" smtClean="0"/>
              <a:t>oPartDef</a:t>
            </a:r>
            <a:r>
              <a:rPr lang="en-US" dirty="0" smtClean="0"/>
              <a:t> = </a:t>
            </a:r>
            <a:r>
              <a:rPr lang="en-US" dirty="0" err="1" smtClean="0"/>
              <a:t>oPartDoc.ComponentDefinition</a:t>
            </a:r>
            <a:endParaRPr lang="en-US" dirty="0" smtClean="0"/>
          </a:p>
          <a:p>
            <a:endParaRPr lang="en-US" dirty="0" smtClean="0"/>
          </a:p>
          <a:p>
            <a:r>
              <a:rPr lang="en-US" dirty="0" smtClean="0"/>
              <a:t>        ' Create a sketch.</a:t>
            </a:r>
          </a:p>
          <a:p>
            <a:r>
              <a:rPr lang="en-US" dirty="0" smtClean="0"/>
              <a:t>        Dim </a:t>
            </a:r>
            <a:r>
              <a:rPr lang="en-US" dirty="0" err="1" smtClean="0"/>
              <a:t>oSketch</a:t>
            </a:r>
            <a:r>
              <a:rPr lang="en-US" dirty="0" smtClean="0"/>
              <a:t> As </a:t>
            </a:r>
            <a:r>
              <a:rPr lang="en-US" dirty="0" err="1" smtClean="0"/>
              <a:t>PlanarSketch</a:t>
            </a:r>
            <a:endParaRPr lang="en-US" dirty="0" smtClean="0"/>
          </a:p>
          <a:p>
            <a:r>
              <a:rPr lang="en-US" dirty="0" smtClean="0"/>
              <a:t>        Set </a:t>
            </a:r>
            <a:r>
              <a:rPr lang="en-US" dirty="0" err="1" smtClean="0"/>
              <a:t>oSketch</a:t>
            </a:r>
            <a:r>
              <a:rPr lang="en-US" dirty="0" smtClean="0"/>
              <a:t> = </a:t>
            </a:r>
            <a:r>
              <a:rPr lang="en-US" dirty="0" err="1" smtClean="0"/>
              <a:t>oPartDef.Sketches.Add</a:t>
            </a:r>
            <a:r>
              <a:rPr lang="en-US" dirty="0" smtClean="0"/>
              <a:t>(</a:t>
            </a:r>
            <a:r>
              <a:rPr lang="en-US" dirty="0" err="1" smtClean="0"/>
              <a:t>oPartDef.WorkPlanes.item</a:t>
            </a:r>
            <a:r>
              <a:rPr lang="en-US" dirty="0" smtClean="0"/>
              <a:t>(3))</a:t>
            </a:r>
          </a:p>
          <a:p>
            <a:endParaRPr lang="en-US" dirty="0" smtClean="0"/>
          </a:p>
          <a:p>
            <a:r>
              <a:rPr lang="en-US" dirty="0" smtClean="0"/>
              <a:t>        Dim </a:t>
            </a:r>
            <a:r>
              <a:rPr lang="en-US" dirty="0" err="1" smtClean="0"/>
              <a:t>oTG</a:t>
            </a:r>
            <a:r>
              <a:rPr lang="en-US" dirty="0" smtClean="0"/>
              <a:t> As </a:t>
            </a:r>
            <a:r>
              <a:rPr lang="en-US" dirty="0" err="1" smtClean="0"/>
              <a:t>TransientGeometry</a:t>
            </a:r>
            <a:endParaRPr lang="en-US" dirty="0" smtClean="0"/>
          </a:p>
          <a:p>
            <a:r>
              <a:rPr lang="en-US" dirty="0" smtClean="0"/>
              <a:t>        Set </a:t>
            </a:r>
            <a:r>
              <a:rPr lang="en-US" dirty="0" err="1" smtClean="0"/>
              <a:t>oTG</a:t>
            </a:r>
            <a:r>
              <a:rPr lang="en-US" dirty="0" smtClean="0"/>
              <a:t> = </a:t>
            </a:r>
            <a:r>
              <a:rPr lang="en-US" dirty="0" err="1" smtClean="0"/>
              <a:t>ThisApplication.TransientGeometry</a:t>
            </a:r>
            <a:endParaRPr lang="en-US" dirty="0" smtClean="0"/>
          </a:p>
          <a:p>
            <a:endParaRPr lang="en-US" dirty="0" smtClean="0"/>
          </a:p>
          <a:p>
            <a:r>
              <a:rPr lang="en-US" dirty="0" smtClean="0"/>
              <a:t>        ' Draw a rectangle and extrude it to create a new body.</a:t>
            </a:r>
          </a:p>
          <a:p>
            <a:r>
              <a:rPr lang="en-US" dirty="0" smtClean="0"/>
              <a:t>        ' *** The </a:t>
            </a:r>
            <a:r>
              <a:rPr lang="en-US" dirty="0" err="1" smtClean="0"/>
              <a:t>kNewBodyOperation</a:t>
            </a:r>
            <a:r>
              <a:rPr lang="en-US" dirty="0" smtClean="0"/>
              <a:t> type of operation is new in Inventor 2010.</a:t>
            </a:r>
          </a:p>
          <a:p>
            <a:r>
              <a:rPr lang="en-US" dirty="0" smtClean="0"/>
              <a:t>        Call </a:t>
            </a:r>
            <a:r>
              <a:rPr lang="en-US" dirty="0" err="1" smtClean="0"/>
              <a:t>oSketch.SketchLines.AddAsTwoPointRectangle</a:t>
            </a:r>
            <a:r>
              <a:rPr lang="en-US" dirty="0" smtClean="0"/>
              <a:t>( _</a:t>
            </a:r>
          </a:p>
          <a:p>
            <a:r>
              <a:rPr lang="en-US" dirty="0" smtClean="0"/>
              <a:t>            oTG.CreatePoint2d(-3, -2), _</a:t>
            </a:r>
          </a:p>
          <a:p>
            <a:r>
              <a:rPr lang="en-US" dirty="0" smtClean="0"/>
              <a:t>            oTG.CreatePoint2d(3, 2))</a:t>
            </a:r>
          </a:p>
          <a:p>
            <a:endParaRPr lang="en-US" dirty="0" smtClean="0"/>
          </a:p>
          <a:p>
            <a:r>
              <a:rPr lang="en-US" dirty="0" smtClean="0"/>
              <a:t>        Dim </a:t>
            </a:r>
            <a:r>
              <a:rPr lang="en-US" dirty="0" err="1" smtClean="0"/>
              <a:t>oProfile</a:t>
            </a:r>
            <a:r>
              <a:rPr lang="en-US" dirty="0" smtClean="0"/>
              <a:t> As Profile</a:t>
            </a:r>
          </a:p>
          <a:p>
            <a:r>
              <a:rPr lang="en-US" dirty="0" smtClean="0"/>
              <a:t>        Set </a:t>
            </a:r>
            <a:r>
              <a:rPr lang="en-US" dirty="0" err="1" smtClean="0"/>
              <a:t>oProfile</a:t>
            </a:r>
            <a:r>
              <a:rPr lang="en-US" dirty="0" smtClean="0"/>
              <a:t> = </a:t>
            </a:r>
            <a:r>
              <a:rPr lang="en-US" dirty="0" err="1" smtClean="0"/>
              <a:t>oSketch.Profiles.AddForSolid</a:t>
            </a:r>
            <a:endParaRPr lang="en-US" dirty="0" smtClean="0"/>
          </a:p>
          <a:p>
            <a:endParaRPr lang="en-US" dirty="0" smtClean="0"/>
          </a:p>
          <a:p>
            <a:r>
              <a:rPr lang="en-US" dirty="0" smtClean="0"/>
              <a:t>        Dim </a:t>
            </a:r>
            <a:r>
              <a:rPr lang="en-US" dirty="0" err="1" smtClean="0"/>
              <a:t>oExtrude</a:t>
            </a:r>
            <a:r>
              <a:rPr lang="en-US" dirty="0" smtClean="0"/>
              <a:t> As </a:t>
            </a:r>
            <a:r>
              <a:rPr lang="en-US" dirty="0" err="1" smtClean="0"/>
              <a:t>ExtrudeFeature</a:t>
            </a:r>
            <a:endParaRPr lang="en-US" dirty="0" smtClean="0"/>
          </a:p>
          <a:p>
            <a:r>
              <a:rPr lang="en-US" dirty="0" smtClean="0"/>
              <a:t>        Set </a:t>
            </a:r>
            <a:r>
              <a:rPr lang="en-US" dirty="0" err="1" smtClean="0"/>
              <a:t>oExtrude</a:t>
            </a:r>
            <a:r>
              <a:rPr lang="en-US" dirty="0" smtClean="0"/>
              <a:t> = </a:t>
            </a:r>
            <a:r>
              <a:rPr lang="en-US" dirty="0" err="1" smtClean="0"/>
              <a:t>oPartDef.Features.ExtrudeFeatures.AddByDistanceExtent</a:t>
            </a:r>
            <a:r>
              <a:rPr lang="en-US" dirty="0" smtClean="0"/>
              <a:t>( _</a:t>
            </a:r>
          </a:p>
          <a:p>
            <a:r>
              <a:rPr lang="en-US" dirty="0" smtClean="0"/>
              <a:t>            </a:t>
            </a:r>
            <a:r>
              <a:rPr lang="en-US" dirty="0" err="1" smtClean="0"/>
              <a:t>oProfile</a:t>
            </a:r>
            <a:r>
              <a:rPr lang="en-US" dirty="0" smtClean="0"/>
              <a:t>, 2, </a:t>
            </a:r>
            <a:r>
              <a:rPr lang="en-US" dirty="0" err="1" smtClean="0"/>
              <a:t>kNegativeExtentDirection</a:t>
            </a:r>
            <a:r>
              <a:rPr lang="en-US" dirty="0" smtClean="0"/>
              <a:t>, </a:t>
            </a:r>
            <a:r>
              <a:rPr lang="en-US" dirty="0" err="1" smtClean="0"/>
              <a:t>kNewBodyOperation</a:t>
            </a:r>
            <a:r>
              <a:rPr lang="en-US" dirty="0" smtClean="0"/>
              <a:t>)</a:t>
            </a:r>
          </a:p>
          <a:p>
            <a:endParaRPr lang="en-US" dirty="0" smtClean="0"/>
          </a:p>
          <a:p>
            <a:r>
              <a:rPr lang="en-US" dirty="0" smtClean="0"/>
              <a:t>        ' Create a second sketch.</a:t>
            </a:r>
          </a:p>
          <a:p>
            <a:r>
              <a:rPr lang="en-US" dirty="0" smtClean="0"/>
              <a:t>        Set </a:t>
            </a:r>
            <a:r>
              <a:rPr lang="en-US" dirty="0" err="1" smtClean="0"/>
              <a:t>oSketch</a:t>
            </a:r>
            <a:r>
              <a:rPr lang="en-US" dirty="0" smtClean="0"/>
              <a:t> = </a:t>
            </a:r>
            <a:r>
              <a:rPr lang="en-US" dirty="0" err="1" smtClean="0"/>
              <a:t>oPartDef.Sketches.Add</a:t>
            </a:r>
            <a:r>
              <a:rPr lang="en-US" dirty="0" smtClean="0"/>
              <a:t>(</a:t>
            </a:r>
            <a:r>
              <a:rPr lang="en-US" dirty="0" err="1" smtClean="0"/>
              <a:t>oPartDef.WorkPlanes.item</a:t>
            </a:r>
            <a:r>
              <a:rPr lang="en-US" dirty="0" smtClean="0"/>
              <a:t>(3))</a:t>
            </a:r>
          </a:p>
          <a:p>
            <a:endParaRPr lang="en-US" dirty="0" smtClean="0"/>
          </a:p>
          <a:p>
            <a:r>
              <a:rPr lang="en-US" dirty="0" smtClean="0"/>
              <a:t>        ' *** The </a:t>
            </a:r>
            <a:r>
              <a:rPr lang="en-US" dirty="0" err="1" smtClean="0"/>
              <a:t>kNewBodyOperation</a:t>
            </a:r>
            <a:r>
              <a:rPr lang="en-US" dirty="0" smtClean="0"/>
              <a:t> type of operation is new in Inventor 2010.</a:t>
            </a:r>
          </a:p>
          <a:p>
            <a:r>
              <a:rPr lang="en-US" dirty="0" smtClean="0"/>
              <a:t>        ' Draw a rectangle and extrude it to create a new body.</a:t>
            </a:r>
          </a:p>
          <a:p>
            <a:r>
              <a:rPr lang="en-US" dirty="0" smtClean="0"/>
              <a:t>        Call </a:t>
            </a:r>
            <a:r>
              <a:rPr lang="en-US" dirty="0" err="1" smtClean="0"/>
              <a:t>oSketch.SketchLines.AddAsTwoPointRectangle</a:t>
            </a:r>
            <a:r>
              <a:rPr lang="en-US" dirty="0" smtClean="0"/>
              <a:t>( _</a:t>
            </a:r>
          </a:p>
          <a:p>
            <a:r>
              <a:rPr lang="en-US" dirty="0" smtClean="0"/>
              <a:t>            oTG.CreatePoint2d(-2.5, -1.5), _</a:t>
            </a:r>
          </a:p>
          <a:p>
            <a:r>
              <a:rPr lang="en-US" dirty="0" smtClean="0"/>
              <a:t>            oTG.CreatePoint2d(2.5, 1.5))</a:t>
            </a:r>
          </a:p>
          <a:p>
            <a:endParaRPr lang="en-US" dirty="0" smtClean="0"/>
          </a:p>
          <a:p>
            <a:r>
              <a:rPr lang="en-US" dirty="0" smtClean="0"/>
              <a:t>        Set </a:t>
            </a:r>
            <a:r>
              <a:rPr lang="en-US" dirty="0" err="1" smtClean="0"/>
              <a:t>oProfile</a:t>
            </a:r>
            <a:r>
              <a:rPr lang="en-US" dirty="0" smtClean="0"/>
              <a:t> = </a:t>
            </a:r>
            <a:r>
              <a:rPr lang="en-US" dirty="0" err="1" smtClean="0"/>
              <a:t>oSketch.Profiles.AddForSolid</a:t>
            </a:r>
            <a:endParaRPr lang="en-US" dirty="0" smtClean="0"/>
          </a:p>
          <a:p>
            <a:r>
              <a:rPr lang="en-US" dirty="0" smtClean="0"/>
              <a:t>        Set </a:t>
            </a:r>
            <a:r>
              <a:rPr lang="en-US" dirty="0" err="1" smtClean="0"/>
              <a:t>oExtrude</a:t>
            </a:r>
            <a:r>
              <a:rPr lang="en-US" dirty="0" smtClean="0"/>
              <a:t> = </a:t>
            </a:r>
            <a:r>
              <a:rPr lang="en-US" dirty="0" err="1" smtClean="0"/>
              <a:t>oPartDef.Features.ExtrudeFeatures.AddByDistanceExtent</a:t>
            </a:r>
            <a:r>
              <a:rPr lang="en-US" dirty="0" smtClean="0"/>
              <a:t>( _</a:t>
            </a:r>
          </a:p>
          <a:p>
            <a:r>
              <a:rPr lang="en-US" dirty="0" smtClean="0"/>
              <a:t>            </a:t>
            </a:r>
            <a:r>
              <a:rPr lang="en-US" dirty="0" err="1" smtClean="0"/>
              <a:t>oProfile</a:t>
            </a:r>
            <a:r>
              <a:rPr lang="en-US" dirty="0" smtClean="0"/>
              <a:t>, 1.5, </a:t>
            </a:r>
            <a:r>
              <a:rPr lang="en-US" dirty="0" err="1" smtClean="0"/>
              <a:t>kNegativeExtentDirection</a:t>
            </a:r>
            <a:r>
              <a:rPr lang="en-US" dirty="0" smtClean="0"/>
              <a:t>, </a:t>
            </a:r>
            <a:r>
              <a:rPr lang="en-US" dirty="0" err="1" smtClean="0"/>
              <a:t>kNewBodyOperation</a:t>
            </a:r>
            <a:r>
              <a:rPr lang="en-US" dirty="0" smtClean="0"/>
              <a:t>, "-5 deg")</a:t>
            </a:r>
          </a:p>
          <a:p>
            <a:endParaRPr lang="en-US" dirty="0" smtClean="0"/>
          </a:p>
          <a:p>
            <a:r>
              <a:rPr lang="en-US" dirty="0" smtClean="0"/>
              <a:t>End Sub</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When adding a feature through the API, Inventor will choose which body it applies to. You can then query the feature to see which body it was applied to and add other bodies or change bodies as needed.</a:t>
            </a:r>
          </a:p>
          <a:p>
            <a:endParaRPr lang="en-US" baseline="0" dirty="0" smtClean="0"/>
          </a:p>
          <a:p>
            <a:r>
              <a:rPr lang="en-US" baseline="0" dirty="0" smtClean="0"/>
              <a:t>Similarly, new features were added to </a:t>
            </a:r>
            <a:r>
              <a:rPr lang="en-US" baseline="0" dirty="0" err="1" smtClean="0"/>
              <a:t>SurfaceBody</a:t>
            </a:r>
            <a:r>
              <a:rPr lang="en-US" baseline="0" dirty="0" smtClean="0"/>
              <a:t> to allow you to query or edit which feature they were created from and which features they are affected by.</a:t>
            </a:r>
            <a:endParaRPr lang="en-US"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Arial" charset="0"/>
                <a:ea typeface="+mn-ea"/>
                <a:cs typeface="+mn-cs"/>
              </a:rPr>
              <a:t>Public Sub </a:t>
            </a:r>
            <a:r>
              <a:rPr lang="en-US" sz="1200" kern="1200" dirty="0" err="1" smtClean="0">
                <a:solidFill>
                  <a:schemeClr val="tx1"/>
                </a:solidFill>
                <a:latin typeface="Arial" charset="0"/>
                <a:ea typeface="+mn-ea"/>
                <a:cs typeface="+mn-cs"/>
              </a:rPr>
              <a:t>FeatureMultibody</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PartDocument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ThisApplication.ActiveDocument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oPartDef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PartComponentDefinition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oPartDef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oPartDoc.ComponentDefinition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Create a sketch.</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PlanarSketch</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oPartDef.Sketches.Add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oPartDef.WorkPlanes.Item</a:t>
            </a:r>
            <a:r>
              <a:rPr lang="en-US" sz="1200" kern="1200" dirty="0" smtClean="0">
                <a:solidFill>
                  <a:schemeClr val="tx1"/>
                </a:solidFill>
                <a:latin typeface="Arial" charset="0"/>
                <a:ea typeface="+mn-ea"/>
                <a:cs typeface="+mn-cs"/>
              </a:rPr>
              <a:t>(3))</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oTG</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TransientGeometry</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oTG</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ThisApplication.TransientGeometry</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 The </a:t>
            </a:r>
            <a:r>
              <a:rPr lang="en-US" sz="1200" kern="1200" dirty="0" err="1" smtClean="0">
                <a:solidFill>
                  <a:schemeClr val="tx1"/>
                </a:solidFill>
                <a:latin typeface="Arial" charset="0"/>
                <a:ea typeface="+mn-ea"/>
                <a:cs typeface="+mn-cs"/>
              </a:rPr>
              <a:t>kNewBodyOperation</a:t>
            </a:r>
            <a:r>
              <a:rPr lang="en-US" sz="1200" kern="1200" dirty="0" smtClean="0">
                <a:solidFill>
                  <a:schemeClr val="tx1"/>
                </a:solidFill>
                <a:latin typeface="Arial" charset="0"/>
                <a:ea typeface="+mn-ea"/>
                <a:cs typeface="+mn-cs"/>
              </a:rPr>
              <a:t> type of operation is new in Inventor 2010.</a:t>
            </a:r>
          </a:p>
          <a:p>
            <a:r>
              <a:rPr lang="en-US" sz="1200" kern="1200" dirty="0" smtClean="0">
                <a:solidFill>
                  <a:schemeClr val="tx1"/>
                </a:solidFill>
                <a:latin typeface="Arial" charset="0"/>
                <a:ea typeface="+mn-ea"/>
                <a:cs typeface="+mn-cs"/>
              </a:rPr>
              <a:t>        ' Draw a rectangle and </a:t>
            </a:r>
            <a:r>
              <a:rPr lang="en-US" sz="1200" kern="1200" dirty="0" err="1" smtClean="0">
                <a:solidFill>
                  <a:schemeClr val="tx1"/>
                </a:solidFill>
                <a:latin typeface="Arial" charset="0"/>
                <a:ea typeface="+mn-ea"/>
                <a:cs typeface="+mn-cs"/>
              </a:rPr>
              <a:t>oExtrude</a:t>
            </a:r>
            <a:r>
              <a:rPr lang="en-US" sz="1200" kern="1200" dirty="0" smtClean="0">
                <a:solidFill>
                  <a:schemeClr val="tx1"/>
                </a:solidFill>
                <a:latin typeface="Arial" charset="0"/>
                <a:ea typeface="+mn-ea"/>
                <a:cs typeface="+mn-cs"/>
              </a:rPr>
              <a:t> it to create a new body.</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oSketch.SketchLines.AddAsTwoPointRectangle</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oTG.CreatePoint2d(-4, -2), _</a:t>
            </a:r>
          </a:p>
          <a:p>
            <a:r>
              <a:rPr lang="en-US" sz="1200" kern="1200" dirty="0" smtClean="0">
                <a:solidFill>
                  <a:schemeClr val="tx1"/>
                </a:solidFill>
                <a:latin typeface="Arial" charset="0"/>
                <a:ea typeface="+mn-ea"/>
                <a:cs typeface="+mn-cs"/>
              </a:rPr>
              <a:t>            oTG.CreatePoint2d(-3, 2))</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As Profile</a:t>
            </a: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oSketch.Profiles.AddForSolid</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oExtrude</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ExtrudeFeature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oExtrude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oPartDef.Features.ExtrudeFeatures.AddByDistanceExtent</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2, </a:t>
            </a:r>
            <a:r>
              <a:rPr lang="en-US" sz="1200" kern="1200" dirty="0" err="1" smtClean="0">
                <a:solidFill>
                  <a:schemeClr val="tx1"/>
                </a:solidFill>
                <a:latin typeface="Arial" charset="0"/>
                <a:ea typeface="+mn-ea"/>
                <a:cs typeface="+mn-cs"/>
              </a:rPr>
              <a:t>kSymmetricExtentDirection</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kNewBodyOperation</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Create a second sketch.</a:t>
            </a: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oPartDef.Sketches.Add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oPartDef.WorkPlanes.Item</a:t>
            </a:r>
            <a:r>
              <a:rPr lang="en-US" sz="1200" kern="1200" dirty="0" smtClean="0">
                <a:solidFill>
                  <a:schemeClr val="tx1"/>
                </a:solidFill>
                <a:latin typeface="Arial" charset="0"/>
                <a:ea typeface="+mn-ea"/>
                <a:cs typeface="+mn-cs"/>
              </a:rPr>
              <a:t>(3))</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 The </a:t>
            </a:r>
            <a:r>
              <a:rPr lang="en-US" sz="1200" kern="1200" dirty="0" err="1" smtClean="0">
                <a:solidFill>
                  <a:schemeClr val="tx1"/>
                </a:solidFill>
                <a:latin typeface="Arial" charset="0"/>
                <a:ea typeface="+mn-ea"/>
                <a:cs typeface="+mn-cs"/>
              </a:rPr>
              <a:t>kNewBodyOperation</a:t>
            </a:r>
            <a:r>
              <a:rPr lang="en-US" sz="1200" kern="1200" dirty="0" smtClean="0">
                <a:solidFill>
                  <a:schemeClr val="tx1"/>
                </a:solidFill>
                <a:latin typeface="Arial" charset="0"/>
                <a:ea typeface="+mn-ea"/>
                <a:cs typeface="+mn-cs"/>
              </a:rPr>
              <a:t> type of operation is new in Inventor 2010.</a:t>
            </a:r>
          </a:p>
          <a:p>
            <a:r>
              <a:rPr lang="en-US" sz="1200" kern="1200" dirty="0" smtClean="0">
                <a:solidFill>
                  <a:schemeClr val="tx1"/>
                </a:solidFill>
                <a:latin typeface="Arial" charset="0"/>
                <a:ea typeface="+mn-ea"/>
                <a:cs typeface="+mn-cs"/>
              </a:rPr>
              <a:t>        ' Draw a rectangle and </a:t>
            </a:r>
            <a:r>
              <a:rPr lang="en-US" sz="1200" kern="1200" dirty="0" err="1" smtClean="0">
                <a:solidFill>
                  <a:schemeClr val="tx1"/>
                </a:solidFill>
                <a:latin typeface="Arial" charset="0"/>
                <a:ea typeface="+mn-ea"/>
                <a:cs typeface="+mn-cs"/>
              </a:rPr>
              <a:t>oExtrude</a:t>
            </a:r>
            <a:r>
              <a:rPr lang="en-US" sz="1200" kern="1200" dirty="0" smtClean="0">
                <a:solidFill>
                  <a:schemeClr val="tx1"/>
                </a:solidFill>
                <a:latin typeface="Arial" charset="0"/>
                <a:ea typeface="+mn-ea"/>
                <a:cs typeface="+mn-cs"/>
              </a:rPr>
              <a:t> it to create a new body.</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oSketch.SketchLines.AddAsTwoPointRectangle</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oTG.CreatePoint2d(-2, -2), _</a:t>
            </a:r>
          </a:p>
          <a:p>
            <a:r>
              <a:rPr lang="en-US" sz="1200" kern="1200" dirty="0" smtClean="0">
                <a:solidFill>
                  <a:schemeClr val="tx1"/>
                </a:solidFill>
                <a:latin typeface="Arial" charset="0"/>
                <a:ea typeface="+mn-ea"/>
                <a:cs typeface="+mn-cs"/>
              </a:rPr>
              <a:t>            oTG.CreatePoint2d(-1, 2))</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oSketch.Profiles.AddForSolid</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oExtrude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oPartDef.Features.ExtrudeFeatures.AddByDistanceExtent</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2, </a:t>
            </a:r>
            <a:r>
              <a:rPr lang="en-US" sz="1200" kern="1200" dirty="0" err="1" smtClean="0">
                <a:solidFill>
                  <a:schemeClr val="tx1"/>
                </a:solidFill>
                <a:latin typeface="Arial" charset="0"/>
                <a:ea typeface="+mn-ea"/>
                <a:cs typeface="+mn-cs"/>
              </a:rPr>
              <a:t>kSymmetricExtentDirection</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kNewBodyOperation</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Create a third sketch.</a:t>
            </a: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oPartDef.Sketches.Add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oPartDef.WorkPlanes.Item</a:t>
            </a:r>
            <a:r>
              <a:rPr lang="en-US" sz="1200" kern="1200" dirty="0" smtClean="0">
                <a:solidFill>
                  <a:schemeClr val="tx1"/>
                </a:solidFill>
                <a:latin typeface="Arial" charset="0"/>
                <a:ea typeface="+mn-ea"/>
                <a:cs typeface="+mn-cs"/>
              </a:rPr>
              <a:t>(1))</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Draw a circle and </a:t>
            </a:r>
            <a:r>
              <a:rPr lang="en-US" sz="1200" kern="1200" dirty="0" err="1" smtClean="0">
                <a:solidFill>
                  <a:schemeClr val="tx1"/>
                </a:solidFill>
                <a:latin typeface="Arial" charset="0"/>
                <a:ea typeface="+mn-ea"/>
                <a:cs typeface="+mn-cs"/>
              </a:rPr>
              <a:t>oExtrude</a:t>
            </a:r>
            <a:r>
              <a:rPr lang="en-US" sz="1200" kern="1200" dirty="0" smtClean="0">
                <a:solidFill>
                  <a:schemeClr val="tx1"/>
                </a:solidFill>
                <a:latin typeface="Arial" charset="0"/>
                <a:ea typeface="+mn-ea"/>
                <a:cs typeface="+mn-cs"/>
              </a:rPr>
              <a:t> it to cut through the existing bodies.</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oSketch.SketchCircles.AddByCenterRadius</a:t>
            </a:r>
            <a:r>
              <a:rPr lang="en-US" sz="1200" kern="1200" dirty="0" smtClean="0">
                <a:solidFill>
                  <a:schemeClr val="tx1"/>
                </a:solidFill>
                <a:latin typeface="Arial" charset="0"/>
                <a:ea typeface="+mn-ea"/>
                <a:cs typeface="+mn-cs"/>
              </a:rPr>
              <a:t> oTG.CreatePoint2d(0, 0), 0.5</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oSketch.Profiles.AddForSolid</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Set </a:t>
            </a:r>
            <a:r>
              <a:rPr lang="en-US" sz="1200" kern="1200" dirty="0" err="1" smtClean="0">
                <a:solidFill>
                  <a:schemeClr val="tx1"/>
                </a:solidFill>
                <a:latin typeface="Arial" charset="0"/>
                <a:ea typeface="+mn-ea"/>
                <a:cs typeface="+mn-cs"/>
              </a:rPr>
              <a:t>oExtrude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oPartDef.Features.ExtrudeFeatures.AddByThroughAllExtent</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kNegativeExtentDirection</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kCutOperation</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 The </a:t>
            </a:r>
            <a:r>
              <a:rPr lang="en-US" sz="1200" kern="1200" dirty="0" err="1" smtClean="0">
                <a:solidFill>
                  <a:schemeClr val="tx1"/>
                </a:solidFill>
                <a:latin typeface="Arial" charset="0"/>
                <a:ea typeface="+mn-ea"/>
                <a:cs typeface="+mn-cs"/>
              </a:rPr>
              <a:t>SurfaceBodies</a:t>
            </a:r>
            <a:r>
              <a:rPr lang="en-US" sz="1200" kern="1200" dirty="0" smtClean="0">
                <a:solidFill>
                  <a:schemeClr val="tx1"/>
                </a:solidFill>
                <a:latin typeface="Arial" charset="0"/>
                <a:ea typeface="+mn-ea"/>
                <a:cs typeface="+mn-cs"/>
              </a:rPr>
              <a:t> property on the feature</a:t>
            </a:r>
          </a:p>
          <a:p>
            <a:r>
              <a:rPr lang="en-US" sz="1200" kern="1200" dirty="0" smtClean="0">
                <a:solidFill>
                  <a:schemeClr val="tx1"/>
                </a:solidFill>
                <a:latin typeface="Arial" charset="0"/>
                <a:ea typeface="+mn-ea"/>
                <a:cs typeface="+mn-cs"/>
              </a:rPr>
              <a:t>        ' *** and the </a:t>
            </a:r>
            <a:r>
              <a:rPr lang="en-US" sz="1200" kern="1200" dirty="0" err="1" smtClean="0">
                <a:solidFill>
                  <a:schemeClr val="tx1"/>
                </a:solidFill>
                <a:latin typeface="Arial" charset="0"/>
                <a:ea typeface="+mn-ea"/>
                <a:cs typeface="+mn-cs"/>
              </a:rPr>
              <a:t>SetAffectedBodies</a:t>
            </a:r>
            <a:r>
              <a:rPr lang="en-US" sz="1200" kern="1200" dirty="0" smtClean="0">
                <a:solidFill>
                  <a:schemeClr val="tx1"/>
                </a:solidFill>
                <a:latin typeface="Arial" charset="0"/>
                <a:ea typeface="+mn-ea"/>
                <a:cs typeface="+mn-cs"/>
              </a:rPr>
              <a:t> method are new in Inventor 2010.</a:t>
            </a:r>
          </a:p>
          <a:p>
            <a:r>
              <a:rPr lang="en-US" sz="1200" kern="1200" dirty="0" smtClean="0">
                <a:solidFill>
                  <a:schemeClr val="tx1"/>
                </a:solidFill>
                <a:latin typeface="Arial" charset="0"/>
                <a:ea typeface="+mn-ea"/>
                <a:cs typeface="+mn-cs"/>
              </a:rPr>
              <a:t>        ' Check to see if the feature affected all bodies.</a:t>
            </a: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oExtrude.SurfaceBodies.count</a:t>
            </a:r>
            <a:r>
              <a:rPr lang="en-US" sz="1200" kern="1200" dirty="0" smtClean="0">
                <a:solidFill>
                  <a:schemeClr val="tx1"/>
                </a:solidFill>
                <a:latin typeface="Arial" charset="0"/>
                <a:ea typeface="+mn-ea"/>
                <a:cs typeface="+mn-cs"/>
              </a:rPr>
              <a:t> &lt;&gt; </a:t>
            </a:r>
            <a:r>
              <a:rPr lang="en-US" sz="1200" kern="1200" dirty="0" err="1" smtClean="0">
                <a:solidFill>
                  <a:schemeClr val="tx1"/>
                </a:solidFill>
                <a:latin typeface="Arial" charset="0"/>
                <a:ea typeface="+mn-ea"/>
                <a:cs typeface="+mn-cs"/>
              </a:rPr>
              <a:t>oPartDef.SurfaceBodies.count</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Dim bodies As </a:t>
            </a:r>
            <a:r>
              <a:rPr lang="en-US" sz="1200" kern="1200" dirty="0" err="1" smtClean="0">
                <a:solidFill>
                  <a:schemeClr val="tx1"/>
                </a:solidFill>
                <a:latin typeface="Arial" charset="0"/>
                <a:ea typeface="+mn-ea"/>
                <a:cs typeface="+mn-cs"/>
              </a:rPr>
              <a:t>ObjectCollection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Set bodies = </a:t>
            </a:r>
            <a:r>
              <a:rPr lang="en-US" sz="1200" kern="1200" dirty="0" err="1" smtClean="0">
                <a:solidFill>
                  <a:schemeClr val="tx1"/>
                </a:solidFill>
                <a:latin typeface="Arial" charset="0"/>
                <a:ea typeface="+mn-ea"/>
                <a:cs typeface="+mn-cs"/>
              </a:rPr>
              <a:t>ThisApplication.TransientObjects.CreateObjectCollection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body As </a:t>
            </a:r>
            <a:r>
              <a:rPr lang="en-US" sz="1200" kern="1200" dirty="0" err="1" smtClean="0">
                <a:solidFill>
                  <a:schemeClr val="tx1"/>
                </a:solidFill>
                <a:latin typeface="Arial" charset="0"/>
                <a:ea typeface="+mn-ea"/>
                <a:cs typeface="+mn-cs"/>
              </a:rPr>
              <a:t>SurfaceBody</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For Each body In </a:t>
            </a:r>
            <a:r>
              <a:rPr lang="en-US" sz="1200" kern="1200" dirty="0" err="1" smtClean="0">
                <a:solidFill>
                  <a:schemeClr val="tx1"/>
                </a:solidFill>
                <a:latin typeface="Arial" charset="0"/>
                <a:ea typeface="+mn-ea"/>
                <a:cs typeface="+mn-cs"/>
              </a:rPr>
              <a:t>oPartDef.SurfaceBodies</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bodies.Add</a:t>
            </a:r>
            <a:r>
              <a:rPr lang="en-US" sz="1200" kern="1200" dirty="0" smtClean="0">
                <a:solidFill>
                  <a:schemeClr val="tx1"/>
                </a:solidFill>
                <a:latin typeface="Arial" charset="0"/>
                <a:ea typeface="+mn-ea"/>
                <a:cs typeface="+mn-cs"/>
              </a:rPr>
              <a:t> body</a:t>
            </a:r>
          </a:p>
          <a:p>
            <a:r>
              <a:rPr lang="en-US" sz="1200" kern="1200" dirty="0" smtClean="0">
                <a:solidFill>
                  <a:schemeClr val="tx1"/>
                </a:solidFill>
                <a:latin typeface="Arial" charset="0"/>
                <a:ea typeface="+mn-ea"/>
                <a:cs typeface="+mn-cs"/>
              </a:rPr>
              <a:t>            Next</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oExtrude.SetAffectedBodies</a:t>
            </a:r>
            <a:r>
              <a:rPr lang="en-US" sz="1200" kern="1200" dirty="0" smtClean="0">
                <a:solidFill>
                  <a:schemeClr val="tx1"/>
                </a:solidFill>
                <a:latin typeface="Arial" charset="0"/>
                <a:ea typeface="+mn-ea"/>
                <a:cs typeface="+mn-cs"/>
              </a:rPr>
              <a:t>(bodies)</a:t>
            </a:r>
          </a:p>
          <a:p>
            <a:r>
              <a:rPr lang="en-US" sz="1200" kern="1200" dirty="0" smtClean="0">
                <a:solidFill>
                  <a:schemeClr val="tx1"/>
                </a:solidFill>
                <a:latin typeface="Arial" charset="0"/>
                <a:ea typeface="+mn-ea"/>
                <a:cs typeface="+mn-cs"/>
              </a:rPr>
              <a:t>        End If</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End Sub</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At the moment, unfortunately, the API offers a query-only support concerning the </a:t>
            </a:r>
            <a:r>
              <a:rPr lang="en-US" sz="1200" b="1" i="1" kern="1200" dirty="0" err="1" smtClean="0">
                <a:solidFill>
                  <a:schemeClr val="tx1"/>
                </a:solidFill>
                <a:latin typeface="Arial" charset="0"/>
                <a:ea typeface="+mn-ea"/>
                <a:cs typeface="+mn-cs"/>
              </a:rPr>
              <a:t>MoveFeature</a:t>
            </a:r>
            <a:r>
              <a:rPr lang="en-US" sz="1200" kern="1200" dirty="0" smtClean="0">
                <a:solidFill>
                  <a:schemeClr val="tx1"/>
                </a:solidFill>
                <a:latin typeface="Arial" charset="0"/>
                <a:ea typeface="+mn-ea"/>
                <a:cs typeface="+mn-cs"/>
              </a:rPr>
              <a:t>. Creation and Edit will be provided probably in the next release.</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a full API support is provided concerning the new </a:t>
            </a:r>
            <a:r>
              <a:rPr lang="en-US" sz="1200" b="1" i="1" kern="1200" dirty="0" err="1" smtClean="0">
                <a:solidFill>
                  <a:schemeClr val="tx1"/>
                </a:solidFill>
                <a:latin typeface="Arial" charset="0"/>
                <a:ea typeface="+mn-ea"/>
                <a:cs typeface="+mn-cs"/>
              </a:rPr>
              <a:t>CombineFeature</a:t>
            </a:r>
            <a:r>
              <a:rPr lang="en-US" sz="1200" kern="1200" dirty="0" smtClean="0">
                <a:solidFill>
                  <a:schemeClr val="tx1"/>
                </a:solidFill>
                <a:latin typeface="Arial" charset="0"/>
                <a:ea typeface="+mn-ea"/>
                <a:cs typeface="+mn-cs"/>
              </a:rPr>
              <a:t>. The code below, run on our actual part, will create a Boolean Cut operation between our two bodies. </a:t>
            </a:r>
          </a:p>
          <a:p>
            <a:r>
              <a:rPr lang="en-US" sz="1200" kern="1200" dirty="0" smtClean="0">
                <a:solidFill>
                  <a:schemeClr val="tx1"/>
                </a:solidFill>
                <a:latin typeface="Arial" charset="0"/>
                <a:ea typeface="+mn-ea"/>
                <a:cs typeface="+mn-cs"/>
              </a:rPr>
              <a:t>Typically, the “</a:t>
            </a:r>
            <a:r>
              <a:rPr lang="en-US" sz="1200" b="1" i="1" kern="1200" dirty="0" err="1" smtClean="0">
                <a:solidFill>
                  <a:schemeClr val="tx1"/>
                </a:solidFill>
                <a:latin typeface="Arial" charset="0"/>
                <a:ea typeface="+mn-ea"/>
                <a:cs typeface="+mn-cs"/>
              </a:rPr>
              <a:t>CombineFeatures.Add</a:t>
            </a:r>
            <a:r>
              <a:rPr lang="en-US" sz="1200" kern="1200" dirty="0" smtClean="0">
                <a:solidFill>
                  <a:schemeClr val="tx1"/>
                </a:solidFill>
                <a:latin typeface="Arial" charset="0"/>
                <a:ea typeface="+mn-ea"/>
                <a:cs typeface="+mn-cs"/>
              </a:rPr>
              <a:t>” method will take as input one body considered as the “base” body and a collection of one or several “tool” bodies to perform the Boolean operation. </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This</a:t>
            </a:r>
            <a:r>
              <a:rPr lang="en-US" baseline="0" dirty="0" smtClean="0"/>
              <a:t> is added in 2013 in </a:t>
            </a:r>
            <a:r>
              <a:rPr lang="en-US" baseline="0" dirty="0" err="1" smtClean="0"/>
              <a:t>ui</a:t>
            </a:r>
            <a:r>
              <a:rPr lang="en-US" baseline="0" dirty="0" smtClean="0"/>
              <a:t>, and now we added API support. In the past, we have only one way to create the </a:t>
            </a:r>
            <a:r>
              <a:rPr lang="en-US" baseline="0" dirty="0" err="1" smtClean="0"/>
              <a:t>spline</a:t>
            </a:r>
            <a:r>
              <a:rPr lang="en-US" baseline="0" dirty="0" smtClean="0"/>
              <a:t> by providing its points. Now, you can provide control points in a term of </a:t>
            </a:r>
            <a:r>
              <a:rPr lang="en-US" baseline="0" dirty="0" err="1" smtClean="0"/>
              <a:t>polyline</a:t>
            </a:r>
            <a:r>
              <a:rPr lang="en-US" baseline="0" dirty="0" smtClean="0"/>
              <a:t>. Inventor can draw </a:t>
            </a:r>
            <a:r>
              <a:rPr lang="en-US" baseline="0" dirty="0" err="1" smtClean="0"/>
              <a:t>spline</a:t>
            </a:r>
            <a:r>
              <a:rPr lang="en-US" baseline="0" dirty="0" smtClean="0"/>
              <a:t> with them. It is </a:t>
            </a:r>
            <a:r>
              <a:rPr lang="en-US" baseline="0" dirty="0" err="1" smtClean="0"/>
              <a:t>avaible</a:t>
            </a:r>
            <a:r>
              <a:rPr lang="en-US" baseline="0" dirty="0" smtClean="0"/>
              <a:t> in 2d or 3d.</a:t>
            </a:r>
          </a:p>
          <a:p>
            <a:pPr marL="285750" indent="-285750">
              <a:buFont typeface="Arial" pitchFamily="34" charset="0"/>
              <a:buChar char="•"/>
            </a:pPr>
            <a:endParaRPr lang="en-US" baseline="0" dirty="0" smtClean="0"/>
          </a:p>
          <a:p>
            <a:pPr marL="285750" indent="-285750">
              <a:buFont typeface="Arial" pitchFamily="34" charset="0"/>
              <a:buChar char="•"/>
            </a:pPr>
            <a:r>
              <a:rPr lang="en-US" baseline="0" dirty="0" smtClean="0"/>
              <a:t>Another is equation curve, you can define a 2d or 3d </a:t>
            </a:r>
            <a:r>
              <a:rPr lang="en-US" baseline="0" dirty="0" err="1" smtClean="0"/>
              <a:t>equationto</a:t>
            </a:r>
            <a:r>
              <a:rPr lang="en-US" baseline="0" dirty="0" smtClean="0"/>
              <a:t> draw the curve</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The API now supports full</a:t>
            </a:r>
            <a:r>
              <a:rPr lang="en-US" baseline="0" dirty="0" smtClean="0"/>
              <a:t> creation and edit of control point spline and equation curves for both 2D and 3D sketches.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dirty="0"/>
          </a:p>
        </p:txBody>
      </p:sp>
    </p:spTree>
    <p:extLst>
      <p:ext uri="{BB962C8B-B14F-4D97-AF65-F5344CB8AC3E}">
        <p14:creationId xmlns="" xmlns:p14="http://schemas.microsoft.com/office/powerpoint/2010/main" val="798147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This</a:t>
            </a:r>
            <a:r>
              <a:rPr lang="en-US" baseline="0" dirty="0" smtClean="0"/>
              <a:t> is also an </a:t>
            </a:r>
            <a:r>
              <a:rPr lang="en-US" baseline="0" dirty="0" err="1" smtClean="0"/>
              <a:t>abilyt</a:t>
            </a:r>
            <a:r>
              <a:rPr lang="en-US" baseline="0" dirty="0" smtClean="0"/>
              <a:t> added in the previous release and now supported by API</a:t>
            </a:r>
          </a:p>
          <a:p>
            <a:pPr marL="285750" indent="-285750">
              <a:buFont typeface="Arial" pitchFamily="34" charset="0"/>
              <a:buChar char="•"/>
            </a:pPr>
            <a:endParaRPr lang="en-US" baseline="0" dirty="0" smtClean="0"/>
          </a:p>
          <a:p>
            <a:pPr marL="285750" indent="-285750">
              <a:buFont typeface="Arial" pitchFamily="34" charset="0"/>
              <a:buChar char="•"/>
            </a:pPr>
            <a:r>
              <a:rPr lang="en-US" baseline="0" dirty="0" smtClean="0"/>
              <a:t>You can fine the </a:t>
            </a:r>
            <a:r>
              <a:rPr lang="en-US" baseline="0" dirty="0" err="1" smtClean="0"/>
              <a:t>interection</a:t>
            </a:r>
            <a:r>
              <a:rPr lang="en-US" baseline="0" dirty="0" smtClean="0"/>
              <a:t> of the surface and surface and create </a:t>
            </a:r>
          </a:p>
          <a:p>
            <a:pPr marL="285750" indent="-285750">
              <a:buFont typeface="Arial" pitchFamily="34" charset="0"/>
              <a:buChar char="•"/>
            </a:pPr>
            <a:r>
              <a:rPr lang="en-US" baseline="0" dirty="0" smtClean="0"/>
              <a:t>3d sketch curves.</a:t>
            </a:r>
          </a:p>
          <a:p>
            <a:pPr marL="285750" indent="-285750">
              <a:buFont typeface="Arial" pitchFamily="34" charset="0"/>
              <a:buChar char="•"/>
            </a:pPr>
            <a:endParaRPr lang="en-US" baseline="0" dirty="0" smtClean="0"/>
          </a:p>
          <a:p>
            <a:pPr marL="285750" indent="-285750">
              <a:buFont typeface="Arial" pitchFamily="34" charset="0"/>
              <a:buChar char="•"/>
            </a:pPr>
            <a:r>
              <a:rPr lang="en-US" baseline="0" dirty="0" smtClean="0"/>
              <a:t>It is now all </a:t>
            </a:r>
            <a:r>
              <a:rPr lang="en-US" baseline="0" dirty="0" err="1" smtClean="0"/>
              <a:t>posible</a:t>
            </a:r>
            <a:r>
              <a:rPr lang="en-US" baseline="0" dirty="0" smtClean="0"/>
              <a:t> in API</a:t>
            </a:r>
          </a:p>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dirty="0"/>
          </a:p>
        </p:txBody>
      </p:sp>
    </p:spTree>
    <p:extLst>
      <p:ext uri="{BB962C8B-B14F-4D97-AF65-F5344CB8AC3E}">
        <p14:creationId xmlns="" xmlns:p14="http://schemas.microsoft.com/office/powerpoint/2010/main" val="798147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dirty="0" smtClean="0"/>
              <a:t>This is the new </a:t>
            </a:r>
            <a:r>
              <a:rPr lang="en-US" dirty="0" err="1" smtClean="0"/>
              <a:t>abilty</a:t>
            </a:r>
            <a:r>
              <a:rPr lang="en-US" dirty="0" smtClean="0"/>
              <a:t> of product and is </a:t>
            </a:r>
            <a:r>
              <a:rPr lang="en-US" dirty="0" err="1" smtClean="0"/>
              <a:t>avaible</a:t>
            </a:r>
            <a:r>
              <a:rPr lang="en-US" dirty="0" smtClean="0"/>
              <a:t> with API</a:t>
            </a:r>
          </a:p>
          <a:p>
            <a:pPr marL="285750" indent="-285750">
              <a:buFont typeface="Arial" pitchFamily="34" charset="0"/>
              <a:buChar char="•"/>
            </a:pPr>
            <a:r>
              <a:rPr lang="en-US" dirty="0" smtClean="0"/>
              <a:t>Slot in</a:t>
            </a:r>
            <a:r>
              <a:rPr lang="en-US" baseline="0" dirty="0" smtClean="0"/>
              <a:t> sketches.  The result is just a start, for convenient.</a:t>
            </a:r>
          </a:p>
          <a:p>
            <a:pPr marL="285750" indent="-285750">
              <a:buFont typeface="Arial" pitchFamily="34" charset="0"/>
              <a:buChar char="•"/>
            </a:pPr>
            <a:r>
              <a:rPr lang="en-US" baseline="0" dirty="0" smtClean="0"/>
              <a:t>Somebody has requested such </a:t>
            </a:r>
            <a:r>
              <a:rPr lang="en-US" baseline="0" dirty="0" err="1" smtClean="0"/>
              <a:t>api</a:t>
            </a:r>
            <a:r>
              <a:rPr lang="en-US" baseline="0" dirty="0" smtClean="0"/>
              <a:t> a few </a:t>
            </a:r>
            <a:r>
              <a:rPr lang="en-US" baseline="0" dirty="0" err="1" smtClean="0"/>
              <a:t>releasea</a:t>
            </a:r>
            <a:r>
              <a:rPr lang="en-US" baseline="0" dirty="0" smtClean="0"/>
              <a:t> ago.</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dirty="0"/>
          </a:p>
        </p:txBody>
      </p:sp>
    </p:spTree>
    <p:extLst>
      <p:ext uri="{BB962C8B-B14F-4D97-AF65-F5344CB8AC3E}">
        <p14:creationId xmlns="" xmlns:p14="http://schemas.microsoft.com/office/powerpoint/2010/main" val="79814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In parts,</a:t>
            </a:r>
            <a:r>
              <a:rPr lang="en-US" altLang="zh-CN" baseline="0" dirty="0" smtClean="0"/>
              <a:t> not too much. You can create </a:t>
            </a:r>
            <a:r>
              <a:rPr lang="en-US" altLang="zh-CN" baseline="0" dirty="0" err="1" smtClean="0"/>
              <a:t>workpoint</a:t>
            </a:r>
            <a:r>
              <a:rPr lang="en-US" altLang="zh-CN" baseline="0" dirty="0" smtClean="0"/>
              <a:t> at center of </a:t>
            </a:r>
            <a:r>
              <a:rPr lang="en-US" altLang="zh-CN" baseline="0" dirty="0" err="1" smtClean="0"/>
              <a:t>shphere</a:t>
            </a:r>
            <a:r>
              <a:rPr lang="en-US" altLang="zh-CN" baseline="0" dirty="0" smtClean="0"/>
              <a:t>. Control the patches </a:t>
            </a:r>
            <a:r>
              <a:rPr lang="en-US" altLang="zh-CN" baseline="0" dirty="0" err="1" smtClean="0"/>
              <a:t>weights.it</a:t>
            </a:r>
            <a:r>
              <a:rPr lang="en-US" altLang="zh-CN" baseline="0" dirty="0" smtClean="0"/>
              <a:t> is new in product and also API as well.</a:t>
            </a:r>
          </a:p>
          <a:p>
            <a:endParaRPr lang="en-US" altLang="zh-CN" baseline="0" dirty="0" smtClean="0"/>
          </a:p>
          <a:p>
            <a:r>
              <a:rPr lang="en-US" altLang="zh-CN" baseline="0" dirty="0" smtClean="0"/>
              <a:t>And also new function, API only is </a:t>
            </a:r>
            <a:r>
              <a:rPr lang="en-US" altLang="zh-CN" baseline="0" dirty="0" err="1" smtClean="0"/>
              <a:t>impritng</a:t>
            </a:r>
            <a:r>
              <a:rPr lang="en-US" altLang="zh-CN" baseline="0" dirty="0" smtClean="0"/>
              <a:t>. Not common use many developer </a:t>
            </a:r>
          </a:p>
          <a:p>
            <a:r>
              <a:rPr lang="en-US" altLang="zh-CN" baseline="0" dirty="0" smtClean="0"/>
              <a:t>By </a:t>
            </a:r>
            <a:r>
              <a:rPr lang="en-US" altLang="zh-CN" baseline="0" dirty="0" err="1" smtClean="0"/>
              <a:t>comanny</a:t>
            </a:r>
            <a:r>
              <a:rPr lang="en-US" altLang="zh-CN" baseline="0" dirty="0" smtClean="0"/>
              <a:t> by some type s of  </a:t>
            </a:r>
            <a:r>
              <a:rPr lang="en-US" altLang="zh-CN" baseline="0" dirty="0" err="1" smtClean="0"/>
              <a:t>analisys</a:t>
            </a:r>
            <a:r>
              <a:rPr lang="en-US" altLang="zh-CN" baseline="0" dirty="0" smtClean="0"/>
              <a:t> application that doing mesh as a solid, get better mesh , no </a:t>
            </a:r>
            <a:r>
              <a:rPr lang="en-US" altLang="zh-CN" baseline="0" dirty="0" err="1" smtClean="0"/>
              <a:t>gurantte</a:t>
            </a:r>
            <a:r>
              <a:rPr lang="en-US" altLang="zh-CN" baseline="0" dirty="0" smtClean="0"/>
              <a:t> where is the part connect. no here two </a:t>
            </a:r>
            <a:r>
              <a:rPr lang="en-US" altLang="zh-CN" baseline="0" dirty="0" err="1" smtClean="0"/>
              <a:t>two</a:t>
            </a:r>
            <a:r>
              <a:rPr lang="en-US" altLang="zh-CN" baseline="0" dirty="0" smtClean="0"/>
              <a:t> new body, transient</a:t>
            </a:r>
          </a:p>
          <a:p>
            <a:r>
              <a:rPr lang="en-US" altLang="zh-CN" baseline="0" dirty="0" smtClean="0"/>
              <a:t>Two new bodies. Faces is </a:t>
            </a:r>
            <a:r>
              <a:rPr lang="en-US" altLang="zh-CN" baseline="0" dirty="0" err="1" smtClean="0"/>
              <a:t>spli</a:t>
            </a:r>
            <a:r>
              <a:rPr lang="en-US" altLang="zh-CN" baseline="0" dirty="0" smtClean="0"/>
              <a:t> with the part connected. </a:t>
            </a:r>
            <a:endParaRPr lang="zh-CN" alt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So last </a:t>
            </a:r>
            <a:r>
              <a:rPr lang="en-US" altLang="zh-CN" dirty="0" err="1" smtClean="0"/>
              <a:t>relase</a:t>
            </a:r>
            <a:r>
              <a:rPr lang="en-US" altLang="zh-CN" dirty="0" smtClean="0"/>
              <a:t> </a:t>
            </a:r>
            <a:r>
              <a:rPr lang="en-US" altLang="zh-CN" dirty="0" err="1" smtClean="0"/>
              <a:t>intrduce</a:t>
            </a:r>
            <a:r>
              <a:rPr lang="en-US" altLang="zh-CN" dirty="0" smtClean="0"/>
              <a:t> we did not do anything wit API . The</a:t>
            </a:r>
            <a:r>
              <a:rPr lang="en-US" altLang="zh-CN" baseline="0" dirty="0" smtClean="0"/>
              <a:t> </a:t>
            </a:r>
            <a:r>
              <a:rPr lang="en-US" altLang="zh-CN" baseline="0" dirty="0" err="1" smtClean="0"/>
              <a:t>rendder</a:t>
            </a:r>
            <a:r>
              <a:rPr lang="en-US" altLang="zh-CN" baseline="0" dirty="0" smtClean="0"/>
              <a:t> </a:t>
            </a:r>
            <a:r>
              <a:rPr lang="en-US" altLang="zh-CN" baseline="0" dirty="0" err="1" smtClean="0"/>
              <a:t>stle</a:t>
            </a:r>
            <a:r>
              <a:rPr lang="en-US" altLang="zh-CN" baseline="0" dirty="0" smtClean="0"/>
              <a:t> </a:t>
            </a:r>
            <a:r>
              <a:rPr lang="en-US" altLang="zh-CN" baseline="0" dirty="0" err="1" smtClean="0"/>
              <a:t>aPI</a:t>
            </a:r>
            <a:r>
              <a:rPr lang="en-US" altLang="zh-CN" baseline="0" dirty="0" smtClean="0"/>
              <a:t> </a:t>
            </a:r>
            <a:r>
              <a:rPr lang="en-US" altLang="zh-CN" baseline="0" dirty="0" err="1" smtClean="0"/>
              <a:t>unheth</a:t>
            </a:r>
            <a:r>
              <a:rPr lang="en-US" altLang="zh-CN" baseline="0" dirty="0" smtClean="0"/>
              <a:t> it has limited access, most of seems ok, but not all. We expose the cm</a:t>
            </a:r>
          </a:p>
          <a:p>
            <a:r>
              <a:rPr lang="en-US" altLang="zh-CN" baseline="0" dirty="0" smtClean="0"/>
              <a:t>The </a:t>
            </a:r>
            <a:r>
              <a:rPr lang="en-US" altLang="zh-CN" baseline="0" dirty="0" err="1" smtClean="0"/>
              <a:t>renderstyle</a:t>
            </a:r>
            <a:r>
              <a:rPr lang="en-US" altLang="zh-CN" baseline="0" dirty="0" smtClean="0"/>
              <a:t> is still there but we do not </a:t>
            </a:r>
            <a:r>
              <a:rPr lang="en-US" altLang="zh-CN" baseline="0" dirty="0" err="1" smtClean="0"/>
              <a:t>offical</a:t>
            </a:r>
            <a:r>
              <a:rPr lang="en-US" altLang="zh-CN" baseline="0" dirty="0" smtClean="0"/>
              <a:t> support anymore. now all old objects and methods are hidden.</a:t>
            </a:r>
          </a:p>
          <a:p>
            <a:endParaRPr lang="zh-CN" alt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CM</a:t>
            </a:r>
            <a:r>
              <a:rPr lang="en-US" altLang="zh-CN" baseline="0" dirty="0" smtClean="0"/>
              <a:t> has a lot of </a:t>
            </a:r>
            <a:r>
              <a:rPr lang="en-US" altLang="zh-CN" baseline="0" dirty="0" err="1" smtClean="0"/>
              <a:t>possbility</a:t>
            </a:r>
            <a:r>
              <a:rPr lang="en-US" altLang="zh-CN" baseline="0" dirty="0" smtClean="0"/>
              <a:t> but complex. Render style object, find the </a:t>
            </a:r>
            <a:r>
              <a:rPr lang="en-US" altLang="zh-CN" baseline="0" dirty="0" err="1" smtClean="0"/>
              <a:t>renderstly.e</a:t>
            </a:r>
            <a:r>
              <a:rPr lang="en-US" altLang="zh-CN" baseline="0" dirty="0" smtClean="0"/>
              <a:t> color, it is easy to know , create a new one.</a:t>
            </a:r>
          </a:p>
          <a:p>
            <a:r>
              <a:rPr lang="en-US" altLang="zh-CN" baseline="0" dirty="0" smtClean="0"/>
              <a:t>It is not so easy as the old methods.</a:t>
            </a:r>
          </a:p>
          <a:p>
            <a:endParaRPr lang="en-US" altLang="zh-CN" baseline="0" dirty="0" smtClean="0"/>
          </a:p>
          <a:p>
            <a:endParaRPr lang="en-US" altLang="zh-CN" baseline="0" dirty="0" smtClean="0"/>
          </a:p>
          <a:p>
            <a:r>
              <a:rPr lang="en-US" altLang="zh-CN" baseline="0" dirty="0" smtClean="0"/>
              <a:t>This is not the </a:t>
            </a:r>
            <a:r>
              <a:rPr lang="en-US" altLang="zh-CN" baseline="0" dirty="0" err="1" smtClean="0"/>
              <a:t>cae</a:t>
            </a:r>
            <a:r>
              <a:rPr lang="en-US" altLang="zh-CN" baseline="0" dirty="0" smtClean="0"/>
              <a:t> anymore  . The way that we expose have a lib </a:t>
            </a:r>
            <a:r>
              <a:rPr lang="en-US" altLang="zh-CN" baseline="0" dirty="0" err="1" smtClean="0"/>
              <a:t>autodesk</a:t>
            </a:r>
            <a:r>
              <a:rPr lang="en-US" altLang="zh-CN" baseline="0" dirty="0" smtClean="0"/>
              <a:t> common </a:t>
            </a:r>
            <a:r>
              <a:rPr lang="en-US" altLang="zh-CN" baseline="0" dirty="0" err="1" smtClean="0"/>
              <a:t>libs</a:t>
            </a:r>
            <a:r>
              <a:rPr lang="en-US" altLang="zh-CN" baseline="0" dirty="0" smtClean="0"/>
              <a:t>, Lib across </a:t>
            </a:r>
            <a:r>
              <a:rPr lang="en-US" altLang="zh-CN" baseline="0" dirty="0" err="1" smtClean="0"/>
              <a:t>autodesk</a:t>
            </a:r>
            <a:r>
              <a:rPr lang="en-US" altLang="zh-CN" baseline="0" dirty="0" smtClean="0"/>
              <a:t> products. </a:t>
            </a:r>
            <a:r>
              <a:rPr lang="en-US" altLang="zh-CN" baseline="0" dirty="0" err="1" smtClean="0"/>
              <a:t>Libs</a:t>
            </a:r>
            <a:r>
              <a:rPr lang="en-US" altLang="zh-CN" baseline="0" dirty="0" smtClean="0"/>
              <a:t> contains assets. The contain Assets that can be </a:t>
            </a:r>
            <a:r>
              <a:rPr lang="en-US" altLang="zh-CN" baseline="0" dirty="0" err="1" smtClean="0"/>
              <a:t>aprranece</a:t>
            </a:r>
            <a:r>
              <a:rPr lang="en-US" altLang="zh-CN" baseline="0" dirty="0" smtClean="0"/>
              <a:t> or be a </a:t>
            </a:r>
            <a:r>
              <a:rPr lang="en-US" altLang="zh-CN" baseline="0" dirty="0" err="1" smtClean="0"/>
              <a:t>mateial</a:t>
            </a:r>
            <a:r>
              <a:rPr lang="en-US" altLang="zh-CN" baseline="0" dirty="0" smtClean="0"/>
              <a:t>. Asset is Just list of named values. </a:t>
            </a:r>
            <a:r>
              <a:rPr lang="en-US" altLang="zh-CN" baseline="0" dirty="0" err="1" smtClean="0"/>
              <a:t>Depens</a:t>
            </a:r>
            <a:r>
              <a:rPr lang="en-US" altLang="zh-CN" baseline="0" dirty="0" smtClean="0"/>
              <a:t> on the </a:t>
            </a:r>
            <a:r>
              <a:rPr lang="en-US" altLang="zh-CN" baseline="0" dirty="0" err="1" smtClean="0"/>
              <a:t>assest</a:t>
            </a:r>
            <a:r>
              <a:rPr lang="en-US" altLang="zh-CN" baseline="0" dirty="0" smtClean="0"/>
              <a:t> , So it is get a little </a:t>
            </a:r>
            <a:r>
              <a:rPr lang="en-US" altLang="zh-CN" baseline="0" dirty="0" err="1" smtClean="0"/>
              <a:t>complecaite</a:t>
            </a:r>
            <a:r>
              <a:rPr lang="en-US" altLang="zh-CN" baseline="0" dirty="0" smtClean="0"/>
              <a:t> </a:t>
            </a:r>
          </a:p>
          <a:p>
            <a:endParaRPr lang="en-US" altLang="zh-CN" baseline="0" dirty="0" smtClean="0"/>
          </a:p>
          <a:p>
            <a:r>
              <a:rPr lang="en-US" altLang="zh-CN" baseline="0" dirty="0" smtClean="0"/>
              <a:t>You have a </a:t>
            </a:r>
            <a:r>
              <a:rPr lang="en-US" altLang="zh-CN" baseline="0" dirty="0" err="1" smtClean="0"/>
              <a:t>librairies</a:t>
            </a:r>
            <a:r>
              <a:rPr lang="en-US" altLang="zh-CN" baseline="0" dirty="0" smtClean="0"/>
              <a:t> of collections of assets. </a:t>
            </a:r>
          </a:p>
          <a:p>
            <a:endParaRPr lang="en-US" altLang="zh-CN" baseline="0" dirty="0" smtClean="0"/>
          </a:p>
          <a:p>
            <a:r>
              <a:rPr lang="en-US" altLang="zh-CN" baseline="0" dirty="0" smtClean="0"/>
              <a:t>Very depends on what assets is</a:t>
            </a:r>
          </a:p>
          <a:p>
            <a:endParaRPr lang="en-US" altLang="zh-CN" baseline="0" dirty="0" smtClean="0"/>
          </a:p>
          <a:p>
            <a:r>
              <a:rPr lang="en-US" altLang="zh-CN" baseline="0" dirty="0" smtClean="0"/>
              <a:t>It is not self-document , </a:t>
            </a:r>
            <a:r>
              <a:rPr lang="en-US" altLang="zh-CN" baseline="0" dirty="0" err="1" smtClean="0"/>
              <a:t>desribing</a:t>
            </a:r>
            <a:r>
              <a:rPr lang="en-US" altLang="zh-CN" baseline="0" dirty="0" smtClean="0"/>
              <a:t> each type.</a:t>
            </a:r>
          </a:p>
          <a:p>
            <a:endParaRPr lang="en-US" altLang="zh-CN" baseline="0" dirty="0" smtClean="0"/>
          </a:p>
          <a:p>
            <a:r>
              <a:rPr lang="en-US" altLang="zh-CN" baseline="0" dirty="0" smtClean="0"/>
              <a:t>Also have a document assets. Be used to apply color to a face, then when you </a:t>
            </a:r>
            <a:r>
              <a:rPr lang="en-US" altLang="zh-CN" baseline="0" dirty="0" err="1" smtClean="0"/>
              <a:t>ar</a:t>
            </a:r>
            <a:r>
              <a:rPr lang="en-US" altLang="zh-CN" baseline="0" dirty="0" smtClean="0"/>
              <a:t> </a:t>
            </a:r>
          </a:p>
          <a:p>
            <a:r>
              <a:rPr lang="en-US" altLang="zh-CN" baseline="0" dirty="0" smtClean="0"/>
              <a:t>Ding un the </a:t>
            </a:r>
            <a:r>
              <a:rPr lang="en-US" altLang="zh-CN" baseline="0" dirty="0" err="1" smtClean="0"/>
              <a:t>ui</a:t>
            </a:r>
            <a:r>
              <a:rPr lang="en-US" altLang="zh-CN" baseline="0" dirty="0" smtClean="0"/>
              <a:t>, you have </a:t>
            </a:r>
            <a:r>
              <a:rPr lang="en-US" altLang="zh-CN" baseline="0" dirty="0" err="1" smtClean="0"/>
              <a:t>ti</a:t>
            </a:r>
            <a:r>
              <a:rPr lang="en-US" altLang="zh-CN" baseline="0" dirty="0" smtClean="0"/>
              <a:t> list what is </a:t>
            </a:r>
            <a:r>
              <a:rPr lang="en-US" altLang="zh-CN" baseline="0" dirty="0" err="1" smtClean="0"/>
              <a:t>avaible</a:t>
            </a:r>
            <a:r>
              <a:rPr lang="en-US" altLang="zh-CN" baseline="0" dirty="0" smtClean="0"/>
              <a:t> in the document. </a:t>
            </a:r>
          </a:p>
          <a:p>
            <a:r>
              <a:rPr lang="en-US" altLang="zh-CN" baseline="0" dirty="0" err="1" smtClean="0"/>
              <a:t>aPI</a:t>
            </a:r>
            <a:r>
              <a:rPr lang="en-US" altLang="zh-CN" baseline="0" dirty="0" smtClean="0"/>
              <a:t> can access the document, then this is just high level. Document is well written </a:t>
            </a:r>
          </a:p>
          <a:p>
            <a:endParaRPr lang="zh-CN" alt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Materials</a:t>
            </a:r>
            <a:r>
              <a:rPr lang="en-US" altLang="zh-CN" baseline="0" dirty="0" smtClean="0"/>
              <a:t> simplest assets. Name:  combine the two: color, </a:t>
            </a:r>
          </a:p>
          <a:p>
            <a:r>
              <a:rPr lang="en-US" altLang="zh-CN" baseline="0" dirty="0" smtClean="0"/>
              <a:t>Different types will values. For the middle. That will be documented.</a:t>
            </a:r>
          </a:p>
          <a:p>
            <a:endParaRPr lang="en-US" altLang="zh-CN" baseline="0" dirty="0" smtClean="0"/>
          </a:p>
          <a:p>
            <a:endParaRPr lang="zh-CN" alt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36</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US" dirty="0" smtClean="0"/>
              <a:t>The API interface for iFeatures has been redesigned to make them easier understand and use.  For backward compatibility, the old interface still works but has been hidden.  With the new interface, an </a:t>
            </a:r>
            <a:r>
              <a:rPr lang="en-US" dirty="0" err="1" smtClean="0"/>
              <a:t>iFeature</a:t>
            </a:r>
            <a:r>
              <a:rPr lang="en-US" dirty="0" smtClean="0"/>
              <a:t> is like all other parts features; it is represented by a single object and is accessible from the </a:t>
            </a:r>
            <a:r>
              <a:rPr lang="en-US" dirty="0" err="1" smtClean="0"/>
              <a:t>PartFeatures</a:t>
            </a:r>
            <a:r>
              <a:rPr lang="en-US" dirty="0" smtClean="0"/>
              <a:t> collection.  </a:t>
            </a:r>
            <a:endParaRPr lang="en-US" b="1" dirty="0" smtClean="0"/>
          </a:p>
          <a:p>
            <a:pPr>
              <a:defRPr/>
            </a:pPr>
            <a:endParaRPr lang="en-US" dirty="0" smtClean="0"/>
          </a:p>
          <a:p>
            <a:pPr>
              <a:defRPr/>
            </a:pPr>
            <a:r>
              <a:rPr lang="en-US" dirty="0" smtClean="0"/>
              <a:t>In addition to simplifying the </a:t>
            </a:r>
            <a:r>
              <a:rPr lang="en-US" dirty="0" err="1" smtClean="0"/>
              <a:t>iFeature</a:t>
            </a:r>
            <a:r>
              <a:rPr lang="en-US" dirty="0" smtClean="0"/>
              <a:t> interface, support for table driven iFeatures has also been added.  </a:t>
            </a:r>
            <a:endParaRPr lang="en-US" b="1" dirty="0" smtClean="0"/>
          </a:p>
          <a:p>
            <a:pPr>
              <a:defRPr/>
            </a:pPr>
            <a:endParaRPr lang="en-US" dirty="0" smtClean="0"/>
          </a:p>
          <a:p>
            <a:pPr>
              <a:defRPr/>
            </a:pPr>
            <a:r>
              <a:rPr lang="en-US" dirty="0" smtClean="0"/>
              <a:t>To help with performance there is now the ability to batch suppress and unsuppress a list of features.</a:t>
            </a:r>
          </a:p>
          <a:p>
            <a:pPr>
              <a:defRPr/>
            </a:pPr>
            <a:endParaRPr lang="en-US" dirty="0" smtClean="0"/>
          </a:p>
          <a:p>
            <a:pPr>
              <a:defRPr/>
            </a:pPr>
            <a:r>
              <a:rPr lang="en-US" dirty="0" smtClean="0"/>
              <a:t>The extrude command now supports the ability to extrude to a point.  This is also supported through the API.</a:t>
            </a:r>
            <a:endParaRPr lang="en-US" dirty="0"/>
          </a:p>
        </p:txBody>
      </p:sp>
      <p:sp>
        <p:nvSpPr>
          <p:cNvPr id="4" name="Slide Number Placeholder 3"/>
          <p:cNvSpPr>
            <a:spLocks noGrp="1"/>
          </p:cNvSpPr>
          <p:nvPr>
            <p:ph type="sldNum" sz="quarter" idx="5"/>
          </p:nvPr>
        </p:nvSpPr>
        <p:spPr/>
        <p:txBody>
          <a:bodyPr/>
          <a:lstStyle/>
          <a:p>
            <a:pPr>
              <a:defRPr/>
            </a:pPr>
            <a:fld id="{FB564CAA-ECEE-4209-B464-B7D18A298148}"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p>
          <a:p>
            <a:r>
              <a:rPr lang="en-US" dirty="0" smtClean="0"/>
              <a:t>'// Sample </a:t>
            </a:r>
          </a:p>
          <a:p>
            <a:r>
              <a:rPr lang="en-US" dirty="0" smtClean="0"/>
              <a:t>'//</a:t>
            </a:r>
          </a:p>
          <a:p>
            <a:r>
              <a:rPr lang="en-US" dirty="0" smtClean="0"/>
              <a:t>'// Use: </a:t>
            </a:r>
            <a:r>
              <a:rPr lang="en-US" dirty="0" err="1" smtClean="0"/>
              <a:t>iFeature</a:t>
            </a:r>
            <a:r>
              <a:rPr lang="en-US" dirty="0" smtClean="0"/>
              <a:t> Insertion</a:t>
            </a:r>
          </a:p>
          <a:p>
            <a:r>
              <a:rPr lang="en-US" dirty="0" smtClean="0"/>
              <a:t>'/////////////////////////////////////////////////////////////////////////////////////////////////////////////</a:t>
            </a:r>
          </a:p>
          <a:p>
            <a:r>
              <a:rPr lang="en-US" dirty="0" smtClean="0"/>
              <a:t>Public Sub </a:t>
            </a:r>
            <a:r>
              <a:rPr lang="en-US" dirty="0" err="1" smtClean="0"/>
              <a:t>iFeatureInsertion</a:t>
            </a:r>
            <a:r>
              <a:rPr lang="en-US" dirty="0" smtClean="0"/>
              <a:t>()</a:t>
            </a:r>
          </a:p>
          <a:p>
            <a:endParaRPr lang="en-US" dirty="0" smtClean="0"/>
          </a:p>
          <a:p>
            <a:r>
              <a:rPr lang="en-US" dirty="0" smtClean="0"/>
              <a:t>    Dim </a:t>
            </a:r>
            <a:r>
              <a:rPr lang="en-US" dirty="0" err="1" smtClean="0"/>
              <a:t>oCompDef</a:t>
            </a:r>
            <a:r>
              <a:rPr lang="en-US" dirty="0" smtClean="0"/>
              <a:t> As </a:t>
            </a:r>
            <a:r>
              <a:rPr lang="en-US" dirty="0" err="1" smtClean="0"/>
              <a:t>PartComponentDefinition</a:t>
            </a:r>
            <a:endParaRPr lang="en-US" dirty="0" smtClean="0"/>
          </a:p>
          <a:p>
            <a:r>
              <a:rPr lang="en-US" dirty="0" smtClean="0"/>
              <a:t>    Set </a:t>
            </a:r>
            <a:r>
              <a:rPr lang="en-US" dirty="0" err="1" smtClean="0"/>
              <a:t>oCompDef</a:t>
            </a:r>
            <a:r>
              <a:rPr lang="en-US" dirty="0" smtClean="0"/>
              <a:t> = </a:t>
            </a:r>
            <a:r>
              <a:rPr lang="en-US" dirty="0" err="1" smtClean="0"/>
              <a:t>ThisApplication.ActiveDocument.ComponentDefinition</a:t>
            </a:r>
            <a:endParaRPr lang="en-US" dirty="0" smtClean="0"/>
          </a:p>
          <a:p>
            <a:r>
              <a:rPr lang="en-US" dirty="0" smtClean="0"/>
              <a:t>    </a:t>
            </a:r>
          </a:p>
          <a:p>
            <a:r>
              <a:rPr lang="en-US" dirty="0" smtClean="0"/>
              <a:t>    Dim </a:t>
            </a:r>
            <a:r>
              <a:rPr lang="en-US" dirty="0" err="1" smtClean="0"/>
              <a:t>oTG</a:t>
            </a:r>
            <a:r>
              <a:rPr lang="en-US" dirty="0" smtClean="0"/>
              <a:t> As </a:t>
            </a:r>
            <a:r>
              <a:rPr lang="en-US" dirty="0" err="1" smtClean="0"/>
              <a:t>TransientGeometry</a:t>
            </a:r>
            <a:endParaRPr lang="en-US" dirty="0" smtClean="0"/>
          </a:p>
          <a:p>
            <a:r>
              <a:rPr lang="en-US" dirty="0" smtClean="0"/>
              <a:t>    Set </a:t>
            </a:r>
            <a:r>
              <a:rPr lang="en-US" dirty="0" err="1" smtClean="0"/>
              <a:t>oTG</a:t>
            </a:r>
            <a:r>
              <a:rPr lang="en-US" dirty="0" smtClean="0"/>
              <a:t> = </a:t>
            </a:r>
            <a:r>
              <a:rPr lang="en-US" dirty="0" err="1" smtClean="0"/>
              <a:t>ThisApplication.TransientGeometry</a:t>
            </a:r>
            <a:endParaRPr lang="en-US" dirty="0" smtClean="0"/>
          </a:p>
          <a:p>
            <a:r>
              <a:rPr lang="en-US" dirty="0" smtClean="0"/>
              <a:t>    </a:t>
            </a:r>
          </a:p>
          <a:p>
            <a:r>
              <a:rPr lang="en-US" dirty="0" smtClean="0"/>
              <a:t>    ' Arbitrarily get the start face of the first extrusion.</a:t>
            </a:r>
          </a:p>
          <a:p>
            <a:r>
              <a:rPr lang="en-US" dirty="0" smtClean="0"/>
              <a:t>    Dim </a:t>
            </a:r>
            <a:r>
              <a:rPr lang="en-US" dirty="0" err="1" smtClean="0"/>
              <a:t>oFace</a:t>
            </a:r>
            <a:r>
              <a:rPr lang="en-US" dirty="0" smtClean="0"/>
              <a:t> As Face</a:t>
            </a:r>
          </a:p>
          <a:p>
            <a:r>
              <a:rPr lang="en-US" dirty="0" smtClean="0"/>
              <a:t>    Set </a:t>
            </a:r>
            <a:r>
              <a:rPr lang="en-US" dirty="0" err="1" smtClean="0"/>
              <a:t>oFace</a:t>
            </a:r>
            <a:r>
              <a:rPr lang="en-US" dirty="0" smtClean="0"/>
              <a:t> = </a:t>
            </a:r>
            <a:r>
              <a:rPr lang="en-US" dirty="0" err="1" smtClean="0"/>
              <a:t>oCompDef.Features.ExtrudeFeatures.Item</a:t>
            </a:r>
            <a:r>
              <a:rPr lang="en-US" dirty="0" smtClean="0"/>
              <a:t>(1).</a:t>
            </a:r>
            <a:r>
              <a:rPr lang="en-US" dirty="0" err="1" smtClean="0"/>
              <a:t>EndFaces.Item</a:t>
            </a:r>
            <a:r>
              <a:rPr lang="en-US" dirty="0" smtClean="0"/>
              <a:t>(1)</a:t>
            </a:r>
          </a:p>
          <a:p>
            <a:r>
              <a:rPr lang="en-US" dirty="0" smtClean="0"/>
              <a:t>    </a:t>
            </a:r>
          </a:p>
          <a:p>
            <a:r>
              <a:rPr lang="en-US" dirty="0" smtClean="0"/>
              <a:t>    ' Create the definition object for the specified </a:t>
            </a:r>
            <a:r>
              <a:rPr lang="en-US" dirty="0" err="1" smtClean="0"/>
              <a:t>ide</a:t>
            </a:r>
            <a:r>
              <a:rPr lang="en-US" dirty="0" smtClean="0"/>
              <a:t> file.</a:t>
            </a:r>
          </a:p>
          <a:p>
            <a:r>
              <a:rPr lang="en-US" dirty="0" smtClean="0"/>
              <a:t>    Dim </a:t>
            </a:r>
            <a:r>
              <a:rPr lang="en-US" dirty="0" err="1" smtClean="0"/>
              <a:t>oiFeatDef</a:t>
            </a:r>
            <a:r>
              <a:rPr lang="en-US" dirty="0" smtClean="0"/>
              <a:t> As </a:t>
            </a:r>
            <a:r>
              <a:rPr lang="en-US" dirty="0" err="1" smtClean="0"/>
              <a:t>iFeatureDefinition</a:t>
            </a:r>
            <a:endParaRPr lang="en-US" dirty="0" smtClean="0"/>
          </a:p>
          <a:p>
            <a:r>
              <a:rPr lang="en-US" dirty="0" smtClean="0"/>
              <a:t>    Set </a:t>
            </a:r>
            <a:r>
              <a:rPr lang="en-US" dirty="0" err="1" smtClean="0"/>
              <a:t>oiFeatDef</a:t>
            </a:r>
            <a:r>
              <a:rPr lang="en-US" dirty="0" smtClean="0"/>
              <a:t> = </a:t>
            </a:r>
            <a:r>
              <a:rPr lang="en-US" dirty="0" err="1" smtClean="0"/>
              <a:t>oCompDef.Features.iFeatures.CreateiFeatureDefinition</a:t>
            </a:r>
            <a:r>
              <a:rPr lang="en-US" dirty="0" smtClean="0"/>
              <a:t>( _</a:t>
            </a:r>
          </a:p>
          <a:p>
            <a:r>
              <a:rPr lang="en-US" dirty="0" smtClean="0"/>
              <a:t>        "C:\Program Files\Autodesk\Inventor 2009\Catalog\Geometric Shapes\Cone_Rounded.ide")</a:t>
            </a:r>
          </a:p>
          <a:p>
            <a:endParaRPr lang="en-US" dirty="0" smtClean="0"/>
          </a:p>
          <a:p>
            <a:r>
              <a:rPr lang="en-US" dirty="0" smtClean="0"/>
              <a:t>    ' Set the </a:t>
            </a:r>
            <a:r>
              <a:rPr lang="en-US" dirty="0" err="1" smtClean="0"/>
              <a:t>iFeature</a:t>
            </a:r>
            <a:r>
              <a:rPr lang="en-US" dirty="0" smtClean="0"/>
              <a:t> input values.</a:t>
            </a:r>
          </a:p>
          <a:p>
            <a:r>
              <a:rPr lang="en-US" dirty="0" smtClean="0"/>
              <a:t>    Dim </a:t>
            </a:r>
            <a:r>
              <a:rPr lang="en-US" dirty="0" err="1" smtClean="0"/>
              <a:t>oiFeatInput</a:t>
            </a:r>
            <a:r>
              <a:rPr lang="en-US" dirty="0" smtClean="0"/>
              <a:t> As </a:t>
            </a:r>
            <a:r>
              <a:rPr lang="en-US" dirty="0" err="1" smtClean="0"/>
              <a:t>iFeatureInput</a:t>
            </a:r>
            <a:endParaRPr lang="en-US" dirty="0" smtClean="0"/>
          </a:p>
          <a:p>
            <a:r>
              <a:rPr lang="en-US" dirty="0" smtClean="0"/>
              <a:t>    Dim </a:t>
            </a:r>
            <a:r>
              <a:rPr lang="en-US" dirty="0" err="1" smtClean="0"/>
              <a:t>oParamInput</a:t>
            </a:r>
            <a:r>
              <a:rPr lang="en-US" dirty="0" smtClean="0"/>
              <a:t> As </a:t>
            </a:r>
            <a:r>
              <a:rPr lang="en-US" dirty="0" err="1" smtClean="0"/>
              <a:t>iFeatureParameterInput</a:t>
            </a:r>
            <a:endParaRPr lang="en-US" dirty="0" smtClean="0"/>
          </a:p>
          <a:p>
            <a:r>
              <a:rPr lang="en-US" dirty="0" smtClean="0"/>
              <a:t>    </a:t>
            </a:r>
          </a:p>
          <a:p>
            <a:r>
              <a:rPr lang="en-US" dirty="0" smtClean="0"/>
              <a:t>    For Each </a:t>
            </a:r>
            <a:r>
              <a:rPr lang="en-US" dirty="0" err="1" smtClean="0"/>
              <a:t>oiFeatInput</a:t>
            </a:r>
            <a:r>
              <a:rPr lang="en-US" dirty="0" smtClean="0"/>
              <a:t> In </a:t>
            </a:r>
            <a:r>
              <a:rPr lang="en-US" dirty="0" err="1" smtClean="0"/>
              <a:t>oiFeatDef.iFeatureInputs</a:t>
            </a:r>
            <a:endParaRPr lang="en-US" dirty="0" smtClean="0"/>
          </a:p>
          <a:p>
            <a:r>
              <a:rPr lang="en-US" dirty="0" smtClean="0"/>
              <a:t>    </a:t>
            </a:r>
          </a:p>
          <a:p>
            <a:r>
              <a:rPr lang="en-US" dirty="0" smtClean="0"/>
              <a:t>        Select Case </a:t>
            </a:r>
            <a:r>
              <a:rPr lang="en-US" dirty="0" err="1" smtClean="0"/>
              <a:t>oiFeatInput.Name</a:t>
            </a:r>
            <a:endParaRPr lang="en-US" dirty="0" smtClean="0"/>
          </a:p>
          <a:p>
            <a:r>
              <a:rPr lang="en-US" dirty="0" smtClean="0"/>
              <a:t>        </a:t>
            </a:r>
          </a:p>
          <a:p>
            <a:r>
              <a:rPr lang="en-US" dirty="0" smtClean="0"/>
              <a:t>            Case "Sketch Plane"</a:t>
            </a:r>
          </a:p>
          <a:p>
            <a:r>
              <a:rPr lang="en-US" dirty="0" smtClean="0"/>
              <a:t>                Dim </a:t>
            </a:r>
            <a:r>
              <a:rPr lang="en-US" dirty="0" err="1" smtClean="0"/>
              <a:t>oPlaneInput</a:t>
            </a:r>
            <a:r>
              <a:rPr lang="en-US" dirty="0" smtClean="0"/>
              <a:t> As </a:t>
            </a:r>
            <a:r>
              <a:rPr lang="en-US" dirty="0" err="1" smtClean="0"/>
              <a:t>iFeatureSketchPlaneInput</a:t>
            </a:r>
            <a:endParaRPr lang="en-US" dirty="0" smtClean="0"/>
          </a:p>
          <a:p>
            <a:r>
              <a:rPr lang="en-US" dirty="0" smtClean="0"/>
              <a:t>                Set </a:t>
            </a:r>
            <a:r>
              <a:rPr lang="en-US" dirty="0" err="1" smtClean="0"/>
              <a:t>oPlaneInput</a:t>
            </a:r>
            <a:r>
              <a:rPr lang="en-US" dirty="0" smtClean="0"/>
              <a:t> = </a:t>
            </a:r>
            <a:r>
              <a:rPr lang="en-US" dirty="0" err="1" smtClean="0"/>
              <a:t>oiFeatInput</a:t>
            </a:r>
            <a:endParaRPr lang="en-US" dirty="0" smtClean="0"/>
          </a:p>
          <a:p>
            <a:r>
              <a:rPr lang="en-US" dirty="0" smtClean="0"/>
              <a:t>                </a:t>
            </a:r>
            <a:r>
              <a:rPr lang="en-US" dirty="0" err="1" smtClean="0"/>
              <a:t>oPlaneInput.PlaneInput</a:t>
            </a:r>
            <a:r>
              <a:rPr lang="en-US" dirty="0" smtClean="0"/>
              <a:t> = </a:t>
            </a:r>
            <a:r>
              <a:rPr lang="en-US" dirty="0" err="1" smtClean="0"/>
              <a:t>oFace</a:t>
            </a:r>
            <a:endParaRPr lang="en-US" dirty="0" smtClean="0"/>
          </a:p>
          <a:p>
            <a:r>
              <a:rPr lang="en-US" dirty="0" smtClean="0"/>
              <a:t>                Call </a:t>
            </a:r>
            <a:r>
              <a:rPr lang="en-US" dirty="0" err="1" smtClean="0"/>
              <a:t>oPlaneInput.SetPosition</a:t>
            </a:r>
            <a:r>
              <a:rPr lang="en-US" dirty="0" smtClean="0"/>
              <a:t>(</a:t>
            </a:r>
            <a:r>
              <a:rPr lang="en-US" dirty="0" err="1" smtClean="0"/>
              <a:t>oTG.CreatePoint</a:t>
            </a:r>
            <a:r>
              <a:rPr lang="en-US" dirty="0" smtClean="0"/>
              <a:t>(5, 5, 0.1), </a:t>
            </a:r>
            <a:r>
              <a:rPr lang="en-US" dirty="0" err="1" smtClean="0"/>
              <a:t>oTG.CreateVector</a:t>
            </a:r>
            <a:r>
              <a:rPr lang="en-US" dirty="0" smtClean="0"/>
              <a:t>(1, 0, 0), 0)</a:t>
            </a:r>
          </a:p>
          <a:p>
            <a:r>
              <a:rPr lang="en-US" dirty="0" smtClean="0"/>
              <a:t>            </a:t>
            </a:r>
          </a:p>
          <a:p>
            <a:r>
              <a:rPr lang="en-US" dirty="0" smtClean="0"/>
              <a:t>            Case "Diameter"</a:t>
            </a:r>
          </a:p>
          <a:p>
            <a:r>
              <a:rPr lang="en-US" dirty="0" smtClean="0"/>
              <a:t>                Set </a:t>
            </a:r>
            <a:r>
              <a:rPr lang="en-US" dirty="0" err="1" smtClean="0"/>
              <a:t>oParamInput</a:t>
            </a:r>
            <a:r>
              <a:rPr lang="en-US" dirty="0" smtClean="0"/>
              <a:t> = </a:t>
            </a:r>
            <a:r>
              <a:rPr lang="en-US" dirty="0" err="1" smtClean="0"/>
              <a:t>oiFeatInput</a:t>
            </a:r>
            <a:endParaRPr lang="en-US" dirty="0" smtClean="0"/>
          </a:p>
          <a:p>
            <a:r>
              <a:rPr lang="en-US" dirty="0" smtClean="0"/>
              <a:t>                </a:t>
            </a:r>
            <a:r>
              <a:rPr lang="en-US" dirty="0" err="1" smtClean="0"/>
              <a:t>oParamInput.Expression</a:t>
            </a:r>
            <a:r>
              <a:rPr lang="en-US" dirty="0" smtClean="0"/>
              <a:t> = ".7 in"</a:t>
            </a:r>
          </a:p>
          <a:p>
            <a:r>
              <a:rPr lang="en-US" dirty="0" smtClean="0"/>
              <a:t>                </a:t>
            </a:r>
          </a:p>
          <a:p>
            <a:r>
              <a:rPr lang="en-US" dirty="0" smtClean="0"/>
              <a:t>            Case "Height"</a:t>
            </a:r>
          </a:p>
          <a:p>
            <a:r>
              <a:rPr lang="en-US" dirty="0" smtClean="0"/>
              <a:t>                Set </a:t>
            </a:r>
            <a:r>
              <a:rPr lang="en-US" dirty="0" err="1" smtClean="0"/>
              <a:t>oParamInput</a:t>
            </a:r>
            <a:r>
              <a:rPr lang="en-US" dirty="0" smtClean="0"/>
              <a:t> = </a:t>
            </a:r>
            <a:r>
              <a:rPr lang="en-US" dirty="0" err="1" smtClean="0"/>
              <a:t>oiFeatInput</a:t>
            </a:r>
            <a:endParaRPr lang="en-US" dirty="0" smtClean="0"/>
          </a:p>
          <a:p>
            <a:r>
              <a:rPr lang="en-US" dirty="0" smtClean="0"/>
              <a:t>                </a:t>
            </a:r>
            <a:r>
              <a:rPr lang="en-US" dirty="0" err="1" smtClean="0"/>
              <a:t>oParamInput.Expression</a:t>
            </a:r>
            <a:r>
              <a:rPr lang="en-US" dirty="0" smtClean="0"/>
              <a:t> = "10.0 in"</a:t>
            </a:r>
          </a:p>
          <a:p>
            <a:r>
              <a:rPr lang="en-US" dirty="0" smtClean="0"/>
              <a:t>                </a:t>
            </a:r>
          </a:p>
          <a:p>
            <a:r>
              <a:rPr lang="en-US" dirty="0" smtClean="0"/>
              <a:t>            Case "Radius"</a:t>
            </a:r>
          </a:p>
          <a:p>
            <a:r>
              <a:rPr lang="en-US" dirty="0" smtClean="0"/>
              <a:t>                Set </a:t>
            </a:r>
            <a:r>
              <a:rPr lang="en-US" dirty="0" err="1" smtClean="0"/>
              <a:t>oParamInput</a:t>
            </a:r>
            <a:r>
              <a:rPr lang="en-US" dirty="0" smtClean="0"/>
              <a:t> = </a:t>
            </a:r>
            <a:r>
              <a:rPr lang="en-US" dirty="0" err="1" smtClean="0"/>
              <a:t>oiFeatInput</a:t>
            </a:r>
            <a:endParaRPr lang="en-US" dirty="0" smtClean="0"/>
          </a:p>
          <a:p>
            <a:r>
              <a:rPr lang="en-US" dirty="0" smtClean="0"/>
              <a:t>                </a:t>
            </a:r>
            <a:r>
              <a:rPr lang="en-US" dirty="0" err="1" smtClean="0"/>
              <a:t>oParamInput.Expression</a:t>
            </a:r>
            <a:r>
              <a:rPr lang="en-US" dirty="0" smtClean="0"/>
              <a:t> = ".5 in"</a:t>
            </a:r>
          </a:p>
          <a:p>
            <a:r>
              <a:rPr lang="en-US" dirty="0" smtClean="0"/>
              <a:t>                </a:t>
            </a:r>
          </a:p>
          <a:p>
            <a:r>
              <a:rPr lang="en-US" dirty="0" smtClean="0"/>
              <a:t>        End Select</a:t>
            </a:r>
          </a:p>
          <a:p>
            <a:r>
              <a:rPr lang="en-US" dirty="0" smtClean="0"/>
              <a:t>    Next</a:t>
            </a:r>
          </a:p>
          <a:p>
            <a:endParaRPr lang="en-US" dirty="0" smtClean="0"/>
          </a:p>
          <a:p>
            <a:r>
              <a:rPr lang="en-US" dirty="0" smtClean="0"/>
              <a:t>    ' Create the </a:t>
            </a:r>
            <a:r>
              <a:rPr lang="en-US" dirty="0" err="1" smtClean="0"/>
              <a:t>iFeature</a:t>
            </a:r>
            <a:r>
              <a:rPr lang="en-US" dirty="0" smtClean="0"/>
              <a:t>.</a:t>
            </a:r>
          </a:p>
          <a:p>
            <a:r>
              <a:rPr lang="en-US" dirty="0" smtClean="0"/>
              <a:t>    Call </a:t>
            </a:r>
            <a:r>
              <a:rPr lang="en-US" dirty="0" err="1" smtClean="0"/>
              <a:t>oCompDef.Features.iFeatures.Add</a:t>
            </a:r>
            <a:r>
              <a:rPr lang="en-US" dirty="0" smtClean="0"/>
              <a:t>(</a:t>
            </a:r>
            <a:r>
              <a:rPr lang="en-US" dirty="0" err="1" smtClean="0"/>
              <a:t>oiFeatDef</a:t>
            </a:r>
            <a:r>
              <a:rPr lang="en-US" dirty="0" smtClean="0"/>
              <a:t>)</a:t>
            </a:r>
          </a:p>
          <a:p>
            <a:r>
              <a:rPr lang="en-US" dirty="0" smtClean="0"/>
              <a:t>    </a:t>
            </a:r>
          </a:p>
          <a:p>
            <a:r>
              <a:rPr lang="en-US" dirty="0" smtClean="0"/>
              <a:t>End Sub</a:t>
            </a:r>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Arial" charset="0"/>
                <a:ea typeface="+mn-ea"/>
                <a:cs typeface="+mn-cs"/>
              </a:rPr>
              <a:t>Public Sub </a:t>
            </a:r>
            <a:r>
              <a:rPr lang="en-US" sz="1200" b="1" kern="1200" dirty="0" err="1" smtClean="0">
                <a:solidFill>
                  <a:schemeClr val="tx1"/>
                </a:solidFill>
                <a:latin typeface="Arial" charset="0"/>
                <a:ea typeface="+mn-ea"/>
                <a:cs typeface="+mn-cs"/>
              </a:rPr>
              <a:t>PlaceTableDriveniFeature</a:t>
            </a:r>
            <a:r>
              <a:rPr lang="en-US" sz="1200" b="1" kern="1200" dirty="0" smtClean="0">
                <a:solidFill>
                  <a:schemeClr val="tx1"/>
                </a:solidFill>
                <a:latin typeface="Arial" charset="0"/>
                <a:ea typeface="+mn-ea"/>
                <a:cs typeface="+mn-cs"/>
              </a:rPr>
              <a:t>()</a:t>
            </a:r>
          </a:p>
          <a:p>
            <a:r>
              <a:rPr lang="en-US" sz="1200" b="1" kern="1200" dirty="0" smtClean="0">
                <a:solidFill>
                  <a:schemeClr val="tx1"/>
                </a:solidFill>
                <a:latin typeface="Arial" charset="0"/>
                <a:ea typeface="+mn-ea"/>
                <a:cs typeface="+mn-cs"/>
              </a:rPr>
              <a:t>    ' Get the part document and component definition of the active document.</a:t>
            </a:r>
          </a:p>
          <a:p>
            <a:r>
              <a:rPr lang="en-US" sz="1200" b="1" kern="1200" dirty="0" smtClean="0">
                <a:solidFill>
                  <a:schemeClr val="tx1"/>
                </a:solidFill>
                <a:latin typeface="Arial" charset="0"/>
                <a:ea typeface="+mn-ea"/>
                <a:cs typeface="+mn-cs"/>
              </a:rPr>
              <a:t>    On Error Resume Next</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oPartDoc</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PartDocument</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Set </a:t>
            </a:r>
            <a:r>
              <a:rPr lang="en-US" sz="1200" b="1" kern="1200" dirty="0" err="1" smtClean="0">
                <a:solidFill>
                  <a:schemeClr val="tx1"/>
                </a:solidFill>
                <a:latin typeface="Arial" charset="0"/>
                <a:ea typeface="+mn-ea"/>
                <a:cs typeface="+mn-cs"/>
              </a:rPr>
              <a:t>oPartDoc</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ThisApplication.ActiveDocument</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If Err Then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MsgBox</a:t>
            </a:r>
            <a:r>
              <a:rPr lang="en-US" sz="1200" b="1" kern="1200" dirty="0" smtClean="0">
                <a:solidFill>
                  <a:schemeClr val="tx1"/>
                </a:solidFill>
                <a:latin typeface="Arial" charset="0"/>
                <a:ea typeface="+mn-ea"/>
                <a:cs typeface="+mn-cs"/>
              </a:rPr>
              <a:t> "A part must be active."</a:t>
            </a:r>
          </a:p>
          <a:p>
            <a:r>
              <a:rPr lang="en-US" sz="1200" b="1" kern="1200" dirty="0" smtClean="0">
                <a:solidFill>
                  <a:schemeClr val="tx1"/>
                </a:solidFill>
                <a:latin typeface="Arial" charset="0"/>
                <a:ea typeface="+mn-ea"/>
                <a:cs typeface="+mn-cs"/>
              </a:rPr>
              <a:t>        Exit Sub</a:t>
            </a:r>
          </a:p>
          <a:p>
            <a:r>
              <a:rPr lang="en-US" sz="1200" b="1" kern="1200" dirty="0" smtClean="0">
                <a:solidFill>
                  <a:schemeClr val="tx1"/>
                </a:solidFill>
                <a:latin typeface="Arial" charset="0"/>
                <a:ea typeface="+mn-ea"/>
                <a:cs typeface="+mn-cs"/>
              </a:rPr>
              <a:t>    End If</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oPartDef</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PartComponentDefinition</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Set </a:t>
            </a:r>
            <a:r>
              <a:rPr lang="en-US" sz="1200" b="1" kern="1200" dirty="0" err="1" smtClean="0">
                <a:solidFill>
                  <a:schemeClr val="tx1"/>
                </a:solidFill>
                <a:latin typeface="Arial" charset="0"/>
                <a:ea typeface="+mn-ea"/>
                <a:cs typeface="+mn-cs"/>
              </a:rPr>
              <a:t>oPartDef</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oPartDoc.ComponentDefinition</a:t>
            </a:r>
            <a:endParaRPr lang="en-US" sz="1200" b="1" kern="1200" dirty="0" smtClean="0">
              <a:solidFill>
                <a:schemeClr val="tx1"/>
              </a:solidFill>
              <a:latin typeface="Arial" charset="0"/>
              <a:ea typeface="+mn-ea"/>
              <a:cs typeface="+mn-cs"/>
            </a:endParaRP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 Get the selected face to use as input for the </a:t>
            </a:r>
            <a:r>
              <a:rPr lang="en-US" sz="1200" b="1" kern="1200" dirty="0" err="1" smtClean="0">
                <a:solidFill>
                  <a:schemeClr val="tx1"/>
                </a:solidFill>
                <a:latin typeface="Arial" charset="0"/>
                <a:ea typeface="+mn-ea"/>
                <a:cs typeface="+mn-cs"/>
              </a:rPr>
              <a:t>iFeature</a:t>
            </a:r>
            <a:r>
              <a:rPr lang="en-US" sz="1200" b="1" kern="1200" dirty="0" smtClean="0">
                <a:solidFill>
                  <a:schemeClr val="tx1"/>
                </a:solidFill>
                <a:latin typeface="Arial" charset="0"/>
                <a:ea typeface="+mn-ea"/>
                <a:cs typeface="+mn-cs"/>
              </a:rPr>
              <a:t>.</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oFace</a:t>
            </a:r>
            <a:r>
              <a:rPr lang="en-US" sz="1200" b="1" kern="1200" dirty="0" smtClean="0">
                <a:solidFill>
                  <a:schemeClr val="tx1"/>
                </a:solidFill>
                <a:latin typeface="Arial" charset="0"/>
                <a:ea typeface="+mn-ea"/>
                <a:cs typeface="+mn-cs"/>
              </a:rPr>
              <a:t> As Face</a:t>
            </a:r>
          </a:p>
          <a:p>
            <a:r>
              <a:rPr lang="en-US" sz="1200" b="1" kern="1200" dirty="0" smtClean="0">
                <a:solidFill>
                  <a:schemeClr val="tx1"/>
                </a:solidFill>
                <a:latin typeface="Arial" charset="0"/>
                <a:ea typeface="+mn-ea"/>
                <a:cs typeface="+mn-cs"/>
              </a:rPr>
              <a:t>    Set </a:t>
            </a:r>
            <a:r>
              <a:rPr lang="en-US" sz="1200" b="1" kern="1200" dirty="0" err="1" smtClean="0">
                <a:solidFill>
                  <a:schemeClr val="tx1"/>
                </a:solidFill>
                <a:latin typeface="Arial" charset="0"/>
                <a:ea typeface="+mn-ea"/>
                <a:cs typeface="+mn-cs"/>
              </a:rPr>
              <a:t>oFace</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oPartDoc.SelectSet.Item</a:t>
            </a:r>
            <a:r>
              <a:rPr lang="en-US" sz="1200" b="1" kern="1200" dirty="0" smtClean="0">
                <a:solidFill>
                  <a:schemeClr val="tx1"/>
                </a:solidFill>
                <a:latin typeface="Arial" charset="0"/>
                <a:ea typeface="+mn-ea"/>
                <a:cs typeface="+mn-cs"/>
              </a:rPr>
              <a:t>(1)</a:t>
            </a:r>
          </a:p>
          <a:p>
            <a:r>
              <a:rPr lang="en-US" sz="1200" b="1" kern="1200" dirty="0" smtClean="0">
                <a:solidFill>
                  <a:schemeClr val="tx1"/>
                </a:solidFill>
                <a:latin typeface="Arial" charset="0"/>
                <a:ea typeface="+mn-ea"/>
                <a:cs typeface="+mn-cs"/>
              </a:rPr>
              <a:t>    If Err Then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MsgBox</a:t>
            </a:r>
            <a:r>
              <a:rPr lang="en-US" sz="1200" b="1" kern="1200" dirty="0" smtClean="0">
                <a:solidFill>
                  <a:schemeClr val="tx1"/>
                </a:solidFill>
                <a:latin typeface="Arial" charset="0"/>
                <a:ea typeface="+mn-ea"/>
                <a:cs typeface="+mn-cs"/>
              </a:rPr>
              <a:t> "A planar face must be selected."</a:t>
            </a:r>
          </a:p>
          <a:p>
            <a:r>
              <a:rPr lang="en-US" sz="1200" b="1" kern="1200" dirty="0" smtClean="0">
                <a:solidFill>
                  <a:schemeClr val="tx1"/>
                </a:solidFill>
                <a:latin typeface="Arial" charset="0"/>
                <a:ea typeface="+mn-ea"/>
                <a:cs typeface="+mn-cs"/>
              </a:rPr>
              <a:t>        Exit Sub</a:t>
            </a:r>
          </a:p>
          <a:p>
            <a:r>
              <a:rPr lang="en-US" sz="1200" b="1" kern="1200" dirty="0" smtClean="0">
                <a:solidFill>
                  <a:schemeClr val="tx1"/>
                </a:solidFill>
                <a:latin typeface="Arial" charset="0"/>
                <a:ea typeface="+mn-ea"/>
                <a:cs typeface="+mn-cs"/>
              </a:rPr>
              <a:t>    End If</a:t>
            </a:r>
          </a:p>
          <a:p>
            <a:r>
              <a:rPr lang="en-US" sz="1200" b="1" kern="1200" dirty="0" smtClean="0">
                <a:solidFill>
                  <a:schemeClr val="tx1"/>
                </a:solidFill>
                <a:latin typeface="Arial" charset="0"/>
                <a:ea typeface="+mn-ea"/>
                <a:cs typeface="+mn-cs"/>
              </a:rPr>
              <a:t>    On Error </a:t>
            </a:r>
            <a:r>
              <a:rPr lang="en-US" sz="1200" b="1" kern="1200" dirty="0" err="1" smtClean="0">
                <a:solidFill>
                  <a:schemeClr val="tx1"/>
                </a:solidFill>
                <a:latin typeface="Arial" charset="0"/>
                <a:ea typeface="+mn-ea"/>
                <a:cs typeface="+mn-cs"/>
              </a:rPr>
              <a:t>GoTo</a:t>
            </a:r>
            <a:r>
              <a:rPr lang="en-US" sz="1200" b="1" kern="1200" dirty="0" smtClean="0">
                <a:solidFill>
                  <a:schemeClr val="tx1"/>
                </a:solidFill>
                <a:latin typeface="Arial" charset="0"/>
                <a:ea typeface="+mn-ea"/>
                <a:cs typeface="+mn-cs"/>
              </a:rPr>
              <a:t> 0</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If </a:t>
            </a:r>
            <a:r>
              <a:rPr lang="en-US" sz="1200" b="1" kern="1200" dirty="0" err="1" smtClean="0">
                <a:solidFill>
                  <a:schemeClr val="tx1"/>
                </a:solidFill>
                <a:latin typeface="Arial" charset="0"/>
                <a:ea typeface="+mn-ea"/>
                <a:cs typeface="+mn-cs"/>
              </a:rPr>
              <a:t>oFace.SurfaceType</a:t>
            </a:r>
            <a:r>
              <a:rPr lang="en-US" sz="1200" b="1" kern="1200" dirty="0" smtClean="0">
                <a:solidFill>
                  <a:schemeClr val="tx1"/>
                </a:solidFill>
                <a:latin typeface="Arial" charset="0"/>
                <a:ea typeface="+mn-ea"/>
                <a:cs typeface="+mn-cs"/>
              </a:rPr>
              <a:t>  &lt;&gt; </a:t>
            </a:r>
            <a:r>
              <a:rPr lang="en-US" sz="1200" b="1" kern="1200" dirty="0" err="1" smtClean="0">
                <a:solidFill>
                  <a:schemeClr val="tx1"/>
                </a:solidFill>
                <a:latin typeface="Arial" charset="0"/>
                <a:ea typeface="+mn-ea"/>
                <a:cs typeface="+mn-cs"/>
              </a:rPr>
              <a:t>kPlaneSurface</a:t>
            </a:r>
            <a:r>
              <a:rPr lang="en-US" sz="1200" b="1" kern="1200" dirty="0" smtClean="0">
                <a:solidFill>
                  <a:schemeClr val="tx1"/>
                </a:solidFill>
                <a:latin typeface="Arial" charset="0"/>
                <a:ea typeface="+mn-ea"/>
                <a:cs typeface="+mn-cs"/>
              </a:rPr>
              <a:t> Then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MsgBox</a:t>
            </a:r>
            <a:r>
              <a:rPr lang="en-US" sz="1200" b="1" kern="1200" dirty="0" smtClean="0">
                <a:solidFill>
                  <a:schemeClr val="tx1"/>
                </a:solidFill>
                <a:latin typeface="Arial" charset="0"/>
                <a:ea typeface="+mn-ea"/>
                <a:cs typeface="+mn-cs"/>
              </a:rPr>
              <a:t> "A planar face must be selected."</a:t>
            </a:r>
          </a:p>
          <a:p>
            <a:r>
              <a:rPr lang="en-US" sz="1200" b="1" kern="1200" dirty="0" smtClean="0">
                <a:solidFill>
                  <a:schemeClr val="tx1"/>
                </a:solidFill>
                <a:latin typeface="Arial" charset="0"/>
                <a:ea typeface="+mn-ea"/>
                <a:cs typeface="+mn-cs"/>
              </a:rPr>
              <a:t>        Exit Sub</a:t>
            </a:r>
          </a:p>
          <a:p>
            <a:r>
              <a:rPr lang="en-US" sz="1200" b="1" kern="1200" dirty="0" smtClean="0">
                <a:solidFill>
                  <a:schemeClr val="tx1"/>
                </a:solidFill>
                <a:latin typeface="Arial" charset="0"/>
                <a:ea typeface="+mn-ea"/>
                <a:cs typeface="+mn-cs"/>
              </a:rPr>
              <a:t>    End If</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oFeatures</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PartFeatures</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Set </a:t>
            </a:r>
            <a:r>
              <a:rPr lang="en-US" sz="1200" b="1" kern="1200" dirty="0" err="1" smtClean="0">
                <a:solidFill>
                  <a:schemeClr val="tx1"/>
                </a:solidFill>
                <a:latin typeface="Arial" charset="0"/>
                <a:ea typeface="+mn-ea"/>
                <a:cs typeface="+mn-cs"/>
              </a:rPr>
              <a:t>oFeatures</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oPartDef.Features</a:t>
            </a:r>
            <a:endParaRPr lang="en-US" sz="1200" b="1" kern="1200" dirty="0" smtClean="0">
              <a:solidFill>
                <a:schemeClr val="tx1"/>
              </a:solidFill>
              <a:latin typeface="Arial" charset="0"/>
              <a:ea typeface="+mn-ea"/>
              <a:cs typeface="+mn-cs"/>
            </a:endParaRP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 Create an </a:t>
            </a:r>
            <a:r>
              <a:rPr lang="en-US" sz="1200" b="1" kern="1200" dirty="0" err="1" smtClean="0">
                <a:solidFill>
                  <a:schemeClr val="tx1"/>
                </a:solidFill>
                <a:latin typeface="Arial" charset="0"/>
                <a:ea typeface="+mn-ea"/>
                <a:cs typeface="+mn-cs"/>
              </a:rPr>
              <a:t>iFeatureDefinition</a:t>
            </a:r>
            <a:r>
              <a:rPr lang="en-US" sz="1200" b="1" kern="1200" dirty="0" smtClean="0">
                <a:solidFill>
                  <a:schemeClr val="tx1"/>
                </a:solidFill>
                <a:latin typeface="Arial" charset="0"/>
                <a:ea typeface="+mn-ea"/>
                <a:cs typeface="+mn-cs"/>
              </a:rPr>
              <a:t> object.</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oiFeatureDef</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iFeatureDefinition</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Set </a:t>
            </a:r>
            <a:r>
              <a:rPr lang="en-US" sz="1200" b="1" kern="1200" dirty="0" err="1" smtClean="0">
                <a:solidFill>
                  <a:schemeClr val="tx1"/>
                </a:solidFill>
                <a:latin typeface="Arial" charset="0"/>
                <a:ea typeface="+mn-ea"/>
                <a:cs typeface="+mn-cs"/>
              </a:rPr>
              <a:t>oiFeatureDef</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oFeatures.iFeatures.CreateiFeatureDefinition</a:t>
            </a:r>
            <a:r>
              <a:rPr lang="en-US" sz="1200" b="1" kern="1200" dirty="0" smtClean="0">
                <a:solidFill>
                  <a:schemeClr val="tx1"/>
                </a:solidFill>
                <a:latin typeface="Arial" charset="0"/>
                <a:ea typeface="+mn-ea"/>
                <a:cs typeface="+mn-cs"/>
              </a:rPr>
              <a:t>( _</a:t>
            </a:r>
          </a:p>
          <a:p>
            <a:r>
              <a:rPr lang="en-US" sz="1200" b="1" kern="1200" dirty="0" smtClean="0">
                <a:solidFill>
                  <a:schemeClr val="tx1"/>
                </a:solidFill>
                <a:latin typeface="Arial" charset="0"/>
                <a:ea typeface="+mn-ea"/>
                <a:cs typeface="+mn-cs"/>
              </a:rPr>
              <a:t>"C:\Program Files\Autodesk\Inventor 2010\Catalog\Table\Test.ide")</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 Set the input, which in this case is only the sketch plane</a:t>
            </a:r>
          </a:p>
          <a:p>
            <a:r>
              <a:rPr lang="en-US" sz="1200" b="1" kern="1200" dirty="0" smtClean="0">
                <a:solidFill>
                  <a:schemeClr val="tx1"/>
                </a:solidFill>
                <a:latin typeface="Arial" charset="0"/>
                <a:ea typeface="+mn-ea"/>
                <a:cs typeface="+mn-cs"/>
              </a:rPr>
              <a:t>    ' since the other input comes from the table.  The parameter input</a:t>
            </a:r>
          </a:p>
          <a:p>
            <a:r>
              <a:rPr lang="en-US" sz="1200" b="1" kern="1200" dirty="0" smtClean="0">
                <a:solidFill>
                  <a:schemeClr val="tx1"/>
                </a:solidFill>
                <a:latin typeface="Arial" charset="0"/>
                <a:ea typeface="+mn-ea"/>
                <a:cs typeface="+mn-cs"/>
              </a:rPr>
              <a:t>    ' should not be available at this point since it can't be changed</a:t>
            </a:r>
          </a:p>
          <a:p>
            <a:r>
              <a:rPr lang="en-US" sz="1200" b="1" kern="1200" dirty="0" smtClean="0">
                <a:solidFill>
                  <a:schemeClr val="tx1"/>
                </a:solidFill>
                <a:latin typeface="Arial" charset="0"/>
                <a:ea typeface="+mn-ea"/>
                <a:cs typeface="+mn-cs"/>
              </a:rPr>
              <a:t>    ' and is controlled by the table.</a:t>
            </a:r>
          </a:p>
          <a:p>
            <a:r>
              <a:rPr lang="en-US" sz="1200" b="1" kern="1200" dirty="0" smtClean="0">
                <a:solidFill>
                  <a:schemeClr val="tx1"/>
                </a:solidFill>
                <a:latin typeface="Arial" charset="0"/>
                <a:ea typeface="+mn-ea"/>
                <a:cs typeface="+mn-cs"/>
              </a:rPr>
              <a:t>    '</a:t>
            </a:r>
          </a:p>
          <a:p>
            <a:r>
              <a:rPr lang="en-US" sz="1200" b="1" kern="1200" dirty="0" smtClean="0">
                <a:solidFill>
                  <a:schemeClr val="tx1"/>
                </a:solidFill>
                <a:latin typeface="Arial" charset="0"/>
                <a:ea typeface="+mn-ea"/>
                <a:cs typeface="+mn-cs"/>
              </a:rPr>
              <a:t>    ' When an existing table driven </a:t>
            </a:r>
            <a:r>
              <a:rPr lang="en-US" sz="1200" b="1" kern="1200" dirty="0" err="1" smtClean="0">
                <a:solidFill>
                  <a:schemeClr val="tx1"/>
                </a:solidFill>
                <a:latin typeface="Arial" charset="0"/>
                <a:ea typeface="+mn-ea"/>
                <a:cs typeface="+mn-cs"/>
              </a:rPr>
              <a:t>iFeature</a:t>
            </a:r>
            <a:r>
              <a:rPr lang="en-US" sz="1200" b="1" kern="1200" dirty="0" smtClean="0">
                <a:solidFill>
                  <a:schemeClr val="tx1"/>
                </a:solidFill>
                <a:latin typeface="Arial" charset="0"/>
                <a:ea typeface="+mn-ea"/>
                <a:cs typeface="+mn-cs"/>
              </a:rPr>
              <a:t> is accessed then this should</a:t>
            </a:r>
          </a:p>
          <a:p>
            <a:r>
              <a:rPr lang="en-US" sz="1200" b="1" kern="1200" dirty="0" smtClean="0">
                <a:solidFill>
                  <a:schemeClr val="tx1"/>
                </a:solidFill>
                <a:latin typeface="Arial" charset="0"/>
                <a:ea typeface="+mn-ea"/>
                <a:cs typeface="+mn-cs"/>
              </a:rPr>
              <a:t>    ' include the parameters so the programmer has access to the corresponding</a:t>
            </a:r>
          </a:p>
          <a:p>
            <a:r>
              <a:rPr lang="en-US" sz="1200" b="1" kern="1200" dirty="0" smtClean="0">
                <a:solidFill>
                  <a:schemeClr val="tx1"/>
                </a:solidFill>
                <a:latin typeface="Arial" charset="0"/>
                <a:ea typeface="+mn-ea"/>
                <a:cs typeface="+mn-cs"/>
              </a:rPr>
              <a:t>    ' reference parameter that's created.</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bFoundPlaneInput</a:t>
            </a:r>
            <a:r>
              <a:rPr lang="en-US" sz="1200" b="1" kern="1200" dirty="0" smtClean="0">
                <a:solidFill>
                  <a:schemeClr val="tx1"/>
                </a:solidFill>
                <a:latin typeface="Arial" charset="0"/>
                <a:ea typeface="+mn-ea"/>
                <a:cs typeface="+mn-cs"/>
              </a:rPr>
              <a:t> As Boolean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bFoundPlaneInput</a:t>
            </a:r>
            <a:r>
              <a:rPr lang="en-US" sz="1200" b="1" kern="1200" dirty="0" smtClean="0">
                <a:solidFill>
                  <a:schemeClr val="tx1"/>
                </a:solidFill>
                <a:latin typeface="Arial" charset="0"/>
                <a:ea typeface="+mn-ea"/>
                <a:cs typeface="+mn-cs"/>
              </a:rPr>
              <a:t> = False</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oInput</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iFeatureInput</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For Each </a:t>
            </a:r>
            <a:r>
              <a:rPr lang="en-US" sz="1200" b="1" kern="1200" dirty="0" err="1" smtClean="0">
                <a:solidFill>
                  <a:schemeClr val="tx1"/>
                </a:solidFill>
                <a:latin typeface="Arial" charset="0"/>
                <a:ea typeface="+mn-ea"/>
                <a:cs typeface="+mn-cs"/>
              </a:rPr>
              <a:t>oInput</a:t>
            </a:r>
            <a:r>
              <a:rPr lang="en-US" sz="1200" b="1" kern="1200" dirty="0" smtClean="0">
                <a:solidFill>
                  <a:schemeClr val="tx1"/>
                </a:solidFill>
                <a:latin typeface="Arial" charset="0"/>
                <a:ea typeface="+mn-ea"/>
                <a:cs typeface="+mn-cs"/>
              </a:rPr>
              <a:t> In </a:t>
            </a:r>
            <a:r>
              <a:rPr lang="en-US" sz="1200" b="1" kern="1200" dirty="0" err="1" smtClean="0">
                <a:solidFill>
                  <a:schemeClr val="tx1"/>
                </a:solidFill>
                <a:latin typeface="Arial" charset="0"/>
                <a:ea typeface="+mn-ea"/>
                <a:cs typeface="+mn-cs"/>
              </a:rPr>
              <a:t>oiFeatureDef.iFeatureInputs</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oParamInput</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iFeatureParameterInput</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Select Case </a:t>
            </a:r>
            <a:r>
              <a:rPr lang="en-US" sz="1200" b="1" kern="1200" dirty="0" err="1" smtClean="0">
                <a:solidFill>
                  <a:schemeClr val="tx1"/>
                </a:solidFill>
                <a:latin typeface="Arial" charset="0"/>
                <a:ea typeface="+mn-ea"/>
                <a:cs typeface="+mn-cs"/>
              </a:rPr>
              <a:t>oInput.Name</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Case "Profile Plane1"</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oPlaneInput</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iFeatureSketchPlaneInput</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Set </a:t>
            </a:r>
            <a:r>
              <a:rPr lang="en-US" sz="1200" b="1" kern="1200" dirty="0" err="1" smtClean="0">
                <a:solidFill>
                  <a:schemeClr val="tx1"/>
                </a:solidFill>
                <a:latin typeface="Arial" charset="0"/>
                <a:ea typeface="+mn-ea"/>
                <a:cs typeface="+mn-cs"/>
              </a:rPr>
              <a:t>oPlaneInput</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oInput</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oPlaneInput.PlaneInput</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oFace</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bFoundPlaneInput</a:t>
            </a:r>
            <a:r>
              <a:rPr lang="en-US" sz="1200" b="1" kern="1200" dirty="0" smtClean="0">
                <a:solidFill>
                  <a:schemeClr val="tx1"/>
                </a:solidFill>
                <a:latin typeface="Arial" charset="0"/>
                <a:ea typeface="+mn-ea"/>
                <a:cs typeface="+mn-cs"/>
              </a:rPr>
              <a:t> = True</a:t>
            </a:r>
          </a:p>
          <a:p>
            <a:r>
              <a:rPr lang="en-US" sz="1200" b="1" kern="1200" dirty="0" smtClean="0">
                <a:solidFill>
                  <a:schemeClr val="tx1"/>
                </a:solidFill>
                <a:latin typeface="Arial" charset="0"/>
                <a:ea typeface="+mn-ea"/>
                <a:cs typeface="+mn-cs"/>
              </a:rPr>
              <a:t>        End Select</a:t>
            </a:r>
          </a:p>
          <a:p>
            <a:r>
              <a:rPr lang="en-US" sz="1200" b="1" kern="1200" dirty="0" smtClean="0">
                <a:solidFill>
                  <a:schemeClr val="tx1"/>
                </a:solidFill>
                <a:latin typeface="Arial" charset="0"/>
                <a:ea typeface="+mn-ea"/>
                <a:cs typeface="+mn-cs"/>
              </a:rPr>
              <a:t>    Next</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If Not </a:t>
            </a:r>
            <a:r>
              <a:rPr lang="en-US" sz="1200" b="1" kern="1200" dirty="0" err="1" smtClean="0">
                <a:solidFill>
                  <a:schemeClr val="tx1"/>
                </a:solidFill>
                <a:latin typeface="Arial" charset="0"/>
                <a:ea typeface="+mn-ea"/>
                <a:cs typeface="+mn-cs"/>
              </a:rPr>
              <a:t>bFoundPlaneInput</a:t>
            </a:r>
            <a:r>
              <a:rPr lang="en-US" sz="1200" b="1" kern="1200" dirty="0" smtClean="0">
                <a:solidFill>
                  <a:schemeClr val="tx1"/>
                </a:solidFill>
                <a:latin typeface="Arial" charset="0"/>
                <a:ea typeface="+mn-ea"/>
                <a:cs typeface="+mn-cs"/>
              </a:rPr>
              <a:t> Then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MsgBox</a:t>
            </a:r>
            <a:r>
              <a:rPr lang="en-US" sz="1200" b="1" kern="1200" dirty="0" smtClean="0">
                <a:solidFill>
                  <a:schemeClr val="tx1"/>
                </a:solidFill>
                <a:latin typeface="Arial" charset="0"/>
                <a:ea typeface="+mn-ea"/>
                <a:cs typeface="+mn-cs"/>
              </a:rPr>
              <a:t> "The </a:t>
            </a:r>
            <a:r>
              <a:rPr lang="en-US" sz="1200" b="1" kern="1200" dirty="0" err="1" smtClean="0">
                <a:solidFill>
                  <a:schemeClr val="tx1"/>
                </a:solidFill>
                <a:latin typeface="Arial" charset="0"/>
                <a:ea typeface="+mn-ea"/>
                <a:cs typeface="+mn-cs"/>
              </a:rPr>
              <a:t>ide</a:t>
            </a:r>
            <a:r>
              <a:rPr lang="en-US" sz="1200" b="1" kern="1200" dirty="0" smtClean="0">
                <a:solidFill>
                  <a:schemeClr val="tx1"/>
                </a:solidFill>
                <a:latin typeface="Arial" charset="0"/>
                <a:ea typeface="+mn-ea"/>
                <a:cs typeface="+mn-cs"/>
              </a:rPr>
              <a:t> file does not contain an </a:t>
            </a:r>
            <a:r>
              <a:rPr lang="en-US" sz="1200" b="1" kern="1200" dirty="0" err="1" smtClean="0">
                <a:solidFill>
                  <a:schemeClr val="tx1"/>
                </a:solidFill>
                <a:latin typeface="Arial" charset="0"/>
                <a:ea typeface="+mn-ea"/>
                <a:cs typeface="+mn-cs"/>
              </a:rPr>
              <a:t>iFeature</a:t>
            </a:r>
            <a:r>
              <a:rPr lang="en-US" sz="1200" b="1" kern="1200" dirty="0" smtClean="0">
                <a:solidFill>
                  <a:schemeClr val="tx1"/>
                </a:solidFill>
                <a:latin typeface="Arial" charset="0"/>
                <a:ea typeface="+mn-ea"/>
                <a:cs typeface="+mn-cs"/>
              </a:rPr>
              <a:t> input named ""Profile Plane1""."</a:t>
            </a:r>
          </a:p>
          <a:p>
            <a:r>
              <a:rPr lang="en-US" sz="1200" b="1" kern="1200" dirty="0" smtClean="0">
                <a:solidFill>
                  <a:schemeClr val="tx1"/>
                </a:solidFill>
                <a:latin typeface="Arial" charset="0"/>
                <a:ea typeface="+mn-ea"/>
                <a:cs typeface="+mn-cs"/>
              </a:rPr>
              <a:t>        Exit Sub</a:t>
            </a:r>
          </a:p>
          <a:p>
            <a:r>
              <a:rPr lang="en-US" sz="1200" b="1" kern="1200" dirty="0" smtClean="0">
                <a:solidFill>
                  <a:schemeClr val="tx1"/>
                </a:solidFill>
                <a:latin typeface="Arial" charset="0"/>
                <a:ea typeface="+mn-ea"/>
                <a:cs typeface="+mn-cs"/>
              </a:rPr>
              <a:t>    End If</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 Look through the table to find the row where "Size" is "4.5".</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oTable</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iFeatureTable</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Set </a:t>
            </a:r>
            <a:r>
              <a:rPr lang="en-US" sz="1200" b="1" kern="1200" dirty="0" err="1" smtClean="0">
                <a:solidFill>
                  <a:schemeClr val="tx1"/>
                </a:solidFill>
                <a:latin typeface="Arial" charset="0"/>
                <a:ea typeface="+mn-ea"/>
                <a:cs typeface="+mn-cs"/>
              </a:rPr>
              <a:t>oTable</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oiFeatureDef.iFeatureTable</a:t>
            </a:r>
            <a:endParaRPr lang="en-US" sz="1200" b="1" kern="1200" dirty="0" smtClean="0">
              <a:solidFill>
                <a:schemeClr val="tx1"/>
              </a:solidFill>
              <a:latin typeface="Arial" charset="0"/>
              <a:ea typeface="+mn-ea"/>
              <a:cs typeface="+mn-cs"/>
            </a:endParaRP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 Find the "Size" column.</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oColumn</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iFeatureTableColumn</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bFoundSize</a:t>
            </a:r>
            <a:r>
              <a:rPr lang="en-US" sz="1200" b="1" kern="1200" dirty="0" smtClean="0">
                <a:solidFill>
                  <a:schemeClr val="tx1"/>
                </a:solidFill>
                <a:latin typeface="Arial" charset="0"/>
                <a:ea typeface="+mn-ea"/>
                <a:cs typeface="+mn-cs"/>
              </a:rPr>
              <a:t> As Boolean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bFoundSize</a:t>
            </a:r>
            <a:r>
              <a:rPr lang="en-US" sz="1200" b="1" kern="1200" dirty="0" smtClean="0">
                <a:solidFill>
                  <a:schemeClr val="tx1"/>
                </a:solidFill>
                <a:latin typeface="Arial" charset="0"/>
                <a:ea typeface="+mn-ea"/>
                <a:cs typeface="+mn-cs"/>
              </a:rPr>
              <a:t> = False</a:t>
            </a:r>
          </a:p>
          <a:p>
            <a:r>
              <a:rPr lang="en-US" sz="1200" b="1" kern="1200" dirty="0" smtClean="0">
                <a:solidFill>
                  <a:schemeClr val="tx1"/>
                </a:solidFill>
                <a:latin typeface="Arial" charset="0"/>
                <a:ea typeface="+mn-ea"/>
                <a:cs typeface="+mn-cs"/>
              </a:rPr>
              <a:t>    For Each </a:t>
            </a:r>
            <a:r>
              <a:rPr lang="en-US" sz="1200" b="1" kern="1200" dirty="0" err="1" smtClean="0">
                <a:solidFill>
                  <a:schemeClr val="tx1"/>
                </a:solidFill>
                <a:latin typeface="Arial" charset="0"/>
                <a:ea typeface="+mn-ea"/>
                <a:cs typeface="+mn-cs"/>
              </a:rPr>
              <a:t>oColumn</a:t>
            </a:r>
            <a:r>
              <a:rPr lang="en-US" sz="1200" b="1" kern="1200" dirty="0" smtClean="0">
                <a:solidFill>
                  <a:schemeClr val="tx1"/>
                </a:solidFill>
                <a:latin typeface="Arial" charset="0"/>
                <a:ea typeface="+mn-ea"/>
                <a:cs typeface="+mn-cs"/>
              </a:rPr>
              <a:t> In </a:t>
            </a:r>
            <a:r>
              <a:rPr lang="en-US" sz="1200" b="1" kern="1200" dirty="0" err="1" smtClean="0">
                <a:solidFill>
                  <a:schemeClr val="tx1"/>
                </a:solidFill>
                <a:latin typeface="Arial" charset="0"/>
                <a:ea typeface="+mn-ea"/>
                <a:cs typeface="+mn-cs"/>
              </a:rPr>
              <a:t>oTable.iFeatureTableColumns</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If </a:t>
            </a:r>
            <a:r>
              <a:rPr lang="en-US" sz="1200" b="1" kern="1200" dirty="0" err="1" smtClean="0">
                <a:solidFill>
                  <a:schemeClr val="tx1"/>
                </a:solidFill>
                <a:latin typeface="Arial" charset="0"/>
                <a:ea typeface="+mn-ea"/>
                <a:cs typeface="+mn-cs"/>
              </a:rPr>
              <a:t>oColumn.DisplayHeading</a:t>
            </a:r>
            <a:r>
              <a:rPr lang="en-US" sz="1200" b="1" kern="1200" dirty="0" smtClean="0">
                <a:solidFill>
                  <a:schemeClr val="tx1"/>
                </a:solidFill>
                <a:latin typeface="Arial" charset="0"/>
                <a:ea typeface="+mn-ea"/>
                <a:cs typeface="+mn-cs"/>
              </a:rPr>
              <a:t> = "Size" Then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bFoundSize</a:t>
            </a:r>
            <a:r>
              <a:rPr lang="en-US" sz="1200" b="1" kern="1200" dirty="0" smtClean="0">
                <a:solidFill>
                  <a:schemeClr val="tx1"/>
                </a:solidFill>
                <a:latin typeface="Arial" charset="0"/>
                <a:ea typeface="+mn-ea"/>
                <a:cs typeface="+mn-cs"/>
              </a:rPr>
              <a:t> = True</a:t>
            </a:r>
          </a:p>
          <a:p>
            <a:r>
              <a:rPr lang="en-US" sz="1200" b="1" kern="1200" dirty="0" smtClean="0">
                <a:solidFill>
                  <a:schemeClr val="tx1"/>
                </a:solidFill>
                <a:latin typeface="Arial" charset="0"/>
                <a:ea typeface="+mn-ea"/>
                <a:cs typeface="+mn-cs"/>
              </a:rPr>
              <a:t>            Exit For</a:t>
            </a:r>
          </a:p>
          <a:p>
            <a:r>
              <a:rPr lang="en-US" sz="1200" b="1" kern="1200" dirty="0" smtClean="0">
                <a:solidFill>
                  <a:schemeClr val="tx1"/>
                </a:solidFill>
                <a:latin typeface="Arial" charset="0"/>
                <a:ea typeface="+mn-ea"/>
                <a:cs typeface="+mn-cs"/>
              </a:rPr>
              <a:t>        End If</a:t>
            </a:r>
          </a:p>
          <a:p>
            <a:r>
              <a:rPr lang="en-US" sz="1200" b="1" kern="1200" dirty="0" smtClean="0">
                <a:solidFill>
                  <a:schemeClr val="tx1"/>
                </a:solidFill>
                <a:latin typeface="Arial" charset="0"/>
                <a:ea typeface="+mn-ea"/>
                <a:cs typeface="+mn-cs"/>
              </a:rPr>
              <a:t>    Next</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If Not </a:t>
            </a:r>
            <a:r>
              <a:rPr lang="en-US" sz="1200" b="1" kern="1200" dirty="0" err="1" smtClean="0">
                <a:solidFill>
                  <a:schemeClr val="tx1"/>
                </a:solidFill>
                <a:latin typeface="Arial" charset="0"/>
                <a:ea typeface="+mn-ea"/>
                <a:cs typeface="+mn-cs"/>
              </a:rPr>
              <a:t>bFoundSize</a:t>
            </a:r>
            <a:r>
              <a:rPr lang="en-US" sz="1200" b="1" kern="1200" dirty="0" smtClean="0">
                <a:solidFill>
                  <a:schemeClr val="tx1"/>
                </a:solidFill>
                <a:latin typeface="Arial" charset="0"/>
                <a:ea typeface="+mn-ea"/>
                <a:cs typeface="+mn-cs"/>
              </a:rPr>
              <a:t> Then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MsgBox</a:t>
            </a:r>
            <a:r>
              <a:rPr lang="en-US" sz="1200" b="1" kern="1200" dirty="0" smtClean="0">
                <a:solidFill>
                  <a:schemeClr val="tx1"/>
                </a:solidFill>
                <a:latin typeface="Arial" charset="0"/>
                <a:ea typeface="+mn-ea"/>
                <a:cs typeface="+mn-cs"/>
              </a:rPr>
              <a:t> "The column ""Size"" was not found."</a:t>
            </a:r>
          </a:p>
          <a:p>
            <a:r>
              <a:rPr lang="en-US" sz="1200" b="1" kern="1200" dirty="0" smtClean="0">
                <a:solidFill>
                  <a:schemeClr val="tx1"/>
                </a:solidFill>
                <a:latin typeface="Arial" charset="0"/>
                <a:ea typeface="+mn-ea"/>
                <a:cs typeface="+mn-cs"/>
              </a:rPr>
              <a:t>        Exit Sub</a:t>
            </a:r>
          </a:p>
          <a:p>
            <a:r>
              <a:rPr lang="en-US" sz="1200" b="1" kern="1200" dirty="0" smtClean="0">
                <a:solidFill>
                  <a:schemeClr val="tx1"/>
                </a:solidFill>
                <a:latin typeface="Arial" charset="0"/>
                <a:ea typeface="+mn-ea"/>
                <a:cs typeface="+mn-cs"/>
              </a:rPr>
              <a:t>    End If</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 Find the row in the "Size" column with the value of "4.5"</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oCell</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iFeatureTableCell</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bFoundSize</a:t>
            </a:r>
            <a:r>
              <a:rPr lang="en-US" sz="1200" b="1" kern="1200" dirty="0" smtClean="0">
                <a:solidFill>
                  <a:schemeClr val="tx1"/>
                </a:solidFill>
                <a:latin typeface="Arial" charset="0"/>
                <a:ea typeface="+mn-ea"/>
                <a:cs typeface="+mn-cs"/>
              </a:rPr>
              <a:t> = False</a:t>
            </a:r>
          </a:p>
          <a:p>
            <a:r>
              <a:rPr lang="en-US" sz="1200" b="1" kern="1200" dirty="0" smtClean="0">
                <a:solidFill>
                  <a:schemeClr val="tx1"/>
                </a:solidFill>
                <a:latin typeface="Arial" charset="0"/>
                <a:ea typeface="+mn-ea"/>
                <a:cs typeface="+mn-cs"/>
              </a:rPr>
              <a:t>    For Each </a:t>
            </a:r>
            <a:r>
              <a:rPr lang="en-US" sz="1200" b="1" kern="1200" dirty="0" err="1" smtClean="0">
                <a:solidFill>
                  <a:schemeClr val="tx1"/>
                </a:solidFill>
                <a:latin typeface="Arial" charset="0"/>
                <a:ea typeface="+mn-ea"/>
                <a:cs typeface="+mn-cs"/>
              </a:rPr>
              <a:t>oCell</a:t>
            </a:r>
            <a:r>
              <a:rPr lang="en-US" sz="1200" b="1" kern="1200" dirty="0" smtClean="0">
                <a:solidFill>
                  <a:schemeClr val="tx1"/>
                </a:solidFill>
                <a:latin typeface="Arial" charset="0"/>
                <a:ea typeface="+mn-ea"/>
                <a:cs typeface="+mn-cs"/>
              </a:rPr>
              <a:t> In </a:t>
            </a:r>
            <a:r>
              <a:rPr lang="en-US" sz="1200" b="1" kern="1200" dirty="0" err="1" smtClean="0">
                <a:solidFill>
                  <a:schemeClr val="tx1"/>
                </a:solidFill>
                <a:latin typeface="Arial" charset="0"/>
                <a:ea typeface="+mn-ea"/>
                <a:cs typeface="+mn-cs"/>
              </a:rPr>
              <a:t>oColumn</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If </a:t>
            </a:r>
            <a:r>
              <a:rPr lang="en-US" sz="1200" b="1" kern="1200" dirty="0" err="1" smtClean="0">
                <a:solidFill>
                  <a:schemeClr val="tx1"/>
                </a:solidFill>
                <a:latin typeface="Arial" charset="0"/>
                <a:ea typeface="+mn-ea"/>
                <a:cs typeface="+mn-cs"/>
              </a:rPr>
              <a:t>oCell.Value</a:t>
            </a:r>
            <a:r>
              <a:rPr lang="en-US" sz="1200" b="1" kern="1200" dirty="0" smtClean="0">
                <a:solidFill>
                  <a:schemeClr val="tx1"/>
                </a:solidFill>
                <a:latin typeface="Arial" charset="0"/>
                <a:ea typeface="+mn-ea"/>
                <a:cs typeface="+mn-cs"/>
              </a:rPr>
              <a:t> = "4.5" Then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bFoundSize</a:t>
            </a:r>
            <a:r>
              <a:rPr lang="en-US" sz="1200" b="1" kern="1200" dirty="0" smtClean="0">
                <a:solidFill>
                  <a:schemeClr val="tx1"/>
                </a:solidFill>
                <a:latin typeface="Arial" charset="0"/>
                <a:ea typeface="+mn-ea"/>
                <a:cs typeface="+mn-cs"/>
              </a:rPr>
              <a:t> = True</a:t>
            </a:r>
          </a:p>
          <a:p>
            <a:r>
              <a:rPr lang="en-US" sz="1200" b="1" kern="1200" dirty="0" smtClean="0">
                <a:solidFill>
                  <a:schemeClr val="tx1"/>
                </a:solidFill>
                <a:latin typeface="Arial" charset="0"/>
                <a:ea typeface="+mn-ea"/>
                <a:cs typeface="+mn-cs"/>
              </a:rPr>
              <a:t>            Exit For</a:t>
            </a:r>
          </a:p>
          <a:p>
            <a:r>
              <a:rPr lang="en-US" sz="1200" b="1" kern="1200" dirty="0" smtClean="0">
                <a:solidFill>
                  <a:schemeClr val="tx1"/>
                </a:solidFill>
                <a:latin typeface="Arial" charset="0"/>
                <a:ea typeface="+mn-ea"/>
                <a:cs typeface="+mn-cs"/>
              </a:rPr>
              <a:t>        End If</a:t>
            </a:r>
          </a:p>
          <a:p>
            <a:r>
              <a:rPr lang="en-US" sz="1200" b="1" kern="1200" dirty="0" smtClean="0">
                <a:solidFill>
                  <a:schemeClr val="tx1"/>
                </a:solidFill>
                <a:latin typeface="Arial" charset="0"/>
                <a:ea typeface="+mn-ea"/>
                <a:cs typeface="+mn-cs"/>
              </a:rPr>
              <a:t>    Next</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If Not </a:t>
            </a:r>
            <a:r>
              <a:rPr lang="en-US" sz="1200" b="1" kern="1200" dirty="0" err="1" smtClean="0">
                <a:solidFill>
                  <a:schemeClr val="tx1"/>
                </a:solidFill>
                <a:latin typeface="Arial" charset="0"/>
                <a:ea typeface="+mn-ea"/>
                <a:cs typeface="+mn-cs"/>
              </a:rPr>
              <a:t>bFoundSize</a:t>
            </a:r>
            <a:r>
              <a:rPr lang="en-US" sz="1200" b="1" kern="1200" dirty="0" smtClean="0">
                <a:solidFill>
                  <a:schemeClr val="tx1"/>
                </a:solidFill>
                <a:latin typeface="Arial" charset="0"/>
                <a:ea typeface="+mn-ea"/>
                <a:cs typeface="+mn-cs"/>
              </a:rPr>
              <a:t> Then</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MsgBox</a:t>
            </a:r>
            <a:r>
              <a:rPr lang="en-US" sz="1200" b="1" kern="1200" dirty="0" smtClean="0">
                <a:solidFill>
                  <a:schemeClr val="tx1"/>
                </a:solidFill>
                <a:latin typeface="Arial" charset="0"/>
                <a:ea typeface="+mn-ea"/>
                <a:cs typeface="+mn-cs"/>
              </a:rPr>
              <a:t> "The cell with value ""4.5"" was not found."</a:t>
            </a:r>
          </a:p>
          <a:p>
            <a:r>
              <a:rPr lang="en-US" sz="1200" b="1" kern="1200" dirty="0" smtClean="0">
                <a:solidFill>
                  <a:schemeClr val="tx1"/>
                </a:solidFill>
                <a:latin typeface="Arial" charset="0"/>
                <a:ea typeface="+mn-ea"/>
                <a:cs typeface="+mn-cs"/>
              </a:rPr>
              <a:t>        Exit Sub</a:t>
            </a:r>
          </a:p>
          <a:p>
            <a:r>
              <a:rPr lang="en-US" sz="1200" b="1" kern="1200" dirty="0" smtClean="0">
                <a:solidFill>
                  <a:schemeClr val="tx1"/>
                </a:solidFill>
                <a:latin typeface="Arial" charset="0"/>
                <a:ea typeface="+mn-ea"/>
                <a:cs typeface="+mn-cs"/>
              </a:rPr>
              <a:t>    End If</a:t>
            </a: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 Set this row as the active row.</a:t>
            </a:r>
          </a:p>
          <a:p>
            <a:r>
              <a:rPr lang="en-US" sz="1200" b="1" kern="1200" dirty="0" smtClean="0">
                <a:solidFill>
                  <a:schemeClr val="tx1"/>
                </a:solidFill>
                <a:latin typeface="Arial" charset="0"/>
                <a:ea typeface="+mn-ea"/>
                <a:cs typeface="+mn-cs"/>
              </a:rPr>
              <a:t>    </a:t>
            </a:r>
            <a:r>
              <a:rPr lang="en-US" sz="1200" b="1" kern="1200" dirty="0" err="1" smtClean="0">
                <a:solidFill>
                  <a:schemeClr val="tx1"/>
                </a:solidFill>
                <a:latin typeface="Arial" charset="0"/>
                <a:ea typeface="+mn-ea"/>
                <a:cs typeface="+mn-cs"/>
              </a:rPr>
              <a:t>oiFeatureDef.ActiveTableRow</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oCell.Row</a:t>
            </a:r>
            <a:endParaRPr lang="en-US" sz="1200" b="1" kern="1200" dirty="0" smtClean="0">
              <a:solidFill>
                <a:schemeClr val="tx1"/>
              </a:solidFill>
              <a:latin typeface="Arial" charset="0"/>
              <a:ea typeface="+mn-ea"/>
              <a:cs typeface="+mn-cs"/>
            </a:endParaRPr>
          </a:p>
          <a:p>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 Create the </a:t>
            </a:r>
            <a:r>
              <a:rPr lang="en-US" sz="1200" b="1" kern="1200" dirty="0" err="1" smtClean="0">
                <a:solidFill>
                  <a:schemeClr val="tx1"/>
                </a:solidFill>
                <a:latin typeface="Arial" charset="0"/>
                <a:ea typeface="+mn-ea"/>
                <a:cs typeface="+mn-cs"/>
              </a:rPr>
              <a:t>iFeature</a:t>
            </a:r>
            <a:r>
              <a:rPr lang="en-US" sz="1200" b="1" kern="1200" dirty="0" smtClean="0">
                <a:solidFill>
                  <a:schemeClr val="tx1"/>
                </a:solidFill>
                <a:latin typeface="Arial" charset="0"/>
                <a:ea typeface="+mn-ea"/>
                <a:cs typeface="+mn-cs"/>
              </a:rPr>
              <a:t>.</a:t>
            </a:r>
          </a:p>
          <a:p>
            <a:r>
              <a:rPr lang="en-US" sz="1200" b="1" kern="1200" dirty="0" smtClean="0">
                <a:solidFill>
                  <a:schemeClr val="tx1"/>
                </a:solidFill>
                <a:latin typeface="Arial" charset="0"/>
                <a:ea typeface="+mn-ea"/>
                <a:cs typeface="+mn-cs"/>
              </a:rPr>
              <a:t>    Dim </a:t>
            </a:r>
            <a:r>
              <a:rPr lang="en-US" sz="1200" b="1" kern="1200" dirty="0" err="1" smtClean="0">
                <a:solidFill>
                  <a:schemeClr val="tx1"/>
                </a:solidFill>
                <a:latin typeface="Arial" charset="0"/>
                <a:ea typeface="+mn-ea"/>
                <a:cs typeface="+mn-cs"/>
              </a:rPr>
              <a:t>oiFeature</a:t>
            </a:r>
            <a:r>
              <a:rPr lang="en-US" sz="1200" b="1" kern="1200" dirty="0" smtClean="0">
                <a:solidFill>
                  <a:schemeClr val="tx1"/>
                </a:solidFill>
                <a:latin typeface="Arial" charset="0"/>
                <a:ea typeface="+mn-ea"/>
                <a:cs typeface="+mn-cs"/>
              </a:rPr>
              <a:t> As </a:t>
            </a:r>
            <a:r>
              <a:rPr lang="en-US" sz="1200" b="1" kern="1200" dirty="0" err="1" smtClean="0">
                <a:solidFill>
                  <a:schemeClr val="tx1"/>
                </a:solidFill>
                <a:latin typeface="Arial" charset="0"/>
                <a:ea typeface="+mn-ea"/>
                <a:cs typeface="+mn-cs"/>
              </a:rPr>
              <a:t>iFeature</a:t>
            </a:r>
            <a:endParaRPr lang="en-US" sz="1200" b="1" kern="1200" dirty="0" smtClean="0">
              <a:solidFill>
                <a:schemeClr val="tx1"/>
              </a:solidFill>
              <a:latin typeface="Arial" charset="0"/>
              <a:ea typeface="+mn-ea"/>
              <a:cs typeface="+mn-cs"/>
            </a:endParaRPr>
          </a:p>
          <a:p>
            <a:r>
              <a:rPr lang="en-US" sz="1200" b="1" kern="1200" dirty="0" smtClean="0">
                <a:solidFill>
                  <a:schemeClr val="tx1"/>
                </a:solidFill>
                <a:latin typeface="Arial" charset="0"/>
                <a:ea typeface="+mn-ea"/>
                <a:cs typeface="+mn-cs"/>
              </a:rPr>
              <a:t>    Set </a:t>
            </a:r>
            <a:r>
              <a:rPr lang="en-US" sz="1200" b="1" kern="1200" dirty="0" err="1" smtClean="0">
                <a:solidFill>
                  <a:schemeClr val="tx1"/>
                </a:solidFill>
                <a:latin typeface="Arial" charset="0"/>
                <a:ea typeface="+mn-ea"/>
                <a:cs typeface="+mn-cs"/>
              </a:rPr>
              <a:t>oiFeature</a:t>
            </a:r>
            <a:r>
              <a:rPr lang="en-US" sz="1200" b="1" kern="1200" dirty="0" smtClean="0">
                <a:solidFill>
                  <a:schemeClr val="tx1"/>
                </a:solidFill>
                <a:latin typeface="Arial" charset="0"/>
                <a:ea typeface="+mn-ea"/>
                <a:cs typeface="+mn-cs"/>
              </a:rPr>
              <a:t> = </a:t>
            </a:r>
            <a:r>
              <a:rPr lang="en-US" sz="1200" b="1" kern="1200" dirty="0" err="1" smtClean="0">
                <a:solidFill>
                  <a:schemeClr val="tx1"/>
                </a:solidFill>
                <a:latin typeface="Arial" charset="0"/>
                <a:ea typeface="+mn-ea"/>
                <a:cs typeface="+mn-cs"/>
              </a:rPr>
              <a:t>oFeatures.iFeatures.Add</a:t>
            </a:r>
            <a:r>
              <a:rPr lang="en-US" sz="1200" b="1" kern="1200" dirty="0" smtClean="0">
                <a:solidFill>
                  <a:schemeClr val="tx1"/>
                </a:solidFill>
                <a:latin typeface="Arial" charset="0"/>
                <a:ea typeface="+mn-ea"/>
                <a:cs typeface="+mn-cs"/>
              </a:rPr>
              <a:t>(</a:t>
            </a:r>
            <a:r>
              <a:rPr lang="en-US" sz="1200" b="1" kern="1200" dirty="0" err="1" smtClean="0">
                <a:solidFill>
                  <a:schemeClr val="tx1"/>
                </a:solidFill>
                <a:latin typeface="Arial" charset="0"/>
                <a:ea typeface="+mn-ea"/>
                <a:cs typeface="+mn-cs"/>
              </a:rPr>
              <a:t>oiFeatureDef</a:t>
            </a:r>
            <a:r>
              <a:rPr lang="en-US" sz="1200" b="1" kern="1200" dirty="0" smtClean="0">
                <a:solidFill>
                  <a:schemeClr val="tx1"/>
                </a:solidFill>
                <a:latin typeface="Arial" charset="0"/>
                <a:ea typeface="+mn-ea"/>
                <a:cs typeface="+mn-cs"/>
              </a:rPr>
              <a:t>)</a:t>
            </a:r>
          </a:p>
          <a:p>
            <a:r>
              <a:rPr lang="en-US" sz="1200" b="1" kern="1200" dirty="0" smtClean="0">
                <a:solidFill>
                  <a:schemeClr val="tx1"/>
                </a:solidFill>
                <a:latin typeface="Arial" charset="0"/>
                <a:ea typeface="+mn-ea"/>
                <a:cs typeface="+mn-cs"/>
              </a:rPr>
              <a:t>End Sub</a:t>
            </a:r>
          </a:p>
          <a:p>
            <a:endParaRPr lang="en-US" sz="1200" b="1" kern="120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January 2009</a:t>
            </a:r>
            <a:endParaRPr lang="en-US" sz="800"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8.png"/><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0.png"/><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udio_oil_4.png"/>
          <p:cNvPicPr>
            <a:picLocks noChangeAspect="1"/>
          </p:cNvPicPr>
          <p:nvPr/>
        </p:nvPicPr>
        <p:blipFill>
          <a:blip r:embed="rId3" cstate="print"/>
          <a:stretch>
            <a:fillRect/>
          </a:stretch>
        </p:blipFill>
        <p:spPr>
          <a:xfrm>
            <a:off x="0" y="-1"/>
            <a:ext cx="9144000" cy="6840421"/>
          </a:xfrm>
          <a:prstGeom prst="rect">
            <a:avLst/>
          </a:prstGeom>
        </p:spPr>
      </p:pic>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7" name="TextBox 6"/>
          <p:cNvSpPr txBox="1"/>
          <p:nvPr/>
        </p:nvSpPr>
        <p:spPr>
          <a:xfrm>
            <a:off x="0" y="2564513"/>
            <a:ext cx="9144000" cy="2308324"/>
          </a:xfrm>
          <a:prstGeom prst="rect">
            <a:avLst/>
          </a:prstGeom>
          <a:solidFill>
            <a:schemeClr val="bg1">
              <a:alpha val="50000"/>
            </a:schemeClr>
          </a:solidFill>
        </p:spPr>
        <p:txBody>
          <a:bodyPr wrap="square" rtlCol="0">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en-US" dirty="0"/>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Part Document – Advanced Topics</a:t>
            </a:r>
            <a:endParaRPr lang="en-US" sz="3600" u="none" dirty="0">
              <a:cs typeface="+mn-cs"/>
            </a:endParaRP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dirty="0" smtClean="0"/>
              <a:t>Derived Parts </a:t>
            </a:r>
            <a:br>
              <a:rPr lang="en-US" dirty="0" smtClean="0"/>
            </a:br>
            <a:endParaRPr lang="en-US" sz="2400" i="1" dirty="0" smtClean="0">
              <a:solidFill>
                <a:srgbClr val="003264"/>
              </a:solidFill>
            </a:endParaRPr>
          </a:p>
        </p:txBody>
      </p:sp>
      <p:sp>
        <p:nvSpPr>
          <p:cNvPr id="6" name="Content Placeholder 2"/>
          <p:cNvSpPr>
            <a:spLocks noGrp="1"/>
          </p:cNvSpPr>
          <p:nvPr>
            <p:ph idx="1"/>
          </p:nvPr>
        </p:nvSpPr>
        <p:spPr>
          <a:xfrm>
            <a:off x="362897" y="1034196"/>
            <a:ext cx="7778568" cy="3614943"/>
          </a:xfrm>
        </p:spPr>
        <p:txBody>
          <a:bodyPr/>
          <a:lstStyle/>
          <a:p>
            <a:pPr lvl="1">
              <a:buClr>
                <a:schemeClr val="tx1"/>
              </a:buClr>
              <a:buFont typeface="Arial" pitchFamily="34" charset="0"/>
              <a:buChar char="•"/>
            </a:pPr>
            <a:r>
              <a:rPr lang="fr-FR" sz="2400" dirty="0" smtClean="0"/>
              <a:t>Not </a:t>
            </a:r>
            <a:r>
              <a:rPr lang="fr-FR" sz="2400" dirty="0" err="1" smtClean="0"/>
              <a:t>requier</a:t>
            </a:r>
            <a:r>
              <a:rPr lang="fr-FR" sz="2400" dirty="0" smtClean="0"/>
              <a:t> a ‘‘</a:t>
            </a:r>
            <a:r>
              <a:rPr lang="fr-FR" sz="2400" dirty="0" err="1" smtClean="0"/>
              <a:t>blank</a:t>
            </a:r>
            <a:r>
              <a:rPr lang="fr-FR" sz="2400" dirty="0" smtClean="0"/>
              <a:t>’’ document state</a:t>
            </a:r>
            <a:endParaRPr lang="fr-FR" sz="900" dirty="0" smtClean="0"/>
          </a:p>
          <a:p>
            <a:pPr lvl="1">
              <a:buClr>
                <a:schemeClr val="tx1"/>
              </a:buClr>
              <a:buFont typeface="Arial" pitchFamily="34" charset="0"/>
              <a:buChar char="•"/>
            </a:pPr>
            <a:r>
              <a:rPr lang="fr-FR" sz="2400" dirty="0" smtClean="0"/>
              <a:t>Can select Bodies to </a:t>
            </a:r>
            <a:r>
              <a:rPr lang="fr-FR" sz="2400" dirty="0" err="1" smtClean="0"/>
              <a:t>derive</a:t>
            </a:r>
            <a:endParaRPr lang="fr-FR" sz="900" dirty="0" smtClean="0"/>
          </a:p>
          <a:p>
            <a:pPr lvl="1">
              <a:buClr>
                <a:schemeClr val="tx1"/>
              </a:buClr>
              <a:buFont typeface="Arial" pitchFamily="34" charset="0"/>
              <a:buChar char="•"/>
            </a:pPr>
            <a:r>
              <a:rPr lang="fr-FR" sz="2400" dirty="0" smtClean="0"/>
              <a:t>Use for </a:t>
            </a:r>
            <a:r>
              <a:rPr lang="fr-FR" sz="2400" dirty="0" err="1" smtClean="0"/>
              <a:t>inserting</a:t>
            </a:r>
            <a:r>
              <a:rPr lang="fr-FR" sz="2400" dirty="0" smtClean="0"/>
              <a:t> part or </a:t>
            </a:r>
            <a:r>
              <a:rPr lang="fr-FR" sz="2400" dirty="0" err="1" smtClean="0"/>
              <a:t>assembly</a:t>
            </a:r>
            <a:r>
              <a:rPr lang="fr-FR" sz="2400" dirty="0" smtClean="0"/>
              <a:t> </a:t>
            </a:r>
            <a:r>
              <a:rPr lang="fr-FR" sz="2400" dirty="0" err="1" smtClean="0"/>
              <a:t>into</a:t>
            </a:r>
            <a:r>
              <a:rPr lang="fr-FR" sz="2400" dirty="0" smtClean="0"/>
              <a:t> a part </a:t>
            </a:r>
          </a:p>
          <a:p>
            <a:pPr lvl="1">
              <a:buNone/>
            </a:pPr>
            <a:endParaRPr lang="fr-FR" dirty="0" smtClean="0"/>
          </a:p>
          <a:p>
            <a:pPr lvl="1">
              <a:buNone/>
            </a:pPr>
            <a:r>
              <a:rPr lang="en-US" b="1" dirty="0" err="1" smtClean="0"/>
              <a:t>DerivedPartDefinition.DeriveStyle</a:t>
            </a:r>
            <a:r>
              <a:rPr lang="en-US" dirty="0" smtClean="0"/>
              <a:t> Property</a:t>
            </a:r>
            <a:r>
              <a:rPr lang="fr-FR" dirty="0" smtClean="0"/>
              <a:t> </a:t>
            </a:r>
          </a:p>
          <a:p>
            <a:pPr lvl="1"/>
            <a:r>
              <a:rPr lang="en-US" dirty="0" err="1" smtClean="0"/>
              <a:t>kDeriveAsSingleBodyWithSeams</a:t>
            </a:r>
            <a:r>
              <a:rPr lang="en-US" dirty="0" smtClean="0"/>
              <a:t> </a:t>
            </a:r>
          </a:p>
          <a:p>
            <a:pPr lvl="1"/>
            <a:r>
              <a:rPr lang="en-US" dirty="0" err="1" smtClean="0"/>
              <a:t>kDeriveAsSingleBodyNoSeams</a:t>
            </a:r>
            <a:r>
              <a:rPr lang="en-US" dirty="0" smtClean="0"/>
              <a:t> </a:t>
            </a:r>
          </a:p>
          <a:p>
            <a:pPr lvl="1"/>
            <a:r>
              <a:rPr lang="en-US" dirty="0" err="1" smtClean="0"/>
              <a:t>kDeriveAsMultipleBodies</a:t>
            </a:r>
            <a:endParaRPr lang="en-US" dirty="0" smtClean="0"/>
          </a:p>
          <a:p>
            <a:pPr lvl="1"/>
            <a:r>
              <a:rPr lang="en-US" dirty="0" err="1" smtClean="0"/>
              <a:t>kDeriveAsWorkSurface</a:t>
            </a:r>
            <a:r>
              <a:rPr lang="en-US" dirty="0" smtClean="0"/>
              <a:t>.</a:t>
            </a:r>
            <a:endParaRPr lang="fr-FR" dirty="0" smtClean="0"/>
          </a:p>
          <a:p>
            <a:pPr lvl="1">
              <a:buNone/>
            </a:pPr>
            <a:endParaRPr lang="fr-FR" dirty="0" smtClean="0"/>
          </a:p>
          <a:p>
            <a:pPr lvl="1">
              <a:buNone/>
            </a:pPr>
            <a:endParaRPr lang="fr-FR" dirty="0" smtClean="0"/>
          </a:p>
          <a:p>
            <a:pPr lvl="1">
              <a:buNone/>
            </a:pPr>
            <a:endParaRPr lang="en-US" dirty="0" smtClean="0"/>
          </a:p>
          <a:p>
            <a:pPr>
              <a:buClr>
                <a:schemeClr val="tx1"/>
              </a:buClr>
              <a:buFont typeface="Arial" pitchFamily="34" charset="0"/>
              <a:buChar char="•"/>
            </a:pPr>
            <a:endParaRPr lang="en-US" dirty="0" smtClean="0"/>
          </a:p>
        </p:txBody>
      </p:sp>
      <p:pic>
        <p:nvPicPr>
          <p:cNvPr id="86018" name="Picture 2"/>
          <p:cNvPicPr>
            <a:picLocks noChangeAspect="1" noChangeArrowheads="1"/>
          </p:cNvPicPr>
          <p:nvPr/>
        </p:nvPicPr>
        <p:blipFill>
          <a:blip r:embed="rId3" cstate="print"/>
          <a:srcRect/>
          <a:stretch>
            <a:fillRect/>
          </a:stretch>
        </p:blipFill>
        <p:spPr bwMode="auto">
          <a:xfrm>
            <a:off x="2377292" y="4923048"/>
            <a:ext cx="4640453" cy="163509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Derived Part/Assembly </a:t>
            </a:r>
            <a:br>
              <a:rPr lang="en-GB" dirty="0" smtClean="0"/>
            </a:br>
            <a:endParaRPr lang="en-GB" dirty="0"/>
          </a:p>
        </p:txBody>
      </p:sp>
      <p:sp>
        <p:nvSpPr>
          <p:cNvPr id="9218" name="Text Placeholder 1"/>
          <p:cNvSpPr>
            <a:spLocks noGrp="1"/>
          </p:cNvSpPr>
          <p:nvPr>
            <p:ph idx="1"/>
          </p:nvPr>
        </p:nvSpPr>
        <p:spPr>
          <a:xfrm>
            <a:off x="319088" y="964120"/>
            <a:ext cx="8062912" cy="5119688"/>
          </a:xfrm>
        </p:spPr>
        <p:txBody>
          <a:bodyPr/>
          <a:lstStyle/>
          <a:p>
            <a:r>
              <a:rPr lang="en-US" dirty="0" smtClean="0"/>
              <a:t>Individually include/exclude parameters and </a:t>
            </a:r>
            <a:r>
              <a:rPr lang="en-US" dirty="0" err="1" smtClean="0"/>
              <a:t>iMates</a:t>
            </a:r>
            <a:endParaRPr lang="en-US" dirty="0" smtClean="0"/>
          </a:p>
          <a:p>
            <a:endParaRPr lang="en-US" dirty="0" smtClean="0"/>
          </a:p>
          <a:p>
            <a:endParaRPr lang="en-US" dirty="0" smtClean="0"/>
          </a:p>
          <a:p>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pPr>
              <a:buNone/>
            </a:pPr>
            <a:endParaRPr lang="en-US" sz="1000" dirty="0" smtClean="0"/>
          </a:p>
          <a:p>
            <a:r>
              <a:rPr lang="en-US" dirty="0" smtClean="0"/>
              <a:t>Map B-Rep Faces between derived result and original</a:t>
            </a:r>
          </a:p>
          <a:p>
            <a:pPr lvl="2"/>
            <a:r>
              <a:rPr lang="en-US" b="1" dirty="0" err="1" smtClean="0"/>
              <a:t>Face.ReferencedEntity</a:t>
            </a:r>
            <a:endParaRPr lang="en-US" b="1" dirty="0" smtClean="0"/>
          </a:p>
        </p:txBody>
      </p:sp>
      <p:pic>
        <p:nvPicPr>
          <p:cNvPr id="81921" name="Picture 1"/>
          <p:cNvPicPr>
            <a:picLocks noChangeAspect="1" noChangeArrowheads="1"/>
          </p:cNvPicPr>
          <p:nvPr/>
        </p:nvPicPr>
        <p:blipFill>
          <a:blip r:embed="rId3" cstate="print"/>
          <a:srcRect/>
          <a:stretch>
            <a:fillRect/>
          </a:stretch>
        </p:blipFill>
        <p:spPr bwMode="auto">
          <a:xfrm>
            <a:off x="6835048" y="1395432"/>
            <a:ext cx="2139307" cy="3958766"/>
          </a:xfrm>
          <a:prstGeom prst="rect">
            <a:avLst/>
          </a:prstGeom>
          <a:noFill/>
          <a:ln w="9525">
            <a:noFill/>
            <a:miter lim="800000"/>
            <a:headEnd/>
            <a:tailEnd/>
          </a:ln>
        </p:spPr>
      </p:pic>
      <p:sp>
        <p:nvSpPr>
          <p:cNvPr id="81922" name="Rectangle 2"/>
          <p:cNvSpPr>
            <a:spLocks noChangeArrowheads="1"/>
          </p:cNvSpPr>
          <p:nvPr/>
        </p:nvSpPr>
        <p:spPr bwMode="auto">
          <a:xfrm>
            <a:off x="297455" y="1440086"/>
            <a:ext cx="6286738" cy="4539704"/>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oDerivedPartDef.ExcludeAll</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oDerivedPartDef.IncludeAlliMateDefinitions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oDerivedPartDef.IncludeAllSurfaces</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oDerivedEntity</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DerivedPartEntity</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For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Each</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oDerivedEntity</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In</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oDerivedPartDef.Parameters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0000FF"/>
                </a:solidFill>
                <a:effectLst/>
                <a:latin typeface="Calibri" pitchFamily="34" charset="0"/>
                <a:ea typeface="宋体" pitchFamily="2" charset="-122"/>
                <a:cs typeface="新宋体" pitchFamily="49" charset="-122"/>
              </a:rPr>
              <a:t>TypeOf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oDerivedEntity.ReferencedEntity</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Parameter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Then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oParameter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Parameter</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oParameter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oDerivedEntity.ReferencedEntity</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Debug</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.Print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"Derived Parameter: "</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oParameter.Name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a:t>
            </a:r>
            <a:r>
              <a:rPr kumimoji="0" lang="en-US" altLang="zh-CN"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oDerivedEntity.IncludeEntity</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 False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If</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Next</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iParts</a:t>
            </a:r>
            <a:r>
              <a:rPr lang="en-US" dirty="0" smtClean="0"/>
              <a:t> - API Support</a:t>
            </a:r>
            <a:endParaRPr lang="en-US" dirty="0"/>
          </a:p>
        </p:txBody>
      </p:sp>
      <p:sp>
        <p:nvSpPr>
          <p:cNvPr id="3" name="Content Placeholder 2"/>
          <p:cNvSpPr>
            <a:spLocks noGrp="1"/>
          </p:cNvSpPr>
          <p:nvPr>
            <p:ph idx="1"/>
          </p:nvPr>
        </p:nvSpPr>
        <p:spPr>
          <a:xfrm>
            <a:off x="319088" y="1416050"/>
            <a:ext cx="8062912" cy="2829379"/>
          </a:xfrm>
        </p:spPr>
        <p:txBody>
          <a:bodyPr/>
          <a:lstStyle/>
          <a:p>
            <a:pPr eaLnBrk="1" hangingPunct="1"/>
            <a:r>
              <a:rPr lang="en-US" dirty="0" smtClean="0"/>
              <a:t>Query access to </a:t>
            </a:r>
            <a:r>
              <a:rPr lang="en-US" dirty="0" err="1" smtClean="0"/>
              <a:t>iPart</a:t>
            </a:r>
            <a:r>
              <a:rPr lang="en-US" dirty="0" smtClean="0"/>
              <a:t> factory table.</a:t>
            </a:r>
          </a:p>
          <a:p>
            <a:pPr eaLnBrk="1" hangingPunct="1"/>
            <a:r>
              <a:rPr lang="en-US" dirty="0" smtClean="0"/>
              <a:t>Access to spreadsheet so you can use the Excel API for edit.</a:t>
            </a:r>
          </a:p>
          <a:p>
            <a:pPr eaLnBrk="1" hangingPunct="1"/>
            <a:r>
              <a:rPr lang="en-US" dirty="0" smtClean="0"/>
              <a:t>Creation of </a:t>
            </a:r>
            <a:r>
              <a:rPr lang="en-US" dirty="0" err="1" smtClean="0"/>
              <a:t>iPart</a:t>
            </a:r>
            <a:r>
              <a:rPr lang="en-US" dirty="0" smtClean="0"/>
              <a:t> members.</a:t>
            </a:r>
          </a:p>
          <a:p>
            <a:pPr eaLnBrk="1" hangingPunct="1"/>
            <a:r>
              <a:rPr lang="en-US" dirty="0" smtClean="0"/>
              <a:t>Placement of </a:t>
            </a:r>
            <a:r>
              <a:rPr lang="en-US" dirty="0" err="1" smtClean="0"/>
              <a:t>iPart</a:t>
            </a:r>
            <a:r>
              <a:rPr lang="en-US" dirty="0" smtClean="0"/>
              <a:t> members within an assembly.</a:t>
            </a:r>
          </a:p>
          <a:p>
            <a:pPr eaLnBrk="1" hangingPunct="1"/>
            <a:r>
              <a:rPr lang="en-US" dirty="0" smtClean="0"/>
              <a:t>Turn a “normal” part into an </a:t>
            </a:r>
            <a:r>
              <a:rPr lang="en-US" dirty="0" err="1" smtClean="0"/>
              <a:t>iPart</a:t>
            </a:r>
            <a:r>
              <a:rPr lang="en-US" dirty="0" smtClean="0"/>
              <a:t>.</a:t>
            </a: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iPartFactory</a:t>
            </a:r>
            <a:r>
              <a:rPr lang="fr-FR" dirty="0" smtClean="0"/>
              <a:t> Object</a:t>
            </a:r>
            <a:endParaRPr lang="en-US" dirty="0"/>
          </a:p>
        </p:txBody>
      </p:sp>
      <p:sp>
        <p:nvSpPr>
          <p:cNvPr id="3" name="Content Placeholder 2"/>
          <p:cNvSpPr>
            <a:spLocks noGrp="1"/>
          </p:cNvSpPr>
          <p:nvPr>
            <p:ph idx="1"/>
          </p:nvPr>
        </p:nvSpPr>
        <p:spPr>
          <a:xfrm>
            <a:off x="319087" y="1384520"/>
            <a:ext cx="8446541" cy="5119688"/>
          </a:xfrm>
        </p:spPr>
        <p:txBody>
          <a:bodyPr/>
          <a:lstStyle/>
          <a:p>
            <a:r>
              <a:rPr lang="en-US" dirty="0" smtClean="0"/>
              <a:t>Use </a:t>
            </a:r>
            <a:r>
              <a:rPr lang="en-US" i="1" dirty="0" err="1" smtClean="0"/>
              <a:t>PartComponentDefinition.</a:t>
            </a:r>
            <a:r>
              <a:rPr lang="en-US" b="1" i="1" dirty="0" err="1" smtClean="0"/>
              <a:t>IsiPartFactory</a:t>
            </a:r>
            <a:r>
              <a:rPr lang="en-US" dirty="0" smtClean="0"/>
              <a:t> to determine if the part is a Factory or use </a:t>
            </a:r>
            <a:r>
              <a:rPr lang="en-US" dirty="0" err="1" smtClean="0"/>
              <a:t>PartComponentDefinition.</a:t>
            </a:r>
            <a:r>
              <a:rPr lang="en-US" b="1" dirty="0" err="1" smtClean="0"/>
              <a:t>CreateFactory</a:t>
            </a:r>
            <a:r>
              <a:rPr lang="en-US" dirty="0" smtClean="0"/>
              <a:t> to turn it to </a:t>
            </a:r>
            <a:r>
              <a:rPr lang="en-US" dirty="0" err="1" smtClean="0"/>
              <a:t>iPart</a:t>
            </a:r>
            <a:r>
              <a:rPr lang="en-US" dirty="0" smtClean="0"/>
              <a:t>.</a:t>
            </a:r>
          </a:p>
          <a:p>
            <a:endParaRPr lang="en-US" sz="1200" dirty="0" smtClean="0"/>
          </a:p>
          <a:p>
            <a:r>
              <a:rPr lang="en-US" dirty="0" smtClean="0"/>
              <a:t>Use </a:t>
            </a:r>
            <a:r>
              <a:rPr lang="en-US" i="1" dirty="0" err="1" smtClean="0"/>
              <a:t>PartComponentDefinition.</a:t>
            </a:r>
            <a:r>
              <a:rPr lang="en-US" b="1" i="1" dirty="0" err="1" smtClean="0"/>
              <a:t>iPartFactory</a:t>
            </a:r>
            <a:r>
              <a:rPr lang="en-US" dirty="0" smtClean="0"/>
              <a:t> to access it</a:t>
            </a:r>
            <a:r>
              <a:rPr lang="en-US" b="1" dirty="0" smtClean="0"/>
              <a:t>.</a:t>
            </a:r>
          </a:p>
          <a:p>
            <a:endParaRPr lang="en-US" sz="1000" b="1" dirty="0" smtClean="0"/>
          </a:p>
          <a:p>
            <a:r>
              <a:rPr lang="en-US" b="1" i="1" dirty="0" err="1" smtClean="0"/>
              <a:t>iPartFactory</a:t>
            </a:r>
            <a:r>
              <a:rPr lang="en-US" b="1" dirty="0" smtClean="0"/>
              <a:t> </a:t>
            </a:r>
            <a:r>
              <a:rPr lang="en-US" dirty="0" smtClean="0"/>
              <a:t>provides access to the </a:t>
            </a:r>
            <a:r>
              <a:rPr lang="en-US" dirty="0" err="1" smtClean="0"/>
              <a:t>iPartTable</a:t>
            </a:r>
            <a:r>
              <a:rPr lang="en-US" dirty="0" smtClean="0"/>
              <a:t>, the Excel sheet and member creation: </a:t>
            </a:r>
          </a:p>
          <a:p>
            <a:pPr lvl="2"/>
            <a:r>
              <a:rPr lang="en-US" b="1" dirty="0" err="1" smtClean="0"/>
              <a:t>DefaultRow</a:t>
            </a:r>
            <a:r>
              <a:rPr lang="en-US" dirty="0" smtClean="0"/>
              <a:t> Property</a:t>
            </a:r>
          </a:p>
          <a:p>
            <a:pPr lvl="2"/>
            <a:r>
              <a:rPr lang="en-US" b="1" dirty="0" err="1" smtClean="0"/>
              <a:t>TableColumns</a:t>
            </a:r>
            <a:r>
              <a:rPr lang="en-US" dirty="0" smtClean="0"/>
              <a:t> Property</a:t>
            </a:r>
          </a:p>
          <a:p>
            <a:pPr lvl="2"/>
            <a:r>
              <a:rPr lang="en-US" b="1" dirty="0" err="1" smtClean="0"/>
              <a:t>TableRows</a:t>
            </a:r>
            <a:r>
              <a:rPr lang="en-US" dirty="0" smtClean="0"/>
              <a:t> Property</a:t>
            </a:r>
          </a:p>
          <a:p>
            <a:pPr lvl="2"/>
            <a:r>
              <a:rPr lang="en-US" b="1" dirty="0" err="1" smtClean="0"/>
              <a:t>ExcelWorkSheet</a:t>
            </a:r>
            <a:r>
              <a:rPr lang="en-US" dirty="0" smtClean="0"/>
              <a:t> Property</a:t>
            </a:r>
          </a:p>
          <a:p>
            <a:pPr lvl="2"/>
            <a:r>
              <a:rPr lang="en-US" b="1" dirty="0" err="1" smtClean="0"/>
              <a:t>CreateMember</a:t>
            </a:r>
            <a:r>
              <a:rPr lang="en-US" dirty="0" smtClean="0"/>
              <a:t> / </a:t>
            </a:r>
            <a:r>
              <a:rPr lang="en-US" b="1" dirty="0" err="1" smtClean="0"/>
              <a:t>CreateCustomMember</a:t>
            </a:r>
            <a:r>
              <a:rPr lang="en-US" dirty="0" smtClean="0"/>
              <a:t> Methods</a:t>
            </a:r>
          </a:p>
          <a:p>
            <a:pPr lvl="1"/>
            <a:endParaRPr lang="en-US" b="1" dirty="0" smtClean="0"/>
          </a:p>
          <a:p>
            <a:pPr lvl="1"/>
            <a:endParaRPr lang="en-US" b="1" dirty="0" smtClean="0"/>
          </a:p>
          <a:p>
            <a:pPr lvl="1"/>
            <a:endParaRPr lang="en-US" b="1" dirty="0" smtClean="0"/>
          </a:p>
          <a:p>
            <a:pPr lvl="1"/>
            <a:endParaRPr 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iPartMember</a:t>
            </a:r>
            <a:r>
              <a:rPr lang="fr-FR" dirty="0" smtClean="0"/>
              <a:t> Object</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PartComponentDefinition.</a:t>
            </a:r>
            <a:r>
              <a:rPr lang="en-US" b="1" dirty="0" err="1" smtClean="0"/>
              <a:t>IsiPartMember</a:t>
            </a:r>
            <a:r>
              <a:rPr lang="en-US" dirty="0" smtClean="0"/>
              <a:t> to determine if the part is an </a:t>
            </a:r>
            <a:r>
              <a:rPr lang="en-US" dirty="0" err="1" smtClean="0"/>
              <a:t>iPart</a:t>
            </a:r>
            <a:r>
              <a:rPr lang="en-US" dirty="0" smtClean="0"/>
              <a:t> Member.</a:t>
            </a:r>
          </a:p>
          <a:p>
            <a:endParaRPr lang="fr-FR" sz="1000" dirty="0" smtClean="0"/>
          </a:p>
          <a:p>
            <a:r>
              <a:rPr lang="en-US" dirty="0" smtClean="0"/>
              <a:t>Use </a:t>
            </a:r>
            <a:r>
              <a:rPr lang="en-US" dirty="0" err="1" smtClean="0"/>
              <a:t>PartComponentDefinition.</a:t>
            </a:r>
            <a:r>
              <a:rPr lang="en-US" b="1" dirty="0" err="1" smtClean="0"/>
              <a:t>iPartMember</a:t>
            </a:r>
            <a:r>
              <a:rPr lang="en-US" dirty="0" smtClean="0"/>
              <a:t> to access the </a:t>
            </a:r>
            <a:r>
              <a:rPr lang="en-US" dirty="0" err="1" smtClean="0"/>
              <a:t>iPartMember</a:t>
            </a:r>
            <a:r>
              <a:rPr lang="en-US" dirty="0" smtClean="0"/>
              <a:t> Object.</a:t>
            </a:r>
          </a:p>
          <a:p>
            <a:endParaRPr lang="fr-FR" sz="1000" dirty="0" smtClean="0"/>
          </a:p>
          <a:p>
            <a:r>
              <a:rPr lang="fr-FR" dirty="0" err="1" smtClean="0"/>
              <a:t>iPartMember</a:t>
            </a:r>
            <a:r>
              <a:rPr lang="fr-FR" dirty="0" smtClean="0"/>
              <a:t> </a:t>
            </a:r>
            <a:r>
              <a:rPr lang="fr-FR" dirty="0" err="1" smtClean="0"/>
              <a:t>allows</a:t>
            </a:r>
            <a:r>
              <a:rPr lang="fr-FR" dirty="0" smtClean="0"/>
              <a:t> </a:t>
            </a:r>
            <a:r>
              <a:rPr lang="fr-FR" dirty="0" err="1" smtClean="0"/>
              <a:t>you</a:t>
            </a:r>
            <a:r>
              <a:rPr lang="fr-FR" dirty="0" smtClean="0"/>
              <a:t> for </a:t>
            </a:r>
            <a:r>
              <a:rPr lang="fr-FR" dirty="0" err="1" smtClean="0"/>
              <a:t>example</a:t>
            </a:r>
            <a:r>
              <a:rPr lang="fr-FR" dirty="0" smtClean="0"/>
              <a:t> to </a:t>
            </a:r>
            <a:r>
              <a:rPr lang="fr-FR" dirty="0" err="1" smtClean="0"/>
              <a:t>retrieve</a:t>
            </a:r>
            <a:r>
              <a:rPr lang="fr-FR" dirty="0" smtClean="0"/>
              <a:t> the </a:t>
            </a:r>
            <a:r>
              <a:rPr lang="fr-FR" dirty="0" err="1" smtClean="0"/>
              <a:t>factory</a:t>
            </a:r>
            <a:r>
              <a:rPr lang="fr-FR" dirty="0" smtClean="0"/>
              <a:t> </a:t>
            </a:r>
            <a:r>
              <a:rPr lang="fr-FR" dirty="0" err="1" smtClean="0"/>
              <a:t>object</a:t>
            </a:r>
            <a:r>
              <a:rPr lang="fr-FR" dirty="0" smtClean="0"/>
              <a:t> </a:t>
            </a:r>
            <a:r>
              <a:rPr lang="fr-FR" dirty="0" err="1" smtClean="0"/>
              <a:t>it</a:t>
            </a:r>
            <a:r>
              <a:rPr lang="fr-FR" dirty="0" smtClean="0"/>
              <a:t> </a:t>
            </a:r>
            <a:r>
              <a:rPr lang="fr-FR" dirty="0" err="1" smtClean="0"/>
              <a:t>was</a:t>
            </a:r>
            <a:r>
              <a:rPr lang="fr-FR" dirty="0" smtClean="0"/>
              <a:t> </a:t>
            </a:r>
            <a:r>
              <a:rPr lang="fr-FR" dirty="0" err="1" smtClean="0"/>
              <a:t>created</a:t>
            </a:r>
            <a:r>
              <a:rPr lang="fr-FR" dirty="0" smtClean="0"/>
              <a:t> </a:t>
            </a:r>
            <a:r>
              <a:rPr lang="fr-FR" dirty="0" err="1" smtClean="0"/>
              <a:t>from</a:t>
            </a:r>
            <a:r>
              <a:rPr lang="fr-FR" dirty="0" smtClean="0"/>
              <a:t> or break the </a:t>
            </a:r>
            <a:r>
              <a:rPr lang="fr-FR" dirty="0" err="1" smtClean="0"/>
              <a:t>link</a:t>
            </a:r>
            <a:r>
              <a:rPr lang="fr-FR" dirty="0" smtClean="0"/>
              <a:t> </a:t>
            </a:r>
            <a:r>
              <a:rPr lang="fr-FR" dirty="0" err="1" smtClean="0"/>
              <a:t>with</a:t>
            </a:r>
            <a:r>
              <a:rPr lang="fr-FR" dirty="0" smtClean="0"/>
              <a:t> </a:t>
            </a:r>
            <a:r>
              <a:rPr lang="fr-FR" dirty="0" err="1" smtClean="0"/>
              <a:t>it</a:t>
            </a:r>
            <a:r>
              <a:rPr lang="fr-FR" dirty="0" smtClean="0"/>
              <a:t>:</a:t>
            </a:r>
          </a:p>
          <a:p>
            <a:pPr lvl="2"/>
            <a:r>
              <a:rPr lang="en-US" b="1" dirty="0" err="1" smtClean="0"/>
              <a:t>ParentFactory</a:t>
            </a:r>
            <a:r>
              <a:rPr lang="en-US" b="1" dirty="0" smtClean="0"/>
              <a:t> </a:t>
            </a:r>
            <a:r>
              <a:rPr lang="en-US" dirty="0" smtClean="0"/>
              <a:t>Property</a:t>
            </a:r>
          </a:p>
          <a:p>
            <a:pPr lvl="2"/>
            <a:r>
              <a:rPr lang="en-US" b="1" dirty="0" err="1" smtClean="0"/>
              <a:t>BreakLinkToFactory</a:t>
            </a:r>
            <a:r>
              <a:rPr lang="en-US" b="1" dirty="0" smtClean="0"/>
              <a:t> </a:t>
            </a:r>
            <a:r>
              <a:rPr lang="en-US" dirty="0" smtClean="0"/>
              <a:t>Method</a:t>
            </a:r>
          </a:p>
          <a:p>
            <a:pPr lvl="1"/>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39540"/>
            <a:ext cx="6871421" cy="1143000"/>
          </a:xfrm>
        </p:spPr>
        <p:txBody>
          <a:bodyPr/>
          <a:lstStyle/>
          <a:p>
            <a:r>
              <a:rPr lang="en-US" dirty="0" err="1" smtClean="0"/>
              <a:t>iParts</a:t>
            </a:r>
            <a:r>
              <a:rPr lang="en-US" dirty="0" smtClean="0"/>
              <a:t> - Create and Edit Member</a:t>
            </a:r>
            <a:endParaRPr lang="en-US" dirty="0"/>
          </a:p>
        </p:txBody>
      </p:sp>
      <p:sp>
        <p:nvSpPr>
          <p:cNvPr id="4" name="Content Placeholder 3"/>
          <p:cNvSpPr>
            <a:spLocks noGrp="1"/>
          </p:cNvSpPr>
          <p:nvPr>
            <p:ph idx="1"/>
          </p:nvPr>
        </p:nvSpPr>
        <p:spPr/>
        <p:txBody>
          <a:bodyPr/>
          <a:lstStyle/>
          <a:p>
            <a:endParaRPr lang="zh-CN" altLang="en-US" dirty="0"/>
          </a:p>
        </p:txBody>
      </p:sp>
      <p:sp>
        <p:nvSpPr>
          <p:cNvPr id="73729" name="Rectangle 1"/>
          <p:cNvSpPr>
            <a:spLocks noChangeArrowheads="1"/>
          </p:cNvSpPr>
          <p:nvPr/>
        </p:nvSpPr>
        <p:spPr bwMode="auto">
          <a:xfrm>
            <a:off x="473725" y="1141054"/>
            <a:ext cx="8030083" cy="5093702"/>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placeAndSwitchiPartSample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AssemblyDocument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Place an </a:t>
            </a:r>
            <a:r>
              <a:rPr kumimoji="0" lang="en-US" altLang="zh-CN"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iPart</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member using the member name.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'assume the </a:t>
            </a:r>
            <a:r>
              <a:rPr kumimoji="0" lang="en-US" altLang="zh-CN"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iPart</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factory has more than 3 rows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ComponentOccurrence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oAsmDoc.ComponentDefinition.Occurrences.AddiPartMember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"C:\My Documents\Inventor\iPartFactory.ipt"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InvApplication.TransientGeometry.CreateMatrix</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"iPartFactory-02"</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Change the instance to another member using the member name.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oOcc.ChangeRowOfiPartMember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"iPartFactory-03"</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Change the instance to another member using the index in the table.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oOcc.ChangeRowOfiPartMember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30195"/>
            <a:ext cx="8062912" cy="937365"/>
          </a:xfrm>
        </p:spPr>
        <p:txBody>
          <a:bodyPr/>
          <a:lstStyle/>
          <a:p>
            <a:r>
              <a:rPr lang="en-US" dirty="0" err="1" smtClean="0"/>
              <a:t>iParts</a:t>
            </a:r>
            <a:r>
              <a:rPr lang="en-US" dirty="0" smtClean="0"/>
              <a:t> - Generate Members</a:t>
            </a:r>
            <a:endParaRPr lang="en-US" dirty="0"/>
          </a:p>
        </p:txBody>
      </p:sp>
      <p:sp>
        <p:nvSpPr>
          <p:cNvPr id="3" name="Content Placeholder 2"/>
          <p:cNvSpPr>
            <a:spLocks noGrp="1"/>
          </p:cNvSpPr>
          <p:nvPr>
            <p:ph idx="1"/>
          </p:nvPr>
        </p:nvSpPr>
        <p:spPr>
          <a:xfrm>
            <a:off x="319088" y="1097060"/>
            <a:ext cx="8062912" cy="5119688"/>
          </a:xfrm>
        </p:spPr>
        <p:txBody>
          <a:bodyPr/>
          <a:lstStyle/>
          <a:p>
            <a:pPr eaLnBrk="1" hangingPunct="1">
              <a:lnSpc>
                <a:spcPct val="80000"/>
              </a:lnSpc>
              <a:spcAft>
                <a:spcPts val="0"/>
              </a:spcAft>
              <a:buNone/>
            </a:pPr>
            <a:endParaRPr lang="en-US" sz="1600" b="1" dirty="0" smtClean="0">
              <a:latin typeface="Arial Narrow" pitchFamily="34" charset="0"/>
            </a:endParaRPr>
          </a:p>
        </p:txBody>
      </p:sp>
      <p:sp>
        <p:nvSpPr>
          <p:cNvPr id="71681" name="Rectangle 1"/>
          <p:cNvSpPr>
            <a:spLocks noChangeArrowheads="1"/>
          </p:cNvSpPr>
          <p:nvPr/>
        </p:nvSpPr>
        <p:spPr bwMode="auto">
          <a:xfrm>
            <a:off x="705079" y="1045047"/>
            <a:ext cx="7474547" cy="5509200"/>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CreateAndMoveMember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PartDocument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oFactoryDoc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InvApplication.Documents.Open</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"C:\Temp\Factory1.ipt"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iPartFactory</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oFactoryDoc.ComponentDefinition.iPartFactory</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oMember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iPartMember</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oMember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oFactory.CreateMember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'The Member is generated in the </a:t>
            </a:r>
            <a:r>
              <a:rPr kumimoji="0" lang="en-US" altLang="zh-CN"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Factory.MemberCacheDir</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SrcFilename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String</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SrcFilename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oFactory.MemberCacheDir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oMember.Name</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DestFilename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String</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DestFilename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"C:\Temp\"</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"NewMember1.ipt"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InvApplication.FileManager.CopyFile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SrcFilename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DestFilename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'Delete the original file, if you'd like to</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InvApplication.FileManager.DeleteFile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SrcFilename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63" y="3175"/>
            <a:ext cx="8062912" cy="722039"/>
          </a:xfrm>
        </p:spPr>
        <p:txBody>
          <a:bodyPr/>
          <a:lstStyle/>
          <a:p>
            <a:r>
              <a:rPr lang="fr-FR" dirty="0" err="1" smtClean="0"/>
              <a:t>iPart</a:t>
            </a:r>
            <a:r>
              <a:rPr lang="fr-FR" dirty="0" smtClean="0"/>
              <a:t> Excel </a:t>
            </a:r>
            <a:r>
              <a:rPr lang="fr-FR" dirty="0" err="1" smtClean="0"/>
              <a:t>WorkSheet</a:t>
            </a:r>
            <a:r>
              <a:rPr lang="fr-FR" dirty="0" smtClean="0"/>
              <a:t> Access</a:t>
            </a:r>
            <a:endParaRPr lang="en-US" dirty="0"/>
          </a:p>
        </p:txBody>
      </p:sp>
      <p:sp>
        <p:nvSpPr>
          <p:cNvPr id="3" name="Content Placeholder 2"/>
          <p:cNvSpPr>
            <a:spLocks noGrp="1"/>
          </p:cNvSpPr>
          <p:nvPr>
            <p:ph idx="1"/>
          </p:nvPr>
        </p:nvSpPr>
        <p:spPr>
          <a:xfrm>
            <a:off x="319088" y="732230"/>
            <a:ext cx="8062912" cy="5119688"/>
          </a:xfrm>
        </p:spPr>
        <p:txBody>
          <a:bodyPr/>
          <a:lstStyle/>
          <a:p>
            <a:pPr>
              <a:buNone/>
            </a:pPr>
            <a:endParaRPr lang="en-US" sz="1400" b="1" dirty="0">
              <a:latin typeface="Arial Narrow" pitchFamily="34" charset="0"/>
            </a:endParaRPr>
          </a:p>
        </p:txBody>
      </p:sp>
      <p:sp>
        <p:nvSpPr>
          <p:cNvPr id="69633" name="Rectangle 1"/>
          <p:cNvSpPr>
            <a:spLocks noChangeArrowheads="1"/>
          </p:cNvSpPr>
          <p:nvPr/>
        </p:nvSpPr>
        <p:spPr bwMode="auto">
          <a:xfrm>
            <a:off x="771180" y="849716"/>
            <a:ext cx="7105879" cy="5632311"/>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WorkSheetAccess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PartDocument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'get </a:t>
            </a:r>
            <a:r>
              <a:rPr kumimoji="0" lang="en-US" altLang="zh-CN" sz="1600"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ipart</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factory </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iPartFactory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oFactoryDoc.ComponentDefinition.iPartFactory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'get corresponding excel file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'make sure Excel reference is added</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oWorksheet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Excel.WorkSheet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oWorksheet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oFactory.ExcelWorkSheet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'Do some modification to the Worksheet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oWorkbook</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Excel.Workbook</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oWorkbook</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oWorksheet.Parent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oXlsApp</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Excel.Application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oXlsApp</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oWorkbook.Parent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'save the change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oWorkbook.Save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oWorkbook.Close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oWorksheet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Nothing</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oWorkbook</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Nothing</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4515671" cy="1143000"/>
          </a:xfrm>
        </p:spPr>
        <p:txBody>
          <a:bodyPr/>
          <a:lstStyle/>
          <a:p>
            <a:r>
              <a:rPr lang="fr-FR" dirty="0" err="1" smtClean="0"/>
              <a:t>Lab</a:t>
            </a:r>
            <a:r>
              <a:rPr lang="fr-FR" dirty="0" smtClean="0"/>
              <a:t>: </a:t>
            </a:r>
            <a:r>
              <a:rPr lang="fr-FR" dirty="0" err="1" smtClean="0"/>
              <a:t>iPart</a:t>
            </a:r>
            <a:r>
              <a:rPr lang="fr-FR" dirty="0" smtClean="0"/>
              <a:t> </a:t>
            </a:r>
            <a:r>
              <a:rPr lang="fr-FR" dirty="0" err="1" smtClean="0"/>
              <a:t>Creation</a:t>
            </a:r>
            <a:endParaRPr lang="en-US" dirty="0"/>
          </a:p>
        </p:txBody>
      </p:sp>
      <p:sp>
        <p:nvSpPr>
          <p:cNvPr id="3" name="Content Placeholder 2"/>
          <p:cNvSpPr>
            <a:spLocks noGrp="1"/>
          </p:cNvSpPr>
          <p:nvPr>
            <p:ph idx="1"/>
          </p:nvPr>
        </p:nvSpPr>
        <p:spPr/>
        <p:txBody>
          <a:bodyPr/>
          <a:lstStyle/>
          <a:p>
            <a:r>
              <a:rPr lang="en-US" dirty="0" smtClean="0"/>
              <a:t>Programmatically create from scratch an </a:t>
            </a:r>
            <a:r>
              <a:rPr lang="en-US" dirty="0" err="1" smtClean="0"/>
              <a:t>iPart</a:t>
            </a:r>
            <a:r>
              <a:rPr lang="en-US" dirty="0" smtClean="0"/>
              <a:t> with a </a:t>
            </a:r>
            <a:r>
              <a:rPr lang="en-US" dirty="0" err="1" smtClean="0"/>
              <a:t>iTable</a:t>
            </a:r>
            <a:r>
              <a:rPr lang="en-US" dirty="0" smtClean="0"/>
              <a:t> that looks like this for example:</a:t>
            </a:r>
          </a:p>
          <a:p>
            <a:endParaRPr lang="en-US" dirty="0" smtClean="0"/>
          </a:p>
          <a:p>
            <a:endParaRPr lang="en-US" dirty="0"/>
          </a:p>
        </p:txBody>
      </p:sp>
      <p:pic>
        <p:nvPicPr>
          <p:cNvPr id="67586" name="Picture 2"/>
          <p:cNvPicPr>
            <a:picLocks noChangeAspect="1" noChangeArrowheads="1"/>
          </p:cNvPicPr>
          <p:nvPr/>
        </p:nvPicPr>
        <p:blipFill>
          <a:blip r:embed="rId3" cstate="print"/>
          <a:srcRect/>
          <a:stretch>
            <a:fillRect/>
          </a:stretch>
        </p:blipFill>
        <p:spPr bwMode="auto">
          <a:xfrm>
            <a:off x="876359" y="2400359"/>
            <a:ext cx="6967652" cy="381378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Solid Bodies in a Part</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Support for multiple solid bodies within a single part.  </a:t>
            </a:r>
          </a:p>
          <a:p>
            <a:pPr>
              <a:buFont typeface="Arial" pitchFamily="34" charset="0"/>
              <a:buChar char="•"/>
            </a:pPr>
            <a:r>
              <a:rPr lang="en-US" dirty="0" err="1" smtClean="0"/>
              <a:t>SurfaceBodies</a:t>
            </a:r>
            <a:r>
              <a:rPr lang="en-US" dirty="0" smtClean="0"/>
              <a:t> collection returns more than 1 </a:t>
            </a:r>
            <a:br>
              <a:rPr lang="en-US" dirty="0" smtClean="0"/>
            </a:br>
            <a:r>
              <a:rPr lang="en-US" dirty="0" smtClean="0"/>
              <a:t>(In both Inventor and Apprentice).</a:t>
            </a:r>
          </a:p>
        </p:txBody>
      </p:sp>
      <p:pic>
        <p:nvPicPr>
          <p:cNvPr id="15361" name="Picture 1"/>
          <p:cNvPicPr>
            <a:picLocks noChangeAspect="1" noChangeArrowheads="1"/>
          </p:cNvPicPr>
          <p:nvPr/>
        </p:nvPicPr>
        <p:blipFill>
          <a:blip r:embed="rId3" cstate="print"/>
          <a:srcRect/>
          <a:stretch>
            <a:fillRect/>
          </a:stretch>
        </p:blipFill>
        <p:spPr bwMode="auto">
          <a:xfrm>
            <a:off x="1794756" y="2844335"/>
            <a:ext cx="4885510" cy="3705463"/>
          </a:xfrm>
          <a:prstGeom prst="rect">
            <a:avLst/>
          </a:prstGeom>
          <a:noFill/>
          <a:ln w="9525">
            <a:noFill/>
            <a:miter lim="800000"/>
            <a:headEnd/>
            <a:tailEnd/>
          </a:ln>
          <a:effectLst/>
        </p:spPr>
      </p:pic>
      <p:sp>
        <p:nvSpPr>
          <p:cNvPr id="5" name="Rounded Rectangle 4"/>
          <p:cNvSpPr/>
          <p:nvPr/>
        </p:nvSpPr>
        <p:spPr bwMode="auto">
          <a:xfrm>
            <a:off x="1822007" y="4094987"/>
            <a:ext cx="731520" cy="37446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fmla="#ppt_w*sin(2.5*pi*$)">
                                          <p:val>
                                            <p:fltVal val="0"/>
                                          </p:val>
                                        </p:tav>
                                        <p:tav tm="100000">
                                          <p:val>
                                            <p:fltVal val="1"/>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3" name="TextBox 2"/>
          <p:cNvSpPr txBox="1"/>
          <p:nvPr/>
        </p:nvSpPr>
        <p:spPr>
          <a:xfrm>
            <a:off x="344774" y="1281238"/>
            <a:ext cx="7794886" cy="5447645"/>
          </a:xfrm>
          <a:prstGeom prst="rect">
            <a:avLst/>
          </a:prstGeom>
          <a:noFill/>
        </p:spPr>
        <p:txBody>
          <a:bodyPr wrap="square" rtlCol="0">
            <a:spAutoFit/>
          </a:bodyPr>
          <a:lstStyle/>
          <a:p>
            <a:pPr lvl="0">
              <a:buFont typeface="Wingdings" pitchFamily="2" charset="2"/>
              <a:buChar char="Ø"/>
            </a:pPr>
            <a:r>
              <a:rPr lang="en-US" sz="2400" u="none" dirty="0" smtClean="0"/>
              <a:t>  </a:t>
            </a:r>
            <a:r>
              <a:rPr lang="en-US" sz="2400" u="none" dirty="0" err="1" smtClean="0"/>
              <a:t>iFeatures</a:t>
            </a:r>
            <a:endParaRPr lang="en-US" sz="2400" u="none" dirty="0" smtClean="0"/>
          </a:p>
          <a:p>
            <a:pPr lvl="1">
              <a:buFont typeface="Wingdings" pitchFamily="2" charset="2"/>
              <a:buChar char="§"/>
            </a:pPr>
            <a:r>
              <a:rPr lang="en-US" sz="2400" u="none" dirty="0" smtClean="0"/>
              <a:t> Creation </a:t>
            </a:r>
          </a:p>
          <a:p>
            <a:pPr lvl="1">
              <a:buFont typeface="Wingdings" pitchFamily="2" charset="2"/>
              <a:buChar char="§"/>
            </a:pPr>
            <a:r>
              <a:rPr lang="en-US" sz="2400" u="none" dirty="0" smtClean="0"/>
              <a:t> Insertion</a:t>
            </a:r>
          </a:p>
          <a:p>
            <a:pPr lvl="1">
              <a:buFont typeface="Wingdings" pitchFamily="2" charset="2"/>
              <a:buChar char="§"/>
            </a:pPr>
            <a:r>
              <a:rPr lang="en-US" sz="2400" u="none" dirty="0" smtClean="0"/>
              <a:t> Table-driven </a:t>
            </a:r>
            <a:r>
              <a:rPr lang="en-US" sz="2400" u="none" dirty="0" err="1" smtClean="0"/>
              <a:t>iFeatures</a:t>
            </a:r>
            <a:endParaRPr lang="en-US" sz="2400" u="none" dirty="0" smtClean="0"/>
          </a:p>
          <a:p>
            <a:pPr lvl="1">
              <a:buFont typeface="Wingdings" pitchFamily="2" charset="2"/>
              <a:buChar char="§"/>
            </a:pPr>
            <a:endParaRPr lang="en-US" sz="1000" u="none" dirty="0" smtClean="0"/>
          </a:p>
          <a:p>
            <a:pPr lvl="0">
              <a:buFont typeface="Wingdings" pitchFamily="2" charset="2"/>
              <a:buChar char="Ø"/>
            </a:pPr>
            <a:endParaRPr lang="en-US" sz="1000" u="none" dirty="0" smtClean="0"/>
          </a:p>
          <a:p>
            <a:pPr lvl="0">
              <a:buFont typeface="Wingdings" pitchFamily="2" charset="2"/>
              <a:buChar char="Ø"/>
            </a:pPr>
            <a:r>
              <a:rPr lang="en-US" sz="2400" u="none" dirty="0" smtClean="0"/>
              <a:t>  Derived Components</a:t>
            </a:r>
          </a:p>
          <a:p>
            <a:pPr lvl="0">
              <a:buFont typeface="Wingdings" pitchFamily="2" charset="2"/>
              <a:buChar char="Ø"/>
            </a:pPr>
            <a:endParaRPr lang="en-US" sz="1000" u="none" dirty="0" smtClean="0"/>
          </a:p>
          <a:p>
            <a:pPr lvl="0">
              <a:buFont typeface="Wingdings" pitchFamily="2" charset="2"/>
              <a:buChar char="Ø"/>
            </a:pPr>
            <a:endParaRPr lang="en-US" sz="1000" u="none" dirty="0" smtClean="0"/>
          </a:p>
          <a:p>
            <a:pPr lvl="0">
              <a:buFont typeface="Wingdings" pitchFamily="2" charset="2"/>
              <a:buChar char="Ø"/>
            </a:pPr>
            <a:r>
              <a:rPr lang="en-US" sz="2400" u="none" dirty="0" smtClean="0"/>
              <a:t>  </a:t>
            </a:r>
            <a:r>
              <a:rPr lang="en-US" sz="2400" u="none" dirty="0" err="1" smtClean="0"/>
              <a:t>iParts</a:t>
            </a:r>
            <a:r>
              <a:rPr lang="en-US" sz="2400" u="none" dirty="0" smtClean="0"/>
              <a:t> </a:t>
            </a:r>
          </a:p>
          <a:p>
            <a:pPr lvl="1">
              <a:buFont typeface="Wingdings" pitchFamily="2" charset="2"/>
              <a:buChar char="§"/>
            </a:pPr>
            <a:r>
              <a:rPr lang="en-US" sz="2400" u="none" dirty="0" smtClean="0"/>
              <a:t> Member Creation </a:t>
            </a:r>
          </a:p>
          <a:p>
            <a:pPr lvl="1">
              <a:buFont typeface="Wingdings" pitchFamily="2" charset="2"/>
              <a:buChar char="§"/>
            </a:pPr>
            <a:r>
              <a:rPr lang="en-US" sz="2400" u="none" dirty="0" smtClean="0"/>
              <a:t> </a:t>
            </a:r>
            <a:r>
              <a:rPr lang="en-US" sz="2400" u="none" dirty="0" err="1" smtClean="0"/>
              <a:t>WorkSheet</a:t>
            </a:r>
            <a:r>
              <a:rPr lang="en-US" sz="2400" u="none" dirty="0" smtClean="0"/>
              <a:t> access</a:t>
            </a:r>
          </a:p>
          <a:p>
            <a:pPr lvl="1">
              <a:buFont typeface="Wingdings" pitchFamily="2" charset="2"/>
              <a:buChar char="§"/>
            </a:pPr>
            <a:endParaRPr lang="en-US" sz="1000" u="none" dirty="0" smtClean="0"/>
          </a:p>
          <a:p>
            <a:pPr lvl="0">
              <a:buFont typeface="Wingdings" pitchFamily="2" charset="2"/>
              <a:buChar char="Ø"/>
            </a:pPr>
            <a:endParaRPr lang="en-US" sz="1000" u="none" dirty="0" smtClean="0"/>
          </a:p>
          <a:p>
            <a:pPr lvl="0">
              <a:buFont typeface="Wingdings" pitchFamily="2" charset="2"/>
              <a:buChar char="Ø"/>
            </a:pPr>
            <a:r>
              <a:rPr lang="fr-FR" sz="2400" u="none" dirty="0" smtClean="0"/>
              <a:t>  Multiple </a:t>
            </a:r>
            <a:r>
              <a:rPr lang="fr-FR" sz="2400" u="none" dirty="0" err="1" smtClean="0"/>
              <a:t>Solid</a:t>
            </a:r>
            <a:r>
              <a:rPr lang="fr-FR" sz="2400" u="none" dirty="0" smtClean="0"/>
              <a:t> Bodies</a:t>
            </a:r>
          </a:p>
          <a:p>
            <a:pPr lvl="1">
              <a:buFont typeface="Wingdings" pitchFamily="2" charset="2"/>
              <a:buChar char="§"/>
            </a:pPr>
            <a:r>
              <a:rPr lang="fr-FR" sz="2400" u="none" dirty="0" smtClean="0"/>
              <a:t> </a:t>
            </a:r>
            <a:r>
              <a:rPr lang="fr-FR" sz="2400" u="none" dirty="0" err="1" smtClean="0"/>
              <a:t>Creation</a:t>
            </a:r>
            <a:endParaRPr lang="fr-FR" sz="2400" u="none" dirty="0" smtClean="0"/>
          </a:p>
          <a:p>
            <a:pPr lvl="1">
              <a:buFont typeface="Wingdings" pitchFamily="2" charset="2"/>
              <a:buChar char="§"/>
            </a:pPr>
            <a:r>
              <a:rPr lang="fr-FR" sz="2400" u="none" dirty="0" smtClean="0"/>
              <a:t> </a:t>
            </a:r>
            <a:r>
              <a:rPr lang="fr-FR" sz="2400" u="none" dirty="0" err="1" smtClean="0"/>
              <a:t>Related</a:t>
            </a:r>
            <a:r>
              <a:rPr lang="fr-FR" sz="2400" u="none" dirty="0" smtClean="0"/>
              <a:t> </a:t>
            </a:r>
            <a:r>
              <a:rPr lang="fr-FR" sz="2400" u="none" dirty="0" err="1" smtClean="0"/>
              <a:t>Features</a:t>
            </a:r>
            <a:endParaRPr lang="en-US" sz="2400" u="none" dirty="0" smtClean="0"/>
          </a:p>
          <a:p>
            <a:pPr>
              <a:buFont typeface="Wingdings" pitchFamily="2" charset="2"/>
              <a:buChar char="Ø"/>
            </a:pPr>
            <a:endParaRPr lang="en-US" sz="2400" u="none"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Creation</a:t>
            </a:r>
            <a:r>
              <a:rPr lang="fr-FR" dirty="0" smtClean="0"/>
              <a:t> of a new Body</a:t>
            </a:r>
            <a:endParaRPr lang="en-US" dirty="0"/>
          </a:p>
        </p:txBody>
      </p:sp>
      <p:sp>
        <p:nvSpPr>
          <p:cNvPr id="3" name="Content Placeholder 2"/>
          <p:cNvSpPr>
            <a:spLocks noGrp="1"/>
          </p:cNvSpPr>
          <p:nvPr>
            <p:ph idx="1"/>
          </p:nvPr>
        </p:nvSpPr>
        <p:spPr>
          <a:xfrm>
            <a:off x="319088" y="1416050"/>
            <a:ext cx="8062912" cy="2516972"/>
          </a:xfrm>
        </p:spPr>
        <p:txBody>
          <a:bodyPr/>
          <a:lstStyle/>
          <a:p>
            <a:r>
              <a:rPr lang="fr-FR" b="1" dirty="0" smtClean="0"/>
              <a:t>New value </a:t>
            </a:r>
            <a:r>
              <a:rPr lang="fr-FR" b="1" dirty="0" err="1" smtClean="0"/>
              <a:t>added</a:t>
            </a:r>
            <a:r>
              <a:rPr lang="fr-FR" b="1" dirty="0" smtClean="0"/>
              <a:t> in the </a:t>
            </a:r>
            <a:r>
              <a:rPr lang="en-US" b="1" dirty="0" err="1" smtClean="0"/>
              <a:t>PartFeatureOperationEnum</a:t>
            </a:r>
            <a:endParaRPr lang="en-US" b="1" dirty="0" smtClean="0"/>
          </a:p>
          <a:p>
            <a:pPr lvl="2"/>
            <a:r>
              <a:rPr lang="en-US" sz="1800" b="1" dirty="0" smtClean="0"/>
              <a:t>	</a:t>
            </a:r>
            <a:r>
              <a:rPr lang="en-US" sz="1800" b="1" dirty="0" err="1" smtClean="0"/>
              <a:t>kCutOperation</a:t>
            </a:r>
            <a:endParaRPr lang="en-US" sz="1800" b="1" dirty="0" smtClean="0"/>
          </a:p>
          <a:p>
            <a:pPr lvl="2"/>
            <a:r>
              <a:rPr lang="en-US" sz="1800" b="1" dirty="0" smtClean="0"/>
              <a:t>	</a:t>
            </a:r>
            <a:r>
              <a:rPr lang="en-US" sz="1800" b="1" dirty="0" err="1" smtClean="0"/>
              <a:t>kIntersectOperation</a:t>
            </a:r>
            <a:endParaRPr lang="en-US" sz="1800" b="1" dirty="0" smtClean="0"/>
          </a:p>
          <a:p>
            <a:pPr lvl="2"/>
            <a:r>
              <a:rPr lang="en-US" sz="1800" b="1" dirty="0" smtClean="0"/>
              <a:t>	</a:t>
            </a:r>
            <a:r>
              <a:rPr lang="en-US" sz="1800" b="1" dirty="0" err="1" smtClean="0"/>
              <a:t>kJoinOperation</a:t>
            </a:r>
            <a:endParaRPr lang="en-US" sz="1800" b="1" dirty="0" smtClean="0"/>
          </a:p>
          <a:p>
            <a:pPr lvl="2"/>
            <a:r>
              <a:rPr lang="en-US" sz="1800" b="1" dirty="0" smtClean="0">
                <a:solidFill>
                  <a:srgbClr val="FF0000"/>
                </a:solidFill>
              </a:rPr>
              <a:t>	</a:t>
            </a:r>
            <a:r>
              <a:rPr lang="en-US" sz="1800" b="1" dirty="0" err="1" smtClean="0">
                <a:solidFill>
                  <a:srgbClr val="FF0000"/>
                </a:solidFill>
              </a:rPr>
              <a:t>kNewBodyOperation</a:t>
            </a:r>
            <a:endParaRPr lang="en-US" sz="1800" b="1" dirty="0" smtClean="0">
              <a:solidFill>
                <a:srgbClr val="FF0000"/>
              </a:solidFill>
            </a:endParaRPr>
          </a:p>
          <a:p>
            <a:pPr lvl="2"/>
            <a:r>
              <a:rPr lang="en-US" sz="1800" b="1" dirty="0" smtClean="0"/>
              <a:t>	</a:t>
            </a:r>
            <a:r>
              <a:rPr lang="en-US" sz="1800" b="1" dirty="0" err="1" smtClean="0"/>
              <a:t>kSurfaceOperation</a:t>
            </a:r>
            <a:endParaRPr lang="en-US" sz="1800" b="1" dirty="0" smtClean="0"/>
          </a:p>
          <a:p>
            <a:pPr>
              <a:buNone/>
            </a:pPr>
            <a:endParaRPr lang="fr-FR" sz="1000" b="1" dirty="0" smtClean="0"/>
          </a:p>
          <a:p>
            <a:pPr>
              <a:buNone/>
            </a:pPr>
            <a:endParaRPr lang="en-US" sz="1000" b="1" dirty="0" smtClean="0"/>
          </a:p>
        </p:txBody>
      </p:sp>
      <p:sp>
        <p:nvSpPr>
          <p:cNvPr id="63489" name="Rectangle 1"/>
          <p:cNvSpPr>
            <a:spLocks noChangeArrowheads="1"/>
          </p:cNvSpPr>
          <p:nvPr/>
        </p:nvSpPr>
        <p:spPr bwMode="auto">
          <a:xfrm>
            <a:off x="330506" y="3936203"/>
            <a:ext cx="8185533" cy="23237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u="none" dirty="0" smtClean="0">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oExtrude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ExtrudeFeature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oExtrude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oPartDef.Features.ExtrudeFeatures.AddByDistanceExtent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oProfile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1.5,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kNegativeExtentDirection</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1" i="0" u="none" strike="noStrike" cap="none" normalizeH="0" baseline="0" dirty="0" err="1" smtClean="0">
                <a:ln>
                  <a:noFill/>
                </a:ln>
                <a:solidFill>
                  <a:srgbClr val="FF0000"/>
                </a:solidFill>
                <a:effectLst/>
                <a:latin typeface="Calibri" pitchFamily="34" charset="0"/>
                <a:ea typeface="宋体" pitchFamily="2" charset="-122"/>
                <a:cs typeface="新宋体" pitchFamily="49" charset="-122"/>
              </a:rPr>
              <a:t>kNewBodyOperation</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"-5 deg"</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oRevolve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RevolveFeature</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oRevolve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oPartDef.Features.RevolveFeatures.AddByAngle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0" eaLnBrk="0" hangingPunct="0"/>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oProfile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oWorkAxis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agl</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kNegativeExtentDirection</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lang="en-US" altLang="zh-CN" b="1" u="none" dirty="0" err="1" smtClean="0">
                <a:solidFill>
                  <a:srgbClr val="FF0000"/>
                </a:solidFill>
                <a:latin typeface="Calibri" pitchFamily="34" charset="0"/>
                <a:ea typeface="宋体" pitchFamily="2" charset="-122"/>
                <a:cs typeface="新宋体" pitchFamily="49" charset="-122"/>
              </a:rPr>
              <a:t>kNewBodyOperation</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for Multi-Solid Parts</a:t>
            </a:r>
            <a:endParaRPr lang="en-US" dirty="0"/>
          </a:p>
        </p:txBody>
      </p:sp>
      <p:sp>
        <p:nvSpPr>
          <p:cNvPr id="3" name="Content Placeholder 2"/>
          <p:cNvSpPr>
            <a:spLocks noGrp="1"/>
          </p:cNvSpPr>
          <p:nvPr>
            <p:ph idx="1"/>
          </p:nvPr>
        </p:nvSpPr>
        <p:spPr>
          <a:xfrm>
            <a:off x="319088" y="1416050"/>
            <a:ext cx="8062912" cy="2924596"/>
          </a:xfrm>
        </p:spPr>
        <p:txBody>
          <a:bodyPr/>
          <a:lstStyle/>
          <a:p>
            <a:pPr>
              <a:buClr>
                <a:schemeClr val="tx1"/>
              </a:buClr>
              <a:buFont typeface="Arial" pitchFamily="34" charset="0"/>
              <a:buChar char="•"/>
            </a:pPr>
            <a:r>
              <a:rPr lang="en-US" dirty="0" smtClean="0"/>
              <a:t>Split Feature – Can specify body(s) to split.</a:t>
            </a:r>
          </a:p>
          <a:p>
            <a:pPr>
              <a:buClr>
                <a:schemeClr val="tx1"/>
              </a:buClr>
              <a:buFont typeface="Arial" pitchFamily="34" charset="0"/>
              <a:buChar char="•"/>
            </a:pPr>
            <a:r>
              <a:rPr lang="en-US" dirty="0" smtClean="0"/>
              <a:t>Stitch Feature – Specify if result is surface or solid.</a:t>
            </a:r>
          </a:p>
          <a:p>
            <a:pPr>
              <a:buClr>
                <a:schemeClr val="tx1"/>
              </a:buClr>
              <a:buFont typeface="Arial" pitchFamily="34" charset="0"/>
              <a:buChar char="•"/>
            </a:pPr>
            <a:r>
              <a:rPr lang="en-US" dirty="0" smtClean="0"/>
              <a:t>Pattern allows patterning of specified body(s).</a:t>
            </a:r>
          </a:p>
          <a:p>
            <a:pPr>
              <a:buFont typeface="Arial" pitchFamily="34" charset="0"/>
              <a:buChar char="•"/>
            </a:pPr>
            <a:r>
              <a:rPr lang="en-US" dirty="0" err="1" smtClean="0"/>
              <a:t>SurfaceBody.Visible</a:t>
            </a:r>
            <a:r>
              <a:rPr lang="en-US" dirty="0" smtClean="0"/>
              <a:t> is saved with the document.</a:t>
            </a:r>
          </a:p>
          <a:p>
            <a:pPr>
              <a:buFont typeface="Arial" pitchFamily="34" charset="0"/>
              <a:buChar char="•"/>
            </a:pPr>
            <a:r>
              <a:rPr lang="en-US" dirty="0" err="1" smtClean="0"/>
              <a:t>SurfaceBody</a:t>
            </a:r>
            <a:r>
              <a:rPr lang="en-US" dirty="0" smtClean="0"/>
              <a:t> has a name.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Affected</a:t>
            </a:r>
            <a:r>
              <a:rPr lang="fr-FR" dirty="0" smtClean="0"/>
              <a:t> Bodies control</a:t>
            </a:r>
            <a:endParaRPr lang="en-US" dirty="0"/>
          </a:p>
        </p:txBody>
      </p:sp>
      <p:sp>
        <p:nvSpPr>
          <p:cNvPr id="3" name="Content Placeholder 2"/>
          <p:cNvSpPr>
            <a:spLocks noGrp="1"/>
          </p:cNvSpPr>
          <p:nvPr>
            <p:ph idx="1"/>
          </p:nvPr>
        </p:nvSpPr>
        <p:spPr>
          <a:xfrm>
            <a:off x="319088" y="1470478"/>
            <a:ext cx="8062912" cy="5119688"/>
          </a:xfrm>
        </p:spPr>
        <p:txBody>
          <a:bodyPr/>
          <a:lstStyle/>
          <a:p>
            <a:pPr lvl="1">
              <a:buClr>
                <a:schemeClr val="tx1"/>
              </a:buClr>
              <a:buFont typeface="Arial" pitchFamily="34" charset="0"/>
              <a:buChar char="•"/>
            </a:pPr>
            <a:r>
              <a:rPr lang="en-US" sz="2200" dirty="0" smtClean="0"/>
              <a:t>API uses a default body when creating new features.  May need to change the affected bodies if needed.</a:t>
            </a:r>
          </a:p>
          <a:p>
            <a:pPr lvl="2">
              <a:buClr>
                <a:schemeClr val="tx1"/>
              </a:buClr>
              <a:buFont typeface="Arial" pitchFamily="34" charset="0"/>
              <a:buChar char="•"/>
            </a:pPr>
            <a:r>
              <a:rPr lang="en-US" sz="2200" b="1" i="1" dirty="0" err="1" smtClean="0"/>
              <a:t>PartFeature.SetAffectedBodies</a:t>
            </a:r>
            <a:r>
              <a:rPr lang="en-US" sz="2200" b="1" i="1" dirty="0" smtClean="0"/>
              <a:t> </a:t>
            </a:r>
            <a:r>
              <a:rPr lang="en-US" sz="2200" dirty="0" smtClean="0"/>
              <a:t>sets all </a:t>
            </a:r>
            <a:r>
              <a:rPr lang="en-US" altLang="zh-CN" sz="2200" dirty="0" smtClean="0"/>
              <a:t>bodies impacted by the feature.</a:t>
            </a:r>
            <a:endParaRPr lang="en-US" sz="2200" dirty="0" smtClean="0"/>
          </a:p>
          <a:p>
            <a:pPr lvl="2">
              <a:buClr>
                <a:schemeClr val="tx1"/>
              </a:buClr>
              <a:buFont typeface="Arial" pitchFamily="34" charset="0"/>
              <a:buChar char="•"/>
            </a:pPr>
            <a:r>
              <a:rPr lang="en-US" sz="2200" b="1" i="1" dirty="0" err="1" smtClean="0"/>
              <a:t>PartFeature.SurfaceBodies</a:t>
            </a:r>
            <a:r>
              <a:rPr lang="en-US" sz="2200" dirty="0" smtClean="0"/>
              <a:t>  returns all bodies impacted by the feature.</a:t>
            </a:r>
          </a:p>
          <a:p>
            <a:pPr lvl="2">
              <a:buClr>
                <a:schemeClr val="tx1"/>
              </a:buClr>
              <a:buFont typeface="Arial" pitchFamily="34" charset="0"/>
              <a:buChar char="•"/>
            </a:pPr>
            <a:endParaRPr lang="en-US" sz="2200" dirty="0" smtClean="0"/>
          </a:p>
          <a:p>
            <a:pPr lvl="1">
              <a:buClr>
                <a:schemeClr val="tx1"/>
              </a:buClr>
              <a:buFont typeface="Arial" pitchFamily="34" charset="0"/>
              <a:buChar char="•"/>
            </a:pPr>
            <a:r>
              <a:rPr lang="en-US" sz="2200" b="1" i="1" dirty="0" err="1" smtClean="0"/>
              <a:t>SurfaceBody.AffectedByFeatures</a:t>
            </a:r>
            <a:endParaRPr lang="en-US" sz="2200" b="1" i="1" dirty="0" smtClean="0"/>
          </a:p>
          <a:p>
            <a:pPr lvl="1">
              <a:buClr>
                <a:schemeClr val="tx1"/>
              </a:buClr>
              <a:buFont typeface="Arial" pitchFamily="34" charset="0"/>
              <a:buChar char="•"/>
            </a:pPr>
            <a:endParaRPr lang="en-US" sz="1000" b="1" i="1" dirty="0" smtClean="0"/>
          </a:p>
          <a:p>
            <a:pPr lvl="1">
              <a:buClr>
                <a:schemeClr val="tx1"/>
              </a:buClr>
              <a:buFont typeface="Arial" pitchFamily="34" charset="0"/>
              <a:buChar char="•"/>
            </a:pPr>
            <a:r>
              <a:rPr lang="en-US" sz="2200" b="1" i="1" dirty="0" err="1" smtClean="0"/>
              <a:t>SurfaceBody.CreatedByFeature</a:t>
            </a:r>
            <a:endParaRPr lang="en-US" sz="2200" b="1" i="1" dirty="0" smtClean="0"/>
          </a:p>
          <a:p>
            <a:pPr lvl="1">
              <a:buClr>
                <a:schemeClr val="tx1"/>
              </a:buClr>
              <a:buFont typeface="Arial" pitchFamily="34" charset="0"/>
              <a:buChar char="•"/>
            </a:pPr>
            <a:endParaRPr lang="en-US" sz="1000" b="1" i="1" dirty="0" smtClean="0"/>
          </a:p>
          <a:p>
            <a:pPr lvl="1">
              <a:buClr>
                <a:schemeClr val="tx1"/>
              </a:buClr>
              <a:buFont typeface="Arial" pitchFamily="34" charset="0"/>
              <a:buChar char="•"/>
            </a:pPr>
            <a:r>
              <a:rPr lang="en-US" sz="2200" b="1" i="1" dirty="0" err="1" smtClean="0"/>
              <a:t>PartComponentDefinition.HasMultipleSolidBodies</a:t>
            </a:r>
            <a:endParaRPr lang="en-US" sz="2200" b="1" i="1" dirty="0" smtClean="0"/>
          </a:p>
          <a:p>
            <a:pPr lvl="1">
              <a:buClr>
                <a:schemeClr val="tx1"/>
              </a:buClr>
              <a:buFont typeface="Arial" pitchFamily="34" charset="0"/>
              <a:buChar char="•"/>
            </a:pPr>
            <a:endParaRPr lang="en-US" dirty="0" smtClean="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53397"/>
            <a:ext cx="8062912" cy="1143000"/>
          </a:xfrm>
        </p:spPr>
        <p:txBody>
          <a:bodyPr/>
          <a:lstStyle/>
          <a:p>
            <a:r>
              <a:rPr lang="fr-FR" dirty="0" err="1" smtClean="0"/>
              <a:t>Affected</a:t>
            </a:r>
            <a:r>
              <a:rPr lang="fr-FR" dirty="0" smtClean="0"/>
              <a:t> Bodies control - </a:t>
            </a:r>
            <a:r>
              <a:rPr lang="fr-FR" smtClean="0"/>
              <a:t>Example</a:t>
            </a:r>
            <a:endParaRPr lang="en-US" dirty="0"/>
          </a:p>
        </p:txBody>
      </p:sp>
      <p:pic>
        <p:nvPicPr>
          <p:cNvPr id="4" name="Picture 3" descr="extr1.png"/>
          <p:cNvPicPr/>
          <p:nvPr/>
        </p:nvPicPr>
        <p:blipFill>
          <a:blip r:embed="rId3" cstate="print"/>
          <a:stretch>
            <a:fillRect/>
          </a:stretch>
        </p:blipFill>
        <p:spPr>
          <a:xfrm>
            <a:off x="750032" y="4367760"/>
            <a:ext cx="3614147" cy="2220075"/>
          </a:xfrm>
          <a:prstGeom prst="rect">
            <a:avLst/>
          </a:prstGeom>
        </p:spPr>
      </p:pic>
      <p:pic>
        <p:nvPicPr>
          <p:cNvPr id="5" name="Picture 4" descr="extr2.png"/>
          <p:cNvPicPr/>
          <p:nvPr/>
        </p:nvPicPr>
        <p:blipFill>
          <a:blip r:embed="rId4" cstate="print"/>
          <a:stretch>
            <a:fillRect/>
          </a:stretch>
        </p:blipFill>
        <p:spPr>
          <a:xfrm>
            <a:off x="5029496" y="4364181"/>
            <a:ext cx="3709262" cy="2213265"/>
          </a:xfrm>
          <a:prstGeom prst="rect">
            <a:avLst/>
          </a:prstGeom>
        </p:spPr>
      </p:pic>
      <p:sp>
        <p:nvSpPr>
          <p:cNvPr id="8" name="Right Arrow 7"/>
          <p:cNvSpPr/>
          <p:nvPr/>
        </p:nvSpPr>
        <p:spPr bwMode="auto">
          <a:xfrm>
            <a:off x="4561609" y="5247410"/>
            <a:ext cx="353291" cy="2389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sp>
        <p:nvSpPr>
          <p:cNvPr id="89089" name="Rectangle 1"/>
          <p:cNvSpPr>
            <a:spLocks noChangeArrowheads="1"/>
          </p:cNvSpPr>
          <p:nvPr/>
        </p:nvSpPr>
        <p:spPr bwMode="auto">
          <a:xfrm>
            <a:off x="418641" y="1177262"/>
            <a:ext cx="7313092" cy="3016210"/>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Check to see if the feature affected all bodies.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oExtrude.SurfaceBodies.Count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&lt;&gt;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oPartDef.SurfaceBodies.Count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Then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bodies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ObjectCollection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bodies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InvApplication.TransientObjects.CreateObjectCollection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body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SurfaceBody</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For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Each</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body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In</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oPartDef.SurfaceBodies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bodies.Add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(body)</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Next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Call</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oExtrude.SetAffectedBodies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(bodies)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If</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27341"/>
            <a:ext cx="8062912" cy="1143000"/>
          </a:xfrm>
        </p:spPr>
        <p:txBody>
          <a:bodyPr/>
          <a:lstStyle/>
          <a:p>
            <a:r>
              <a:rPr lang="fr-FR" dirty="0" smtClean="0"/>
              <a:t>Move </a:t>
            </a:r>
            <a:r>
              <a:rPr lang="fr-FR" dirty="0" err="1" smtClean="0"/>
              <a:t>Feature</a:t>
            </a:r>
            <a:r>
              <a:rPr lang="fr-FR" dirty="0" smtClean="0"/>
              <a:t/>
            </a:r>
            <a:br>
              <a:rPr lang="fr-FR" dirty="0" smtClean="0"/>
            </a:br>
            <a:r>
              <a:rPr lang="fr-FR" sz="2400" i="1" dirty="0" err="1" smtClean="0">
                <a:solidFill>
                  <a:srgbClr val="FFC000"/>
                </a:solidFill>
              </a:rPr>
              <a:t>query</a:t>
            </a:r>
            <a:r>
              <a:rPr lang="fr-FR" sz="2400" i="1" dirty="0" smtClean="0">
                <a:solidFill>
                  <a:srgbClr val="FFC000"/>
                </a:solidFill>
              </a:rPr>
              <a:t> move </a:t>
            </a:r>
            <a:r>
              <a:rPr lang="fr-FR" sz="2400" i="1" dirty="0" err="1" smtClean="0">
                <a:solidFill>
                  <a:srgbClr val="FFC000"/>
                </a:solidFill>
              </a:rPr>
              <a:t>feature</a:t>
            </a:r>
            <a:endParaRPr lang="en-US" i="1" dirty="0">
              <a:solidFill>
                <a:srgbClr val="FFC000"/>
              </a:solidFill>
            </a:endParaRPr>
          </a:p>
        </p:txBody>
      </p:sp>
      <p:pic>
        <p:nvPicPr>
          <p:cNvPr id="5" name="Picture 4" descr="Moveribbon.png"/>
          <p:cNvPicPr/>
          <p:nvPr/>
        </p:nvPicPr>
        <p:blipFill>
          <a:blip r:embed="rId3" cstate="print"/>
          <a:stretch>
            <a:fillRect/>
          </a:stretch>
        </p:blipFill>
        <p:spPr>
          <a:xfrm>
            <a:off x="5053881" y="1112245"/>
            <a:ext cx="4090119" cy="1153283"/>
          </a:xfrm>
          <a:prstGeom prst="rect">
            <a:avLst/>
          </a:prstGeom>
        </p:spPr>
      </p:pic>
      <p:pic>
        <p:nvPicPr>
          <p:cNvPr id="57345" name="Picture 1"/>
          <p:cNvPicPr>
            <a:picLocks noChangeAspect="1" noChangeArrowheads="1"/>
          </p:cNvPicPr>
          <p:nvPr/>
        </p:nvPicPr>
        <p:blipFill>
          <a:blip r:embed="rId4" cstate="print"/>
          <a:srcRect/>
          <a:stretch>
            <a:fillRect/>
          </a:stretch>
        </p:blipFill>
        <p:spPr bwMode="auto">
          <a:xfrm>
            <a:off x="5078776" y="3052591"/>
            <a:ext cx="3819189" cy="3193973"/>
          </a:xfrm>
          <a:prstGeom prst="rect">
            <a:avLst/>
          </a:prstGeom>
          <a:noFill/>
          <a:ln w="9525">
            <a:noFill/>
            <a:miter lim="800000"/>
            <a:headEnd/>
            <a:tailEnd/>
          </a:ln>
        </p:spPr>
      </p:pic>
      <p:sp>
        <p:nvSpPr>
          <p:cNvPr id="57346" name="Rectangle 2"/>
          <p:cNvSpPr>
            <a:spLocks noChangeArrowheads="1"/>
          </p:cNvSpPr>
          <p:nvPr/>
        </p:nvSpPr>
        <p:spPr bwMode="auto">
          <a:xfrm>
            <a:off x="242370" y="1121991"/>
            <a:ext cx="4616067" cy="5386090"/>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MoveFeatureQuery</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PartDocument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PartComponentDefinition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oPartDoc.ComponentDefinition</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'get the first move feature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oMoveFeature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MoveFeature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oMoveFeature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oPartDef.Features.MoveFeatures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'get the translation vector of the move feature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oTranslation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Vector</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oTranslation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oMoveFeature.Transformation.Translation</a:t>
            </a:r>
            <a:endPar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'print the translation information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Debug</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.Print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MoveFeature</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  Translation: ["</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_</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oTranslation.X</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_</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oTranslation.Y</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_</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oTranslation.Z</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&amp; </a:t>
            </a:r>
            <a:r>
              <a:rPr kumimoji="0" lang="en-US" altLang="zh-CN" sz="16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105" y="1030460"/>
            <a:ext cx="8062912" cy="1767825"/>
          </a:xfrm>
        </p:spPr>
        <p:txBody>
          <a:bodyPr/>
          <a:lstStyle/>
          <a:p>
            <a:r>
              <a:rPr lang="en-US" altLang="zh-CN" sz="2000" dirty="0" smtClean="0"/>
              <a:t>Creation is supported From Inventor 2013</a:t>
            </a:r>
            <a:endParaRPr lang="zh-CN" altLang="en-US" sz="2000" dirty="0" smtClean="0"/>
          </a:p>
          <a:p>
            <a:r>
              <a:rPr lang="en-US" altLang="zh-CN" sz="2000" dirty="0" smtClean="0"/>
              <a:t>Workflow is same to other features</a:t>
            </a:r>
          </a:p>
          <a:p>
            <a:pPr lvl="2"/>
            <a:r>
              <a:rPr lang="en-US" altLang="zh-CN" sz="1800" dirty="0" smtClean="0"/>
              <a:t>Create definition</a:t>
            </a:r>
          </a:p>
          <a:p>
            <a:pPr lvl="2"/>
            <a:r>
              <a:rPr lang="en-US" altLang="zh-CN" sz="1800" dirty="0" smtClean="0"/>
              <a:t>Add definition to the  </a:t>
            </a:r>
            <a:r>
              <a:rPr lang="en-US" altLang="zh-CN" sz="1800" dirty="0" err="1" smtClean="0"/>
              <a:t>MoveFeatures</a:t>
            </a:r>
            <a:r>
              <a:rPr lang="en-US" altLang="zh-CN" sz="1800" dirty="0" smtClean="0"/>
              <a:t> collection</a:t>
            </a:r>
            <a:endParaRPr lang="zh-CN" altLang="en-US" sz="1800" dirty="0"/>
          </a:p>
        </p:txBody>
      </p:sp>
      <p:sp>
        <p:nvSpPr>
          <p:cNvPr id="4" name="Title 1"/>
          <p:cNvSpPr>
            <a:spLocks noGrp="1"/>
          </p:cNvSpPr>
          <p:nvPr>
            <p:ph type="title"/>
          </p:nvPr>
        </p:nvSpPr>
        <p:spPr>
          <a:xfrm>
            <a:off x="319088" y="27341"/>
            <a:ext cx="8062912" cy="1143000"/>
          </a:xfrm>
        </p:spPr>
        <p:txBody>
          <a:bodyPr/>
          <a:lstStyle/>
          <a:p>
            <a:r>
              <a:rPr lang="fr-FR" dirty="0" smtClean="0"/>
              <a:t>Move </a:t>
            </a:r>
            <a:r>
              <a:rPr lang="fr-FR" dirty="0" err="1" smtClean="0"/>
              <a:t>Feature</a:t>
            </a:r>
            <a:r>
              <a:rPr lang="fr-FR" dirty="0" smtClean="0"/>
              <a:t/>
            </a:r>
            <a:br>
              <a:rPr lang="fr-FR" dirty="0" smtClean="0"/>
            </a:br>
            <a:r>
              <a:rPr lang="fr-FR" sz="2400" i="1" dirty="0" err="1" smtClean="0">
                <a:solidFill>
                  <a:srgbClr val="FFC000"/>
                </a:solidFill>
              </a:rPr>
              <a:t>create</a:t>
            </a:r>
            <a:r>
              <a:rPr lang="fr-FR" sz="2400" i="1" dirty="0" smtClean="0">
                <a:solidFill>
                  <a:srgbClr val="FFC000"/>
                </a:solidFill>
              </a:rPr>
              <a:t> move </a:t>
            </a:r>
            <a:r>
              <a:rPr lang="fr-FR" sz="2400" i="1" dirty="0" err="1" smtClean="0">
                <a:solidFill>
                  <a:srgbClr val="FFC000"/>
                </a:solidFill>
              </a:rPr>
              <a:t>feature</a:t>
            </a:r>
            <a:endParaRPr lang="en-US" i="1" dirty="0">
              <a:solidFill>
                <a:srgbClr val="FFC000"/>
              </a:solidFill>
            </a:endParaRPr>
          </a:p>
        </p:txBody>
      </p:sp>
      <p:sp>
        <p:nvSpPr>
          <p:cNvPr id="93185" name="Rectangle 1"/>
          <p:cNvSpPr>
            <a:spLocks noChangeArrowheads="1"/>
          </p:cNvSpPr>
          <p:nvPr/>
        </p:nvSpPr>
        <p:spPr bwMode="auto">
          <a:xfrm>
            <a:off x="627962" y="2657610"/>
            <a:ext cx="6307945" cy="4293483"/>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CreateMoveFeature</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PartDocument</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PartComponentDefinition</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oPartDoc.ComponentDefinition</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'collect the faces to move</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oSolidColl</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ObjectCollection</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oSolidColl</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InvApplication.TransientObjects.CreateObjectCollection</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'add the first solid</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oSolidColl.Add</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oPartDef.SurfaceBodies</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'create move feature definition</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oMoveFDef</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MoveDefinition</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oMoveFDef</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oPartDef.Features.MoveFeatures.CreateMoveDefinition</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oSolidColl</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Define a rotate, move, and free drag.</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oMoveFDef.AddRotateAboutAxis</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oPartDef.WorkAxes</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(3),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True</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3.14159265358979 / 4)</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oMoveFDef.AddMoveAlongRay</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oPartDef.WorkAxes</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True</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3)</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oMoveFDef.AddFreeDrag</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(0.5, 6, 3)</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'create the move feature</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MoveFeature</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oPartDef.Features.MoveFeatures.Add</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3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oMoveFDef</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3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3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zh-CN" dirty="0" smtClean="0"/>
              <a:t>Combine </a:t>
            </a:r>
            <a:r>
              <a:rPr lang="fr-FR" altLang="zh-CN" dirty="0" err="1" smtClean="0"/>
              <a:t>Solids</a:t>
            </a:r>
            <a:endParaRPr lang="zh-CN" altLang="en-US" dirty="0"/>
          </a:p>
        </p:txBody>
      </p:sp>
      <p:sp>
        <p:nvSpPr>
          <p:cNvPr id="3" name="Content Placeholder 2"/>
          <p:cNvSpPr>
            <a:spLocks noGrp="1"/>
          </p:cNvSpPr>
          <p:nvPr>
            <p:ph idx="1"/>
          </p:nvPr>
        </p:nvSpPr>
        <p:spPr>
          <a:xfrm>
            <a:off x="352138" y="1228763"/>
            <a:ext cx="8062912" cy="5119688"/>
          </a:xfrm>
        </p:spPr>
        <p:txBody>
          <a:bodyPr/>
          <a:lstStyle/>
          <a:p>
            <a:r>
              <a:rPr lang="fr-FR" altLang="zh-CN" dirty="0" err="1" smtClean="0"/>
              <a:t>e.g</a:t>
            </a:r>
            <a:r>
              <a:rPr lang="fr-FR" altLang="zh-CN" dirty="0" smtClean="0"/>
              <a:t>. </a:t>
            </a:r>
            <a:r>
              <a:rPr lang="fr-FR" altLang="zh-CN" dirty="0" err="1" smtClean="0"/>
              <a:t>before</a:t>
            </a:r>
            <a:r>
              <a:rPr lang="fr-FR" altLang="zh-CN" dirty="0" smtClean="0"/>
              <a:t> combine </a:t>
            </a:r>
          </a:p>
          <a:p>
            <a:endParaRPr lang="fr-FR" altLang="zh-CN" dirty="0" smtClean="0"/>
          </a:p>
          <a:p>
            <a:endParaRPr lang="fr-FR" altLang="zh-CN" dirty="0" smtClean="0"/>
          </a:p>
          <a:p>
            <a:endParaRPr lang="fr-FR" altLang="zh-CN" dirty="0" smtClean="0"/>
          </a:p>
          <a:p>
            <a:endParaRPr lang="fr-FR" altLang="zh-CN" dirty="0" smtClean="0"/>
          </a:p>
          <a:p>
            <a:endParaRPr lang="fr-FR" altLang="zh-CN" dirty="0" smtClean="0"/>
          </a:p>
          <a:p>
            <a:r>
              <a:rPr lang="fr-FR" altLang="zh-CN" dirty="0" err="1" smtClean="0"/>
              <a:t>after</a:t>
            </a:r>
            <a:r>
              <a:rPr lang="fr-FR" altLang="zh-CN" dirty="0" smtClean="0"/>
              <a:t> combine  </a:t>
            </a:r>
            <a:r>
              <a:rPr lang="fr-FR" altLang="zh-CN" dirty="0" err="1" smtClean="0"/>
              <a:t>with</a:t>
            </a:r>
            <a:r>
              <a:rPr lang="fr-FR" altLang="zh-CN" dirty="0" smtClean="0"/>
              <a:t> </a:t>
            </a:r>
            <a:r>
              <a:rPr lang="fr-FR" altLang="zh-CN" dirty="0" err="1" smtClean="0"/>
              <a:t>cut</a:t>
            </a:r>
            <a:r>
              <a:rPr lang="fr-FR" altLang="zh-CN" dirty="0" smtClean="0"/>
              <a:t> mode</a:t>
            </a:r>
            <a:endParaRPr lang="zh-CN" altLang="en-US" dirty="0"/>
          </a:p>
        </p:txBody>
      </p:sp>
      <p:pic>
        <p:nvPicPr>
          <p:cNvPr id="94210" name="Picture 2"/>
          <p:cNvPicPr>
            <a:picLocks noChangeAspect="1" noChangeArrowheads="1"/>
          </p:cNvPicPr>
          <p:nvPr/>
        </p:nvPicPr>
        <p:blipFill>
          <a:blip r:embed="rId2" cstate="print"/>
          <a:srcRect/>
          <a:stretch>
            <a:fillRect/>
          </a:stretch>
        </p:blipFill>
        <p:spPr bwMode="auto">
          <a:xfrm>
            <a:off x="954738" y="4475317"/>
            <a:ext cx="4932051" cy="2244973"/>
          </a:xfrm>
          <a:prstGeom prst="rect">
            <a:avLst/>
          </a:prstGeom>
          <a:noFill/>
          <a:ln w="9525">
            <a:noFill/>
            <a:miter lim="800000"/>
            <a:headEnd/>
            <a:tailEnd/>
          </a:ln>
        </p:spPr>
      </p:pic>
      <p:pic>
        <p:nvPicPr>
          <p:cNvPr id="94212" name="Picture 4"/>
          <p:cNvPicPr>
            <a:picLocks noChangeAspect="1" noChangeArrowheads="1"/>
          </p:cNvPicPr>
          <p:nvPr/>
        </p:nvPicPr>
        <p:blipFill>
          <a:blip r:embed="rId3" cstate="print"/>
          <a:srcRect/>
          <a:stretch>
            <a:fillRect/>
          </a:stretch>
        </p:blipFill>
        <p:spPr bwMode="auto">
          <a:xfrm>
            <a:off x="964933" y="1713850"/>
            <a:ext cx="5050277" cy="2029454"/>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88" y="24765"/>
            <a:ext cx="8062912" cy="1031149"/>
          </a:xfrm>
        </p:spPr>
        <p:txBody>
          <a:bodyPr/>
          <a:lstStyle/>
          <a:p>
            <a:r>
              <a:rPr lang="fr-FR" dirty="0" smtClean="0"/>
              <a:t>Combine </a:t>
            </a:r>
            <a:r>
              <a:rPr lang="fr-FR" dirty="0" err="1" smtClean="0"/>
              <a:t>Feature</a:t>
            </a:r>
            <a:r>
              <a:rPr lang="fr-FR" dirty="0" smtClean="0"/>
              <a:t> </a:t>
            </a:r>
            <a:r>
              <a:rPr lang="fr-FR" dirty="0" err="1" smtClean="0"/>
              <a:t>example</a:t>
            </a:r>
            <a:endParaRPr lang="en-US" dirty="0"/>
          </a:p>
        </p:txBody>
      </p:sp>
      <p:sp>
        <p:nvSpPr>
          <p:cNvPr id="4" name="Content Placeholder 3"/>
          <p:cNvSpPr>
            <a:spLocks noGrp="1"/>
          </p:cNvSpPr>
          <p:nvPr>
            <p:ph idx="1"/>
          </p:nvPr>
        </p:nvSpPr>
        <p:spPr/>
        <p:txBody>
          <a:bodyPr/>
          <a:lstStyle/>
          <a:p>
            <a:endParaRPr lang="zh-CN" altLang="en-US" dirty="0"/>
          </a:p>
        </p:txBody>
      </p:sp>
      <p:sp>
        <p:nvSpPr>
          <p:cNvPr id="55297" name="Rectangle 1"/>
          <p:cNvSpPr>
            <a:spLocks noChangeArrowheads="1"/>
          </p:cNvSpPr>
          <p:nvPr/>
        </p:nvSpPr>
        <p:spPr bwMode="auto">
          <a:xfrm>
            <a:off x="1079652" y="1382372"/>
            <a:ext cx="6462538" cy="5139869"/>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CombineBodies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PartDocument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PartComponentDefinition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oPartDoc.ComponentDefinition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'add first body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oBaseBody</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SurfaceBody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oBaseBody</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oPartDef.SurfaceBodies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oToolBodies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ObjectCollection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oToolBodies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InvApplication.TransientObjects.CreateObjectCollection</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'add second body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oToolBodies.Add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oPartDef.SurfaceBodies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(2))</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oCombineFeature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CombineFeature</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oCombineFeature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oPartDef.Features.CombineFeatures.Add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oBaseBody</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oToolBodies</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PartFeatureOperationEnum</a:t>
            </a:r>
            <a:r>
              <a:rPr kumimoji="0" lang="en-US" altLang="zh-CN" sz="16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.kCutOperation</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False</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6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Sketch – </a:t>
            </a:r>
            <a:r>
              <a:rPr lang="en-US" dirty="0" err="1" smtClean="0"/>
              <a:t>Splines</a:t>
            </a:r>
            <a:r>
              <a:rPr lang="en-US" dirty="0" smtClean="0"/>
              <a:t> (from 2014)</a:t>
            </a:r>
            <a:endParaRPr lang="en-US" dirty="0"/>
          </a:p>
        </p:txBody>
      </p:sp>
      <p:sp>
        <p:nvSpPr>
          <p:cNvPr id="3" name="Content Placeholder 2"/>
          <p:cNvSpPr>
            <a:spLocks noGrp="1"/>
          </p:cNvSpPr>
          <p:nvPr>
            <p:ph idx="1"/>
          </p:nvPr>
        </p:nvSpPr>
        <p:spPr/>
        <p:txBody>
          <a:bodyPr/>
          <a:lstStyle/>
          <a:p>
            <a:r>
              <a:rPr lang="en-US" dirty="0" smtClean="0"/>
              <a:t>Full API support for  control point splines in 2D and 3D.</a:t>
            </a:r>
          </a:p>
          <a:p>
            <a:endParaRPr lang="en-US" dirty="0"/>
          </a:p>
          <a:p>
            <a:endParaRPr lang="en-US" dirty="0" smtClean="0"/>
          </a:p>
          <a:p>
            <a:endParaRPr lang="en-US" dirty="0"/>
          </a:p>
          <a:p>
            <a:endParaRPr lang="en-US" dirty="0" smtClean="0"/>
          </a:p>
          <a:p>
            <a:r>
              <a:rPr lang="en-US" dirty="0" smtClean="0"/>
              <a:t>Full API support for equation curves in 2D and 3D.</a:t>
            </a:r>
          </a:p>
          <a:p>
            <a:endParaRPr lang="en-US" dirty="0"/>
          </a:p>
          <a:p>
            <a:endParaRPr lang="en-US" dirty="0" smtClean="0"/>
          </a:p>
          <a:p>
            <a:endParaRPr lang="en-US" dirty="0" smtClean="0"/>
          </a:p>
          <a:p>
            <a:endParaRPr lang="en-US" dirty="0" smtClean="0"/>
          </a:p>
        </p:txBody>
      </p:sp>
      <p:pic>
        <p:nvPicPr>
          <p:cNvPr id="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76369" y="1929300"/>
            <a:ext cx="4383452" cy="18564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84018" y="4339529"/>
            <a:ext cx="4277464" cy="20687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451145" y="4747930"/>
            <a:ext cx="2617353" cy="1251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1901618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Sketch – 3D Intersection Curves </a:t>
            </a:r>
            <a:r>
              <a:rPr lang="en-US" altLang="zh-CN" dirty="0" smtClean="0"/>
              <a:t>(from 2014)</a:t>
            </a:r>
            <a:endParaRPr lang="en-US" dirty="0"/>
          </a:p>
        </p:txBody>
      </p:sp>
      <p:sp>
        <p:nvSpPr>
          <p:cNvPr id="3" name="Content Placeholder 2"/>
          <p:cNvSpPr>
            <a:spLocks noGrp="1"/>
          </p:cNvSpPr>
          <p:nvPr>
            <p:ph idx="1"/>
          </p:nvPr>
        </p:nvSpPr>
        <p:spPr/>
        <p:txBody>
          <a:bodyPr/>
          <a:lstStyle/>
          <a:p>
            <a:r>
              <a:rPr lang="en-US" dirty="0" smtClean="0"/>
              <a:t>Full API support for intersection curves in a 3D sketch.</a:t>
            </a:r>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94105" y="2304225"/>
            <a:ext cx="3909294" cy="35599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3073732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13" y="22225"/>
            <a:ext cx="8062912" cy="1035050"/>
          </a:xfrm>
        </p:spPr>
        <p:txBody>
          <a:bodyPr/>
          <a:lstStyle/>
          <a:p>
            <a:r>
              <a:rPr lang="en-US" dirty="0" smtClean="0"/>
              <a:t>iFeatures</a:t>
            </a:r>
            <a:endParaRPr lang="en-US" dirty="0"/>
          </a:p>
        </p:txBody>
      </p:sp>
      <p:sp>
        <p:nvSpPr>
          <p:cNvPr id="3" name="Content Placeholder 2"/>
          <p:cNvSpPr>
            <a:spLocks noGrp="1"/>
          </p:cNvSpPr>
          <p:nvPr>
            <p:ph idx="1"/>
          </p:nvPr>
        </p:nvSpPr>
        <p:spPr>
          <a:xfrm>
            <a:off x="313275" y="979908"/>
            <a:ext cx="4467949" cy="4890760"/>
          </a:xfrm>
        </p:spPr>
        <p:txBody>
          <a:bodyPr/>
          <a:lstStyle/>
          <a:p>
            <a:pPr marL="267767" indent="-267767" eaLnBrk="1" hangingPunct="1">
              <a:buNone/>
            </a:pPr>
            <a:r>
              <a:rPr lang="fr-FR" dirty="0" err="1" smtClean="0"/>
              <a:t>Workflow</a:t>
            </a:r>
            <a:r>
              <a:rPr lang="fr-FR" dirty="0" smtClean="0"/>
              <a:t>:</a:t>
            </a:r>
          </a:p>
          <a:p>
            <a:pPr marL="267767" indent="-267767" eaLnBrk="1" hangingPunct="1">
              <a:buFont typeface="Wingdings" pitchFamily="-112" charset="2"/>
              <a:buAutoNum type="arabicPeriod"/>
            </a:pPr>
            <a:endParaRPr lang="en-US" sz="500" dirty="0" smtClean="0"/>
          </a:p>
          <a:p>
            <a:pPr marL="267767" indent="-267767" eaLnBrk="1" hangingPunct="1">
              <a:buFont typeface="Wingdings" pitchFamily="-112" charset="2"/>
              <a:buAutoNum type="arabicPeriod"/>
            </a:pPr>
            <a:r>
              <a:rPr lang="en-US" dirty="0" smtClean="0"/>
              <a:t>Create </a:t>
            </a:r>
            <a:r>
              <a:rPr lang="en-US" dirty="0" err="1" smtClean="0"/>
              <a:t>iFeatureDefinition</a:t>
            </a:r>
            <a:r>
              <a:rPr lang="en-US" dirty="0" smtClean="0"/>
              <a:t> object for the desired .</a:t>
            </a:r>
            <a:r>
              <a:rPr lang="en-US" dirty="0" err="1" smtClean="0"/>
              <a:t>ide</a:t>
            </a:r>
            <a:r>
              <a:rPr lang="en-US" dirty="0" smtClean="0"/>
              <a:t> file.</a:t>
            </a:r>
          </a:p>
          <a:p>
            <a:pPr marL="267767" indent="-267767" eaLnBrk="1" hangingPunct="1">
              <a:buFont typeface="Wingdings" pitchFamily="-112" charset="2"/>
              <a:buAutoNum type="arabicPeriod"/>
            </a:pPr>
            <a:endParaRPr lang="en-US" sz="800" dirty="0" smtClean="0"/>
          </a:p>
          <a:p>
            <a:pPr marL="267767" indent="-267767" eaLnBrk="1" hangingPunct="1">
              <a:buFont typeface="Wingdings" pitchFamily="-112" charset="2"/>
              <a:buAutoNum type="arabicPeriod"/>
            </a:pPr>
            <a:r>
              <a:rPr lang="en-US" dirty="0" smtClean="0"/>
              <a:t> Set the various inputs.</a:t>
            </a:r>
          </a:p>
          <a:p>
            <a:pPr marL="267767" indent="-267767" eaLnBrk="1" hangingPunct="1">
              <a:buNone/>
            </a:pPr>
            <a:r>
              <a:rPr lang="en-US" dirty="0" smtClean="0"/>
              <a:t>   </a:t>
            </a:r>
            <a:r>
              <a:rPr lang="en-US" dirty="0" err="1" smtClean="0"/>
              <a:t>iFeatureInput</a:t>
            </a:r>
            <a:r>
              <a:rPr lang="en-US" dirty="0" smtClean="0"/>
              <a:t> [Base class] </a:t>
            </a:r>
          </a:p>
          <a:p>
            <a:pPr marL="209030" lvl="1" indent="-267767" eaLnBrk="1" hangingPunct="1"/>
            <a:r>
              <a:rPr lang="en-US" dirty="0" err="1" smtClean="0"/>
              <a:t>iFeatureParameterInput</a:t>
            </a:r>
            <a:endParaRPr lang="en-US" dirty="0" smtClean="0"/>
          </a:p>
          <a:p>
            <a:pPr marL="209030" lvl="1" indent="-267767" eaLnBrk="1" hangingPunct="1"/>
            <a:r>
              <a:rPr lang="en-US" dirty="0" err="1" smtClean="0"/>
              <a:t>iFeatureEntityInput</a:t>
            </a:r>
            <a:endParaRPr lang="en-US" dirty="0" smtClean="0"/>
          </a:p>
          <a:p>
            <a:pPr marL="209030" lvl="1" indent="-267767" eaLnBrk="1" hangingPunct="1"/>
            <a:r>
              <a:rPr lang="en-US" dirty="0" err="1" smtClean="0"/>
              <a:t>iFeatureSketchPlaneInput</a:t>
            </a:r>
            <a:endParaRPr lang="en-US" dirty="0" smtClean="0"/>
          </a:p>
          <a:p>
            <a:pPr marL="209030" lvl="1" indent="-267767" eaLnBrk="1" hangingPunct="1"/>
            <a:r>
              <a:rPr lang="en-US" dirty="0" err="1" smtClean="0"/>
              <a:t>iFeatureWorkPlaneInput</a:t>
            </a:r>
            <a:endParaRPr lang="en-US" dirty="0" smtClean="0"/>
          </a:p>
          <a:p>
            <a:pPr marL="209030" lvl="1" indent="-267767" eaLnBrk="1" hangingPunct="1"/>
            <a:r>
              <a:rPr lang="en-US" dirty="0" err="1" smtClean="0"/>
              <a:t>iFeatureVectorInput</a:t>
            </a:r>
            <a:endParaRPr lang="en-US" dirty="0" smtClean="0"/>
          </a:p>
          <a:p>
            <a:pPr marL="267767" indent="-267767" eaLnBrk="1" hangingPunct="1">
              <a:buFont typeface="Wingdings" pitchFamily="-112" charset="2"/>
              <a:buAutoNum type="arabicPeriod"/>
            </a:pPr>
            <a:endParaRPr lang="en-US" sz="800" dirty="0" smtClean="0"/>
          </a:p>
          <a:p>
            <a:pPr marL="457200" indent="-457200" eaLnBrk="1" hangingPunct="1">
              <a:buNone/>
            </a:pPr>
            <a:r>
              <a:rPr lang="en-US" dirty="0" smtClean="0"/>
              <a:t>3. Use the </a:t>
            </a:r>
            <a:r>
              <a:rPr lang="en-US" dirty="0" err="1" smtClean="0"/>
              <a:t>iFeatureDefinition</a:t>
            </a:r>
            <a:r>
              <a:rPr lang="en-US" dirty="0" smtClean="0"/>
              <a:t> to create the </a:t>
            </a:r>
            <a:r>
              <a:rPr lang="en-US" dirty="0" err="1" smtClean="0"/>
              <a:t>iFeature</a:t>
            </a:r>
            <a:r>
              <a:rPr lang="en-US" dirty="0" smtClean="0"/>
              <a:t>.</a:t>
            </a:r>
          </a:p>
          <a:p>
            <a:endParaRPr lang="en-US" dirty="0"/>
          </a:p>
        </p:txBody>
      </p:sp>
      <p:graphicFrame>
        <p:nvGraphicFramePr>
          <p:cNvPr id="107522" name="Object 2"/>
          <p:cNvGraphicFramePr>
            <a:graphicFrameLocks noChangeAspect="1"/>
          </p:cNvGraphicFramePr>
          <p:nvPr/>
        </p:nvGraphicFramePr>
        <p:xfrm>
          <a:off x="5106520" y="1027114"/>
          <a:ext cx="3058120" cy="5174429"/>
        </p:xfrm>
        <a:graphic>
          <a:graphicData uri="http://schemas.openxmlformats.org/presentationml/2006/ole">
            <p:oleObj spid="_x0000_s1026" name="Visio" r:id="rId4" imgW="1983105" imgH="3354705" progId="">
              <p:embed/>
            </p:oleObj>
          </a:graphicData>
        </a:graphic>
      </p:graphicFrame>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Sketch – Slots </a:t>
            </a:r>
            <a:r>
              <a:rPr lang="en-US" altLang="zh-CN" dirty="0" smtClean="0"/>
              <a:t>(from 2014)</a:t>
            </a:r>
            <a:endParaRPr lang="en-US" dirty="0"/>
          </a:p>
        </p:txBody>
      </p:sp>
      <p:sp>
        <p:nvSpPr>
          <p:cNvPr id="3" name="Content Placeholder 2"/>
          <p:cNvSpPr>
            <a:spLocks noGrp="1"/>
          </p:cNvSpPr>
          <p:nvPr>
            <p:ph idx="1"/>
          </p:nvPr>
        </p:nvSpPr>
        <p:spPr/>
        <p:txBody>
          <a:bodyPr/>
          <a:lstStyle/>
          <a:p>
            <a:r>
              <a:rPr lang="en-US" dirty="0" smtClean="0"/>
              <a:t>New slot commands in sketch.</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Full API Support.</a:t>
            </a: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98225" y="2197104"/>
            <a:ext cx="1017488" cy="1700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340305" y="2206789"/>
            <a:ext cx="4845339" cy="3173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88195562"/>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Imprinting </a:t>
            </a:r>
            <a:r>
              <a:rPr lang="en-US" altLang="zh-CN" dirty="0" smtClean="0"/>
              <a:t>(From 2014)</a:t>
            </a:r>
            <a:endParaRPr lang="en-US" altLang="zh-CN" dirty="0" smtClean="0"/>
          </a:p>
        </p:txBody>
      </p:sp>
      <p:sp>
        <p:nvSpPr>
          <p:cNvPr id="3" name="Content Placeholder 2"/>
          <p:cNvSpPr>
            <a:spLocks noGrp="1"/>
          </p:cNvSpPr>
          <p:nvPr>
            <p:ph idx="1"/>
          </p:nvPr>
        </p:nvSpPr>
        <p:spPr>
          <a:xfrm>
            <a:off x="319088" y="1416050"/>
            <a:ext cx="8062912" cy="2076297"/>
          </a:xfrm>
        </p:spPr>
        <p:txBody>
          <a:bodyPr/>
          <a:lstStyle/>
          <a:p>
            <a:r>
              <a:rPr lang="en-US" altLang="zh-CN" dirty="0" smtClean="0"/>
              <a:t>API only</a:t>
            </a:r>
          </a:p>
          <a:p>
            <a:r>
              <a:rPr lang="en-US" altLang="zh-CN" dirty="0" smtClean="0"/>
              <a:t>Typically used in analysis application for matching </a:t>
            </a:r>
          </a:p>
          <a:p>
            <a:r>
              <a:rPr lang="en-US" altLang="zh-CN" dirty="0" err="1" smtClean="0"/>
              <a:t>TransientBRep.</a:t>
            </a:r>
            <a:r>
              <a:rPr lang="en-US" altLang="zh-CN" dirty="0" err="1" smtClean="0">
                <a:solidFill>
                  <a:srgbClr val="FFC000"/>
                </a:solidFill>
              </a:rPr>
              <a:t>ImprintBodies</a:t>
            </a:r>
            <a:endParaRPr lang="en-US" altLang="zh-CN" dirty="0" smtClean="0">
              <a:solidFill>
                <a:srgbClr val="FFC000"/>
              </a:solidFill>
            </a:endParaRPr>
          </a:p>
          <a:p>
            <a:pPr lvl="2"/>
            <a:r>
              <a:rPr lang="en-US" altLang="zh-CN" dirty="0" smtClean="0"/>
              <a:t>Input two bodies, return the new bodies and overlapped faces, edges</a:t>
            </a:r>
            <a:endParaRPr lang="en-US" altLang="zh-CN" dirty="0" smtClean="0"/>
          </a:p>
          <a:p>
            <a:endParaRPr lang="en-US" dirty="0" smtClean="0"/>
          </a:p>
          <a:p>
            <a:endParaRPr lang="en-US" dirty="0" smtClean="0"/>
          </a:p>
          <a:p>
            <a:endParaRPr lang="en-US" dirty="0"/>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1493" y="4527169"/>
            <a:ext cx="2336014" cy="16603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6885" y="4516137"/>
            <a:ext cx="2327838" cy="16714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688931" y="4532298"/>
            <a:ext cx="2550413" cy="16627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1252849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Materials – What’s Gone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RenderStyle</a:t>
            </a:r>
            <a:r>
              <a:rPr lang="en-US" dirty="0" smtClean="0"/>
              <a:t> object is no longer used.</a:t>
            </a:r>
          </a:p>
          <a:p>
            <a:pPr lvl="1"/>
            <a:r>
              <a:rPr lang="en-US" dirty="0" smtClean="0"/>
              <a:t>Hidden</a:t>
            </a:r>
          </a:p>
          <a:p>
            <a:pPr lvl="1"/>
            <a:r>
              <a:rPr lang="en-US" dirty="0" smtClean="0"/>
              <a:t>Continues to function but should begin using new API</a:t>
            </a:r>
          </a:p>
          <a:p>
            <a:pPr lvl="1"/>
            <a:r>
              <a:rPr lang="en-US" dirty="0" smtClean="0"/>
              <a:t>Not officially supported</a:t>
            </a:r>
          </a:p>
          <a:p>
            <a:r>
              <a:rPr lang="en-US" dirty="0" smtClean="0"/>
              <a:t>The Material object is no longer used.</a:t>
            </a:r>
          </a:p>
          <a:p>
            <a:pPr lvl="1"/>
            <a:r>
              <a:rPr lang="en-US" dirty="0"/>
              <a:t>Hidden</a:t>
            </a:r>
          </a:p>
          <a:p>
            <a:pPr lvl="1"/>
            <a:r>
              <a:rPr lang="en-US" dirty="0"/>
              <a:t>Continues to function but should begin using new API</a:t>
            </a:r>
          </a:p>
          <a:p>
            <a:pPr lvl="1"/>
            <a:r>
              <a:rPr lang="en-US" dirty="0"/>
              <a:t>Not officially </a:t>
            </a:r>
            <a:r>
              <a:rPr lang="en-US" dirty="0" smtClean="0"/>
              <a:t>supported</a:t>
            </a:r>
          </a:p>
          <a:p>
            <a:r>
              <a:rPr lang="en-US" dirty="0" smtClean="0"/>
              <a:t>Related methods and properties on other objects are hidden.</a:t>
            </a:r>
          </a:p>
          <a:p>
            <a:pPr lvl="1"/>
            <a:r>
              <a:rPr lang="en-US" dirty="0" err="1" smtClean="0"/>
              <a:t>GetRenderStyle</a:t>
            </a:r>
            <a:endParaRPr lang="en-US" dirty="0" smtClean="0"/>
          </a:p>
          <a:p>
            <a:pPr lvl="1"/>
            <a:r>
              <a:rPr lang="en-US" dirty="0" err="1" smtClean="0"/>
              <a:t>SetRenderStyle</a:t>
            </a:r>
            <a:endParaRPr lang="en-US" dirty="0" smtClean="0"/>
          </a:p>
          <a:p>
            <a:pPr lvl="1"/>
            <a:r>
              <a:rPr lang="en-US" dirty="0" smtClean="0"/>
              <a:t>Material</a:t>
            </a:r>
          </a:p>
          <a:p>
            <a:pPr lvl="1"/>
            <a:r>
              <a:rPr lang="en-US" dirty="0" smtClean="0"/>
              <a:t>Etc.</a:t>
            </a:r>
          </a:p>
          <a:p>
            <a:endParaRPr lang="en-US" dirty="0"/>
          </a:p>
        </p:txBody>
      </p:sp>
    </p:spTree>
    <p:extLst>
      <p:ext uri="{BB962C8B-B14F-4D97-AF65-F5344CB8AC3E}">
        <p14:creationId xmlns:p14="http://schemas.microsoft.com/office/powerpoint/2010/main" xmlns="" val="2629876284"/>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Materials – What’s New</a:t>
            </a:r>
            <a:endParaRPr lang="en-US" dirty="0"/>
          </a:p>
        </p:txBody>
      </p:sp>
      <p:sp>
        <p:nvSpPr>
          <p:cNvPr id="3" name="Content Placeholder 2"/>
          <p:cNvSpPr>
            <a:spLocks noGrp="1"/>
          </p:cNvSpPr>
          <p:nvPr>
            <p:ph idx="1"/>
          </p:nvPr>
        </p:nvSpPr>
        <p:spPr/>
        <p:txBody>
          <a:bodyPr/>
          <a:lstStyle/>
          <a:p>
            <a:r>
              <a:rPr lang="en-US" dirty="0" smtClean="0"/>
              <a:t>Full API access to the new materials and appearances.</a:t>
            </a:r>
          </a:p>
          <a:p>
            <a:r>
              <a:rPr lang="en-US" dirty="0" smtClean="0"/>
              <a:t>Consistent materials is more powerful and complex.</a:t>
            </a:r>
          </a:p>
          <a:p>
            <a:r>
              <a:rPr lang="en-US" dirty="0" smtClean="0"/>
              <a:t>API is complex that previous API.</a:t>
            </a:r>
          </a:p>
          <a:p>
            <a:endParaRPr lang="en-US" dirty="0"/>
          </a:p>
        </p:txBody>
      </p:sp>
      <p:sp>
        <p:nvSpPr>
          <p:cNvPr id="4" name="Rectangle 2"/>
          <p:cNvSpPr>
            <a:spLocks noChangeArrowheads="1"/>
          </p:cNvSpPr>
          <p:nvPr/>
        </p:nvSpPr>
        <p:spPr bwMode="auto">
          <a:xfrm>
            <a:off x="0" y="-170945"/>
            <a:ext cx="129848" cy="341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64264" tIns="32132" rIns="64264" bIns="32132"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xmlns="" val="3989147767"/>
              </p:ext>
            </p:extLst>
          </p:nvPr>
        </p:nvGraphicFramePr>
        <p:xfrm>
          <a:off x="5428832" y="3214757"/>
          <a:ext cx="1927871" cy="2560547"/>
        </p:xfrm>
        <a:graphic>
          <a:graphicData uri="http://schemas.openxmlformats.org/presentationml/2006/ole">
            <p:oleObj spid="_x0000_s48130" name="Visio" r:id="rId4" imgW="1767210" imgH="2356255" progId="">
              <p:embed/>
            </p:oleObj>
          </a:graphicData>
        </a:graphic>
      </p:graphicFrame>
      <p:sp>
        <p:nvSpPr>
          <p:cNvPr id="6" name="Rectangle 4"/>
          <p:cNvSpPr>
            <a:spLocks noChangeArrowheads="1"/>
          </p:cNvSpPr>
          <p:nvPr/>
        </p:nvSpPr>
        <p:spPr bwMode="auto">
          <a:xfrm>
            <a:off x="0" y="-170945"/>
            <a:ext cx="129848" cy="341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64264" tIns="32132" rIns="64264" bIns="32132" numCol="1" anchor="ctr" anchorCtr="0" compatLnSpc="1">
            <a:prstTxWarp prst="textNoShape">
              <a:avLst/>
            </a:prstTxWarp>
            <a:spAutoFit/>
          </a:bodyPr>
          <a:lstStyle/>
          <a:p>
            <a:endParaRPr lang="en-US"/>
          </a:p>
        </p:txBody>
      </p:sp>
      <p:pic>
        <p:nvPicPr>
          <p:cNvPr id="1032" name="Picture 8" descr="C:\Users\ekinsb\AppData\Local\Temp\SNAGHTMLe43bdb.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91122" y="2786271"/>
            <a:ext cx="3855742" cy="363725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Straight Arrow Connector 8"/>
          <p:cNvCxnSpPr/>
          <p:nvPr/>
        </p:nvCxnSpPr>
        <p:spPr bwMode="auto">
          <a:xfrm flipH="1">
            <a:off x="2108609" y="3803924"/>
            <a:ext cx="3909294" cy="856971"/>
          </a:xfrm>
          <a:prstGeom prst="straightConnector1">
            <a:avLst/>
          </a:prstGeom>
          <a:solidFill>
            <a:schemeClr val="accent1"/>
          </a:solidFill>
          <a:ln w="25400" cap="flat" cmpd="sng" algn="ctr">
            <a:solidFill>
              <a:schemeClr val="accent1"/>
            </a:solidFill>
            <a:prstDash val="solid"/>
            <a:round/>
            <a:headEnd type="none" w="med" len="med"/>
            <a:tailEnd type="stealth" w="lg" len="lg"/>
          </a:ln>
          <a:effectLst/>
        </p:spPr>
      </p:cxnSp>
      <p:cxnSp>
        <p:nvCxnSpPr>
          <p:cNvPr id="12" name="Straight Arrow Connector 11"/>
          <p:cNvCxnSpPr/>
          <p:nvPr/>
        </p:nvCxnSpPr>
        <p:spPr bwMode="auto">
          <a:xfrm flipH="1">
            <a:off x="2108609" y="4254950"/>
            <a:ext cx="4230606" cy="727310"/>
          </a:xfrm>
          <a:prstGeom prst="straightConnector1">
            <a:avLst/>
          </a:prstGeom>
          <a:solidFill>
            <a:schemeClr val="accent1"/>
          </a:solidFill>
          <a:ln w="25400" cap="flat" cmpd="sng" algn="ctr">
            <a:solidFill>
              <a:schemeClr val="accent1"/>
            </a:solidFill>
            <a:prstDash val="solid"/>
            <a:round/>
            <a:headEnd type="none" w="med" len="med"/>
            <a:tailEnd type="stealth" w="lg" len="lg"/>
          </a:ln>
          <a:effectLst/>
        </p:spPr>
      </p:cxnSp>
      <p:cxnSp>
        <p:nvCxnSpPr>
          <p:cNvPr id="14" name="Straight Arrow Connector 13"/>
          <p:cNvCxnSpPr/>
          <p:nvPr/>
        </p:nvCxnSpPr>
        <p:spPr bwMode="auto">
          <a:xfrm flipH="1">
            <a:off x="4063256" y="4723026"/>
            <a:ext cx="2284527" cy="634159"/>
          </a:xfrm>
          <a:prstGeom prst="straightConnector1">
            <a:avLst/>
          </a:prstGeom>
          <a:solidFill>
            <a:schemeClr val="accent1"/>
          </a:solidFill>
          <a:ln w="25400" cap="flat" cmpd="sng" algn="ctr">
            <a:solidFill>
              <a:schemeClr val="accent1"/>
            </a:solidFill>
            <a:prstDash val="solid"/>
            <a:round/>
            <a:headEnd type="none" w="med" len="med"/>
            <a:tailEnd type="stealth" w="lg" len="lg"/>
          </a:ln>
          <a:effectLst/>
        </p:spPr>
      </p:cxnSp>
      <p:cxnSp>
        <p:nvCxnSpPr>
          <p:cNvPr id="16" name="Straight Arrow Connector 15"/>
          <p:cNvCxnSpPr/>
          <p:nvPr/>
        </p:nvCxnSpPr>
        <p:spPr bwMode="auto">
          <a:xfrm flipH="1" flipV="1">
            <a:off x="1680193" y="4553774"/>
            <a:ext cx="4158847" cy="642729"/>
          </a:xfrm>
          <a:prstGeom prst="straightConnector1">
            <a:avLst/>
          </a:prstGeom>
          <a:solidFill>
            <a:schemeClr val="accent1"/>
          </a:solidFill>
          <a:ln w="25400" cap="flat" cmpd="sng" algn="ctr">
            <a:solidFill>
              <a:schemeClr val="accent1"/>
            </a:solidFill>
            <a:prstDash val="solid"/>
            <a:round/>
            <a:headEnd type="none" w="med" len="med"/>
            <a:tailEnd type="stealth" w="lg" len="lg"/>
          </a:ln>
          <a:effectLst/>
        </p:spPr>
      </p:cxnSp>
    </p:spTree>
    <p:extLst>
      <p:ext uri="{BB962C8B-B14F-4D97-AF65-F5344CB8AC3E}">
        <p14:creationId xmlns:p14="http://schemas.microsoft.com/office/powerpoint/2010/main" xmlns="" val="402433182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Materials – Continued</a:t>
            </a:r>
            <a:endParaRPr lang="en-US" dirty="0"/>
          </a:p>
        </p:txBody>
      </p:sp>
      <p:sp>
        <p:nvSpPr>
          <p:cNvPr id="3" name="Content Placeholder 2"/>
          <p:cNvSpPr>
            <a:spLocks noGrp="1"/>
          </p:cNvSpPr>
          <p:nvPr>
            <p:ph idx="1"/>
          </p:nvPr>
        </p:nvSpPr>
        <p:spPr/>
        <p:txBody>
          <a:bodyPr/>
          <a:lstStyle/>
          <a:p>
            <a:r>
              <a:rPr lang="en-US" dirty="0" smtClean="0"/>
              <a:t>Library and Document assets.</a:t>
            </a:r>
          </a:p>
          <a:p>
            <a:r>
              <a:rPr lang="en-US" dirty="0" smtClean="0"/>
              <a:t>Only Document assets can be edited and used.</a:t>
            </a:r>
            <a:endParaRPr lang="en-US" dirty="0"/>
          </a:p>
        </p:txBody>
      </p:sp>
      <p:pic>
        <p:nvPicPr>
          <p:cNvPr id="4" name="Picture 8" descr="C:\Users\ekinsb\AppData\Local\Temp\SNAGHTMLe43bdb.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710" y="2612402"/>
            <a:ext cx="3855742" cy="363725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xmlns="" val="301950571"/>
              </p:ext>
            </p:extLst>
          </p:nvPr>
        </p:nvGraphicFramePr>
        <p:xfrm>
          <a:off x="6189307" y="3285457"/>
          <a:ext cx="2345539" cy="970616"/>
        </p:xfrm>
        <a:graphic>
          <a:graphicData uri="http://schemas.openxmlformats.org/presentationml/2006/ole">
            <p:oleObj spid="_x0000_s49154" name="Visio" r:id="rId4" imgW="2153230" imgH="890891" progId="">
              <p:embed/>
            </p:oleObj>
          </a:graphicData>
        </a:graphic>
      </p:graphicFrame>
      <p:pic>
        <p:nvPicPr>
          <p:cNvPr id="2053" name="Picture 5" descr="C:\Users\ekinsb\AppData\Local\Temp\SNAGHTMLeb6f1b.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42610" y="2464907"/>
            <a:ext cx="2322817" cy="339440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 name="Straight Arrow Connector 6"/>
          <p:cNvCxnSpPr/>
          <p:nvPr/>
        </p:nvCxnSpPr>
        <p:spPr bwMode="auto">
          <a:xfrm flipH="1" flipV="1">
            <a:off x="4769109" y="3107636"/>
            <a:ext cx="2750965" cy="803410"/>
          </a:xfrm>
          <a:prstGeom prst="straightConnector1">
            <a:avLst/>
          </a:prstGeom>
          <a:solidFill>
            <a:schemeClr val="accent1"/>
          </a:solidFill>
          <a:ln w="25400" cap="flat" cmpd="sng" algn="ctr">
            <a:solidFill>
              <a:schemeClr val="accent1"/>
            </a:solidFill>
            <a:prstDash val="solid"/>
            <a:round/>
            <a:headEnd type="none" w="med" len="med"/>
            <a:tailEnd type="stealth" w="lg" len="lg"/>
          </a:ln>
          <a:effectLst/>
        </p:spPr>
      </p:cxnSp>
      <p:cxnSp>
        <p:nvCxnSpPr>
          <p:cNvPr id="9" name="Straight Arrow Connector 8"/>
          <p:cNvCxnSpPr/>
          <p:nvPr/>
        </p:nvCxnSpPr>
        <p:spPr bwMode="auto">
          <a:xfrm flipH="1">
            <a:off x="4662005" y="4162112"/>
            <a:ext cx="3018725" cy="605905"/>
          </a:xfrm>
          <a:prstGeom prst="straightConnector1">
            <a:avLst/>
          </a:prstGeom>
          <a:solidFill>
            <a:schemeClr val="accent1"/>
          </a:solidFill>
          <a:ln w="25400" cap="flat" cmpd="sng" algn="ctr">
            <a:solidFill>
              <a:schemeClr val="accent1"/>
            </a:solidFill>
            <a:prstDash val="solid"/>
            <a:round/>
            <a:headEnd type="none" w="med" len="med"/>
            <a:tailEnd type="stealth" w="lg" len="lg"/>
          </a:ln>
          <a:effectLst/>
        </p:spPr>
      </p:cxnSp>
      <p:cxnSp>
        <p:nvCxnSpPr>
          <p:cNvPr id="11" name="Straight Arrow Connector 10"/>
          <p:cNvCxnSpPr/>
          <p:nvPr/>
        </p:nvCxnSpPr>
        <p:spPr bwMode="auto">
          <a:xfrm flipH="1">
            <a:off x="4695207" y="4162112"/>
            <a:ext cx="2985523" cy="729764"/>
          </a:xfrm>
          <a:prstGeom prst="straightConnector1">
            <a:avLst/>
          </a:prstGeom>
          <a:solidFill>
            <a:schemeClr val="accent1"/>
          </a:solidFill>
          <a:ln w="25400" cap="flat" cmpd="sng" algn="ctr">
            <a:solidFill>
              <a:schemeClr val="accent1"/>
            </a:solidFill>
            <a:prstDash val="solid"/>
            <a:round/>
            <a:headEnd type="none" w="med" len="med"/>
            <a:tailEnd type="stealth" w="lg" len="lg"/>
          </a:ln>
          <a:effectLst/>
        </p:spPr>
      </p:cxnSp>
      <p:cxnSp>
        <p:nvCxnSpPr>
          <p:cNvPr id="12" name="Straight Arrow Connector 11"/>
          <p:cNvCxnSpPr/>
          <p:nvPr/>
        </p:nvCxnSpPr>
        <p:spPr bwMode="auto">
          <a:xfrm flipH="1">
            <a:off x="4703775" y="4162113"/>
            <a:ext cx="3018725" cy="859669"/>
          </a:xfrm>
          <a:prstGeom prst="straightConnector1">
            <a:avLst/>
          </a:prstGeom>
          <a:solidFill>
            <a:schemeClr val="accent1"/>
          </a:solidFill>
          <a:ln w="25400" cap="flat" cmpd="sng" algn="ctr">
            <a:solidFill>
              <a:schemeClr val="accent1"/>
            </a:solidFill>
            <a:prstDash val="solid"/>
            <a:round/>
            <a:headEnd type="none" w="med" len="med"/>
            <a:tailEnd type="stealth" w="lg" len="lg"/>
          </a:ln>
          <a:effectLst/>
        </p:spPr>
      </p:cxnSp>
      <p:cxnSp>
        <p:nvCxnSpPr>
          <p:cNvPr id="13" name="Straight Arrow Connector 12"/>
          <p:cNvCxnSpPr/>
          <p:nvPr/>
        </p:nvCxnSpPr>
        <p:spPr bwMode="auto">
          <a:xfrm flipH="1">
            <a:off x="4703775" y="4162112"/>
            <a:ext cx="2976954" cy="1215156"/>
          </a:xfrm>
          <a:prstGeom prst="straightConnector1">
            <a:avLst/>
          </a:prstGeom>
          <a:solidFill>
            <a:schemeClr val="accent1"/>
          </a:solidFill>
          <a:ln w="25400" cap="flat" cmpd="sng" algn="ctr">
            <a:solidFill>
              <a:schemeClr val="accent1"/>
            </a:solidFill>
            <a:prstDash val="solid"/>
            <a:round/>
            <a:headEnd type="none" w="med" len="med"/>
            <a:tailEnd type="stealth" w="lg" len="lg"/>
          </a:ln>
          <a:effectLst/>
        </p:spPr>
      </p:cxnSp>
    </p:spTree>
    <p:extLst>
      <p:ext uri="{BB962C8B-B14F-4D97-AF65-F5344CB8AC3E}">
        <p14:creationId xmlns:p14="http://schemas.microsoft.com/office/powerpoint/2010/main" xmlns="" val="1442326024"/>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Consistent Materials – Continued</a:t>
            </a:r>
            <a:endParaRPr lang="en-US" dirty="0"/>
          </a:p>
        </p:txBody>
      </p:sp>
      <p:sp>
        <p:nvSpPr>
          <p:cNvPr id="3" name="Content Placeholder 2"/>
          <p:cNvSpPr>
            <a:spLocks noGrp="1"/>
          </p:cNvSpPr>
          <p:nvPr>
            <p:ph idx="1"/>
          </p:nvPr>
        </p:nvSpPr>
        <p:spPr/>
        <p:txBody>
          <a:bodyPr/>
          <a:lstStyle/>
          <a:p>
            <a:r>
              <a:rPr lang="en-US" dirty="0" smtClean="0"/>
              <a:t>Materials, Physical Properties, and Appearances are “Assets”.</a:t>
            </a:r>
          </a:p>
          <a:p>
            <a:r>
              <a:rPr lang="en-US" dirty="0" smtClean="0"/>
              <a:t>An asset is a collection various types of named values:</a:t>
            </a:r>
          </a:p>
          <a:p>
            <a:pPr lvl="1"/>
            <a:r>
              <a:rPr lang="en-US" dirty="0" smtClean="0"/>
              <a:t>Boolean</a:t>
            </a:r>
          </a:p>
          <a:p>
            <a:pPr lvl="1"/>
            <a:r>
              <a:rPr lang="en-US" dirty="0" smtClean="0"/>
              <a:t>Choice</a:t>
            </a:r>
          </a:p>
          <a:p>
            <a:pPr lvl="1"/>
            <a:r>
              <a:rPr lang="en-US" dirty="0" smtClean="0"/>
              <a:t>Color</a:t>
            </a:r>
          </a:p>
          <a:p>
            <a:pPr lvl="1"/>
            <a:r>
              <a:rPr lang="en-US" dirty="0" smtClean="0"/>
              <a:t>Filename</a:t>
            </a:r>
          </a:p>
          <a:p>
            <a:pPr lvl="1"/>
            <a:r>
              <a:rPr lang="en-US" dirty="0" smtClean="0"/>
              <a:t>Float</a:t>
            </a:r>
          </a:p>
          <a:p>
            <a:pPr lvl="1"/>
            <a:r>
              <a:rPr lang="en-US" dirty="0" smtClean="0"/>
              <a:t>Integer</a:t>
            </a:r>
          </a:p>
          <a:p>
            <a:pPr lvl="1"/>
            <a:r>
              <a:rPr lang="en-US" dirty="0" smtClean="0"/>
              <a:t>Reference</a:t>
            </a:r>
          </a:p>
          <a:p>
            <a:pPr lvl="1"/>
            <a:r>
              <a:rPr lang="en-US" dirty="0" smtClean="0"/>
              <a:t>String</a:t>
            </a:r>
          </a:p>
          <a:p>
            <a:pPr lvl="1"/>
            <a:r>
              <a:rPr lang="en-US" dirty="0" smtClean="0"/>
              <a:t>Texture</a:t>
            </a:r>
          </a:p>
        </p:txBody>
      </p:sp>
    </p:spTree>
    <p:extLst>
      <p:ext uri="{BB962C8B-B14F-4D97-AF65-F5344CB8AC3E}">
        <p14:creationId xmlns:p14="http://schemas.microsoft.com/office/powerpoint/2010/main" xmlns="" val="237740357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smtClean="0"/>
              <a:t>iFeatures</a:t>
            </a:r>
            <a:r>
              <a:rPr lang="en-GB" dirty="0" smtClean="0"/>
              <a:t> Redesign</a:t>
            </a:r>
            <a:br>
              <a:rPr lang="en-GB" dirty="0" smtClean="0"/>
            </a:br>
            <a:endParaRPr lang="en-GB" dirty="0"/>
          </a:p>
        </p:txBody>
      </p:sp>
      <p:sp>
        <p:nvSpPr>
          <p:cNvPr id="2" name="Text Placeholder 1"/>
          <p:cNvSpPr>
            <a:spLocks noGrp="1"/>
          </p:cNvSpPr>
          <p:nvPr>
            <p:ph idx="1"/>
          </p:nvPr>
        </p:nvSpPr>
        <p:spPr>
          <a:xfrm>
            <a:off x="319088" y="1097060"/>
            <a:ext cx="8062912" cy="4729569"/>
          </a:xfrm>
        </p:spPr>
        <p:txBody>
          <a:bodyPr/>
          <a:lstStyle/>
          <a:p>
            <a:r>
              <a:rPr lang="en-US" dirty="0" smtClean="0"/>
              <a:t>Redesign of </a:t>
            </a:r>
            <a:r>
              <a:rPr lang="en-US" dirty="0" err="1" smtClean="0"/>
              <a:t>iFeatures</a:t>
            </a:r>
            <a:r>
              <a:rPr lang="en-US" dirty="0" smtClean="0"/>
              <a:t> for ease of use in Inventor 2009</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fr-FR" dirty="0" smtClean="0"/>
          </a:p>
          <a:p>
            <a:endParaRPr lang="fr-FR" dirty="0" smtClean="0"/>
          </a:p>
          <a:p>
            <a:endParaRPr lang="fr-FR" dirty="0" smtClean="0"/>
          </a:p>
          <a:p>
            <a:r>
              <a:rPr lang="en-US" dirty="0" smtClean="0"/>
              <a:t>Old Interface is still present, but hidden and we do not support</a:t>
            </a:r>
          </a:p>
          <a:p>
            <a:endParaRPr lang="en-US" dirty="0" smtClean="0"/>
          </a:p>
        </p:txBody>
      </p:sp>
      <p:graphicFrame>
        <p:nvGraphicFramePr>
          <p:cNvPr id="1026" name="Object 4"/>
          <p:cNvGraphicFramePr>
            <a:graphicFrameLocks noChangeAspect="1"/>
          </p:cNvGraphicFramePr>
          <p:nvPr/>
        </p:nvGraphicFramePr>
        <p:xfrm>
          <a:off x="1046617" y="2045135"/>
          <a:ext cx="2600351" cy="3142379"/>
        </p:xfrm>
        <a:graphic>
          <a:graphicData uri="http://schemas.openxmlformats.org/presentationml/2006/ole">
            <p:oleObj spid="_x0000_s37890" name="Visio" r:id="rId4" imgW="2617946" imgH="3161824" progId="">
              <p:embed/>
            </p:oleObj>
          </a:graphicData>
        </a:graphic>
      </p:graphicFrame>
      <p:graphicFrame>
        <p:nvGraphicFramePr>
          <p:cNvPr id="29705" name="Object 9"/>
          <p:cNvGraphicFramePr>
            <a:graphicFrameLocks noChangeAspect="1"/>
          </p:cNvGraphicFramePr>
          <p:nvPr/>
        </p:nvGraphicFramePr>
        <p:xfrm>
          <a:off x="4505809" y="1686620"/>
          <a:ext cx="2586521" cy="3906106"/>
        </p:xfrm>
        <a:graphic>
          <a:graphicData uri="http://schemas.openxmlformats.org/presentationml/2006/ole">
            <p:oleObj spid="_x0000_s37891" name="Visio" r:id="rId5" imgW="2617946" imgH="3953828" progId="">
              <p:embed/>
            </p:oleObj>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05"/>
                                        </p:tgtEl>
                                        <p:attrNameLst>
                                          <p:attrName>style.visibility</p:attrName>
                                        </p:attrNameLst>
                                      </p:cBhvr>
                                      <p:to>
                                        <p:strVal val="visible"/>
                                      </p:to>
                                    </p:set>
                                    <p:animEffect transition="in" filter="fade">
                                      <p:cBhvr>
                                        <p:cTn id="7"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iFeature</a:t>
            </a:r>
            <a:r>
              <a:rPr lang="en-US" dirty="0" smtClean="0"/>
              <a:t> Example (1/2)</a:t>
            </a:r>
            <a:endParaRPr lang="en-US" dirty="0"/>
          </a:p>
        </p:txBody>
      </p:sp>
      <p:sp>
        <p:nvSpPr>
          <p:cNvPr id="45058" name="Rectangle 2"/>
          <p:cNvSpPr>
            <a:spLocks noChangeArrowheads="1"/>
          </p:cNvSpPr>
          <p:nvPr/>
        </p:nvSpPr>
        <p:spPr bwMode="auto">
          <a:xfrm>
            <a:off x="473724" y="1783711"/>
            <a:ext cx="7910111" cy="4170372"/>
          </a:xfrm>
          <a:prstGeom prst="rect">
            <a:avLst/>
          </a:prstGeom>
          <a:solidFill>
            <a:schemeClr val="bg1">
              <a:lumMod val="85000"/>
              <a:lumOff val="1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iFeatureInsertion</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PartComponentDefinition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InvApplication.ActiveDocument.ComponentDefinition</a:t>
            </a:r>
            <a:endPar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oTG</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TransientGeometry</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oTG</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InvApplication.TransientGeometry</a:t>
            </a:r>
            <a:endPar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Arbitrarily get the start face of the first extrusion.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2B91AF"/>
                </a:solidFill>
                <a:effectLst/>
                <a:latin typeface="Calibri" pitchFamily="34" charset="0"/>
                <a:ea typeface="宋体" pitchFamily="2" charset="-122"/>
                <a:cs typeface="新宋体" pitchFamily="49" charset="-122"/>
              </a:rPr>
              <a:t>Face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oFace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oCompDef.Features.ExtrudeFeatures.Item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EndFaces.Item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the definition object for the specified </a:t>
            </a:r>
            <a:r>
              <a:rPr kumimoji="0" lang="en-US" altLang="zh-CN" sz="1400"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ide</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file.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oideFile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String</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OpenFile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"(*.ide)|*.ide"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Create the definition object for the specified </a:t>
            </a:r>
            <a:r>
              <a:rPr kumimoji="0" lang="en-US" altLang="zh-CN" sz="1400" b="0" i="0" u="none" strike="noStrike" cap="none" normalizeH="0" baseline="0" dirty="0" err="1" smtClean="0">
                <a:ln>
                  <a:noFill/>
                </a:ln>
                <a:solidFill>
                  <a:srgbClr val="008000"/>
                </a:solidFill>
                <a:effectLst/>
                <a:latin typeface="Calibri" pitchFamily="34" charset="0"/>
                <a:ea typeface="宋体" pitchFamily="2" charset="-122"/>
                <a:cs typeface="新宋体" pitchFamily="49" charset="-122"/>
              </a:rPr>
              <a:t>ide</a:t>
            </a:r>
            <a:r>
              <a:rPr kumimoji="0" lang="en-US" altLang="zh-CN" sz="1400"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file.</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If</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0000FF"/>
                </a:solidFill>
                <a:effectLst/>
                <a:latin typeface="Calibri" pitchFamily="34" charset="0"/>
                <a:ea typeface="宋体" pitchFamily="2" charset="-122"/>
                <a:cs typeface="新宋体" pitchFamily="49" charset="-122"/>
              </a:rPr>
              <a:t>String</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.IsNullOrEmpty</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oideFile</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Then</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MessageBox</a:t>
            </a:r>
            <a:r>
              <a:rPr kumimoji="0" lang="en-US" altLang="zh-CN" sz="1400"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.Show</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"no </a:t>
            </a:r>
            <a:r>
              <a:rPr kumimoji="0" lang="en-US" altLang="zh-CN" sz="1400" b="0" i="0" u="none" strike="noStrike" cap="none" normalizeH="0" baseline="0" dirty="0" err="1" smtClean="0">
                <a:ln>
                  <a:noFill/>
                </a:ln>
                <a:solidFill>
                  <a:srgbClr val="A31515"/>
                </a:solidFill>
                <a:effectLst/>
                <a:latin typeface="Calibri" pitchFamily="34" charset="0"/>
                <a:ea typeface="宋体" pitchFamily="2" charset="-122"/>
                <a:cs typeface="新宋体" pitchFamily="49" charset="-122"/>
              </a:rPr>
              <a:t>ide</a:t>
            </a:r>
            <a:r>
              <a:rPr kumimoji="0" lang="en-US" altLang="zh-CN" sz="1400"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 file is  selected!"</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Exit Sub</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sz="1400"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If</a:t>
            </a:r>
            <a:endParaRPr kumimoji="0" lang="en-US" altLang="zh-CN" sz="7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8" y="3176"/>
            <a:ext cx="8062912" cy="890204"/>
          </a:xfrm>
        </p:spPr>
        <p:txBody>
          <a:bodyPr/>
          <a:lstStyle/>
          <a:p>
            <a:r>
              <a:rPr lang="en-US" dirty="0" err="1" smtClean="0"/>
              <a:t>iFeature</a:t>
            </a:r>
            <a:r>
              <a:rPr lang="en-US" dirty="0" smtClean="0"/>
              <a:t> Example (2/2)</a:t>
            </a:r>
            <a:endParaRPr lang="en-US" dirty="0"/>
          </a:p>
        </p:txBody>
      </p:sp>
      <p:sp>
        <p:nvSpPr>
          <p:cNvPr id="3" name="Content Placeholder 2"/>
          <p:cNvSpPr>
            <a:spLocks noGrp="1"/>
          </p:cNvSpPr>
          <p:nvPr>
            <p:ph idx="1"/>
          </p:nvPr>
        </p:nvSpPr>
        <p:spPr>
          <a:xfrm>
            <a:off x="462307" y="1057227"/>
            <a:ext cx="8062912" cy="5630011"/>
          </a:xfrm>
          <a:solidFill>
            <a:schemeClr val="bg1">
              <a:lumMod val="85000"/>
              <a:lumOff val="15000"/>
            </a:schemeClr>
          </a:solidFill>
        </p:spPr>
        <p:txBody>
          <a:bodyPr/>
          <a:lstStyle/>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Dim</a:t>
            </a: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oiFeatDef</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As</a:t>
            </a:r>
            <a:r>
              <a:rPr lang="en-US" altLang="zh-CN" sz="1400" dirty="0" smtClean="0">
                <a:latin typeface="Calibri" pitchFamily="34" charset="0"/>
                <a:ea typeface="宋体" pitchFamily="2" charset="-122"/>
                <a:cs typeface="新宋体" pitchFamily="49" charset="-122"/>
              </a:rPr>
              <a:t> </a:t>
            </a:r>
            <a:r>
              <a:rPr lang="en-US" altLang="zh-CN" sz="1400" dirty="0" err="1" smtClean="0">
                <a:solidFill>
                  <a:srgbClr val="2B91AF"/>
                </a:solidFill>
                <a:latin typeface="Calibri" pitchFamily="34" charset="0"/>
                <a:ea typeface="宋体" pitchFamily="2" charset="-122"/>
                <a:cs typeface="新宋体" pitchFamily="49" charset="-122"/>
              </a:rPr>
              <a:t>iFeatureDefinition</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oiFeatDef</a:t>
            </a:r>
            <a:r>
              <a:rPr lang="en-US" altLang="zh-CN" sz="1400" dirty="0" smtClean="0">
                <a:latin typeface="Calibri" pitchFamily="34" charset="0"/>
                <a:ea typeface="宋体" pitchFamily="2" charset="-122"/>
                <a:cs typeface="新宋体" pitchFamily="49" charset="-122"/>
              </a:rPr>
              <a:t> = </a:t>
            </a:r>
            <a:r>
              <a:rPr lang="en-US" altLang="zh-CN" sz="1400" dirty="0" err="1" smtClean="0">
                <a:latin typeface="Calibri" pitchFamily="34" charset="0"/>
                <a:ea typeface="宋体" pitchFamily="2" charset="-122"/>
                <a:cs typeface="新宋体" pitchFamily="49" charset="-122"/>
              </a:rPr>
              <a:t>oCompDef.Features.iFeatures.CreateiFeatureDefinition</a:t>
            </a:r>
            <a:r>
              <a:rPr lang="en-US" altLang="zh-CN" sz="1400" dirty="0" smtClean="0">
                <a:latin typeface="Calibri" pitchFamily="34" charset="0"/>
                <a:ea typeface="宋体" pitchFamily="2" charset="-122"/>
                <a:cs typeface="新宋体" pitchFamily="49" charset="-122"/>
              </a:rPr>
              <a:t>(</a:t>
            </a:r>
            <a:r>
              <a:rPr lang="en-US" altLang="zh-CN" sz="1400" dirty="0" err="1" smtClean="0">
                <a:latin typeface="Calibri" pitchFamily="34" charset="0"/>
                <a:ea typeface="宋体" pitchFamily="2" charset="-122"/>
                <a:cs typeface="新宋体" pitchFamily="49" charset="-122"/>
              </a:rPr>
              <a:t>oideFile</a:t>
            </a:r>
            <a:r>
              <a:rPr lang="en-US" altLang="zh-CN" sz="1400" dirty="0" smtClean="0">
                <a:latin typeface="Calibri" pitchFamily="34" charset="0"/>
                <a:ea typeface="宋体" pitchFamily="2" charset="-122"/>
                <a:cs typeface="新宋体" pitchFamily="49" charset="-122"/>
              </a:rPr>
              <a:t>)</a:t>
            </a:r>
          </a:p>
          <a:p>
            <a:pPr marL="0" lvl="0" indent="0">
              <a:spcBef>
                <a:spcPct val="0"/>
              </a:spcBef>
              <a:spcAft>
                <a:spcPct val="0"/>
              </a:spcAft>
              <a:buNone/>
            </a:pP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8000"/>
                </a:solidFill>
                <a:latin typeface="Calibri" pitchFamily="34" charset="0"/>
                <a:ea typeface="宋体" pitchFamily="2" charset="-122"/>
                <a:cs typeface="新宋体" pitchFamily="49" charset="-122"/>
              </a:rPr>
              <a:t>' Set the </a:t>
            </a:r>
            <a:r>
              <a:rPr lang="en-US" altLang="zh-CN" sz="1400" dirty="0" err="1" smtClean="0">
                <a:solidFill>
                  <a:srgbClr val="008000"/>
                </a:solidFill>
                <a:latin typeface="Calibri" pitchFamily="34" charset="0"/>
                <a:ea typeface="宋体" pitchFamily="2" charset="-122"/>
                <a:cs typeface="新宋体" pitchFamily="49" charset="-122"/>
              </a:rPr>
              <a:t>iFeature</a:t>
            </a:r>
            <a:r>
              <a:rPr lang="en-US" altLang="zh-CN" sz="1400" dirty="0" smtClean="0">
                <a:solidFill>
                  <a:srgbClr val="008000"/>
                </a:solidFill>
                <a:latin typeface="Calibri" pitchFamily="34" charset="0"/>
                <a:ea typeface="宋体" pitchFamily="2" charset="-122"/>
                <a:cs typeface="新宋体" pitchFamily="49" charset="-122"/>
              </a:rPr>
              <a:t> input values.</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Dim</a:t>
            </a: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oiFeatInput</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As</a:t>
            </a:r>
            <a:r>
              <a:rPr lang="en-US" altLang="zh-CN" sz="1400" dirty="0" smtClean="0">
                <a:latin typeface="Calibri" pitchFamily="34" charset="0"/>
                <a:ea typeface="宋体" pitchFamily="2" charset="-122"/>
                <a:cs typeface="新宋体" pitchFamily="49" charset="-122"/>
              </a:rPr>
              <a:t> </a:t>
            </a:r>
            <a:r>
              <a:rPr lang="en-US" altLang="zh-CN" sz="1400" dirty="0" err="1" smtClean="0">
                <a:solidFill>
                  <a:srgbClr val="2B91AF"/>
                </a:solidFill>
                <a:latin typeface="Calibri" pitchFamily="34" charset="0"/>
                <a:ea typeface="宋体" pitchFamily="2" charset="-122"/>
                <a:cs typeface="新宋体" pitchFamily="49" charset="-122"/>
              </a:rPr>
              <a:t>iFeatureInput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Dim</a:t>
            </a: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oParamInput</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As</a:t>
            </a:r>
            <a:r>
              <a:rPr lang="en-US" altLang="zh-CN" sz="1400" dirty="0" smtClean="0">
                <a:latin typeface="Calibri" pitchFamily="34" charset="0"/>
                <a:ea typeface="宋体" pitchFamily="2" charset="-122"/>
                <a:cs typeface="新宋体" pitchFamily="49" charset="-122"/>
              </a:rPr>
              <a:t> </a:t>
            </a:r>
            <a:r>
              <a:rPr lang="en-US" altLang="zh-CN" sz="1400" dirty="0" err="1" smtClean="0">
                <a:solidFill>
                  <a:srgbClr val="2B91AF"/>
                </a:solidFill>
                <a:latin typeface="Calibri" pitchFamily="34" charset="0"/>
                <a:ea typeface="宋体" pitchFamily="2" charset="-122"/>
                <a:cs typeface="新宋体" pitchFamily="49" charset="-122"/>
              </a:rPr>
              <a:t>iFeatureParameterInput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For</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Each</a:t>
            </a: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oiFeatInput</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In</a:t>
            </a: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oiFeatDef.iFeatureInputs</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Select</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Case</a:t>
            </a: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oiFeatInput.Name</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Case</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A31515"/>
                </a:solidFill>
                <a:latin typeface="Calibri" pitchFamily="34" charset="0"/>
                <a:ea typeface="宋体" pitchFamily="2" charset="-122"/>
                <a:cs typeface="新宋体" pitchFamily="49" charset="-122"/>
              </a:rPr>
              <a:t>"Sketch Plane"</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Dim</a:t>
            </a: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oPlaneInput</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As</a:t>
            </a:r>
            <a:r>
              <a:rPr lang="en-US" altLang="zh-CN" sz="1400" dirty="0" smtClean="0">
                <a:latin typeface="Calibri" pitchFamily="34" charset="0"/>
                <a:ea typeface="宋体" pitchFamily="2" charset="-122"/>
                <a:cs typeface="新宋体" pitchFamily="49" charset="-122"/>
              </a:rPr>
              <a:t> </a:t>
            </a:r>
            <a:r>
              <a:rPr lang="en-US" altLang="zh-CN" sz="1400" dirty="0" err="1" smtClean="0">
                <a:solidFill>
                  <a:srgbClr val="2B91AF"/>
                </a:solidFill>
                <a:latin typeface="Calibri" pitchFamily="34" charset="0"/>
                <a:ea typeface="宋体" pitchFamily="2" charset="-122"/>
                <a:cs typeface="新宋体" pitchFamily="49" charset="-122"/>
              </a:rPr>
              <a:t>iFeatureSketchPlaneInput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oPlaneInput</a:t>
            </a:r>
            <a:r>
              <a:rPr lang="en-US" altLang="zh-CN" sz="1400" dirty="0" smtClean="0">
                <a:latin typeface="Calibri" pitchFamily="34" charset="0"/>
                <a:ea typeface="宋体" pitchFamily="2" charset="-122"/>
                <a:cs typeface="新宋体" pitchFamily="49" charset="-122"/>
              </a:rPr>
              <a:t> = </a:t>
            </a:r>
            <a:r>
              <a:rPr lang="en-US" altLang="zh-CN" sz="1400" dirty="0" err="1" smtClean="0">
                <a:latin typeface="Calibri" pitchFamily="34" charset="0"/>
                <a:ea typeface="宋体" pitchFamily="2" charset="-122"/>
                <a:cs typeface="新宋体" pitchFamily="49" charset="-122"/>
              </a:rPr>
              <a:t>oiFeatInput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oPlaneInput.PlaneInput</a:t>
            </a:r>
            <a:r>
              <a:rPr lang="en-US" altLang="zh-CN" sz="1400" dirty="0" smtClean="0">
                <a:latin typeface="Calibri" pitchFamily="34" charset="0"/>
                <a:ea typeface="宋体" pitchFamily="2" charset="-122"/>
                <a:cs typeface="新宋体" pitchFamily="49" charset="-122"/>
              </a:rPr>
              <a:t> = </a:t>
            </a:r>
            <a:r>
              <a:rPr lang="en-US" altLang="zh-CN" sz="1400" dirty="0" err="1" smtClean="0">
                <a:latin typeface="Calibri" pitchFamily="34" charset="0"/>
                <a:ea typeface="宋体" pitchFamily="2" charset="-122"/>
                <a:cs typeface="新宋体" pitchFamily="49" charset="-122"/>
              </a:rPr>
              <a:t>oFace</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Call</a:t>
            </a: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oPlaneInput.SetPosition</a:t>
            </a:r>
            <a:r>
              <a:rPr lang="en-US" altLang="zh-CN" sz="1400" dirty="0" smtClean="0">
                <a:latin typeface="Calibri" pitchFamily="34" charset="0"/>
                <a:ea typeface="宋体" pitchFamily="2" charset="-122"/>
                <a:cs typeface="新宋体" pitchFamily="49" charset="-122"/>
              </a:rPr>
              <a:t>(</a:t>
            </a:r>
            <a:r>
              <a:rPr lang="en-US" altLang="zh-CN" sz="1400" dirty="0" err="1" smtClean="0">
                <a:latin typeface="Calibri" pitchFamily="34" charset="0"/>
                <a:ea typeface="宋体" pitchFamily="2" charset="-122"/>
                <a:cs typeface="新宋体" pitchFamily="49" charset="-122"/>
              </a:rPr>
              <a:t>oTG.CreatePoint</a:t>
            </a:r>
            <a:r>
              <a:rPr lang="en-US" altLang="zh-CN" sz="1400" dirty="0" smtClean="0">
                <a:latin typeface="Calibri" pitchFamily="34" charset="0"/>
                <a:ea typeface="宋体" pitchFamily="2" charset="-122"/>
                <a:cs typeface="新宋体" pitchFamily="49" charset="-122"/>
              </a:rPr>
              <a:t>(5, 5, 0.1), </a:t>
            </a:r>
            <a:r>
              <a:rPr lang="en-US" altLang="zh-CN" sz="1400" dirty="0" err="1" smtClean="0">
                <a:latin typeface="Calibri" pitchFamily="34" charset="0"/>
                <a:ea typeface="宋体" pitchFamily="2" charset="-122"/>
                <a:cs typeface="新宋体" pitchFamily="49" charset="-122"/>
              </a:rPr>
              <a:t>oTG.CreateVector</a:t>
            </a:r>
            <a:r>
              <a:rPr lang="en-US" altLang="zh-CN" sz="1400" dirty="0" smtClean="0">
                <a:latin typeface="Calibri" pitchFamily="34" charset="0"/>
                <a:ea typeface="宋体" pitchFamily="2" charset="-122"/>
                <a:cs typeface="新宋体" pitchFamily="49" charset="-122"/>
              </a:rPr>
              <a:t>(1, 0, 0), 0)</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Case</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A31515"/>
                </a:solidFill>
                <a:latin typeface="Calibri" pitchFamily="34" charset="0"/>
                <a:ea typeface="宋体" pitchFamily="2" charset="-122"/>
                <a:cs typeface="新宋体" pitchFamily="49" charset="-122"/>
              </a:rPr>
              <a:t>"Diameter"</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oParamInput</a:t>
            </a:r>
            <a:r>
              <a:rPr lang="en-US" altLang="zh-CN" sz="1400" dirty="0" smtClean="0">
                <a:latin typeface="Calibri" pitchFamily="34" charset="0"/>
                <a:ea typeface="宋体" pitchFamily="2" charset="-122"/>
                <a:cs typeface="新宋体" pitchFamily="49" charset="-122"/>
              </a:rPr>
              <a:t> = </a:t>
            </a:r>
            <a:r>
              <a:rPr lang="en-US" altLang="zh-CN" sz="1400" dirty="0" err="1" smtClean="0">
                <a:latin typeface="Calibri" pitchFamily="34" charset="0"/>
                <a:ea typeface="宋体" pitchFamily="2" charset="-122"/>
                <a:cs typeface="新宋体" pitchFamily="49" charset="-122"/>
              </a:rPr>
              <a:t>oiFeatInput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oParamInput.Expression</a:t>
            </a:r>
            <a:r>
              <a:rPr lang="en-US" altLang="zh-CN" sz="1400" dirty="0" smtClean="0">
                <a:latin typeface="Calibri" pitchFamily="34" charset="0"/>
                <a:ea typeface="宋体" pitchFamily="2" charset="-122"/>
                <a:cs typeface="新宋体" pitchFamily="49" charset="-122"/>
              </a:rPr>
              <a:t> = </a:t>
            </a:r>
            <a:r>
              <a:rPr lang="en-US" altLang="zh-CN" sz="1400" dirty="0" smtClean="0">
                <a:solidFill>
                  <a:srgbClr val="A31515"/>
                </a:solidFill>
                <a:latin typeface="Calibri" pitchFamily="34" charset="0"/>
                <a:ea typeface="宋体" pitchFamily="2" charset="-122"/>
                <a:cs typeface="新宋体" pitchFamily="49" charset="-122"/>
              </a:rPr>
              <a:t>".7 in"</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Case</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A31515"/>
                </a:solidFill>
                <a:latin typeface="Calibri" pitchFamily="34" charset="0"/>
                <a:ea typeface="宋体" pitchFamily="2" charset="-122"/>
                <a:cs typeface="新宋体" pitchFamily="49" charset="-122"/>
              </a:rPr>
              <a:t>"Height"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oParamInput</a:t>
            </a:r>
            <a:r>
              <a:rPr lang="en-US" altLang="zh-CN" sz="1400" dirty="0" smtClean="0">
                <a:latin typeface="Calibri" pitchFamily="34" charset="0"/>
                <a:ea typeface="宋体" pitchFamily="2" charset="-122"/>
                <a:cs typeface="新宋体" pitchFamily="49" charset="-122"/>
              </a:rPr>
              <a:t> = </a:t>
            </a:r>
            <a:r>
              <a:rPr lang="en-US" altLang="zh-CN" sz="1400" dirty="0" err="1" smtClean="0">
                <a:latin typeface="Calibri" pitchFamily="34" charset="0"/>
                <a:ea typeface="宋体" pitchFamily="2" charset="-122"/>
                <a:cs typeface="新宋体" pitchFamily="49" charset="-122"/>
              </a:rPr>
              <a:t>oiFeatInput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oParamInput.Expression</a:t>
            </a:r>
            <a:r>
              <a:rPr lang="en-US" altLang="zh-CN" sz="1400" dirty="0" smtClean="0">
                <a:latin typeface="Calibri" pitchFamily="34" charset="0"/>
                <a:ea typeface="宋体" pitchFamily="2" charset="-122"/>
                <a:cs typeface="新宋体" pitchFamily="49" charset="-122"/>
              </a:rPr>
              <a:t> = </a:t>
            </a:r>
            <a:r>
              <a:rPr lang="en-US" altLang="zh-CN" sz="1400" dirty="0" smtClean="0">
                <a:solidFill>
                  <a:srgbClr val="A31515"/>
                </a:solidFill>
                <a:latin typeface="Calibri" pitchFamily="34" charset="0"/>
                <a:ea typeface="宋体" pitchFamily="2" charset="-122"/>
                <a:cs typeface="新宋体" pitchFamily="49" charset="-122"/>
              </a:rPr>
              <a:t>"10.0 in"</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Case</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A31515"/>
                </a:solidFill>
                <a:latin typeface="Calibri" pitchFamily="34" charset="0"/>
                <a:ea typeface="宋体" pitchFamily="2" charset="-122"/>
                <a:cs typeface="新宋体" pitchFamily="49" charset="-122"/>
              </a:rPr>
              <a:t>"Radius"</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oParamInput</a:t>
            </a:r>
            <a:r>
              <a:rPr lang="en-US" altLang="zh-CN" sz="1400" dirty="0" smtClean="0">
                <a:latin typeface="Calibri" pitchFamily="34" charset="0"/>
                <a:ea typeface="宋体" pitchFamily="2" charset="-122"/>
                <a:cs typeface="新宋体" pitchFamily="49" charset="-122"/>
              </a:rPr>
              <a:t> = </a:t>
            </a:r>
            <a:r>
              <a:rPr lang="en-US" altLang="zh-CN" sz="1400" dirty="0" err="1" smtClean="0">
                <a:latin typeface="Calibri" pitchFamily="34" charset="0"/>
                <a:ea typeface="宋体" pitchFamily="2" charset="-122"/>
                <a:cs typeface="新宋体" pitchFamily="49" charset="-122"/>
              </a:rPr>
              <a:t>oiFeatInput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oParamInput.Expression</a:t>
            </a:r>
            <a:r>
              <a:rPr lang="en-US" altLang="zh-CN" sz="1400" dirty="0" smtClean="0">
                <a:latin typeface="Calibri" pitchFamily="34" charset="0"/>
                <a:ea typeface="宋体" pitchFamily="2" charset="-122"/>
                <a:cs typeface="新宋体" pitchFamily="49" charset="-122"/>
              </a:rPr>
              <a:t> = </a:t>
            </a:r>
            <a:r>
              <a:rPr lang="en-US" altLang="zh-CN" sz="1400" dirty="0" smtClean="0">
                <a:solidFill>
                  <a:srgbClr val="A31515"/>
                </a:solidFill>
                <a:latin typeface="Calibri" pitchFamily="34" charset="0"/>
                <a:ea typeface="宋体" pitchFamily="2" charset="-122"/>
                <a:cs typeface="新宋体" pitchFamily="49" charset="-122"/>
              </a:rPr>
              <a:t>".5 in"</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End</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Select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Next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8000"/>
                </a:solidFill>
                <a:latin typeface="Calibri" pitchFamily="34" charset="0"/>
                <a:ea typeface="宋体" pitchFamily="2" charset="-122"/>
                <a:cs typeface="新宋体" pitchFamily="49" charset="-122"/>
              </a:rPr>
              <a:t>' Create the </a:t>
            </a:r>
            <a:r>
              <a:rPr lang="en-US" altLang="zh-CN" sz="1400" dirty="0" err="1" smtClean="0">
                <a:solidFill>
                  <a:srgbClr val="008000"/>
                </a:solidFill>
                <a:latin typeface="Calibri" pitchFamily="34" charset="0"/>
                <a:ea typeface="宋体" pitchFamily="2" charset="-122"/>
                <a:cs typeface="新宋体" pitchFamily="49" charset="-122"/>
              </a:rPr>
              <a:t>iFeature</a:t>
            </a:r>
            <a:r>
              <a:rPr lang="en-US" altLang="zh-CN" sz="1400" dirty="0" smtClean="0">
                <a:solidFill>
                  <a:srgbClr val="008000"/>
                </a:solidFill>
                <a:latin typeface="Calibri" pitchFamily="34" charset="0"/>
                <a:ea typeface="宋体" pitchFamily="2" charset="-122"/>
                <a:cs typeface="新宋体" pitchFamily="49" charset="-122"/>
              </a:rPr>
              <a: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Call</a:t>
            </a:r>
            <a:r>
              <a:rPr lang="en-US" altLang="zh-CN" sz="1400" dirty="0" smtClean="0">
                <a:latin typeface="Calibri" pitchFamily="34" charset="0"/>
                <a:ea typeface="宋体" pitchFamily="2" charset="-122"/>
                <a:cs typeface="新宋体" pitchFamily="49" charset="-122"/>
              </a:rPr>
              <a:t> </a:t>
            </a:r>
            <a:r>
              <a:rPr lang="en-US" altLang="zh-CN" sz="1400" dirty="0" err="1" smtClean="0">
                <a:latin typeface="Calibri" pitchFamily="34" charset="0"/>
                <a:ea typeface="宋体" pitchFamily="2" charset="-122"/>
                <a:cs typeface="新宋体" pitchFamily="49" charset="-122"/>
              </a:rPr>
              <a:t>oCompDef.Features.iFeatures.Add</a:t>
            </a:r>
            <a:r>
              <a:rPr lang="en-US" altLang="zh-CN" sz="1400" dirty="0" smtClean="0">
                <a:latin typeface="Calibri" pitchFamily="34" charset="0"/>
                <a:ea typeface="宋体" pitchFamily="2" charset="-122"/>
                <a:cs typeface="新宋体" pitchFamily="49" charset="-122"/>
              </a:rPr>
              <a:t>(</a:t>
            </a:r>
            <a:r>
              <a:rPr lang="en-US" altLang="zh-CN" sz="1400" dirty="0" err="1" smtClean="0">
                <a:latin typeface="Calibri" pitchFamily="34" charset="0"/>
                <a:ea typeface="宋体" pitchFamily="2" charset="-122"/>
                <a:cs typeface="新宋体" pitchFamily="49" charset="-122"/>
              </a:rPr>
              <a:t>oiFeatDef</a:t>
            </a:r>
            <a:r>
              <a:rPr lang="en-US" altLang="zh-CN" sz="1400" dirty="0" smtClean="0">
                <a:latin typeface="Calibri" pitchFamily="34" charset="0"/>
                <a:ea typeface="宋体" pitchFamily="2" charset="-122"/>
                <a:cs typeface="新宋体" pitchFamily="49" charset="-122"/>
              </a:rPr>
              <a:t>)</a:t>
            </a:r>
            <a:endParaRPr lang="en-US" altLang="zh-CN" sz="700" dirty="0" smtClean="0">
              <a:latin typeface="Arial" pitchFamily="34" charset="0"/>
              <a:ea typeface="宋体" pitchFamily="2" charset="-122"/>
              <a:cs typeface="宋体" pitchFamily="2" charset="-122"/>
            </a:endParaRPr>
          </a:p>
          <a:p>
            <a:pPr marL="0" lvl="0" indent="0">
              <a:spcBef>
                <a:spcPct val="0"/>
              </a:spcBef>
              <a:spcAft>
                <a:spcPct val="0"/>
              </a:spcAft>
              <a:buNone/>
            </a:pP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End</a:t>
            </a:r>
            <a:r>
              <a:rPr lang="en-US" altLang="zh-CN" sz="1400" dirty="0" smtClean="0">
                <a:latin typeface="Calibri" pitchFamily="34" charset="0"/>
                <a:ea typeface="宋体" pitchFamily="2" charset="-122"/>
                <a:cs typeface="新宋体" pitchFamily="49" charset="-122"/>
              </a:rPr>
              <a:t> </a:t>
            </a:r>
            <a:r>
              <a:rPr lang="en-US" altLang="zh-CN" sz="1400" dirty="0" smtClean="0">
                <a:solidFill>
                  <a:srgbClr val="0000FF"/>
                </a:solidFill>
                <a:latin typeface="Calibri" pitchFamily="34" charset="0"/>
                <a:ea typeface="宋体" pitchFamily="2" charset="-122"/>
                <a:cs typeface="新宋体" pitchFamily="49" charset="-122"/>
              </a:rPr>
              <a:t>Sub</a:t>
            </a:r>
            <a:endParaRPr lang="en-US" sz="1400"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41275"/>
            <a:ext cx="8062912" cy="1143000"/>
          </a:xfrm>
        </p:spPr>
        <p:txBody>
          <a:bodyPr/>
          <a:lstStyle/>
          <a:p>
            <a:r>
              <a:rPr lang="fr-FR" dirty="0" smtClean="0"/>
              <a:t>Table-</a:t>
            </a:r>
            <a:r>
              <a:rPr lang="fr-FR" dirty="0" err="1" smtClean="0"/>
              <a:t>Driven</a:t>
            </a:r>
            <a:r>
              <a:rPr lang="fr-FR" dirty="0" smtClean="0"/>
              <a:t> </a:t>
            </a:r>
            <a:r>
              <a:rPr lang="fr-FR" dirty="0" err="1" smtClean="0"/>
              <a:t>iFeatures</a:t>
            </a:r>
            <a:endParaRPr lang="en-US" dirty="0"/>
          </a:p>
        </p:txBody>
      </p:sp>
      <p:sp>
        <p:nvSpPr>
          <p:cNvPr id="3" name="Content Placeholder 2"/>
          <p:cNvSpPr>
            <a:spLocks noGrp="1"/>
          </p:cNvSpPr>
          <p:nvPr>
            <p:ph idx="1"/>
          </p:nvPr>
        </p:nvSpPr>
        <p:spPr>
          <a:xfrm>
            <a:off x="319088" y="1358900"/>
            <a:ext cx="8062912" cy="5119688"/>
          </a:xfrm>
        </p:spPr>
        <p:txBody>
          <a:bodyPr/>
          <a:lstStyle/>
          <a:p>
            <a:r>
              <a:rPr lang="en-US" b="1" dirty="0" err="1" smtClean="0"/>
              <a:t>iFeatureDefinition</a:t>
            </a:r>
            <a:r>
              <a:rPr lang="en-US" b="1" dirty="0" smtClean="0"/>
              <a:t> </a:t>
            </a:r>
            <a:r>
              <a:rPr lang="fr-FR" dirty="0" smtClean="0"/>
              <a:t>supports for table-</a:t>
            </a:r>
            <a:r>
              <a:rPr lang="fr-FR" dirty="0" err="1" smtClean="0"/>
              <a:t>driven</a:t>
            </a:r>
            <a:r>
              <a:rPr lang="fr-FR" dirty="0" smtClean="0"/>
              <a:t>  </a:t>
            </a:r>
            <a:r>
              <a:rPr lang="fr-FR" dirty="0" err="1" smtClean="0"/>
              <a:t>iFeatures</a:t>
            </a:r>
            <a:endParaRPr lang="fr-FR" dirty="0" smtClean="0"/>
          </a:p>
          <a:p>
            <a:endParaRPr lang="fr-FR" sz="1000" dirty="0" smtClean="0"/>
          </a:p>
          <a:p>
            <a:r>
              <a:rPr lang="en-US" b="1" dirty="0" err="1" smtClean="0"/>
              <a:t>iFeatureDefinition</a:t>
            </a:r>
            <a:r>
              <a:rPr lang="en-US" b="1" dirty="0" smtClean="0"/>
              <a:t>. </a:t>
            </a:r>
            <a:r>
              <a:rPr lang="en-US" b="1" dirty="0" err="1" smtClean="0"/>
              <a:t>IsTableDriven</a:t>
            </a:r>
            <a:endParaRPr lang="en-US" b="1" dirty="0" smtClean="0"/>
          </a:p>
          <a:p>
            <a:endParaRPr lang="en-US" sz="500" b="1" dirty="0" smtClean="0"/>
          </a:p>
          <a:p>
            <a:pPr lvl="1"/>
            <a:r>
              <a:rPr lang="en-US" b="1" dirty="0" err="1" smtClean="0"/>
              <a:t>ActiveTableRow</a:t>
            </a:r>
            <a:endParaRPr lang="en-US" b="1" dirty="0" smtClean="0"/>
          </a:p>
          <a:p>
            <a:pPr lvl="1"/>
            <a:endParaRPr lang="en-US" sz="500" b="1" dirty="0" smtClean="0"/>
          </a:p>
          <a:p>
            <a:pPr lvl="1"/>
            <a:r>
              <a:rPr lang="en-US" b="1" dirty="0" err="1" smtClean="0"/>
              <a:t>iFeatureTable</a:t>
            </a:r>
            <a:endParaRPr lang="en-US" b="1" dirty="0" smtClean="0"/>
          </a:p>
          <a:p>
            <a:pPr lvl="1"/>
            <a:endParaRPr lang="en-US" sz="500" b="1" dirty="0" smtClean="0"/>
          </a:p>
          <a:p>
            <a:pPr lvl="2"/>
            <a:r>
              <a:rPr lang="en-US" b="1" dirty="0" err="1" smtClean="0"/>
              <a:t>DefaultRow</a:t>
            </a:r>
            <a:endParaRPr lang="en-US" b="1" dirty="0" smtClean="0"/>
          </a:p>
          <a:p>
            <a:pPr lvl="2"/>
            <a:endParaRPr lang="en-US" sz="500" b="1" dirty="0" smtClean="0"/>
          </a:p>
          <a:p>
            <a:pPr lvl="2"/>
            <a:r>
              <a:rPr lang="en-US" b="1" dirty="0" err="1" smtClean="0"/>
              <a:t>iFeatureTableColumns</a:t>
            </a:r>
            <a:endParaRPr lang="en-US" b="1" dirty="0" smtClean="0"/>
          </a:p>
          <a:p>
            <a:pPr lvl="3">
              <a:buClr>
                <a:schemeClr val="accent1"/>
              </a:buClr>
              <a:buFont typeface="Wingdings" pitchFamily="2" charset="2"/>
              <a:buChar char="§"/>
            </a:pPr>
            <a:r>
              <a:rPr lang="en-US" b="1" dirty="0" err="1" smtClean="0">
                <a:solidFill>
                  <a:schemeClr val="tx1"/>
                </a:solidFill>
              </a:rPr>
              <a:t>iFeatureTableColumn</a:t>
            </a:r>
            <a:endParaRPr lang="en-US" b="1" dirty="0" smtClean="0">
              <a:solidFill>
                <a:schemeClr val="tx1"/>
              </a:solidFill>
            </a:endParaRPr>
          </a:p>
          <a:p>
            <a:pPr lvl="4">
              <a:buClr>
                <a:schemeClr val="accent1"/>
              </a:buClr>
              <a:buFont typeface="Wingdings" pitchFamily="2" charset="2"/>
              <a:buChar char="§"/>
            </a:pPr>
            <a:r>
              <a:rPr lang="en-US" b="1" dirty="0" err="1" smtClean="0">
                <a:solidFill>
                  <a:schemeClr val="tx1"/>
                </a:solidFill>
              </a:rPr>
              <a:t>iFeatureTableCell</a:t>
            </a:r>
            <a:endParaRPr lang="en-US" b="1" dirty="0" smtClean="0">
              <a:solidFill>
                <a:schemeClr val="tx1"/>
              </a:solidFill>
            </a:endParaRPr>
          </a:p>
          <a:p>
            <a:pPr lvl="4">
              <a:buClr>
                <a:schemeClr val="accent1"/>
              </a:buClr>
              <a:buFont typeface="Wingdings" pitchFamily="2" charset="2"/>
              <a:buChar char="§"/>
            </a:pPr>
            <a:endParaRPr lang="en-US" sz="500" b="1" dirty="0" smtClean="0">
              <a:solidFill>
                <a:schemeClr val="tx1"/>
              </a:solidFill>
            </a:endParaRPr>
          </a:p>
          <a:p>
            <a:pPr lvl="2"/>
            <a:r>
              <a:rPr lang="en-US" b="1" dirty="0" err="1" smtClean="0"/>
              <a:t>iFeatureTableRows</a:t>
            </a:r>
            <a:endParaRPr lang="en-US" b="1" dirty="0" smtClean="0"/>
          </a:p>
          <a:p>
            <a:pPr lvl="3">
              <a:buClr>
                <a:schemeClr val="accent1"/>
              </a:buClr>
              <a:buFont typeface="Wingdings" pitchFamily="2" charset="2"/>
              <a:buChar char="§"/>
            </a:pPr>
            <a:r>
              <a:rPr lang="en-US" b="1" dirty="0" err="1" smtClean="0">
                <a:solidFill>
                  <a:schemeClr val="tx1"/>
                </a:solidFill>
              </a:rPr>
              <a:t>iFeatureTableRows</a:t>
            </a:r>
            <a:endParaRPr lang="en-US" b="1" dirty="0" smtClean="0">
              <a:solidFill>
                <a:schemeClr val="tx1"/>
              </a:solidFill>
            </a:endParaRPr>
          </a:p>
          <a:p>
            <a:pPr lvl="4">
              <a:buClr>
                <a:schemeClr val="accent1"/>
              </a:buClr>
              <a:buFont typeface="Wingdings" pitchFamily="2" charset="2"/>
              <a:buChar char="§"/>
            </a:pPr>
            <a:r>
              <a:rPr lang="en-US" b="1" dirty="0" err="1" smtClean="0">
                <a:solidFill>
                  <a:schemeClr val="tx1"/>
                </a:solidFill>
              </a:rPr>
              <a:t>iFeatureTableCell</a:t>
            </a:r>
            <a:endParaRPr lang="en-US" b="1" dirty="0" smtClean="0">
              <a:solidFill>
                <a:schemeClr val="tx1"/>
              </a:solidFill>
            </a:endParaRPr>
          </a:p>
          <a:p>
            <a:pPr lvl="2"/>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Parts and Assemblies</a:t>
            </a:r>
            <a:endParaRPr lang="en-US" dirty="0"/>
          </a:p>
        </p:txBody>
      </p:sp>
      <p:sp>
        <p:nvSpPr>
          <p:cNvPr id="3" name="Content Placeholder 2"/>
          <p:cNvSpPr>
            <a:spLocks noGrp="1"/>
          </p:cNvSpPr>
          <p:nvPr>
            <p:ph idx="1"/>
          </p:nvPr>
        </p:nvSpPr>
        <p:spPr>
          <a:xfrm>
            <a:off x="418376" y="1576693"/>
            <a:ext cx="3875096" cy="4319610"/>
          </a:xfrm>
        </p:spPr>
        <p:txBody>
          <a:bodyPr/>
          <a:lstStyle/>
          <a:p>
            <a:pPr marL="267767" indent="-267767" eaLnBrk="1" hangingPunct="1">
              <a:buNone/>
            </a:pPr>
            <a:r>
              <a:rPr lang="fr-FR" dirty="0" err="1" smtClean="0"/>
              <a:t>Workflow</a:t>
            </a:r>
            <a:r>
              <a:rPr lang="fr-FR" dirty="0" smtClean="0"/>
              <a:t>:</a:t>
            </a:r>
          </a:p>
          <a:p>
            <a:pPr marL="267767" indent="-267767" eaLnBrk="1" hangingPunct="1">
              <a:buFont typeface="Wingdings" pitchFamily="-112" charset="2"/>
              <a:buAutoNum type="arabicPeriod"/>
            </a:pPr>
            <a:endParaRPr lang="en-US" sz="500" dirty="0" smtClean="0"/>
          </a:p>
          <a:p>
            <a:pPr marL="267767" indent="-267767" eaLnBrk="1" hangingPunct="1">
              <a:buFont typeface="Wingdings" pitchFamily="-112" charset="2"/>
              <a:buAutoNum type="arabicPeriod"/>
            </a:pPr>
            <a:r>
              <a:rPr lang="en-US" dirty="0" smtClean="0"/>
              <a:t>Create the definition corresponding to the desired type of derived part or assembly.</a:t>
            </a:r>
          </a:p>
          <a:p>
            <a:pPr marL="267767" indent="-267767" eaLnBrk="1" hangingPunct="1">
              <a:buFont typeface="Wingdings" pitchFamily="-112" charset="2"/>
              <a:buAutoNum type="arabicPeriod"/>
            </a:pPr>
            <a:endParaRPr lang="en-US" sz="1000" dirty="0" smtClean="0"/>
          </a:p>
          <a:p>
            <a:pPr marL="267767" indent="-267767" eaLnBrk="1" hangingPunct="1">
              <a:buFont typeface="Wingdings" pitchFamily="-112" charset="2"/>
              <a:buAutoNum type="arabicPeriod"/>
            </a:pPr>
            <a:r>
              <a:rPr lang="en-US" dirty="0" smtClean="0"/>
              <a:t>Set the various inputs.</a:t>
            </a:r>
          </a:p>
          <a:p>
            <a:pPr marL="267767" indent="-267767" eaLnBrk="1" hangingPunct="1">
              <a:buFont typeface="Wingdings" pitchFamily="-112" charset="2"/>
              <a:buAutoNum type="arabicPeriod"/>
            </a:pPr>
            <a:endParaRPr lang="en-US" sz="1000" dirty="0" smtClean="0"/>
          </a:p>
          <a:p>
            <a:pPr marL="267767" indent="-267767" eaLnBrk="1" hangingPunct="1">
              <a:buFont typeface="Wingdings" pitchFamily="-112" charset="2"/>
              <a:buAutoNum type="arabicPeriod"/>
            </a:pPr>
            <a:r>
              <a:rPr lang="en-US" dirty="0" smtClean="0"/>
              <a:t>Use the definition to create the derived component.</a:t>
            </a:r>
          </a:p>
          <a:p>
            <a:pPr>
              <a:buNone/>
            </a:pPr>
            <a:endParaRPr lang="en-US" dirty="0"/>
          </a:p>
        </p:txBody>
      </p:sp>
      <p:graphicFrame>
        <p:nvGraphicFramePr>
          <p:cNvPr id="108546" name="Object 4"/>
          <p:cNvGraphicFramePr>
            <a:graphicFrameLocks noChangeAspect="1"/>
          </p:cNvGraphicFramePr>
          <p:nvPr/>
        </p:nvGraphicFramePr>
        <p:xfrm>
          <a:off x="4526307" y="1747224"/>
          <a:ext cx="3950438" cy="3704046"/>
        </p:xfrm>
        <a:graphic>
          <a:graphicData uri="http://schemas.openxmlformats.org/presentationml/2006/ole">
            <p:oleObj spid="_x0000_s2050" name="Actrix Document" r:id="rId4" imgW="3657600" imgH="3429000" progId="">
              <p:embed/>
            </p:oleObj>
          </a:graphicData>
        </a:graphic>
      </p:graphicFrame>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Part Example</a:t>
            </a:r>
            <a:endParaRPr lang="en-US" dirty="0"/>
          </a:p>
        </p:txBody>
      </p:sp>
      <p:sp>
        <p:nvSpPr>
          <p:cNvPr id="83969" name="Rectangle 1"/>
          <p:cNvSpPr>
            <a:spLocks noChangeArrowheads="1"/>
          </p:cNvSpPr>
          <p:nvPr/>
        </p:nvSpPr>
        <p:spPr bwMode="auto">
          <a:xfrm>
            <a:off x="286438" y="1073376"/>
            <a:ext cx="8250272" cy="5647700"/>
          </a:xfrm>
          <a:prstGeom prst="rect">
            <a:avLst/>
          </a:prstGeom>
          <a:solidFill>
            <a:schemeClr val="bg1">
              <a:lumMod val="85000"/>
              <a:lumOff val="15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Public</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DerivedPartExample</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PartComponentDefinition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_</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InvApplication.ActiveDocument.ComponentDefinition</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oDerivedPartComps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DerivedPartComponents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oDerivedPartComps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oCompDef.ReferenceComponents.DerivedPartComponents</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'derive from the sample Part1.ipt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'1. Create the definition corresponding to the desired </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type of derived part or assembly</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DerivedPartUniformScaleDef</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oDerivedPartComps.CreateUniformScaleDef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_</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A31515"/>
                </a:solidFill>
                <a:effectLst/>
                <a:latin typeface="Calibri" pitchFamily="34" charset="0"/>
                <a:ea typeface="宋体" pitchFamily="2" charset="-122"/>
                <a:cs typeface="新宋体" pitchFamily="49" charset="-122"/>
              </a:rPr>
              <a:t>"C:\Temp\Part1.ipt"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'2. Set the various inputs.</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oDerivedPartDef.ScaleFactor</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0.75</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8000"/>
                </a:solidFill>
                <a:effectLst/>
                <a:latin typeface="Calibri" pitchFamily="34" charset="0"/>
                <a:ea typeface="宋体" pitchFamily="2" charset="-122"/>
                <a:cs typeface="新宋体" pitchFamily="49" charset="-122"/>
              </a:rPr>
              <a:t>' 3. Use the definition to create the derived component.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Dim</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oDerivedComp</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As</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rgbClr val="2B91AF"/>
                </a:solidFill>
                <a:effectLst/>
                <a:latin typeface="Calibri" pitchFamily="34" charset="0"/>
                <a:ea typeface="宋体" pitchFamily="2" charset="-122"/>
                <a:cs typeface="新宋体" pitchFamily="49" charset="-122"/>
              </a:rPr>
              <a:t>DerivedPartComponent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oDerivedComp</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oDerivedPartComps.Add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新宋体" pitchFamily="49" charset="-122"/>
              </a:rPr>
              <a:t>oDerivedPartDef</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a:t>
            </a:r>
            <a:endParaRPr kumimoji="0" lang="en-US" altLang="zh-CN" sz="9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End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新宋体" pitchFamily="49" charset="-122"/>
              </a:rPr>
              <a:t> </a:t>
            </a:r>
            <a:r>
              <a:rPr kumimoji="0" lang="en-US" altLang="zh-CN" b="0" i="0" u="none" strike="noStrike" cap="none" normalizeH="0" baseline="0" dirty="0" smtClean="0">
                <a:ln>
                  <a:noFill/>
                </a:ln>
                <a:solidFill>
                  <a:srgbClr val="0000FF"/>
                </a:solidFill>
                <a:effectLst/>
                <a:latin typeface="Calibri" pitchFamily="34" charset="0"/>
                <a:ea typeface="宋体" pitchFamily="2" charset="-122"/>
                <a:cs typeface="新宋体" pitchFamily="49" charset="-122"/>
              </a:rPr>
              <a:t>Sub</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7390</TotalTime>
  <Words>4408</Words>
  <Application>Microsoft Office PowerPoint</Application>
  <PresentationFormat>On-screen Show (4:3)</PresentationFormat>
  <Paragraphs>969</Paragraphs>
  <Slides>36</Slides>
  <Notes>34</Notes>
  <HiddenSlides>8</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blank</vt:lpstr>
      <vt:lpstr>Visio</vt:lpstr>
      <vt:lpstr>Actrix Document</vt:lpstr>
      <vt:lpstr>Slide 1</vt:lpstr>
      <vt:lpstr>Agenda</vt:lpstr>
      <vt:lpstr>iFeatures</vt:lpstr>
      <vt:lpstr>iFeatures Redesign </vt:lpstr>
      <vt:lpstr>iFeature Example (1/2)</vt:lpstr>
      <vt:lpstr>iFeature Example (2/2)</vt:lpstr>
      <vt:lpstr>Table-Driven iFeatures</vt:lpstr>
      <vt:lpstr>Derived Parts and Assemblies</vt:lpstr>
      <vt:lpstr>Derived Part Example</vt:lpstr>
      <vt:lpstr>Derived Parts  </vt:lpstr>
      <vt:lpstr>Derived Part/Assembly  </vt:lpstr>
      <vt:lpstr>iParts - API Support</vt:lpstr>
      <vt:lpstr>iPartFactory Object</vt:lpstr>
      <vt:lpstr>iPartMember Object</vt:lpstr>
      <vt:lpstr>iParts - Create and Edit Member</vt:lpstr>
      <vt:lpstr>iParts - Generate Members</vt:lpstr>
      <vt:lpstr>iPart Excel WorkSheet Access</vt:lpstr>
      <vt:lpstr>Lab: iPart Creation</vt:lpstr>
      <vt:lpstr>Multiple Solid Bodies in a Part</vt:lpstr>
      <vt:lpstr>Creation of a new Body</vt:lpstr>
      <vt:lpstr>Notes for Multi-Solid Parts</vt:lpstr>
      <vt:lpstr>Affected Bodies control</vt:lpstr>
      <vt:lpstr>Affected Bodies control - Example</vt:lpstr>
      <vt:lpstr>Move Feature query move feature</vt:lpstr>
      <vt:lpstr>Move Feature create move feature</vt:lpstr>
      <vt:lpstr>Combine Solids</vt:lpstr>
      <vt:lpstr>Combine Feature example</vt:lpstr>
      <vt:lpstr>Sketch – Splines (from 2014)</vt:lpstr>
      <vt:lpstr>Sketch – 3D Intersection Curves (from 2014)</vt:lpstr>
      <vt:lpstr>Sketch – Slots (from 2014)</vt:lpstr>
      <vt:lpstr>Imprinting (From 2014)</vt:lpstr>
      <vt:lpstr>Consistent Materials – What’s Gone</vt:lpstr>
      <vt:lpstr>Consistent Materials – What’s New</vt:lpstr>
      <vt:lpstr>Consistent Materials – Continued</vt:lpstr>
      <vt:lpstr>Consistent Materials – Continued</vt:lpstr>
      <vt:lpstr>Slide 36</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530</cp:revision>
  <dcterms:created xsi:type="dcterms:W3CDTF">2005-01-11T23:12:23Z</dcterms:created>
  <dcterms:modified xsi:type="dcterms:W3CDTF">2013-01-30T06:40:25Z</dcterms:modified>
</cp:coreProperties>
</file>